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3"/>
    <p:sldMasterId id="2147483648" r:id="rId4"/>
    <p:sldMasterId id="2147483660" r:id="rId5"/>
  </p:sldMasterIdLst>
  <p:notesMasterIdLst>
    <p:notesMasterId r:id="rId69"/>
  </p:notesMasterIdLst>
  <p:sldIdLst>
    <p:sldId id="259" r:id="rId6"/>
    <p:sldId id="257" r:id="rId7"/>
    <p:sldId id="275" r:id="rId8"/>
    <p:sldId id="260" r:id="rId9"/>
    <p:sldId id="272" r:id="rId10"/>
    <p:sldId id="262" r:id="rId11"/>
    <p:sldId id="271" r:id="rId12"/>
    <p:sldId id="261" r:id="rId13"/>
    <p:sldId id="276" r:id="rId14"/>
    <p:sldId id="277" r:id="rId15"/>
    <p:sldId id="258" r:id="rId16"/>
    <p:sldId id="279" r:id="rId17"/>
    <p:sldId id="263" r:id="rId18"/>
    <p:sldId id="299" r:id="rId19"/>
    <p:sldId id="305" r:id="rId20"/>
    <p:sldId id="296" r:id="rId21"/>
    <p:sldId id="303" r:id="rId22"/>
    <p:sldId id="334" r:id="rId23"/>
    <p:sldId id="308" r:id="rId24"/>
    <p:sldId id="306" r:id="rId25"/>
    <p:sldId id="307" r:id="rId26"/>
    <p:sldId id="333" r:id="rId27"/>
    <p:sldId id="316" r:id="rId28"/>
    <p:sldId id="300" r:id="rId29"/>
    <p:sldId id="314" r:id="rId30"/>
    <p:sldId id="317" r:id="rId31"/>
    <p:sldId id="311" r:id="rId32"/>
    <p:sldId id="329" r:id="rId33"/>
    <p:sldId id="312" r:id="rId34"/>
    <p:sldId id="301" r:id="rId35"/>
    <p:sldId id="318" r:id="rId36"/>
    <p:sldId id="302" r:id="rId37"/>
    <p:sldId id="319" r:id="rId38"/>
    <p:sldId id="331" r:id="rId39"/>
    <p:sldId id="339" r:id="rId40"/>
    <p:sldId id="304" r:id="rId41"/>
    <p:sldId id="335" r:id="rId42"/>
    <p:sldId id="336" r:id="rId43"/>
    <p:sldId id="337" r:id="rId44"/>
    <p:sldId id="338" r:id="rId45"/>
    <p:sldId id="309" r:id="rId46"/>
    <p:sldId id="310" r:id="rId47"/>
    <p:sldId id="320" r:id="rId48"/>
    <p:sldId id="298" r:id="rId49"/>
    <p:sldId id="280" r:id="rId50"/>
    <p:sldId id="282" r:id="rId51"/>
    <p:sldId id="286" r:id="rId52"/>
    <p:sldId id="283" r:id="rId53"/>
    <p:sldId id="290" r:id="rId54"/>
    <p:sldId id="295" r:id="rId55"/>
    <p:sldId id="294" r:id="rId56"/>
    <p:sldId id="287" r:id="rId57"/>
    <p:sldId id="288" r:id="rId58"/>
    <p:sldId id="284" r:id="rId59"/>
    <p:sldId id="330" r:id="rId60"/>
    <p:sldId id="322" r:id="rId61"/>
    <p:sldId id="324" r:id="rId62"/>
    <p:sldId id="266" r:id="rId63"/>
    <p:sldId id="326" r:id="rId64"/>
    <p:sldId id="332" r:id="rId65"/>
    <p:sldId id="327" r:id="rId66"/>
    <p:sldId id="269" r:id="rId67"/>
    <p:sldId id="270" r:id="rId68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>
        <p:scale>
          <a:sx n="80" d="100"/>
          <a:sy n="80" d="100"/>
        </p:scale>
        <p:origin x="447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3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64FEAE6-F1EE-4745-81E1-E7B7EA6C6A85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A9AB6DE-FE0E-4E6D-80D2-8EA845CFF69F}">
      <dgm:prSet/>
      <dgm:spPr/>
      <dgm:t>
        <a:bodyPr/>
        <a:lstStyle/>
        <a:p>
          <a:r>
            <a:rPr lang="fr-FR"/>
            <a:t>1/ Quelles sont les opinions d’Hugo et Juliette sur le groupe Daft Punk ?</a:t>
          </a:r>
          <a:endParaRPr lang="en-US"/>
        </a:p>
      </dgm:t>
    </dgm:pt>
    <dgm:pt modelId="{B63005B7-ABB4-4771-903B-7073FAA374D1}" type="parTrans" cxnId="{21BA7C6C-CE1B-468E-A60C-8A27AD58E15C}">
      <dgm:prSet/>
      <dgm:spPr/>
      <dgm:t>
        <a:bodyPr/>
        <a:lstStyle/>
        <a:p>
          <a:endParaRPr lang="en-US"/>
        </a:p>
      </dgm:t>
    </dgm:pt>
    <dgm:pt modelId="{65C94837-75C2-4615-84AE-3496E32ABC3F}" type="sibTrans" cxnId="{21BA7C6C-CE1B-468E-A60C-8A27AD58E15C}">
      <dgm:prSet/>
      <dgm:spPr/>
      <dgm:t>
        <a:bodyPr/>
        <a:lstStyle/>
        <a:p>
          <a:endParaRPr lang="en-US"/>
        </a:p>
      </dgm:t>
    </dgm:pt>
    <dgm:pt modelId="{2B6D6982-EF59-4087-B259-7333BCDBD679}">
      <dgm:prSet/>
      <dgm:spPr/>
      <dgm:t>
        <a:bodyPr/>
        <a:lstStyle/>
        <a:p>
          <a:r>
            <a:rPr lang="fr-FR"/>
            <a:t>2/ Quels sont les goûts cinématographiques de Julie ?</a:t>
          </a:r>
          <a:endParaRPr lang="en-US"/>
        </a:p>
      </dgm:t>
    </dgm:pt>
    <dgm:pt modelId="{D1289E7D-B466-42E3-937D-17C5090A196A}" type="parTrans" cxnId="{4127508A-DC35-4CC4-AD3D-3B29CAC22164}">
      <dgm:prSet/>
      <dgm:spPr/>
      <dgm:t>
        <a:bodyPr/>
        <a:lstStyle/>
        <a:p>
          <a:endParaRPr lang="en-US"/>
        </a:p>
      </dgm:t>
    </dgm:pt>
    <dgm:pt modelId="{BF3E959D-03A6-458F-A889-126209E2FF0E}" type="sibTrans" cxnId="{4127508A-DC35-4CC4-AD3D-3B29CAC22164}">
      <dgm:prSet/>
      <dgm:spPr/>
      <dgm:t>
        <a:bodyPr/>
        <a:lstStyle/>
        <a:p>
          <a:endParaRPr lang="en-US"/>
        </a:p>
      </dgm:t>
    </dgm:pt>
    <dgm:pt modelId="{F5A55413-9103-4372-9A0B-A1B146BB5249}">
      <dgm:prSet/>
      <dgm:spPr/>
      <dgm:t>
        <a:bodyPr/>
        <a:lstStyle/>
        <a:p>
          <a:r>
            <a:rPr lang="fr-FR"/>
            <a:t>3/ Qu’est-ce que Juliette et Hugo vont faire après le bar ?</a:t>
          </a:r>
          <a:endParaRPr lang="en-US"/>
        </a:p>
      </dgm:t>
    </dgm:pt>
    <dgm:pt modelId="{E14B64BA-6FE4-44F4-963F-12E80EBD79DF}" type="parTrans" cxnId="{CAFC637C-2782-41B9-8C10-D876407BF9F0}">
      <dgm:prSet/>
      <dgm:spPr/>
      <dgm:t>
        <a:bodyPr/>
        <a:lstStyle/>
        <a:p>
          <a:endParaRPr lang="en-US"/>
        </a:p>
      </dgm:t>
    </dgm:pt>
    <dgm:pt modelId="{9A1D853E-469F-40A1-B17B-C4474F97B711}" type="sibTrans" cxnId="{CAFC637C-2782-41B9-8C10-D876407BF9F0}">
      <dgm:prSet/>
      <dgm:spPr/>
      <dgm:t>
        <a:bodyPr/>
        <a:lstStyle/>
        <a:p>
          <a:endParaRPr lang="en-US"/>
        </a:p>
      </dgm:t>
    </dgm:pt>
    <dgm:pt modelId="{E21900E2-EA97-44E0-BF8A-73A1F6CFA078}">
      <dgm:prSet/>
      <dgm:spPr/>
      <dgm:t>
        <a:bodyPr/>
        <a:lstStyle/>
        <a:p>
          <a:r>
            <a:rPr lang="fr-FR"/>
            <a:t>4/ Relevez le vocabulaire lié au cinéma</a:t>
          </a:r>
          <a:endParaRPr lang="en-US"/>
        </a:p>
      </dgm:t>
    </dgm:pt>
    <dgm:pt modelId="{D0E119C2-95FF-487E-9FB5-FD5E4C33CE7E}" type="parTrans" cxnId="{08137B4D-CE12-4217-9578-916F29B139B7}">
      <dgm:prSet/>
      <dgm:spPr/>
      <dgm:t>
        <a:bodyPr/>
        <a:lstStyle/>
        <a:p>
          <a:endParaRPr lang="en-US"/>
        </a:p>
      </dgm:t>
    </dgm:pt>
    <dgm:pt modelId="{143E4C07-78BE-477E-9156-61CDD3CFD233}" type="sibTrans" cxnId="{08137B4D-CE12-4217-9578-916F29B139B7}">
      <dgm:prSet/>
      <dgm:spPr/>
      <dgm:t>
        <a:bodyPr/>
        <a:lstStyle/>
        <a:p>
          <a:endParaRPr lang="en-US"/>
        </a:p>
      </dgm:t>
    </dgm:pt>
    <dgm:pt modelId="{6B0BE7C6-655C-48F7-B083-4CD3BF6B63BF}" type="pres">
      <dgm:prSet presAssocID="{164FEAE6-F1EE-4745-81E1-E7B7EA6C6A85}" presName="diagram" presStyleCnt="0">
        <dgm:presLayoutVars>
          <dgm:dir/>
          <dgm:resizeHandles val="exact"/>
        </dgm:presLayoutVars>
      </dgm:prSet>
      <dgm:spPr/>
    </dgm:pt>
    <dgm:pt modelId="{18D6C22A-1CF2-4233-A699-5BC6B0EACE7F}" type="pres">
      <dgm:prSet presAssocID="{9A9AB6DE-FE0E-4E6D-80D2-8EA845CFF69F}" presName="node" presStyleLbl="node1" presStyleIdx="0" presStyleCnt="4">
        <dgm:presLayoutVars>
          <dgm:bulletEnabled val="1"/>
        </dgm:presLayoutVars>
      </dgm:prSet>
      <dgm:spPr/>
    </dgm:pt>
    <dgm:pt modelId="{7EDC590E-6CAF-4D61-BCD7-68CB9239C60A}" type="pres">
      <dgm:prSet presAssocID="{65C94837-75C2-4615-84AE-3496E32ABC3F}" presName="sibTrans" presStyleCnt="0"/>
      <dgm:spPr/>
    </dgm:pt>
    <dgm:pt modelId="{840CAF9D-F99D-42D6-82EC-77C5F386A057}" type="pres">
      <dgm:prSet presAssocID="{2B6D6982-EF59-4087-B259-7333BCDBD679}" presName="node" presStyleLbl="node1" presStyleIdx="1" presStyleCnt="4">
        <dgm:presLayoutVars>
          <dgm:bulletEnabled val="1"/>
        </dgm:presLayoutVars>
      </dgm:prSet>
      <dgm:spPr/>
    </dgm:pt>
    <dgm:pt modelId="{5322684E-0E27-408F-BA38-1E0B03D0BE9B}" type="pres">
      <dgm:prSet presAssocID="{BF3E959D-03A6-458F-A889-126209E2FF0E}" presName="sibTrans" presStyleCnt="0"/>
      <dgm:spPr/>
    </dgm:pt>
    <dgm:pt modelId="{07CA0B87-C8B1-4E41-AFB8-BE39AD5AC644}" type="pres">
      <dgm:prSet presAssocID="{F5A55413-9103-4372-9A0B-A1B146BB5249}" presName="node" presStyleLbl="node1" presStyleIdx="2" presStyleCnt="4">
        <dgm:presLayoutVars>
          <dgm:bulletEnabled val="1"/>
        </dgm:presLayoutVars>
      </dgm:prSet>
      <dgm:spPr/>
    </dgm:pt>
    <dgm:pt modelId="{7533D9EA-9D5C-4E75-9C0A-72CC12A59695}" type="pres">
      <dgm:prSet presAssocID="{9A1D853E-469F-40A1-B17B-C4474F97B711}" presName="sibTrans" presStyleCnt="0"/>
      <dgm:spPr/>
    </dgm:pt>
    <dgm:pt modelId="{0AD748F5-3483-4833-860D-B7F322FFDF4B}" type="pres">
      <dgm:prSet presAssocID="{E21900E2-EA97-44E0-BF8A-73A1F6CFA078}" presName="node" presStyleLbl="node1" presStyleIdx="3" presStyleCnt="4">
        <dgm:presLayoutVars>
          <dgm:bulletEnabled val="1"/>
        </dgm:presLayoutVars>
      </dgm:prSet>
      <dgm:spPr/>
    </dgm:pt>
  </dgm:ptLst>
  <dgm:cxnLst>
    <dgm:cxn modelId="{A75FD828-82BA-4373-AFDA-3F7F632D66AF}" type="presOf" srcId="{E21900E2-EA97-44E0-BF8A-73A1F6CFA078}" destId="{0AD748F5-3483-4833-860D-B7F322FFDF4B}" srcOrd="0" destOrd="0" presId="urn:microsoft.com/office/officeart/2005/8/layout/default"/>
    <dgm:cxn modelId="{D5A3A135-5977-41F2-A517-32CADAD10697}" type="presOf" srcId="{F5A55413-9103-4372-9A0B-A1B146BB5249}" destId="{07CA0B87-C8B1-4E41-AFB8-BE39AD5AC644}" srcOrd="0" destOrd="0" presId="urn:microsoft.com/office/officeart/2005/8/layout/default"/>
    <dgm:cxn modelId="{87DD6E6C-6A03-442B-A669-AA90448DC838}" type="presOf" srcId="{164FEAE6-F1EE-4745-81E1-E7B7EA6C6A85}" destId="{6B0BE7C6-655C-48F7-B083-4CD3BF6B63BF}" srcOrd="0" destOrd="0" presId="urn:microsoft.com/office/officeart/2005/8/layout/default"/>
    <dgm:cxn modelId="{21BA7C6C-CE1B-468E-A60C-8A27AD58E15C}" srcId="{164FEAE6-F1EE-4745-81E1-E7B7EA6C6A85}" destId="{9A9AB6DE-FE0E-4E6D-80D2-8EA845CFF69F}" srcOrd="0" destOrd="0" parTransId="{B63005B7-ABB4-4771-903B-7073FAA374D1}" sibTransId="{65C94837-75C2-4615-84AE-3496E32ABC3F}"/>
    <dgm:cxn modelId="{08137B4D-CE12-4217-9578-916F29B139B7}" srcId="{164FEAE6-F1EE-4745-81E1-E7B7EA6C6A85}" destId="{E21900E2-EA97-44E0-BF8A-73A1F6CFA078}" srcOrd="3" destOrd="0" parTransId="{D0E119C2-95FF-487E-9FB5-FD5E4C33CE7E}" sibTransId="{143E4C07-78BE-477E-9156-61CDD3CFD233}"/>
    <dgm:cxn modelId="{CAFC637C-2782-41B9-8C10-D876407BF9F0}" srcId="{164FEAE6-F1EE-4745-81E1-E7B7EA6C6A85}" destId="{F5A55413-9103-4372-9A0B-A1B146BB5249}" srcOrd="2" destOrd="0" parTransId="{E14B64BA-6FE4-44F4-963F-12E80EBD79DF}" sibTransId="{9A1D853E-469F-40A1-B17B-C4474F97B711}"/>
    <dgm:cxn modelId="{4127508A-DC35-4CC4-AD3D-3B29CAC22164}" srcId="{164FEAE6-F1EE-4745-81E1-E7B7EA6C6A85}" destId="{2B6D6982-EF59-4087-B259-7333BCDBD679}" srcOrd="1" destOrd="0" parTransId="{D1289E7D-B466-42E3-937D-17C5090A196A}" sibTransId="{BF3E959D-03A6-458F-A889-126209E2FF0E}"/>
    <dgm:cxn modelId="{FA0C7FCA-55F1-40F2-BA10-C9926448FA73}" type="presOf" srcId="{9A9AB6DE-FE0E-4E6D-80D2-8EA845CFF69F}" destId="{18D6C22A-1CF2-4233-A699-5BC6B0EACE7F}" srcOrd="0" destOrd="0" presId="urn:microsoft.com/office/officeart/2005/8/layout/default"/>
    <dgm:cxn modelId="{B25AFBD0-8EB0-48C2-AAC1-3305BC5C3E11}" type="presOf" srcId="{2B6D6982-EF59-4087-B259-7333BCDBD679}" destId="{840CAF9D-F99D-42D6-82EC-77C5F386A057}" srcOrd="0" destOrd="0" presId="urn:microsoft.com/office/officeart/2005/8/layout/default"/>
    <dgm:cxn modelId="{D961D3CA-32E0-486D-8C90-C368D099125B}" type="presParOf" srcId="{6B0BE7C6-655C-48F7-B083-4CD3BF6B63BF}" destId="{18D6C22A-1CF2-4233-A699-5BC6B0EACE7F}" srcOrd="0" destOrd="0" presId="urn:microsoft.com/office/officeart/2005/8/layout/default"/>
    <dgm:cxn modelId="{B75577CB-63A1-4336-9D31-FA5517E357AA}" type="presParOf" srcId="{6B0BE7C6-655C-48F7-B083-4CD3BF6B63BF}" destId="{7EDC590E-6CAF-4D61-BCD7-68CB9239C60A}" srcOrd="1" destOrd="0" presId="urn:microsoft.com/office/officeart/2005/8/layout/default"/>
    <dgm:cxn modelId="{369FED62-A48C-4E52-887C-EE92137DD0FE}" type="presParOf" srcId="{6B0BE7C6-655C-48F7-B083-4CD3BF6B63BF}" destId="{840CAF9D-F99D-42D6-82EC-77C5F386A057}" srcOrd="2" destOrd="0" presId="urn:microsoft.com/office/officeart/2005/8/layout/default"/>
    <dgm:cxn modelId="{7BF182EE-50A3-4D70-9607-F74296CB97F2}" type="presParOf" srcId="{6B0BE7C6-655C-48F7-B083-4CD3BF6B63BF}" destId="{5322684E-0E27-408F-BA38-1E0B03D0BE9B}" srcOrd="3" destOrd="0" presId="urn:microsoft.com/office/officeart/2005/8/layout/default"/>
    <dgm:cxn modelId="{B9C69FA8-6DAB-4950-AD5C-4640975C7F46}" type="presParOf" srcId="{6B0BE7C6-655C-48F7-B083-4CD3BF6B63BF}" destId="{07CA0B87-C8B1-4E41-AFB8-BE39AD5AC644}" srcOrd="4" destOrd="0" presId="urn:microsoft.com/office/officeart/2005/8/layout/default"/>
    <dgm:cxn modelId="{85F77A5A-CA18-43B5-8114-F57F78854231}" type="presParOf" srcId="{6B0BE7C6-655C-48F7-B083-4CD3BF6B63BF}" destId="{7533D9EA-9D5C-4E75-9C0A-72CC12A59695}" srcOrd="5" destOrd="0" presId="urn:microsoft.com/office/officeart/2005/8/layout/default"/>
    <dgm:cxn modelId="{7BF498DB-D960-4BDF-8571-052CAE4121F0}" type="presParOf" srcId="{6B0BE7C6-655C-48F7-B083-4CD3BF6B63BF}" destId="{0AD748F5-3483-4833-860D-B7F322FFDF4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A02FB54-3B7A-421C-943C-E777488C37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56D6EA-4BF2-4B2B-A4F7-B60F16267457}">
      <dgm:prSet/>
      <dgm:spPr/>
      <dgm:t>
        <a:bodyPr/>
        <a:lstStyle/>
        <a:p>
          <a:r>
            <a:rPr lang="en-US" dirty="0" err="1"/>
            <a:t>Quel</a:t>
          </a:r>
          <a:r>
            <a:rPr lang="en-US" dirty="0"/>
            <a:t> </a:t>
          </a:r>
          <a:r>
            <a:rPr lang="en-US" dirty="0" err="1"/>
            <a:t>est</a:t>
          </a:r>
          <a:r>
            <a:rPr lang="en-US" dirty="0"/>
            <a:t> ton film </a:t>
          </a:r>
          <a:r>
            <a:rPr lang="en-US" dirty="0" err="1"/>
            <a:t>préféré</a:t>
          </a:r>
          <a:r>
            <a:rPr lang="en-US" dirty="0"/>
            <a:t> ? </a:t>
          </a:r>
          <a:r>
            <a:rPr lang="en-US" dirty="0" err="1"/>
            <a:t>Pourquoi</a:t>
          </a:r>
          <a:r>
            <a:rPr lang="en-US" dirty="0"/>
            <a:t>?</a:t>
          </a:r>
        </a:p>
      </dgm:t>
    </dgm:pt>
    <dgm:pt modelId="{DF6C9240-C3E4-44CF-967F-0C5F973EF827}" type="parTrans" cxnId="{F5871448-BD21-4953-AE5B-B9AA31AF7A9B}">
      <dgm:prSet/>
      <dgm:spPr/>
      <dgm:t>
        <a:bodyPr/>
        <a:lstStyle/>
        <a:p>
          <a:endParaRPr lang="en-US"/>
        </a:p>
      </dgm:t>
    </dgm:pt>
    <dgm:pt modelId="{7ADC7730-B1FC-4F68-B8F5-32B9D68BDEAE}" type="sibTrans" cxnId="{F5871448-BD21-4953-AE5B-B9AA31AF7A9B}">
      <dgm:prSet/>
      <dgm:spPr/>
      <dgm:t>
        <a:bodyPr/>
        <a:lstStyle/>
        <a:p>
          <a:endParaRPr lang="en-US"/>
        </a:p>
      </dgm:t>
    </dgm:pt>
    <dgm:pt modelId="{0E590C5E-C218-413A-8B4A-930D290BBAF0}">
      <dgm:prSet/>
      <dgm:spPr/>
      <dgm:t>
        <a:bodyPr/>
        <a:lstStyle/>
        <a:p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général</a:t>
          </a:r>
          <a:r>
            <a:rPr lang="en-US" dirty="0"/>
            <a:t>, </a:t>
          </a:r>
          <a:r>
            <a:rPr lang="en-US" dirty="0" err="1"/>
            <a:t>tu</a:t>
          </a:r>
          <a:r>
            <a:rPr lang="en-US" dirty="0"/>
            <a:t> vas à quelle salle de </a:t>
          </a:r>
          <a:r>
            <a:rPr lang="en-US" dirty="0" err="1"/>
            <a:t>cinéma</a:t>
          </a:r>
          <a:r>
            <a:rPr lang="en-US" dirty="0"/>
            <a:t>? </a:t>
          </a:r>
          <a:r>
            <a:rPr lang="en-US" dirty="0" err="1"/>
            <a:t>Pourquoi</a:t>
          </a:r>
          <a:r>
            <a:rPr lang="en-US" dirty="0"/>
            <a:t> ?</a:t>
          </a:r>
        </a:p>
      </dgm:t>
    </dgm:pt>
    <dgm:pt modelId="{A11BAA4F-C53B-4D6D-A2EE-684CCF79426E}" type="parTrans" cxnId="{1814075F-5A65-4222-BE6B-F40861E59572}">
      <dgm:prSet/>
      <dgm:spPr/>
      <dgm:t>
        <a:bodyPr/>
        <a:lstStyle/>
        <a:p>
          <a:endParaRPr lang="en-US"/>
        </a:p>
      </dgm:t>
    </dgm:pt>
    <dgm:pt modelId="{0E0F50C5-2B27-4822-9198-F992F8A664F2}" type="sibTrans" cxnId="{1814075F-5A65-4222-BE6B-F40861E59572}">
      <dgm:prSet/>
      <dgm:spPr/>
      <dgm:t>
        <a:bodyPr/>
        <a:lstStyle/>
        <a:p>
          <a:endParaRPr lang="en-US"/>
        </a:p>
      </dgm:t>
    </dgm:pt>
    <dgm:pt modelId="{45E8F016-5F67-4C2C-81D6-DFB1928CBFD8}">
      <dgm:prSet/>
      <dgm:spPr/>
      <dgm:t>
        <a:bodyPr/>
        <a:lstStyle/>
        <a:p>
          <a:r>
            <a:rPr lang="en-US" dirty="0"/>
            <a:t>Pour </a:t>
          </a:r>
          <a:r>
            <a:rPr lang="en-US" dirty="0" err="1"/>
            <a:t>regarder</a:t>
          </a:r>
          <a:r>
            <a:rPr lang="en-US" dirty="0"/>
            <a:t> un film, </a:t>
          </a:r>
          <a:r>
            <a:rPr lang="en-US" dirty="0" err="1"/>
            <a:t>tu</a:t>
          </a:r>
          <a:r>
            <a:rPr lang="en-US" dirty="0"/>
            <a:t> </a:t>
          </a:r>
          <a:r>
            <a:rPr lang="en-US" dirty="0" err="1"/>
            <a:t>préfères</a:t>
          </a:r>
          <a:r>
            <a:rPr lang="en-US" dirty="0"/>
            <a:t> </a:t>
          </a:r>
          <a:r>
            <a:rPr lang="en-US" dirty="0" err="1"/>
            <a:t>aller</a:t>
          </a:r>
          <a:r>
            <a:rPr lang="en-US" dirty="0"/>
            <a:t> au </a:t>
          </a:r>
          <a:r>
            <a:rPr lang="en-US" dirty="0" err="1"/>
            <a:t>cinéma</a:t>
          </a:r>
          <a:r>
            <a:rPr lang="en-US" dirty="0"/>
            <a:t> </a:t>
          </a:r>
          <a:r>
            <a:rPr lang="en-US" dirty="0" err="1"/>
            <a:t>ou</a:t>
          </a:r>
          <a:r>
            <a:rPr lang="en-US" dirty="0"/>
            <a:t> </a:t>
          </a:r>
          <a:r>
            <a:rPr lang="en-US" dirty="0" err="1"/>
            <a:t>regarder</a:t>
          </a:r>
          <a:r>
            <a:rPr lang="en-US" dirty="0"/>
            <a:t> sur Netflix? </a:t>
          </a:r>
          <a:r>
            <a:rPr lang="en-US" dirty="0" err="1"/>
            <a:t>Pourquoi</a:t>
          </a:r>
          <a:r>
            <a:rPr lang="en-US" dirty="0"/>
            <a:t>?</a:t>
          </a:r>
        </a:p>
      </dgm:t>
    </dgm:pt>
    <dgm:pt modelId="{5527BB58-1975-461C-9117-A5033C0B1450}" type="parTrans" cxnId="{739762FB-825C-4E84-9745-0DA302887852}">
      <dgm:prSet/>
      <dgm:spPr/>
      <dgm:t>
        <a:bodyPr/>
        <a:lstStyle/>
        <a:p>
          <a:endParaRPr lang="en-US"/>
        </a:p>
      </dgm:t>
    </dgm:pt>
    <dgm:pt modelId="{544FF19F-9AD4-48C0-868F-D13E6845DE0B}" type="sibTrans" cxnId="{739762FB-825C-4E84-9745-0DA302887852}">
      <dgm:prSet/>
      <dgm:spPr/>
      <dgm:t>
        <a:bodyPr/>
        <a:lstStyle/>
        <a:p>
          <a:endParaRPr lang="en-US"/>
        </a:p>
      </dgm:t>
    </dgm:pt>
    <dgm:pt modelId="{CE6AA16D-7702-459C-AC57-B5E3D19E2B48}" type="pres">
      <dgm:prSet presAssocID="{CA02FB54-3B7A-421C-943C-E777488C373A}" presName="linear" presStyleCnt="0">
        <dgm:presLayoutVars>
          <dgm:animLvl val="lvl"/>
          <dgm:resizeHandles val="exact"/>
        </dgm:presLayoutVars>
      </dgm:prSet>
      <dgm:spPr/>
    </dgm:pt>
    <dgm:pt modelId="{5DCB444E-D1D7-49A0-8CA4-1383FD198339}" type="pres">
      <dgm:prSet presAssocID="{E556D6EA-4BF2-4B2B-A4F7-B60F1626745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047DFC-FACB-42F3-86BC-58EC91C942A7}" type="pres">
      <dgm:prSet presAssocID="{7ADC7730-B1FC-4F68-B8F5-32B9D68BDEAE}" presName="spacer" presStyleCnt="0"/>
      <dgm:spPr/>
    </dgm:pt>
    <dgm:pt modelId="{E66CB0D6-2234-4009-A736-8C17A6530A9A}" type="pres">
      <dgm:prSet presAssocID="{0E590C5E-C218-413A-8B4A-930D290BBAF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34FDC15-7EEB-4C28-89A5-E45CFC52548B}" type="pres">
      <dgm:prSet presAssocID="{0E0F50C5-2B27-4822-9198-F992F8A664F2}" presName="spacer" presStyleCnt="0"/>
      <dgm:spPr/>
    </dgm:pt>
    <dgm:pt modelId="{733B4135-2406-4182-B3DD-5052B6908DCD}" type="pres">
      <dgm:prSet presAssocID="{45E8F016-5F67-4C2C-81D6-DFB1928CBFD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814075F-5A65-4222-BE6B-F40861E59572}" srcId="{CA02FB54-3B7A-421C-943C-E777488C373A}" destId="{0E590C5E-C218-413A-8B4A-930D290BBAF0}" srcOrd="1" destOrd="0" parTransId="{A11BAA4F-C53B-4D6D-A2EE-684CCF79426E}" sibTransId="{0E0F50C5-2B27-4822-9198-F992F8A664F2}"/>
    <dgm:cxn modelId="{80C88843-5238-4AA8-AFE9-4BA8C0139E98}" type="presOf" srcId="{45E8F016-5F67-4C2C-81D6-DFB1928CBFD8}" destId="{733B4135-2406-4182-B3DD-5052B6908DCD}" srcOrd="0" destOrd="0" presId="urn:microsoft.com/office/officeart/2005/8/layout/vList2"/>
    <dgm:cxn modelId="{F5871448-BD21-4953-AE5B-B9AA31AF7A9B}" srcId="{CA02FB54-3B7A-421C-943C-E777488C373A}" destId="{E556D6EA-4BF2-4B2B-A4F7-B60F16267457}" srcOrd="0" destOrd="0" parTransId="{DF6C9240-C3E4-44CF-967F-0C5F973EF827}" sibTransId="{7ADC7730-B1FC-4F68-B8F5-32B9D68BDEAE}"/>
    <dgm:cxn modelId="{12FEE99A-C2C1-4C36-8947-8AED3A94026F}" type="presOf" srcId="{E556D6EA-4BF2-4B2B-A4F7-B60F16267457}" destId="{5DCB444E-D1D7-49A0-8CA4-1383FD198339}" srcOrd="0" destOrd="0" presId="urn:microsoft.com/office/officeart/2005/8/layout/vList2"/>
    <dgm:cxn modelId="{F99F4CCB-9577-400A-9406-D4AF79A7E1AF}" type="presOf" srcId="{CA02FB54-3B7A-421C-943C-E777488C373A}" destId="{CE6AA16D-7702-459C-AC57-B5E3D19E2B48}" srcOrd="0" destOrd="0" presId="urn:microsoft.com/office/officeart/2005/8/layout/vList2"/>
    <dgm:cxn modelId="{1AAE7EF8-EBD4-4A0E-83A2-068AD4D1D741}" type="presOf" srcId="{0E590C5E-C218-413A-8B4A-930D290BBAF0}" destId="{E66CB0D6-2234-4009-A736-8C17A6530A9A}" srcOrd="0" destOrd="0" presId="urn:microsoft.com/office/officeart/2005/8/layout/vList2"/>
    <dgm:cxn modelId="{739762FB-825C-4E84-9745-0DA302887852}" srcId="{CA02FB54-3B7A-421C-943C-E777488C373A}" destId="{45E8F016-5F67-4C2C-81D6-DFB1928CBFD8}" srcOrd="2" destOrd="0" parTransId="{5527BB58-1975-461C-9117-A5033C0B1450}" sibTransId="{544FF19F-9AD4-48C0-868F-D13E6845DE0B}"/>
    <dgm:cxn modelId="{BE2E14E4-B80E-4E1D-B081-5304BF117A60}" type="presParOf" srcId="{CE6AA16D-7702-459C-AC57-B5E3D19E2B48}" destId="{5DCB444E-D1D7-49A0-8CA4-1383FD198339}" srcOrd="0" destOrd="0" presId="urn:microsoft.com/office/officeart/2005/8/layout/vList2"/>
    <dgm:cxn modelId="{B27CEA2A-A993-4778-954F-578534718F8B}" type="presParOf" srcId="{CE6AA16D-7702-459C-AC57-B5E3D19E2B48}" destId="{68047DFC-FACB-42F3-86BC-58EC91C942A7}" srcOrd="1" destOrd="0" presId="urn:microsoft.com/office/officeart/2005/8/layout/vList2"/>
    <dgm:cxn modelId="{77907A98-5A7C-429F-B2A8-EACC577AE807}" type="presParOf" srcId="{CE6AA16D-7702-459C-AC57-B5E3D19E2B48}" destId="{E66CB0D6-2234-4009-A736-8C17A6530A9A}" srcOrd="2" destOrd="0" presId="urn:microsoft.com/office/officeart/2005/8/layout/vList2"/>
    <dgm:cxn modelId="{CD1148B8-2635-4270-9BAF-F5519EA81CFD}" type="presParOf" srcId="{CE6AA16D-7702-459C-AC57-B5E3D19E2B48}" destId="{B34FDC15-7EEB-4C28-89A5-E45CFC52548B}" srcOrd="3" destOrd="0" presId="urn:microsoft.com/office/officeart/2005/8/layout/vList2"/>
    <dgm:cxn modelId="{B2C626DF-A72D-4906-8B98-AFE1F84C0586}" type="presParOf" srcId="{CE6AA16D-7702-459C-AC57-B5E3D19E2B48}" destId="{733B4135-2406-4182-B3DD-5052B6908DC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Communication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Phonétique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/>
      <dgm:spPr/>
      <dgm:t>
        <a:bodyPr rtlCol="0"/>
        <a:lstStyle/>
        <a:p>
          <a:pPr rtl="0"/>
          <a:r>
            <a:rPr lang="fr-FR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/>
      <dgm:spPr/>
      <dgm:t>
        <a:bodyPr rtlCol="0"/>
        <a:lstStyle/>
        <a:p>
          <a:pPr rtl="0"/>
          <a:r>
            <a:rPr lang="fr-FR" noProof="0" dirty="0"/>
            <a:t>Les bonnes manières au magasin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/>
      <dgm:spPr/>
      <dgm:t>
        <a:bodyPr rtlCol="0"/>
        <a:lstStyle/>
        <a:p>
          <a:pPr rtl="0"/>
          <a:r>
            <a:rPr lang="fr-FR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Y="33334" custLinFactNeighborX="-92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0FB724B6-A03A-461C-B507-13AA8B8915A2}" type="doc">
      <dgm:prSet loTypeId="urn:microsoft.com/office/officeart/2005/8/layout/hierarchy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CD4EC71-8286-4F7F-B602-EE33C59430BB}">
      <dgm:prSet/>
      <dgm:spPr/>
      <dgm:t>
        <a:bodyPr/>
        <a:lstStyle/>
        <a:p>
          <a:r>
            <a:rPr lang="fr-FR" dirty="0"/>
            <a:t>Avec votre voisin, écrivez le dialogue d’un rendez-vous !</a:t>
          </a:r>
          <a:endParaRPr lang="en-US" dirty="0"/>
        </a:p>
      </dgm:t>
    </dgm:pt>
    <dgm:pt modelId="{890B06ED-8E33-465B-B665-0A4BBD43C525}" type="parTrans" cxnId="{98D3D6EB-014D-4EB6-8B6F-C43458757949}">
      <dgm:prSet/>
      <dgm:spPr/>
      <dgm:t>
        <a:bodyPr/>
        <a:lstStyle/>
        <a:p>
          <a:endParaRPr lang="en-US"/>
        </a:p>
      </dgm:t>
    </dgm:pt>
    <dgm:pt modelId="{0D983E07-B612-4161-B8E6-9AB7B0F0FAFF}" type="sibTrans" cxnId="{98D3D6EB-014D-4EB6-8B6F-C43458757949}">
      <dgm:prSet/>
      <dgm:spPr/>
      <dgm:t>
        <a:bodyPr/>
        <a:lstStyle/>
        <a:p>
          <a:endParaRPr lang="en-US"/>
        </a:p>
      </dgm:t>
    </dgm:pt>
    <dgm:pt modelId="{A78D1713-B83B-4733-B7F4-1C3079E8AB2F}" type="pres">
      <dgm:prSet presAssocID="{0FB724B6-A03A-461C-B507-13AA8B8915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6AC735-3FC8-4C2A-B98C-99609799C67A}" type="pres">
      <dgm:prSet presAssocID="{6CD4EC71-8286-4F7F-B602-EE33C59430BB}" presName="hierRoot1" presStyleCnt="0"/>
      <dgm:spPr/>
    </dgm:pt>
    <dgm:pt modelId="{7B378FE6-2EB0-4996-987C-7FC346349AE2}" type="pres">
      <dgm:prSet presAssocID="{6CD4EC71-8286-4F7F-B602-EE33C59430BB}" presName="composite" presStyleCnt="0"/>
      <dgm:spPr/>
    </dgm:pt>
    <dgm:pt modelId="{357145DD-BE77-4601-9BA6-5922521F4699}" type="pres">
      <dgm:prSet presAssocID="{6CD4EC71-8286-4F7F-B602-EE33C59430BB}" presName="background" presStyleLbl="node0" presStyleIdx="0" presStyleCnt="1"/>
      <dgm:spPr/>
    </dgm:pt>
    <dgm:pt modelId="{6B34E5F2-8445-4AEE-A1FC-B7B038CCDAB7}" type="pres">
      <dgm:prSet presAssocID="{6CD4EC71-8286-4F7F-B602-EE33C59430BB}" presName="text" presStyleLbl="fgAcc0" presStyleIdx="0" presStyleCnt="1" custScaleX="186616">
        <dgm:presLayoutVars>
          <dgm:chPref val="3"/>
        </dgm:presLayoutVars>
      </dgm:prSet>
      <dgm:spPr/>
    </dgm:pt>
    <dgm:pt modelId="{30D589E4-B231-4B1A-AA15-CCBBDE9A402C}" type="pres">
      <dgm:prSet presAssocID="{6CD4EC71-8286-4F7F-B602-EE33C59430BB}" presName="hierChild2" presStyleCnt="0"/>
      <dgm:spPr/>
    </dgm:pt>
  </dgm:ptLst>
  <dgm:cxnLst>
    <dgm:cxn modelId="{C29FDE9F-8949-4475-8AEA-661EF9A4E5E6}" type="presOf" srcId="{0FB724B6-A03A-461C-B507-13AA8B8915A2}" destId="{A78D1713-B83B-4733-B7F4-1C3079E8AB2F}" srcOrd="0" destOrd="0" presId="urn:microsoft.com/office/officeart/2005/8/layout/hierarchy1"/>
    <dgm:cxn modelId="{98D3D6EB-014D-4EB6-8B6F-C43458757949}" srcId="{0FB724B6-A03A-461C-B507-13AA8B8915A2}" destId="{6CD4EC71-8286-4F7F-B602-EE33C59430BB}" srcOrd="0" destOrd="0" parTransId="{890B06ED-8E33-465B-B665-0A4BBD43C525}" sibTransId="{0D983E07-B612-4161-B8E6-9AB7B0F0FAFF}"/>
    <dgm:cxn modelId="{4E9EE9EE-63BA-425B-9EDC-19A4A89A593D}" type="presOf" srcId="{6CD4EC71-8286-4F7F-B602-EE33C59430BB}" destId="{6B34E5F2-8445-4AEE-A1FC-B7B038CCDAB7}" srcOrd="0" destOrd="0" presId="urn:microsoft.com/office/officeart/2005/8/layout/hierarchy1"/>
    <dgm:cxn modelId="{E194A7E3-1EE4-4BE8-A2FF-3BAE221787AF}" type="presParOf" srcId="{A78D1713-B83B-4733-B7F4-1C3079E8AB2F}" destId="{3F6AC735-3FC8-4C2A-B98C-99609799C67A}" srcOrd="0" destOrd="0" presId="urn:microsoft.com/office/officeart/2005/8/layout/hierarchy1"/>
    <dgm:cxn modelId="{C6AA52D6-FA76-49BC-B804-D3491544E1C8}" type="presParOf" srcId="{3F6AC735-3FC8-4C2A-B98C-99609799C67A}" destId="{7B378FE6-2EB0-4996-987C-7FC346349AE2}" srcOrd="0" destOrd="0" presId="urn:microsoft.com/office/officeart/2005/8/layout/hierarchy1"/>
    <dgm:cxn modelId="{93231F39-24EC-4E64-B943-1A60A39AD81B}" type="presParOf" srcId="{7B378FE6-2EB0-4996-987C-7FC346349AE2}" destId="{357145DD-BE77-4601-9BA6-5922521F4699}" srcOrd="0" destOrd="0" presId="urn:microsoft.com/office/officeart/2005/8/layout/hierarchy1"/>
    <dgm:cxn modelId="{2ED03B36-5A65-40B7-9CDD-1AD7FF6CE33E}" type="presParOf" srcId="{7B378FE6-2EB0-4996-987C-7FC346349AE2}" destId="{6B34E5F2-8445-4AEE-A1FC-B7B038CCDAB7}" srcOrd="1" destOrd="0" presId="urn:microsoft.com/office/officeart/2005/8/layout/hierarchy1"/>
    <dgm:cxn modelId="{EA0004C7-58BB-4ABE-A532-CE32FD5B16FB}" type="presParOf" srcId="{3F6AC735-3FC8-4C2A-B98C-99609799C67A}" destId="{30D589E4-B231-4B1A-AA15-CCBBDE9A402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Grammaire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Vocabulaire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Communication</a:t>
          </a:r>
          <a:br>
            <a:rPr lang="fr-FR" sz="1500" b="1" noProof="0" dirty="0"/>
          </a:br>
          <a:r>
            <a:rPr lang="fr-FR" sz="1200" b="1" noProof="0" dirty="0"/>
            <a:t>- </a:t>
          </a:r>
          <a:r>
            <a:rPr lang="fr-FR" sz="1200" b="0" noProof="0" dirty="0"/>
            <a:t>Parler des goûts</a:t>
          </a:r>
        </a:p>
        <a:p>
          <a:pPr rtl="0"/>
          <a:r>
            <a:rPr lang="fr-FR" sz="1200" b="0" noProof="0" dirty="0"/>
            <a:t>- Faire un commentaire (+/-)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Grammaire</a:t>
          </a:r>
          <a:br>
            <a:rPr lang="fr-FR" sz="1800" b="1" noProof="0" dirty="0"/>
          </a:br>
          <a:r>
            <a:rPr lang="fr-FR" sz="1200" b="0" noProof="0" dirty="0"/>
            <a:t>- Le futur proche</a:t>
          </a:r>
          <a:br>
            <a:rPr lang="fr-FR" sz="1800" b="1" noProof="0" dirty="0"/>
          </a:b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Phonétique</a:t>
          </a:r>
          <a:br>
            <a:rPr lang="fr-FR" sz="1900" b="1" noProof="0" dirty="0"/>
          </a:br>
          <a:r>
            <a:rPr lang="fr-FR" sz="1200" b="0" noProof="0" dirty="0"/>
            <a:t>- Le son [ə]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Culture</a:t>
          </a:r>
          <a:br>
            <a:rPr lang="fr-FR" sz="1800" b="1" noProof="0" dirty="0"/>
          </a:br>
          <a:r>
            <a:rPr lang="fr-FR" sz="1800" b="1" noProof="0" dirty="0"/>
            <a:t>- </a:t>
          </a:r>
          <a:r>
            <a:rPr lang="fr-FR" sz="1200" noProof="0" dirty="0"/>
            <a:t>Cinéma en France</a:t>
          </a:r>
          <a:endParaRPr lang="fr-FR" sz="12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Vocabulaire</a:t>
          </a:r>
          <a:br>
            <a:rPr lang="fr-FR" sz="1100" b="1" noProof="0" dirty="0"/>
          </a:br>
          <a:r>
            <a:rPr lang="fr-FR" sz="1200" b="0" noProof="0" dirty="0"/>
            <a:t>- Le cinéma</a:t>
          </a:r>
          <a:br>
            <a:rPr lang="fr-FR" sz="1200" b="0" noProof="0" dirty="0"/>
          </a:br>
          <a:r>
            <a:rPr lang="fr-FR" sz="1200" b="0" noProof="0" dirty="0"/>
            <a:t>- Les activités quotidiennes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Y="33334" custLinFactNeighborX="-92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 custLinFactNeighborX="-1050" custLinFactNeighborY="-636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 custScaleX="99010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Le cinéma français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Répondre à une question négative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/>
      <dgm:spPr/>
      <dgm:t>
        <a:bodyPr rtlCol="0"/>
        <a:lstStyle/>
        <a:p>
          <a:pPr rtl="0"/>
          <a:r>
            <a:rPr lang="fr-FR" noProof="0" dirty="0"/>
            <a:t>Le cinéma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r>
            <a:rPr lang="fr-FR" noProof="0" dirty="0"/>
            <a:t>Le son [</a:t>
          </a:r>
          <a:r>
            <a:rPr lang="fr-FR" b="0" noProof="0" dirty="0"/>
            <a:t>ə</a:t>
          </a:r>
          <a:r>
            <a:rPr lang="fr-FR" noProof="0" dirty="0"/>
            <a:t>]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Créer un questionnaire sur les goûts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ABE29B01-D706-42B3-8509-8FB123FD2184}">
      <dgm:prSet phldrT="[Text]"/>
      <dgm:spPr/>
      <dgm:t>
        <a:bodyPr rtlCol="0"/>
        <a:lstStyle/>
        <a:p>
          <a:pPr rtl="0"/>
          <a:r>
            <a:rPr lang="fr-FR" noProof="0" dirty="0"/>
            <a:t>Les activités quotidiennes</a:t>
          </a:r>
        </a:p>
      </dgm:t>
    </dgm:pt>
    <dgm:pt modelId="{43CBF6F8-79AA-4BB3-BA64-B395DDE4AA39}" type="parTrans" cxnId="{6932650D-9CC4-4960-9ED7-24C8E6DCE015}">
      <dgm:prSet/>
      <dgm:spPr/>
      <dgm:t>
        <a:bodyPr/>
        <a:lstStyle/>
        <a:p>
          <a:endParaRPr lang="fr-FR"/>
        </a:p>
      </dgm:t>
    </dgm:pt>
    <dgm:pt modelId="{107BE113-BCE4-4ECB-83A3-C0FA0CB7002D}" type="sibTrans" cxnId="{6932650D-9CC4-4960-9ED7-24C8E6DCE015}">
      <dgm:prSet/>
      <dgm:spPr/>
      <dgm:t>
        <a:bodyPr/>
        <a:lstStyle/>
        <a:p>
          <a:endParaRPr lang="fr-FR"/>
        </a:p>
      </dgm:t>
    </dgm:pt>
    <dgm:pt modelId="{5E4DB588-9F3C-46DB-9E27-7590E7BCD5BF}">
      <dgm:prSet phldrT="[Text]"/>
      <dgm:spPr/>
      <dgm:t>
        <a:bodyPr rtlCol="0"/>
        <a:lstStyle/>
        <a:p>
          <a:pPr rtl="0"/>
          <a:r>
            <a:rPr lang="fr-FR" noProof="0" dirty="0"/>
            <a:t>Le futur proche</a:t>
          </a:r>
        </a:p>
      </dgm:t>
    </dgm:pt>
    <dgm:pt modelId="{A19A1B69-8979-423C-A331-16AF7F7B4C11}" type="parTrans" cxnId="{47ED0FC4-0F48-447E-91AF-1513DBE740F1}">
      <dgm:prSet/>
      <dgm:spPr/>
      <dgm:t>
        <a:bodyPr/>
        <a:lstStyle/>
        <a:p>
          <a:endParaRPr lang="fr-FR"/>
        </a:p>
      </dgm:t>
    </dgm:pt>
    <dgm:pt modelId="{981447FA-CA7D-447B-A275-BC7A2EA79D75}" type="sibTrans" cxnId="{47ED0FC4-0F48-447E-91AF-1513DBE740F1}">
      <dgm:prSet/>
      <dgm:spPr/>
      <dgm:t>
        <a:bodyPr/>
        <a:lstStyle/>
        <a:p>
          <a:endParaRPr lang="fr-FR"/>
        </a:p>
      </dgm:t>
    </dgm:pt>
    <dgm:pt modelId="{45B4B840-5545-46B9-91F1-EB5552D5DA04}">
      <dgm:prSet phldrT="[Text]"/>
      <dgm:spPr/>
      <dgm:t>
        <a:bodyPr rtlCol="0"/>
        <a:lstStyle/>
        <a:p>
          <a:pPr rtl="0"/>
          <a:r>
            <a:rPr lang="fr-FR" noProof="0" dirty="0"/>
            <a:t>Les verbes pronominaux</a:t>
          </a:r>
        </a:p>
      </dgm:t>
    </dgm:pt>
    <dgm:pt modelId="{988CDB3C-E539-483B-8E9D-633F04803745}" type="parTrans" cxnId="{C4DF2B9A-8D2D-46C3-A74B-DC0FC128327C}">
      <dgm:prSet/>
      <dgm:spPr/>
      <dgm:t>
        <a:bodyPr/>
        <a:lstStyle/>
        <a:p>
          <a:endParaRPr lang="fr-FR"/>
        </a:p>
      </dgm:t>
    </dgm:pt>
    <dgm:pt modelId="{C1A88D21-A269-421E-BD1A-3542E8BD5648}" type="sibTrans" cxnId="{C4DF2B9A-8D2D-46C3-A74B-DC0FC128327C}">
      <dgm:prSet/>
      <dgm:spPr/>
      <dgm:t>
        <a:bodyPr/>
        <a:lstStyle/>
        <a:p>
          <a:endParaRPr lang="fr-FR"/>
        </a:p>
      </dgm:t>
    </dgm:pt>
    <dgm:pt modelId="{36FDFF8B-50D5-41E1-88F0-7740ACD8E111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7D46F7D1-DA8A-4399-AB3D-868ABC189B39}" type="parTrans" cxnId="{483D5CA7-FBB9-4474-AEB2-B567F97F54B8}">
      <dgm:prSet/>
      <dgm:spPr/>
      <dgm:t>
        <a:bodyPr/>
        <a:lstStyle/>
        <a:p>
          <a:endParaRPr lang="fr-FR"/>
        </a:p>
      </dgm:t>
    </dgm:pt>
    <dgm:pt modelId="{1317C913-8150-47F7-90A2-4EF5E8499F72}" type="sibTrans" cxnId="{483D5CA7-FBB9-4474-AEB2-B567F97F54B8}">
      <dgm:prSet/>
      <dgm:spPr/>
      <dgm:t>
        <a:bodyPr/>
        <a:lstStyle/>
        <a:p>
          <a:endParaRPr lang="fr-FR"/>
        </a:p>
      </dgm:t>
    </dgm:pt>
    <dgm:pt modelId="{78E4F035-FD07-4927-857A-3EA9856A69A3}">
      <dgm:prSet phldrT="[Text]"/>
      <dgm:spPr/>
      <dgm:t>
        <a:bodyPr/>
        <a:lstStyle/>
        <a:p>
          <a:r>
            <a:rPr lang="fr-FR" noProof="0" dirty="0"/>
            <a:t>Parler des goûts</a:t>
          </a:r>
        </a:p>
      </dgm:t>
    </dgm:pt>
    <dgm:pt modelId="{D1589922-52D6-4B0C-8EA5-07B9FBE6FF18}" type="parTrans" cxnId="{B5524F15-F197-406D-8E52-993F9539DA12}">
      <dgm:prSet/>
      <dgm:spPr/>
      <dgm:t>
        <a:bodyPr/>
        <a:lstStyle/>
        <a:p>
          <a:endParaRPr lang="fr-FR"/>
        </a:p>
      </dgm:t>
    </dgm:pt>
    <dgm:pt modelId="{5CDA482B-BA63-4509-8C5F-1A5444835F70}" type="sibTrans" cxnId="{B5524F15-F197-406D-8E52-993F9539DA12}">
      <dgm:prSet/>
      <dgm:spPr/>
      <dgm:t>
        <a:bodyPr/>
        <a:lstStyle/>
        <a:p>
          <a:endParaRPr lang="fr-FR"/>
        </a:p>
      </dgm:t>
    </dgm:pt>
    <dgm:pt modelId="{23587713-BC1D-441B-9BBC-2D4D6906C8EC}">
      <dgm:prSet/>
      <dgm:spPr/>
      <dgm:t>
        <a:bodyPr/>
        <a:lstStyle/>
        <a:p>
          <a:pPr rtl="0"/>
          <a:r>
            <a:rPr lang="fr-FR" noProof="0" dirty="0"/>
            <a:t>Faire un commentaire</a:t>
          </a:r>
        </a:p>
      </dgm:t>
    </dgm:pt>
    <dgm:pt modelId="{51069990-5F5C-48B3-8241-7D714CCCA539}" type="parTrans" cxnId="{53E75692-D057-43AD-92DF-0CAADA0D979C}">
      <dgm:prSet/>
      <dgm:spPr/>
      <dgm:t>
        <a:bodyPr/>
        <a:lstStyle/>
        <a:p>
          <a:endParaRPr lang="fr-FR"/>
        </a:p>
      </dgm:t>
    </dgm:pt>
    <dgm:pt modelId="{C558B0A1-3125-44D8-9385-606BF3A9DBBB}" type="sibTrans" cxnId="{53E75692-D057-43AD-92DF-0CAADA0D979C}">
      <dgm:prSet/>
      <dgm:spPr/>
      <dgm:t>
        <a:bodyPr/>
        <a:lstStyle/>
        <a:p>
          <a:endParaRPr lang="fr-FR"/>
        </a:p>
      </dgm:t>
    </dgm:pt>
    <dgm:pt modelId="{C6CD0D5D-BD68-4497-A1D2-0A8B76AABC78}">
      <dgm:prSet/>
      <dgm:spPr/>
      <dgm:t>
        <a:bodyPr/>
        <a:lstStyle/>
        <a:p>
          <a:pPr rtl="0"/>
          <a:r>
            <a:rPr lang="fr-FR" noProof="0" dirty="0"/>
            <a:t>Parler du futur</a:t>
          </a:r>
          <a:endParaRPr lang="fr-FR" dirty="0"/>
        </a:p>
      </dgm:t>
    </dgm:pt>
    <dgm:pt modelId="{4D4ECB14-3307-4C63-B1C5-F3B030DF6FE9}" type="parTrans" cxnId="{90352B2A-F6F5-495E-8A86-C968BBFB0568}">
      <dgm:prSet/>
      <dgm:spPr/>
      <dgm:t>
        <a:bodyPr/>
        <a:lstStyle/>
        <a:p>
          <a:endParaRPr lang="fr-FR"/>
        </a:p>
      </dgm:t>
    </dgm:pt>
    <dgm:pt modelId="{A38E94E2-3D94-4C97-8C2F-9B4D5E506783}" type="sibTrans" cxnId="{90352B2A-F6F5-495E-8A86-C968BBFB0568}">
      <dgm:prSet/>
      <dgm:spPr/>
      <dgm:t>
        <a:bodyPr/>
        <a:lstStyle/>
        <a:p>
          <a:endParaRPr lang="fr-FR"/>
        </a:p>
      </dgm:t>
    </dgm:pt>
    <dgm:pt modelId="{04084A9A-164A-42A1-8C1E-18F5C23B2160}">
      <dgm:prSet phldrT="[Text]"/>
      <dgm:spPr/>
      <dgm:t>
        <a:bodyPr rtlCol="0"/>
        <a:lstStyle/>
        <a:p>
          <a:pPr rtl="0"/>
          <a:r>
            <a:rPr lang="fr-FR" noProof="0" dirty="0"/>
            <a:t>Organiser un rendez-vous amoureux</a:t>
          </a:r>
        </a:p>
      </dgm:t>
    </dgm:pt>
    <dgm:pt modelId="{22308D32-3A05-4133-ADD6-F745C58849EE}" type="parTrans" cxnId="{BC7AC106-D759-4942-BACC-20D48FC4097E}">
      <dgm:prSet/>
      <dgm:spPr/>
      <dgm:t>
        <a:bodyPr/>
        <a:lstStyle/>
        <a:p>
          <a:endParaRPr lang="fr-FR"/>
        </a:p>
      </dgm:t>
    </dgm:pt>
    <dgm:pt modelId="{5AF7964B-0D36-43C4-8F81-2EAA5A5E8EE7}" type="sibTrans" cxnId="{BC7AC106-D759-4942-BACC-20D48FC4097E}">
      <dgm:prSet/>
      <dgm:spPr/>
      <dgm:t>
        <a:bodyPr/>
        <a:lstStyle/>
        <a:p>
          <a:endParaRPr lang="fr-FR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BC7AC106-D759-4942-BACC-20D48FC4097E}" srcId="{EF2B91B6-6F0A-4365-9672-0E2C5B6A7701}" destId="{04084A9A-164A-42A1-8C1E-18F5C23B2160}" srcOrd="1" destOrd="0" parTransId="{22308D32-3A05-4133-ADD6-F745C58849EE}" sibTransId="{5AF7964B-0D36-43C4-8F81-2EAA5A5E8EE7}"/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6932650D-9CC4-4960-9ED7-24C8E6DCE015}" srcId="{E5E95E82-EF79-43CA-AA86-43B0E1CBCD3F}" destId="{ABE29B01-D706-42B3-8509-8FB123FD2184}" srcOrd="1" destOrd="0" parTransId="{43CBF6F8-79AA-4BB3-BA64-B395DDE4AA39}" sibTransId="{107BE113-BCE4-4ECB-83A3-C0FA0CB7002D}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B5524F15-F197-406D-8E52-993F9539DA12}" srcId="{6D0E5D9F-7263-4526-A227-51301233F549}" destId="{78E4F035-FD07-4927-857A-3EA9856A69A3}" srcOrd="1" destOrd="0" parTransId="{D1589922-52D6-4B0C-8EA5-07B9FBE6FF18}" sibTransId="{5CDA482B-BA63-4509-8C5F-1A5444835F70}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90352B2A-F6F5-495E-8A86-C968BBFB0568}" srcId="{6D0E5D9F-7263-4526-A227-51301233F549}" destId="{C6CD0D5D-BD68-4497-A1D2-0A8B76AABC78}" srcOrd="3" destOrd="0" parTransId="{4D4ECB14-3307-4C63-B1C5-F3B030DF6FE9}" sibTransId="{A38E94E2-3D94-4C97-8C2F-9B4D5E506783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98AA322E-BC4E-46AA-8186-80A49584F688}" type="presOf" srcId="{36FDFF8B-50D5-41E1-88F0-7740ACD8E111}" destId="{CBAA222E-6236-476E-A397-F41E5F0819F9}" srcOrd="0" destOrd="2" presId="urn:microsoft.com/office/officeart/2005/8/layout/hList1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B477BF39-D803-414C-84BB-97341C9CAD5B}" type="presOf" srcId="{78E4F035-FD07-4927-857A-3EA9856A69A3}" destId="{69B3D3AF-F358-429C-9782-F1EF33A1BFA2}" srcOrd="0" destOrd="1" presId="urn:microsoft.com/office/officeart/2005/8/layout/hList1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5F1A5165-98B4-41E7-80A5-8FEA2E64E7F1}" type="presOf" srcId="{BB4D7CBF-85AC-465D-A310-564A188D2236}" destId="{F5439521-8C9F-42F4-BB47-CBF88C9A562D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4D1AB870-52F8-43E0-A237-CE6E418C8A30}" type="presOf" srcId="{ABE29B01-D706-42B3-8509-8FB123FD2184}" destId="{F5439521-8C9F-42F4-BB47-CBF88C9A562D}" srcOrd="0" destOrd="1" presId="urn:microsoft.com/office/officeart/2005/8/layout/hList1"/>
    <dgm:cxn modelId="{0A3CFC79-A46D-4594-8D45-20C1B2407116}" type="presOf" srcId="{23587713-BC1D-441B-9BBC-2D4D6906C8EC}" destId="{69B3D3AF-F358-429C-9782-F1EF33A1BFA2}" srcOrd="0" destOrd="2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53E75692-D057-43AD-92DF-0CAADA0D979C}" srcId="{6D0E5D9F-7263-4526-A227-51301233F549}" destId="{23587713-BC1D-441B-9BBC-2D4D6906C8EC}" srcOrd="2" destOrd="0" parTransId="{51069990-5F5C-48B3-8241-7D714CCCA539}" sibTransId="{C558B0A1-3125-44D8-9385-606BF3A9DBBB}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C4DF2B9A-8D2D-46C3-A74B-DC0FC128327C}" srcId="{0556DF01-8241-46B9-A9A7-696B425311D4}" destId="{45B4B840-5545-46B9-91F1-EB5552D5DA04}" srcOrd="2" destOrd="0" parTransId="{988CDB3C-E539-483B-8E9D-633F04803745}" sibTransId="{C1A88D21-A269-421E-BD1A-3542E8BD5648}"/>
    <dgm:cxn modelId="{483D5CA7-FBB9-4474-AEB2-B567F97F54B8}" srcId="{EF2B91B6-6F0A-4365-9672-0E2C5B6A7701}" destId="{36FDFF8B-50D5-41E1-88F0-7740ACD8E111}" srcOrd="2" destOrd="0" parTransId="{7D46F7D1-DA8A-4399-AB3D-868ABC189B39}" sibTransId="{1317C913-8150-47F7-90A2-4EF5E8499F72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9DF53FBF-BA5E-4159-8BE9-2A5675A72D0C}" type="presOf" srcId="{04084A9A-164A-42A1-8C1E-18F5C23B2160}" destId="{CBAA222E-6236-476E-A397-F41E5F0819F9}" srcOrd="0" destOrd="1" presId="urn:microsoft.com/office/officeart/2005/8/layout/hList1"/>
    <dgm:cxn modelId="{47ED0FC4-0F48-447E-91AF-1513DBE740F1}" srcId="{0556DF01-8241-46B9-A9A7-696B425311D4}" destId="{5E4DB588-9F3C-46DB-9E27-7590E7BCD5BF}" srcOrd="1" destOrd="0" parTransId="{A19A1B69-8979-423C-A331-16AF7F7B4C11}" sibTransId="{981447FA-CA7D-447B-A275-BC7A2EA79D7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C890ADB-1227-4331-939E-B5887BC3115E}" type="presOf" srcId="{5E4DB588-9F3C-46DB-9E27-7590E7BCD5BF}" destId="{C0508996-06C5-4E96-ACE1-6951E96BDCC9}" srcOrd="0" destOrd="1" presId="urn:microsoft.com/office/officeart/2005/8/layout/hList1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70FC08E7-006B-4B64-8D4E-0CB80B302A2C}" type="presOf" srcId="{C6CD0D5D-BD68-4497-A1D2-0A8B76AABC78}" destId="{69B3D3AF-F358-429C-9782-F1EF33A1BFA2}" srcOrd="0" destOrd="3" presId="urn:microsoft.com/office/officeart/2005/8/layout/hList1"/>
    <dgm:cxn modelId="{D0BA55F5-6258-4220-B110-D0954936FD29}" type="presOf" srcId="{45B4B840-5545-46B9-91F1-EB5552D5DA04}" destId="{C0508996-06C5-4E96-ACE1-6951E96BDCC9}" srcOrd="0" destOrd="2" presId="urn:microsoft.com/office/officeart/2005/8/layout/hList1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6C22A-1CF2-4233-A699-5BC6B0EACE7F}">
      <dsp:nvSpPr>
        <dsp:cNvPr id="0" name=""/>
        <dsp:cNvSpPr/>
      </dsp:nvSpPr>
      <dsp:spPr>
        <a:xfrm>
          <a:off x="930572" y="3032"/>
          <a:ext cx="2833338" cy="17000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1/ Quelles sont les opinions d’Hugo et Juliette sur le groupe Daft Punk ?</a:t>
          </a:r>
          <a:endParaRPr lang="en-US" sz="2500" kern="1200"/>
        </a:p>
      </dsp:txBody>
      <dsp:txXfrm>
        <a:off x="930572" y="3032"/>
        <a:ext cx="2833338" cy="1700003"/>
      </dsp:txXfrm>
    </dsp:sp>
    <dsp:sp modelId="{840CAF9D-F99D-42D6-82EC-77C5F386A057}">
      <dsp:nvSpPr>
        <dsp:cNvPr id="0" name=""/>
        <dsp:cNvSpPr/>
      </dsp:nvSpPr>
      <dsp:spPr>
        <a:xfrm>
          <a:off x="4047245" y="3032"/>
          <a:ext cx="2833338" cy="170000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2/ Quels sont les goûts cinématographiques de Julie ?</a:t>
          </a:r>
          <a:endParaRPr lang="en-US" sz="2500" kern="1200"/>
        </a:p>
      </dsp:txBody>
      <dsp:txXfrm>
        <a:off x="4047245" y="3032"/>
        <a:ext cx="2833338" cy="1700003"/>
      </dsp:txXfrm>
    </dsp:sp>
    <dsp:sp modelId="{07CA0B87-C8B1-4E41-AFB8-BE39AD5AC644}">
      <dsp:nvSpPr>
        <dsp:cNvPr id="0" name=""/>
        <dsp:cNvSpPr/>
      </dsp:nvSpPr>
      <dsp:spPr>
        <a:xfrm>
          <a:off x="7163917" y="3032"/>
          <a:ext cx="2833338" cy="170000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3/ Qu’est-ce que Juliette et Hugo vont faire après le bar ?</a:t>
          </a:r>
          <a:endParaRPr lang="en-US" sz="2500" kern="1200"/>
        </a:p>
      </dsp:txBody>
      <dsp:txXfrm>
        <a:off x="7163917" y="3032"/>
        <a:ext cx="2833338" cy="1700003"/>
      </dsp:txXfrm>
    </dsp:sp>
    <dsp:sp modelId="{0AD748F5-3483-4833-860D-B7F322FFDF4B}">
      <dsp:nvSpPr>
        <dsp:cNvPr id="0" name=""/>
        <dsp:cNvSpPr/>
      </dsp:nvSpPr>
      <dsp:spPr>
        <a:xfrm>
          <a:off x="4047245" y="1986369"/>
          <a:ext cx="2833338" cy="170000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4/ Relevez le vocabulaire lié au cinéma</a:t>
          </a:r>
          <a:endParaRPr lang="en-US" sz="2500" kern="1200"/>
        </a:p>
      </dsp:txBody>
      <dsp:txXfrm>
        <a:off x="4047245" y="1986369"/>
        <a:ext cx="2833338" cy="170000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B444E-D1D7-49A0-8CA4-1383FD198339}">
      <dsp:nvSpPr>
        <dsp:cNvPr id="0" name=""/>
        <dsp:cNvSpPr/>
      </dsp:nvSpPr>
      <dsp:spPr>
        <a:xfrm>
          <a:off x="0" y="22422"/>
          <a:ext cx="4683312" cy="1913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Quel</a:t>
          </a:r>
          <a:r>
            <a:rPr lang="en-US" sz="2700" kern="1200" dirty="0"/>
            <a:t> </a:t>
          </a:r>
          <a:r>
            <a:rPr lang="en-US" sz="2700" kern="1200" dirty="0" err="1"/>
            <a:t>est</a:t>
          </a:r>
          <a:r>
            <a:rPr lang="en-US" sz="2700" kern="1200" dirty="0"/>
            <a:t> ton film </a:t>
          </a:r>
          <a:r>
            <a:rPr lang="en-US" sz="2700" kern="1200" dirty="0" err="1"/>
            <a:t>préféré</a:t>
          </a:r>
          <a:r>
            <a:rPr lang="en-US" sz="2700" kern="1200" dirty="0"/>
            <a:t> ? </a:t>
          </a:r>
          <a:r>
            <a:rPr lang="en-US" sz="2700" kern="1200" dirty="0" err="1"/>
            <a:t>Pourquoi</a:t>
          </a:r>
          <a:r>
            <a:rPr lang="en-US" sz="2700" kern="1200" dirty="0"/>
            <a:t>?</a:t>
          </a:r>
        </a:p>
      </dsp:txBody>
      <dsp:txXfrm>
        <a:off x="93393" y="115815"/>
        <a:ext cx="4496526" cy="1726383"/>
      </dsp:txXfrm>
    </dsp:sp>
    <dsp:sp modelId="{E66CB0D6-2234-4009-A736-8C17A6530A9A}">
      <dsp:nvSpPr>
        <dsp:cNvPr id="0" name=""/>
        <dsp:cNvSpPr/>
      </dsp:nvSpPr>
      <dsp:spPr>
        <a:xfrm>
          <a:off x="0" y="2013352"/>
          <a:ext cx="4683312" cy="1913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En</a:t>
          </a:r>
          <a:r>
            <a:rPr lang="en-US" sz="2700" kern="1200" dirty="0"/>
            <a:t> </a:t>
          </a:r>
          <a:r>
            <a:rPr lang="en-US" sz="2700" kern="1200" dirty="0" err="1"/>
            <a:t>général</a:t>
          </a:r>
          <a:r>
            <a:rPr lang="en-US" sz="2700" kern="1200" dirty="0"/>
            <a:t>, </a:t>
          </a:r>
          <a:r>
            <a:rPr lang="en-US" sz="2700" kern="1200" dirty="0" err="1"/>
            <a:t>tu</a:t>
          </a:r>
          <a:r>
            <a:rPr lang="en-US" sz="2700" kern="1200" dirty="0"/>
            <a:t> vas à quelle salle de </a:t>
          </a:r>
          <a:r>
            <a:rPr lang="en-US" sz="2700" kern="1200" dirty="0" err="1"/>
            <a:t>cinéma</a:t>
          </a:r>
          <a:r>
            <a:rPr lang="en-US" sz="2700" kern="1200" dirty="0"/>
            <a:t>? </a:t>
          </a:r>
          <a:r>
            <a:rPr lang="en-US" sz="2700" kern="1200" dirty="0" err="1"/>
            <a:t>Pourquoi</a:t>
          </a:r>
          <a:r>
            <a:rPr lang="en-US" sz="2700" kern="1200" dirty="0"/>
            <a:t> ?</a:t>
          </a:r>
        </a:p>
      </dsp:txBody>
      <dsp:txXfrm>
        <a:off x="93393" y="2106745"/>
        <a:ext cx="4496526" cy="1726383"/>
      </dsp:txXfrm>
    </dsp:sp>
    <dsp:sp modelId="{733B4135-2406-4182-B3DD-5052B6908DCD}">
      <dsp:nvSpPr>
        <dsp:cNvPr id="0" name=""/>
        <dsp:cNvSpPr/>
      </dsp:nvSpPr>
      <dsp:spPr>
        <a:xfrm>
          <a:off x="0" y="4004281"/>
          <a:ext cx="4683312" cy="1913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Pour </a:t>
          </a:r>
          <a:r>
            <a:rPr lang="en-US" sz="2700" kern="1200" dirty="0" err="1"/>
            <a:t>regarder</a:t>
          </a:r>
          <a:r>
            <a:rPr lang="en-US" sz="2700" kern="1200" dirty="0"/>
            <a:t> un film, </a:t>
          </a:r>
          <a:r>
            <a:rPr lang="en-US" sz="2700" kern="1200" dirty="0" err="1"/>
            <a:t>tu</a:t>
          </a:r>
          <a:r>
            <a:rPr lang="en-US" sz="2700" kern="1200" dirty="0"/>
            <a:t> </a:t>
          </a:r>
          <a:r>
            <a:rPr lang="en-US" sz="2700" kern="1200" dirty="0" err="1"/>
            <a:t>préfères</a:t>
          </a:r>
          <a:r>
            <a:rPr lang="en-US" sz="2700" kern="1200" dirty="0"/>
            <a:t> </a:t>
          </a:r>
          <a:r>
            <a:rPr lang="en-US" sz="2700" kern="1200" dirty="0" err="1"/>
            <a:t>aller</a:t>
          </a:r>
          <a:r>
            <a:rPr lang="en-US" sz="2700" kern="1200" dirty="0"/>
            <a:t> au </a:t>
          </a:r>
          <a:r>
            <a:rPr lang="en-US" sz="2700" kern="1200" dirty="0" err="1"/>
            <a:t>cinéma</a:t>
          </a:r>
          <a:r>
            <a:rPr lang="en-US" sz="2700" kern="1200" dirty="0"/>
            <a:t> </a:t>
          </a:r>
          <a:r>
            <a:rPr lang="en-US" sz="2700" kern="1200" dirty="0" err="1"/>
            <a:t>ou</a:t>
          </a:r>
          <a:r>
            <a:rPr lang="en-US" sz="2700" kern="1200" dirty="0"/>
            <a:t> </a:t>
          </a:r>
          <a:r>
            <a:rPr lang="en-US" sz="2700" kern="1200" dirty="0" err="1"/>
            <a:t>regarder</a:t>
          </a:r>
          <a:r>
            <a:rPr lang="en-US" sz="2700" kern="1200" dirty="0"/>
            <a:t> sur Netflix? </a:t>
          </a:r>
          <a:r>
            <a:rPr lang="en-US" sz="2700" kern="1200" dirty="0" err="1"/>
            <a:t>Pourquoi</a:t>
          </a:r>
          <a:r>
            <a:rPr lang="en-US" sz="2700" kern="1200" dirty="0"/>
            <a:t>?</a:t>
          </a:r>
        </a:p>
      </dsp:txBody>
      <dsp:txXfrm>
        <a:off x="93393" y="4097674"/>
        <a:ext cx="4496526" cy="172638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Communication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Vocabulaire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Grammaire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Phonétique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rtlCol="0" anchor="t" anchorCtr="1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Culture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/>
            <a:t>Les bonnes manières au magasin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4823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7145DD-BE77-4601-9BA6-5922521F4699}">
      <dsp:nvSpPr>
        <dsp:cNvPr id="0" name=""/>
        <dsp:cNvSpPr/>
      </dsp:nvSpPr>
      <dsp:spPr>
        <a:xfrm>
          <a:off x="545304" y="2514"/>
          <a:ext cx="9284426" cy="31592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4E5F2-8445-4AEE-A1FC-B7B038CCDAB7}">
      <dsp:nvSpPr>
        <dsp:cNvPr id="0" name=""/>
        <dsp:cNvSpPr/>
      </dsp:nvSpPr>
      <dsp:spPr>
        <a:xfrm>
          <a:off x="1098098" y="527669"/>
          <a:ext cx="9284426" cy="31592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000" kern="1200" dirty="0"/>
            <a:t>Avec votre voisin, écrivez le dialogue d’un rendez-vous !</a:t>
          </a:r>
          <a:endParaRPr lang="en-US" sz="6000" kern="1200" dirty="0"/>
        </a:p>
      </dsp:txBody>
      <dsp:txXfrm>
        <a:off x="1190628" y="620199"/>
        <a:ext cx="9099366" cy="2974160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Grammaire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Vocabulaire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3753" y="0"/>
          <a:ext cx="2140171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Communication</a:t>
          </a:r>
          <a:br>
            <a:rPr lang="fr-FR" sz="1500" b="1" kern="1200" noProof="0" dirty="0"/>
          </a:br>
          <a:r>
            <a:rPr lang="fr-FR" sz="1200" b="1" kern="1200" noProof="0" dirty="0"/>
            <a:t>- </a:t>
          </a:r>
          <a:r>
            <a:rPr lang="fr-FR" sz="1200" b="0" kern="1200" noProof="0" dirty="0"/>
            <a:t>Parler des goûts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- Faire un commentaire (+/-)</a:t>
          </a:r>
        </a:p>
      </dsp:txBody>
      <dsp:txXfrm>
        <a:off x="3753" y="1057910"/>
        <a:ext cx="2140171" cy="1057910"/>
      </dsp:txXfrm>
    </dsp:sp>
    <dsp:sp modelId="{58659876-9F73-4F70-83CB-16E4C9A112FC}">
      <dsp:nvSpPr>
        <dsp:cNvPr id="0" name=""/>
        <dsp:cNvSpPr/>
      </dsp:nvSpPr>
      <dsp:spPr>
        <a:xfrm>
          <a:off x="63348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185659" y="0"/>
          <a:ext cx="2140171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Vocabulaire</a:t>
          </a:r>
          <a:br>
            <a:rPr lang="fr-FR" sz="1100" b="1" kern="1200" noProof="0" dirty="0"/>
          </a:br>
          <a:r>
            <a:rPr lang="fr-FR" sz="1200" b="0" kern="1200" noProof="0" dirty="0"/>
            <a:t>- Le cinéma</a:t>
          </a:r>
          <a:br>
            <a:rPr lang="fr-FR" sz="1200" b="0" kern="1200" noProof="0" dirty="0"/>
          </a:br>
          <a:r>
            <a:rPr lang="fr-FR" sz="1200" b="0" kern="1200" noProof="0" dirty="0"/>
            <a:t>- Les activités quotidiennes</a:t>
          </a:r>
        </a:p>
      </dsp:txBody>
      <dsp:txXfrm>
        <a:off x="2185659" y="1057910"/>
        <a:ext cx="2140171" cy="1057910"/>
      </dsp:txXfrm>
    </dsp:sp>
    <dsp:sp modelId="{279DFE09-28EE-48A2-B192-FFEC93ADF17D}">
      <dsp:nvSpPr>
        <dsp:cNvPr id="0" name=""/>
        <dsp:cNvSpPr/>
      </dsp:nvSpPr>
      <dsp:spPr>
        <a:xfrm>
          <a:off x="2837861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12507" y="0"/>
          <a:ext cx="2140171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Grammaire</a:t>
          </a:r>
          <a:br>
            <a:rPr lang="fr-FR" sz="1800" b="1" kern="1200" noProof="0" dirty="0"/>
          </a:br>
          <a:r>
            <a:rPr lang="fr-FR" sz="1200" b="0" kern="1200" noProof="0" dirty="0"/>
            <a:t>- Le futur proche</a:t>
          </a:r>
          <a:br>
            <a:rPr lang="fr-FR" sz="1800" b="1" kern="1200" noProof="0" dirty="0"/>
          </a:br>
          <a:endParaRPr lang="fr-FR" sz="1800" b="1" kern="1200" noProof="0" dirty="0"/>
        </a:p>
      </dsp:txBody>
      <dsp:txXfrm>
        <a:off x="4412507" y="1057910"/>
        <a:ext cx="2140171" cy="1057910"/>
      </dsp:txXfrm>
    </dsp:sp>
    <dsp:sp modelId="{112E1D68-647B-46C7-AF2C-FF0A84DB584F}">
      <dsp:nvSpPr>
        <dsp:cNvPr id="0" name=""/>
        <dsp:cNvSpPr/>
      </dsp:nvSpPr>
      <dsp:spPr>
        <a:xfrm>
          <a:off x="504223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610699" y="0"/>
          <a:ext cx="2140171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Phonétique</a:t>
          </a:r>
          <a:br>
            <a:rPr lang="fr-FR" sz="1900" b="1" kern="1200" noProof="0" dirty="0"/>
          </a:br>
          <a:r>
            <a:rPr lang="fr-FR" sz="1200" b="0" kern="1200" noProof="0" dirty="0"/>
            <a:t>- Le son [ə]</a:t>
          </a:r>
        </a:p>
      </dsp:txBody>
      <dsp:txXfrm>
        <a:off x="6610699" y="1057910"/>
        <a:ext cx="2140171" cy="1057910"/>
      </dsp:txXfrm>
    </dsp:sp>
    <dsp:sp modelId="{AAA72936-24EE-441D-B947-9946DAB89182}">
      <dsp:nvSpPr>
        <dsp:cNvPr id="0" name=""/>
        <dsp:cNvSpPr/>
      </dsp:nvSpPr>
      <dsp:spPr>
        <a:xfrm>
          <a:off x="7246615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21261" y="0"/>
          <a:ext cx="2118984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Culture</a:t>
          </a:r>
          <a:br>
            <a:rPr lang="fr-FR" sz="1800" b="1" kern="1200" noProof="0" dirty="0"/>
          </a:br>
          <a:r>
            <a:rPr lang="fr-FR" sz="1800" b="1" kern="1200" noProof="0" dirty="0"/>
            <a:t>- </a:t>
          </a:r>
          <a:r>
            <a:rPr lang="fr-FR" sz="1200" kern="1200" noProof="0" dirty="0"/>
            <a:t>Cinéma en France</a:t>
          </a:r>
          <a:endParaRPr lang="fr-FR" sz="1200" b="1" kern="1200" noProof="0" dirty="0"/>
        </a:p>
      </dsp:txBody>
      <dsp:txXfrm>
        <a:off x="8821261" y="1057910"/>
        <a:ext cx="2118984" cy="1057910"/>
      </dsp:txXfrm>
    </dsp:sp>
    <dsp:sp modelId="{6D76E5FF-7D2E-406A-B668-9F0EAFB414C8}">
      <dsp:nvSpPr>
        <dsp:cNvPr id="0" name=""/>
        <dsp:cNvSpPr/>
      </dsp:nvSpPr>
      <dsp:spPr>
        <a:xfrm>
          <a:off x="944039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6277" y="2248058"/>
          <a:ext cx="10125632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341246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341246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1773685"/>
          <a:ext cx="1398389" cy="1410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cinéma français</a:t>
          </a:r>
        </a:p>
      </dsp:txBody>
      <dsp:txXfrm>
        <a:off x="4714" y="1773685"/>
        <a:ext cx="1398389" cy="1410501"/>
      </dsp:txXfrm>
    </dsp:sp>
    <dsp:sp modelId="{BEEAC373-8D24-46A1-8F25-48D9280E0B30}">
      <dsp:nvSpPr>
        <dsp:cNvPr id="0" name=""/>
        <dsp:cNvSpPr/>
      </dsp:nvSpPr>
      <dsp:spPr>
        <a:xfrm>
          <a:off x="1598878" y="1341246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341246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1773685"/>
          <a:ext cx="1398389" cy="1410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1773685"/>
        <a:ext cx="1398389" cy="1410501"/>
      </dsp:txXfrm>
    </dsp:sp>
    <dsp:sp modelId="{3A1F93BF-07F6-4D52-ADA9-8BB3478BC0A0}">
      <dsp:nvSpPr>
        <dsp:cNvPr id="0" name=""/>
        <dsp:cNvSpPr/>
      </dsp:nvSpPr>
      <dsp:spPr>
        <a:xfrm>
          <a:off x="3193041" y="1341246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341246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1773685"/>
          <a:ext cx="1398389" cy="1410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Parler des goûts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Faire un commentaire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Parler du futur</a:t>
          </a:r>
          <a:endParaRPr lang="fr-FR" sz="1200" kern="1200" dirty="0"/>
        </a:p>
      </dsp:txBody>
      <dsp:txXfrm>
        <a:off x="3193041" y="1773685"/>
        <a:ext cx="1398389" cy="1410501"/>
      </dsp:txXfrm>
    </dsp:sp>
    <dsp:sp modelId="{75606C84-D441-41D7-A330-CE5244395508}">
      <dsp:nvSpPr>
        <dsp:cNvPr id="0" name=""/>
        <dsp:cNvSpPr/>
      </dsp:nvSpPr>
      <dsp:spPr>
        <a:xfrm>
          <a:off x="4787205" y="1341246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341246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1773685"/>
          <a:ext cx="1398389" cy="1410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cinéma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activités quotidiennes</a:t>
          </a:r>
        </a:p>
      </dsp:txBody>
      <dsp:txXfrm>
        <a:off x="4787205" y="1773685"/>
        <a:ext cx="1398389" cy="1410501"/>
      </dsp:txXfrm>
    </dsp:sp>
    <dsp:sp modelId="{184AE719-47DF-4D8D-97CB-2ECB9DE8A3CB}">
      <dsp:nvSpPr>
        <dsp:cNvPr id="0" name=""/>
        <dsp:cNvSpPr/>
      </dsp:nvSpPr>
      <dsp:spPr>
        <a:xfrm>
          <a:off x="6381369" y="1341246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341246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1773685"/>
          <a:ext cx="1398389" cy="1410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Répondre à une question négative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futur proche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verbes pronominaux</a:t>
          </a:r>
        </a:p>
      </dsp:txBody>
      <dsp:txXfrm>
        <a:off x="6381369" y="1773685"/>
        <a:ext cx="1398389" cy="1410501"/>
      </dsp:txXfrm>
    </dsp:sp>
    <dsp:sp modelId="{B2762319-A1FD-490B-89D0-718A61434EED}">
      <dsp:nvSpPr>
        <dsp:cNvPr id="0" name=""/>
        <dsp:cNvSpPr/>
      </dsp:nvSpPr>
      <dsp:spPr>
        <a:xfrm>
          <a:off x="7975532" y="1341246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341246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1773685"/>
          <a:ext cx="1398389" cy="1410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son [</a:t>
          </a:r>
          <a:r>
            <a:rPr lang="fr-FR" sz="1200" b="0" kern="1200" noProof="0" dirty="0"/>
            <a:t>ə</a:t>
          </a:r>
          <a:r>
            <a:rPr lang="fr-FR" sz="1200" kern="1200" noProof="0" dirty="0"/>
            <a:t>]</a:t>
          </a:r>
        </a:p>
      </dsp:txBody>
      <dsp:txXfrm>
        <a:off x="7975532" y="1773685"/>
        <a:ext cx="1398389" cy="1410501"/>
      </dsp:txXfrm>
    </dsp:sp>
    <dsp:sp modelId="{6C65B53E-6BDE-4EEE-A70B-6395ABEF16C8}">
      <dsp:nvSpPr>
        <dsp:cNvPr id="0" name=""/>
        <dsp:cNvSpPr/>
      </dsp:nvSpPr>
      <dsp:spPr>
        <a:xfrm>
          <a:off x="9569696" y="1341246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341246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1773685"/>
          <a:ext cx="1398389" cy="141050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Créer un questionnaire sur les goûts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Organiser un rendez-vous amoureux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9569696" y="1773685"/>
        <a:ext cx="1398389" cy="1410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8006113-EA13-49E6-8354-05A160846C21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9AE4CA6-63E1-46CB-AA3D-110A40BC5E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285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17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47ACC5C7-22CB-4DA0-9FAC-C671A1669F6F}" type="slidenum">
              <a:rPr lang="en-US">
                <a:solidFill>
                  <a:prstClr val="black"/>
                </a:solidFill>
                <a:latin typeface="Calibri"/>
              </a:rPr>
              <a:pPr defTabSz="465887">
                <a:defRPr/>
              </a:pPr>
              <a:t>63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F7716-06D0-617B-F66D-04A01DE9D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2F7337-A427-43A1-D4FA-2CB2E4F15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ACAF1B-FDCB-B503-FB2D-821AD1396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D581F-C8DD-422C-A3AA-A722DBC53F6E}" type="datetime1">
              <a:rPr lang="fr-FR" smtClean="0"/>
              <a:t>10/01/2023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63C23C-2508-5FB4-BB3E-201E58EA1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1C19F6-B5DD-3845-FC98-275CC866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58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B26567-4587-A64A-270D-D16B1BBD8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047FBC6-E52C-AC79-DCC7-50A8B4412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BD0D34-D54D-134E-4C8D-F295EC9D9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E27E8-CC7E-4C99-8EC6-2803AA026A51}" type="datetime1">
              <a:rPr lang="fr-FR" smtClean="0"/>
              <a:t>10/01/2023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8F2E07-C1BF-08D9-24BB-5A371E188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95E502-DC90-406E-A78C-07E67556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20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2790F0A-5B92-FACA-75B4-4F73965F2F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FB4CA32-C3BB-ADBE-95E0-CC432F912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5440D-D74B-F36B-7458-6740D3EF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71ED-5A16-4E20-8A4D-62E19DB67D59}" type="datetime1">
              <a:rPr lang="fr-FR" smtClean="0"/>
              <a:t>10/01/2023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C5D21B-E8AE-0E60-96DD-E4E4E1DCB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879AD3-7F3D-FAC6-0119-E6D91E092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3863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10/01/2023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1C2F68A0-91FE-438F-AC90-23F02A9EEEEE}" type="datetime1">
              <a:rPr lang="fr-FR" smtClean="0"/>
              <a:t>10/01/2023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8AAD5A-AAB0-4C55-7D13-E48226ACC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4E3C60-62CD-F543-8D37-5D0D20528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A7ECC7-E3E5-AA29-40C3-D960C2B6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0C15-8B38-4DDB-A221-561D9064D3FC}" type="datetime1">
              <a:rPr lang="fr-FR" smtClean="0"/>
              <a:t>10/01/2023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491EA1-23C1-BB7A-EB89-8D0439983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994CFA-D5E8-BD54-5441-FC5BD703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64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31DF0E-ED3A-0B6D-2AC2-9CD67D577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E62F93-0360-BB95-FA42-FA6E13CEE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E42EEA-7EE4-2284-0A4A-4260D079D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5596-1BD7-4052-B4DD-718155E77543}" type="datetime1">
              <a:rPr lang="fr-FR" smtClean="0"/>
              <a:t>10/01/2023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8B6B57-C4BC-08B2-9C7F-5543FFDE7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06B7F4-F942-FCCB-781F-59C60876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758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197AC3-DE37-304D-07CB-B64D3D863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2C299E-A95C-7086-1FF1-7E2672ADE5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47B90B-9CD6-DB5F-CBF8-FF1C6EDF6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74C49C-6B07-2F06-6FA2-F38F29205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61A5-6B7C-45CE-A85D-8D23D9F19DA6}" type="datetime1">
              <a:rPr lang="fr-FR" smtClean="0"/>
              <a:t>10/01/2023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E9DC99-0D81-03DB-6352-43DF24866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72D6FD3-3957-46DF-345B-069D33BDA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24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DE34E8-1E5D-34A4-EEE6-16B2237D0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D0A11A-769C-68A2-8856-D4D6DD6EE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0C7B0-C291-BBC0-6846-119108BBC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614623A-65E4-62C8-BF32-704FE0596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D9C6C3B-23FE-E06F-1074-4B09AF67F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B279BA8-93B7-FA9F-E5ED-6AB0DAE28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2453-AC9B-4636-A412-68D3497EBB3E}" type="datetime1">
              <a:rPr lang="fr-FR" smtClean="0"/>
              <a:t>10/01/2023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2D3E895-0AA1-81AB-A9DC-28EE12E8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C84ED54-655D-DBE5-AEA9-D6508CD49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57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5011D-F3DD-E384-D5BA-C64E64A0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6DEC82F-BF3F-298B-6837-47FE1799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169E-E0EE-4F4F-9CD4-F6669AD2A330}" type="datetime1">
              <a:rPr lang="fr-FR" smtClean="0"/>
              <a:t>10/01/2023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A06476-A7E4-AFBA-CD3F-CFA592ABC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82D6B6-7623-EC65-D1CE-D47FFBC49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20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98C5335-EF77-4C1D-E5F7-F064E0B1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99BB-2F6D-48BD-A58F-FF955CBA3A51}" type="datetime1">
              <a:rPr lang="fr-FR" smtClean="0"/>
              <a:t>10/01/2023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E7A859B-4D81-7F13-AD43-01040D0A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48EA55-F1DA-19B6-49B1-64D04A12D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177C4F-F532-1E77-AC04-83CFB526B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211A0B-8A31-2613-E284-317AA6D87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EA58FF2-E403-C5C2-629D-EB188A7A9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9AFA98-F0D4-E06C-24B8-8FB0E763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5143-DD71-478A-9FAE-94F8AE3BF0C2}" type="datetime1">
              <a:rPr lang="fr-FR" smtClean="0"/>
              <a:t>10/01/2023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C12D03-BC14-98EC-6CAF-E241BFBE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96768C-F301-FBF0-8C02-281D2DB86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61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B1DBC0-4158-8C96-5E69-1A011B5E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CE94B8D-92C2-55CB-89CF-DD3C0D459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ED544B-8647-5C15-F73B-D855548C2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24F11A-38BE-4DA9-EFC1-99C4B94DA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ED08-E72A-4966-AD92-54F9DA6E0134}" type="datetime1">
              <a:rPr lang="fr-FR" smtClean="0"/>
              <a:t>10/01/2023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6B94C1-A9EA-0A44-C1B8-C2D2E8536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F5499F-AA9D-4B95-4D75-B1A92E3A5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73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294DEC9-9014-093B-54C3-E8238D35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70B933-ABFC-68AF-E1CB-EE5DDBDBB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3E5C63-4EF4-B235-668D-3A6487E8F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E80D8-768D-4FD5-B1E0-F9C34D6B0052}" type="datetime1">
              <a:rPr lang="fr-FR" smtClean="0"/>
              <a:t>10/01/2023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1D075-9DD5-405D-2F2D-3EC5E9822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B47379-DFDB-4F54-2DB6-CDB6204A9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08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10/01/2023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A21E3-9D42-42FB-9B86-33B9F7421A99}" type="datetime1">
              <a:rPr lang="fr-FR" smtClean="0"/>
              <a:t>10/01/2023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image" Target="../media/image18.jpeg"/><Relationship Id="rId7" Type="http://schemas.openxmlformats.org/officeDocument/2006/relationships/diagramData" Target="../diagrams/data16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gif"/><Relationship Id="rId11" Type="http://schemas.microsoft.com/office/2007/relationships/diagramDrawing" Target="../diagrams/drawing16.xml"/><Relationship Id="rId5" Type="http://schemas.openxmlformats.org/officeDocument/2006/relationships/image" Target="../media/image20.gif"/><Relationship Id="rId10" Type="http://schemas.openxmlformats.org/officeDocument/2006/relationships/diagramColors" Target="../diagrams/colors16.xml"/><Relationship Id="rId4" Type="http://schemas.openxmlformats.org/officeDocument/2006/relationships/image" Target="../media/image19.jpeg"/><Relationship Id="rId9" Type="http://schemas.openxmlformats.org/officeDocument/2006/relationships/diagramQuickStyle" Target="../diagrams/quickStyle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2.gif"/><Relationship Id="rId7" Type="http://schemas.openxmlformats.org/officeDocument/2006/relationships/diagramColors" Target="../diagrams/colors18.xml"/><Relationship Id="rId2" Type="http://schemas.openxmlformats.org/officeDocument/2006/relationships/hyperlink" Target="https://play.kahoot.it/v2/?quizId=b6f84469-1070-44f0-a8ac-a037cdf11c85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1.xml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12" Type="http://schemas.microsoft.com/office/2007/relationships/diagramDrawing" Target="../diagrams/drawing2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11" Type="http://schemas.openxmlformats.org/officeDocument/2006/relationships/diagramColors" Target="../diagrams/colors21.xml"/><Relationship Id="rId5" Type="http://schemas.openxmlformats.org/officeDocument/2006/relationships/diagramQuickStyle" Target="../diagrams/quickStyle20.xml"/><Relationship Id="rId10" Type="http://schemas.openxmlformats.org/officeDocument/2006/relationships/diagramQuickStyle" Target="../diagrams/quickStyle21.xml"/><Relationship Id="rId4" Type="http://schemas.openxmlformats.org/officeDocument/2006/relationships/diagramLayout" Target="../diagrams/layout20.xml"/><Relationship Id="rId9" Type="http://schemas.openxmlformats.org/officeDocument/2006/relationships/diagramLayout" Target="../diagrams/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22.gif"/><Relationship Id="rId7" Type="http://schemas.openxmlformats.org/officeDocument/2006/relationships/diagramColors" Target="../diagrams/colors26.xml"/><Relationship Id="rId2" Type="http://schemas.openxmlformats.org/officeDocument/2006/relationships/hyperlink" Target="https://play.kahoot.it/v2/?quizId=103f6f30-c632-48a8-ab2a-5a8010ccc93d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30.xml"/><Relationship Id="rId2" Type="http://schemas.openxmlformats.org/officeDocument/2006/relationships/hyperlink" Target="https://www.youtube.com/watch?v=BbVNJY_9JOo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1.xml"/><Relationship Id="rId3" Type="http://schemas.openxmlformats.org/officeDocument/2006/relationships/image" Target="../media/image31.svg"/><Relationship Id="rId7" Type="http://schemas.openxmlformats.org/officeDocument/2006/relationships/diagramQuickStyle" Target="../diagrams/quickStyle3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1.xml"/><Relationship Id="rId5" Type="http://schemas.openxmlformats.org/officeDocument/2006/relationships/diagramData" Target="../diagrams/data31.xml"/><Relationship Id="rId4" Type="http://schemas.openxmlformats.org/officeDocument/2006/relationships/hyperlink" Target="https://ttsfree.com/speech-to-text" TargetMode="External"/><Relationship Id="rId9" Type="http://schemas.microsoft.com/office/2007/relationships/diagramDrawing" Target="../diagrams/drawing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32.pn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8.xml"/><Relationship Id="rId3" Type="http://schemas.openxmlformats.org/officeDocument/2006/relationships/image" Target="../media/image22.gif"/><Relationship Id="rId7" Type="http://schemas.openxmlformats.org/officeDocument/2006/relationships/diagramColors" Target="../diagrams/colors38.xml"/><Relationship Id="rId2" Type="http://schemas.openxmlformats.org/officeDocument/2006/relationships/hyperlink" Target="https://play.kahoot.it/v2/?quizId=7a740626-c5e1-4e53-a44d-043b2d3a8d07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8.xml"/><Relationship Id="rId5" Type="http://schemas.openxmlformats.org/officeDocument/2006/relationships/diagramLayout" Target="../diagrams/layout38.xml"/><Relationship Id="rId4" Type="http://schemas.openxmlformats.org/officeDocument/2006/relationships/diagramData" Target="../diagrams/data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5.png"/><Relationship Id="rId9" Type="http://schemas.microsoft.com/office/2007/relationships/diagramDrawing" Target="../diagrams/drawing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6.xml"/><Relationship Id="rId3" Type="http://schemas.openxmlformats.org/officeDocument/2006/relationships/image" Target="../media/image22.gif"/><Relationship Id="rId7" Type="http://schemas.openxmlformats.org/officeDocument/2006/relationships/diagramColors" Target="../diagrams/colors46.xml"/><Relationship Id="rId2" Type="http://schemas.openxmlformats.org/officeDocument/2006/relationships/hyperlink" Target="https://play.kahoot.it/v2/?quizId=18c69ae0-914b-4329-9a9e-36518a3a0dc9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6.xml"/><Relationship Id="rId5" Type="http://schemas.openxmlformats.org/officeDocument/2006/relationships/diagramLayout" Target="../diagrams/layout46.xml"/><Relationship Id="rId4" Type="http://schemas.openxmlformats.org/officeDocument/2006/relationships/diagramData" Target="../diagrams/data4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0.xml"/><Relationship Id="rId3" Type="http://schemas.openxmlformats.org/officeDocument/2006/relationships/oleObject" Target="../embeddings/oleObject1.bin"/><Relationship Id="rId7" Type="http://schemas.openxmlformats.org/officeDocument/2006/relationships/diagramQuickStyle" Target="../diagrams/quickStyle50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0.xml"/><Relationship Id="rId5" Type="http://schemas.openxmlformats.org/officeDocument/2006/relationships/diagramData" Target="../diagrams/data50.xml"/><Relationship Id="rId4" Type="http://schemas.openxmlformats.org/officeDocument/2006/relationships/image" Target="../media/image46.emf"/><Relationship Id="rId9" Type="http://schemas.microsoft.com/office/2007/relationships/diagramDrawing" Target="../diagrams/drawing50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2.xml"/><Relationship Id="rId3" Type="http://schemas.openxmlformats.org/officeDocument/2006/relationships/diagramLayout" Target="../diagrams/layout51.xml"/><Relationship Id="rId7" Type="http://schemas.openxmlformats.org/officeDocument/2006/relationships/diagramData" Target="../diagrams/data52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1.xml"/><Relationship Id="rId11" Type="http://schemas.microsoft.com/office/2007/relationships/diagramDrawing" Target="../diagrams/drawing52.xml"/><Relationship Id="rId5" Type="http://schemas.openxmlformats.org/officeDocument/2006/relationships/diagramColors" Target="../diagrams/colors51.xml"/><Relationship Id="rId10" Type="http://schemas.openxmlformats.org/officeDocument/2006/relationships/diagramColors" Target="../diagrams/colors52.xml"/><Relationship Id="rId4" Type="http://schemas.openxmlformats.org/officeDocument/2006/relationships/diagramQuickStyle" Target="../diagrams/quickStyle51.xml"/><Relationship Id="rId9" Type="http://schemas.openxmlformats.org/officeDocument/2006/relationships/diagramQuickStyle" Target="../diagrams/quickStyle5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3.xml"/><Relationship Id="rId2" Type="http://schemas.openxmlformats.org/officeDocument/2006/relationships/diagramData" Target="../diagrams/data5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3.xml"/><Relationship Id="rId5" Type="http://schemas.openxmlformats.org/officeDocument/2006/relationships/diagramColors" Target="../diagrams/colors53.xml"/><Relationship Id="rId4" Type="http://schemas.openxmlformats.org/officeDocument/2006/relationships/diagramQuickStyle" Target="../diagrams/quickStyle5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5.xml"/><Relationship Id="rId3" Type="http://schemas.openxmlformats.org/officeDocument/2006/relationships/image" Target="../media/image18.jpeg"/><Relationship Id="rId7" Type="http://schemas.openxmlformats.org/officeDocument/2006/relationships/diagramData" Target="../diagrams/data5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gif"/><Relationship Id="rId11" Type="http://schemas.microsoft.com/office/2007/relationships/diagramDrawing" Target="../diagrams/drawing55.xml"/><Relationship Id="rId5" Type="http://schemas.openxmlformats.org/officeDocument/2006/relationships/image" Target="../media/image20.gif"/><Relationship Id="rId10" Type="http://schemas.openxmlformats.org/officeDocument/2006/relationships/diagramColors" Target="../diagrams/colors55.xml"/><Relationship Id="rId4" Type="http://schemas.openxmlformats.org/officeDocument/2006/relationships/image" Target="../media/image19.jpeg"/><Relationship Id="rId9" Type="http://schemas.openxmlformats.org/officeDocument/2006/relationships/diagramQuickStyle" Target="../diagrams/quickStyle55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6.xml"/><Relationship Id="rId3" Type="http://schemas.openxmlformats.org/officeDocument/2006/relationships/hyperlink" Target="https://wordwall.net/play/25069/646/624" TargetMode="External"/><Relationship Id="rId7" Type="http://schemas.openxmlformats.org/officeDocument/2006/relationships/diagramData" Target="../diagrams/data56.xml"/><Relationship Id="rId2" Type="http://schemas.openxmlformats.org/officeDocument/2006/relationships/hyperlink" Target="https://wordwall.net/play/25068/484/53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play/3301/360/258" TargetMode="External"/><Relationship Id="rId11" Type="http://schemas.microsoft.com/office/2007/relationships/diagramDrawing" Target="../diagrams/drawing56.xml"/><Relationship Id="rId5" Type="http://schemas.openxmlformats.org/officeDocument/2006/relationships/hyperlink" Target="https://wordwall.net/play/25070/007/286" TargetMode="External"/><Relationship Id="rId10" Type="http://schemas.openxmlformats.org/officeDocument/2006/relationships/diagramColors" Target="../diagrams/colors56.xml"/><Relationship Id="rId4" Type="http://schemas.openxmlformats.org/officeDocument/2006/relationships/hyperlink" Target="https://wordwall.net/play/25069/866/834" TargetMode="External"/><Relationship Id="rId9" Type="http://schemas.openxmlformats.org/officeDocument/2006/relationships/diagramQuickStyle" Target="../diagrams/quickStyle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diagramData" Target="../diagrams/data8.xml"/><Relationship Id="rId5" Type="http://schemas.openxmlformats.org/officeDocument/2006/relationships/diagramQuickStyle" Target="../diagrams/quickStyle7.xml"/><Relationship Id="rId15" Type="http://schemas.microsoft.com/office/2007/relationships/diagramDrawing" Target="../diagrams/drawing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opcorn et boisson dans un théâtre rouge vide">
            <a:extLst>
              <a:ext uri="{FF2B5EF4-FFF2-40B4-BE49-F238E27FC236}">
                <a16:creationId xmlns:a16="http://schemas.microsoft.com/office/drawing/2014/main" id="{5FF2B553-54D8-9C3F-47BB-41B474B8AE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5413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1EA69F-52B8-F60A-7A33-E08290B2E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1695576"/>
            <a:ext cx="8652938" cy="2857191"/>
          </a:xfrm>
        </p:spPr>
        <p:txBody>
          <a:bodyPr anchor="ctr">
            <a:normAutofit/>
          </a:bodyPr>
          <a:lstStyle/>
          <a:p>
            <a:r>
              <a:rPr lang="fr-FR" sz="8000" dirty="0"/>
              <a:t>Et une comédie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230BDF-838A-A065-F353-9493C154E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r>
              <a:rPr lang="fr-FR" dirty="0"/>
              <a:t>Unité 9 (leçon 17)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DEE85A-010C-7097-5214-E6850007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578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A5819E7-5309-8DC2-4A83-77C70CFB3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pPr algn="ctr"/>
            <a:r>
              <a:rPr lang="fr-FR" sz="4000" dirty="0">
                <a:solidFill>
                  <a:srgbClr val="FFFFFF"/>
                </a:solidFill>
              </a:rPr>
              <a:t>Remplissez le tableau (page suivante) </a:t>
            </a:r>
            <a:br>
              <a:rPr lang="fr-FR" sz="4000" dirty="0">
                <a:solidFill>
                  <a:srgbClr val="FFFFFF"/>
                </a:solidFill>
              </a:rPr>
            </a:br>
            <a:r>
              <a:rPr lang="fr-FR" sz="4000" dirty="0">
                <a:solidFill>
                  <a:srgbClr val="FFFFFF"/>
                </a:solidFill>
              </a:rPr>
              <a:t>avec des phrases du dialogue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8EC9148-EC95-438E-A387-94466CE21D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607593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BDC7E8C-3A49-9E8D-6111-A43C6C2FA1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904389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AA16DE-11C3-6326-40B2-417E89B68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732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0356ED-CBD2-E70D-8E51-794BF4AB92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55446"/>
              </p:ext>
            </p:extLst>
          </p:nvPr>
        </p:nvGraphicFramePr>
        <p:xfrm>
          <a:off x="2107391" y="901244"/>
          <a:ext cx="8522493" cy="5278308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2004511">
                  <a:extLst>
                    <a:ext uri="{9D8B030D-6E8A-4147-A177-3AD203B41FA5}">
                      <a16:colId xmlns:a16="http://schemas.microsoft.com/office/drawing/2014/main" val="36417326"/>
                    </a:ext>
                  </a:extLst>
                </a:gridCol>
                <a:gridCol w="2163811">
                  <a:extLst>
                    <a:ext uri="{9D8B030D-6E8A-4147-A177-3AD203B41FA5}">
                      <a16:colId xmlns:a16="http://schemas.microsoft.com/office/drawing/2014/main" val="2324630634"/>
                    </a:ext>
                  </a:extLst>
                </a:gridCol>
                <a:gridCol w="1944774">
                  <a:extLst>
                    <a:ext uri="{9D8B030D-6E8A-4147-A177-3AD203B41FA5}">
                      <a16:colId xmlns:a16="http://schemas.microsoft.com/office/drawing/2014/main" val="3577630400"/>
                    </a:ext>
                  </a:extLst>
                </a:gridCol>
                <a:gridCol w="2409397">
                  <a:extLst>
                    <a:ext uri="{9D8B030D-6E8A-4147-A177-3AD203B41FA5}">
                      <a16:colId xmlns:a16="http://schemas.microsoft.com/office/drawing/2014/main" val="62134099"/>
                    </a:ext>
                  </a:extLst>
                </a:gridCol>
              </a:tblGrid>
              <a:tr h="10209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1/Exprimer une opinion 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2/Demander et parler des goûts 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3/Exprimer </a:t>
                      </a:r>
                      <a:endParaRPr lang="fr-FR" sz="12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une action certaine </a:t>
                      </a:r>
                      <a:endParaRPr lang="fr-FR" sz="12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dans le futur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4/Parler de cinéma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563004"/>
                  </a:ext>
                </a:extLst>
              </a:tr>
              <a:tr h="25133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b="0" dirty="0">
                          <a:effectLst/>
                        </a:rPr>
                        <a:t>C’est pas mal</a:t>
                      </a:r>
                      <a:endParaRPr lang="fr-FR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Tu n’aimes pas les films d’action ?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Et après, on va voir Intouchables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1500" dirty="0">
                          <a:effectLst/>
                        </a:rPr>
                        <a:t>Une comédie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1500" dirty="0">
                          <a:effectLst/>
                        </a:rPr>
                        <a:t>Un vieux film</a:t>
                      </a:r>
                      <a:endParaRPr lang="fr-FR" sz="1200" dirty="0">
                        <a:effectLst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1500" dirty="0">
                          <a:effectLst/>
                        </a:rPr>
                        <a:t>Un film d’action</a:t>
                      </a:r>
                      <a:endParaRPr lang="fr-FR" sz="1200" dirty="0">
                        <a:effectLst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1500" dirty="0">
                          <a:effectLst/>
                        </a:rPr>
                        <a:t>Les films français</a:t>
                      </a:r>
                      <a:endParaRPr lang="fr-FR" sz="1200" dirty="0">
                        <a:effectLst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1500" dirty="0">
                          <a:effectLst/>
                        </a:rPr>
                        <a:t>Le nouveau James Bond</a:t>
                      </a:r>
                      <a:endParaRPr lang="fr-FR" sz="1200" dirty="0">
                        <a:effectLst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1500" dirty="0">
                          <a:effectLst/>
                        </a:rPr>
                        <a:t>La séance de 22h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1500" dirty="0">
                          <a:effectLst/>
                        </a:rPr>
                        <a:t>Voir un film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987421"/>
                  </a:ext>
                </a:extLst>
              </a:tr>
              <a:tr h="722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b="0" dirty="0">
                          <a:effectLst/>
                        </a:rPr>
                        <a:t>J’aime bien</a:t>
                      </a:r>
                      <a:endParaRPr lang="fr-FR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Si, mais je préfère les films français / les vieux films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083274"/>
                  </a:ext>
                </a:extLst>
              </a:tr>
              <a:tr h="10209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b="0" dirty="0">
                          <a:effectLst/>
                        </a:rPr>
                        <a:t>C’est pas un peu ennuyeux ?</a:t>
                      </a:r>
                      <a:endParaRPr lang="fr-FR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5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346" marR="7434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678784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19EBD42-400A-9017-3FA3-19D48B275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603572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DFF38E3-8F48-C6C0-922A-DC74FC7C17DC}"/>
              </a:ext>
            </a:extLst>
          </p:cNvPr>
          <p:cNvSpPr/>
          <p:nvPr/>
        </p:nvSpPr>
        <p:spPr>
          <a:xfrm>
            <a:off x="2157397" y="1970794"/>
            <a:ext cx="1135857" cy="2151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B2E575-3B48-F9C6-2584-8EE893A60FA9}"/>
              </a:ext>
            </a:extLst>
          </p:cNvPr>
          <p:cNvSpPr/>
          <p:nvPr/>
        </p:nvSpPr>
        <p:spPr>
          <a:xfrm>
            <a:off x="2157397" y="4471107"/>
            <a:ext cx="1135857" cy="2151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C1DAB3-F4A4-15B7-F5F0-56694601C017}"/>
              </a:ext>
            </a:extLst>
          </p:cNvPr>
          <p:cNvSpPr/>
          <p:nvPr/>
        </p:nvSpPr>
        <p:spPr>
          <a:xfrm>
            <a:off x="2157397" y="5189861"/>
            <a:ext cx="1357313" cy="5108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891E78-78FD-F182-4B90-790D513B8517}"/>
              </a:ext>
            </a:extLst>
          </p:cNvPr>
          <p:cNvSpPr/>
          <p:nvPr/>
        </p:nvSpPr>
        <p:spPr>
          <a:xfrm>
            <a:off x="4175947" y="1970580"/>
            <a:ext cx="1881938" cy="5108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866E69-0132-1C0B-5710-BE6D6257E02F}"/>
              </a:ext>
            </a:extLst>
          </p:cNvPr>
          <p:cNvSpPr/>
          <p:nvPr/>
        </p:nvSpPr>
        <p:spPr>
          <a:xfrm>
            <a:off x="4175947" y="4471107"/>
            <a:ext cx="1881938" cy="6581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2A91ED-2EE3-4E7E-9E5E-0D08175C50CD}"/>
              </a:ext>
            </a:extLst>
          </p:cNvPr>
          <p:cNvSpPr/>
          <p:nvPr/>
        </p:nvSpPr>
        <p:spPr>
          <a:xfrm>
            <a:off x="6365124" y="1970579"/>
            <a:ext cx="1722394" cy="65810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DFE91C-625A-C818-314D-E5290B1D2649}"/>
              </a:ext>
            </a:extLst>
          </p:cNvPr>
          <p:cNvSpPr/>
          <p:nvPr/>
        </p:nvSpPr>
        <p:spPr>
          <a:xfrm>
            <a:off x="8280016" y="1970579"/>
            <a:ext cx="2192706" cy="23013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82CD40-46BB-83EA-6B67-D71A1DBCC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06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343177-9B6F-44C5-3750-4AB6981B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Script</a:t>
            </a:r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92153C56-F9F8-7DE9-5817-DF6A28516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7094" y="467208"/>
            <a:ext cx="5316416" cy="592358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9F46852-C7F4-4B8C-A103-FC82AE764C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036607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4DFF24-87AE-2C25-DF4F-6C02A69B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790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/>
              <a:t>Baseline - Checking </a:t>
            </a:r>
            <a:r>
              <a:rPr lang="fr-FR" i="1" dirty="0" err="1"/>
              <a:t>progress</a:t>
            </a:r>
            <a:r>
              <a:rPr lang="fr-FR" i="1" dirty="0"/>
              <a:t> 1/2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56" y="1448972"/>
            <a:ext cx="10972800" cy="4525963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Est-ce que tu vas souvent au cinéma ?</a:t>
            </a:r>
          </a:p>
          <a:p>
            <a:pPr algn="just">
              <a:buFontTx/>
              <a:buChar char="-"/>
            </a:pPr>
            <a:r>
              <a:rPr lang="fr-FR" dirty="0"/>
              <a:t>K : Oui, j’y vais souvent avec Karim.</a:t>
            </a:r>
          </a:p>
          <a:p>
            <a:pPr algn="just">
              <a:buFontTx/>
              <a:buChar char="-"/>
            </a:pPr>
            <a:r>
              <a:rPr lang="fr-FR" dirty="0"/>
              <a:t>L : Quel ______ de film est-ce que tu aimes ?</a:t>
            </a:r>
          </a:p>
          <a:p>
            <a:pPr algn="just">
              <a:buFontTx/>
              <a:buChar char="-"/>
            </a:pPr>
            <a:r>
              <a:rPr lang="fr-FR" dirty="0"/>
              <a:t>K : Seulement les films d’_____ comme </a:t>
            </a:r>
            <a:r>
              <a:rPr lang="fr-FR" i="1" dirty="0"/>
              <a:t>Black Panther </a:t>
            </a:r>
            <a:r>
              <a:rPr lang="fr-FR" dirty="0"/>
              <a:t>! </a:t>
            </a:r>
          </a:p>
          <a:p>
            <a:pPr algn="just">
              <a:buFontTx/>
              <a:buChar char="-"/>
            </a:pPr>
            <a:r>
              <a:rPr lang="fr-FR" dirty="0"/>
              <a:t>L : Et </a:t>
            </a:r>
            <a:r>
              <a:rPr lang="fr-FR" i="1" dirty="0"/>
              <a:t>The </a:t>
            </a:r>
            <a:r>
              <a:rPr lang="fr-FR" i="1" dirty="0" err="1"/>
              <a:t>Hangover</a:t>
            </a:r>
            <a:r>
              <a:rPr lang="fr-FR" i="1" dirty="0"/>
              <a:t> </a:t>
            </a:r>
            <a:r>
              <a:rPr lang="fr-FR" dirty="0"/>
              <a:t>?</a:t>
            </a:r>
            <a:r>
              <a:rPr lang="fr-FR" i="1" dirty="0"/>
              <a:t> </a:t>
            </a:r>
            <a:r>
              <a:rPr lang="fr-FR" dirty="0"/>
              <a:t>Tu n’aimes pas les _________ ?</a:t>
            </a:r>
          </a:p>
          <a:p>
            <a:pPr algn="just">
              <a:buFontTx/>
              <a:buChar char="-"/>
            </a:pPr>
            <a:r>
              <a:rPr lang="fr-FR" dirty="0"/>
              <a:t>K : ___ , mais parfois c’est __________. </a:t>
            </a:r>
          </a:p>
          <a:p>
            <a:pPr algn="just">
              <a:buFontTx/>
              <a:buChar char="-"/>
            </a:pPr>
            <a:r>
              <a:rPr lang="fr-FR" dirty="0"/>
              <a:t>L : OK, il est bientôt 23h, j’ai un match important demain,</a:t>
            </a:r>
          </a:p>
          <a:p>
            <a:pPr indent="0" algn="just">
              <a:buNone/>
            </a:pPr>
            <a:r>
              <a:rPr lang="fr-FR" dirty="0"/>
              <a:t>je ___ ___ brosser les dents et ___ coucher dans 5 minutes.</a:t>
            </a:r>
          </a:p>
          <a:p>
            <a:pPr>
              <a:buFontTx/>
              <a:buChar char="-"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pic>
        <p:nvPicPr>
          <p:cNvPr id="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D5268284-8EF1-DF3E-15A4-6FE761BEE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73" y="229712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que de Kylian Mbappé - Aux Feux de la Fête - Paris">
            <a:extLst>
              <a:ext uri="{FF2B5EF4-FFF2-40B4-BE49-F238E27FC236}">
                <a16:creationId xmlns:a16="http://schemas.microsoft.com/office/drawing/2014/main" id="{3E68B622-8413-2F6B-D17B-D94C0A1B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09" y="2715677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sque de Kylian Mbappé - Aux Feux de la Fête - Paris">
            <a:extLst>
              <a:ext uri="{FF2B5EF4-FFF2-40B4-BE49-F238E27FC236}">
                <a16:creationId xmlns:a16="http://schemas.microsoft.com/office/drawing/2014/main" id="{88AFD217-B0EB-220C-BE1A-CD326420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69" y="3559334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8FD98F8-2195-AE60-CFA8-6FDA1D33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33" y="3184037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C9FD401-0A40-C8D1-F8F2-AE4A74A8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070950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he Hangover (2009) - IMDb">
            <a:extLst>
              <a:ext uri="{FF2B5EF4-FFF2-40B4-BE49-F238E27FC236}">
                <a16:creationId xmlns:a16="http://schemas.microsoft.com/office/drawing/2014/main" id="{3BC9C69B-B0D4-BF22-7615-D640F3363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734" y="2912343"/>
            <a:ext cx="1856133" cy="274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uit Up Infinity War GIF">
            <a:extLst>
              <a:ext uri="{FF2B5EF4-FFF2-40B4-BE49-F238E27FC236}">
                <a16:creationId xmlns:a16="http://schemas.microsoft.com/office/drawing/2014/main" id="{DE5C8B80-82B8-5D90-B60D-F0924B9A4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872" y="425440"/>
            <a:ext cx="3380256" cy="140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Masque de Kylian Mbappé - Aux Feux de la Fête - Paris">
            <a:extLst>
              <a:ext uri="{FF2B5EF4-FFF2-40B4-BE49-F238E27FC236}">
                <a16:creationId xmlns:a16="http://schemas.microsoft.com/office/drawing/2014/main" id="{BE9AC208-D001-995D-5BE5-0435F10F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489503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A8513A8-9348-CA66-9F33-4417DA2C6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91" y="5031293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orld Cup Football GIF">
            <a:extLst>
              <a:ext uri="{FF2B5EF4-FFF2-40B4-BE49-F238E27FC236}">
                <a16:creationId xmlns:a16="http://schemas.microsoft.com/office/drawing/2014/main" id="{4BE7BD90-9C6E-5B9C-2BAB-141108C2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906" y="375616"/>
            <a:ext cx="1504687" cy="184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05F7EA6D-9E7F-A88B-C4D2-411DBC75B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75294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439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(1): </a:t>
            </a:r>
            <a:b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cinéma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C1AA11E-C686-786D-2E23-A850DEDBD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853430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579813-8B9A-6BC5-12E8-04A5774F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18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Les genres de film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https://play.kahoot.it/v2/?quizId=b6f84469-1070-44f0-a8ac-a037cdf11c85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see what you already know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4F85D52-436E-DA1E-E51B-1FDFC10EE5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977747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1052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FB2FFB3-3E4A-85DC-FE81-BD15CDDEC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854044"/>
              </p:ext>
            </p:extLst>
          </p:nvPr>
        </p:nvGraphicFramePr>
        <p:xfrm>
          <a:off x="2656938" y="1830343"/>
          <a:ext cx="6878127" cy="301913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6878127">
                  <a:extLst>
                    <a:ext uri="{9D8B030D-6E8A-4147-A177-3AD203B41FA5}">
                      <a16:colId xmlns:a16="http://schemas.microsoft.com/office/drawing/2014/main" val="765461324"/>
                    </a:ext>
                  </a:extLst>
                </a:gridCol>
              </a:tblGrid>
              <a:tr h="603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Parler de cinéma</a:t>
                      </a:r>
                      <a:endParaRPr lang="fr-FR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426" marR="162426" marT="0" marB="0"/>
                </a:tc>
                <a:extLst>
                  <a:ext uri="{0D108BD9-81ED-4DB2-BD59-A6C34878D82A}">
                    <a16:rowId xmlns:a16="http://schemas.microsoft.com/office/drawing/2014/main" val="1818074459"/>
                  </a:ext>
                </a:extLst>
              </a:tr>
              <a:tr h="603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>
                          <a:effectLst/>
                        </a:rPr>
                        <a:t>Le nouveau (film de) James Bond</a:t>
                      </a:r>
                      <a:endParaRPr lang="fr-FR" sz="25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426" marR="162426" marT="0" marB="0"/>
                </a:tc>
                <a:extLst>
                  <a:ext uri="{0D108BD9-81ED-4DB2-BD59-A6C34878D82A}">
                    <a16:rowId xmlns:a16="http://schemas.microsoft.com/office/drawing/2014/main" val="637969863"/>
                  </a:ext>
                </a:extLst>
              </a:tr>
              <a:tr h="603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Un film d’action, une comédie</a:t>
                      </a:r>
                      <a:endParaRPr lang="fr-FR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426" marR="162426" marT="0" marB="0"/>
                </a:tc>
                <a:extLst>
                  <a:ext uri="{0D108BD9-81ED-4DB2-BD59-A6C34878D82A}">
                    <a16:rowId xmlns:a16="http://schemas.microsoft.com/office/drawing/2014/main" val="1928984442"/>
                  </a:ext>
                </a:extLst>
              </a:tr>
              <a:tr h="603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Un vieux film </a:t>
                      </a:r>
                      <a:r>
                        <a:rPr lang="fr-FR" sz="3300" b="0" dirty="0">
                          <a:solidFill>
                            <a:schemeClr val="accent6"/>
                          </a:solidFill>
                          <a:effectLst/>
                        </a:rPr>
                        <a:t>/ un film récent</a:t>
                      </a:r>
                      <a:endParaRPr lang="fr-FR" sz="2500" b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426" marR="162426" marT="0" marB="0"/>
                </a:tc>
                <a:extLst>
                  <a:ext uri="{0D108BD9-81ED-4DB2-BD59-A6C34878D82A}">
                    <a16:rowId xmlns:a16="http://schemas.microsoft.com/office/drawing/2014/main" val="969347230"/>
                  </a:ext>
                </a:extLst>
              </a:tr>
              <a:tr h="6038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La séance (de 22h)</a:t>
                      </a:r>
                      <a:endParaRPr lang="fr-FR" sz="2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426" marR="162426" marT="0" marB="0"/>
                </a:tc>
                <a:extLst>
                  <a:ext uri="{0D108BD9-81ED-4DB2-BD59-A6C34878D82A}">
                    <a16:rowId xmlns:a16="http://schemas.microsoft.com/office/drawing/2014/main" val="2800707399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A619D12D-5671-4C63-CE82-F947F422D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099134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CD7D9A-8580-E190-6401-84D359FF5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773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Rectangle 310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6" name="Picture 4" descr="Parler du cinéma en français 🎥">
            <a:extLst>
              <a:ext uri="{FF2B5EF4-FFF2-40B4-BE49-F238E27FC236}">
                <a16:creationId xmlns:a16="http://schemas.microsoft.com/office/drawing/2014/main" id="{B015A755-857E-7007-22EE-23A301DC4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80" y="177552"/>
            <a:ext cx="6575357" cy="657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05" name="Group 3104">
            <a:extLst>
              <a:ext uri="{FF2B5EF4-FFF2-40B4-BE49-F238E27FC236}">
                <a16:creationId xmlns:a16="http://schemas.microsoft.com/office/drawing/2014/main" id="{4724F874-E407-41A5-918C-1CF5DF526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1097280" cy="1097280"/>
            <a:chOff x="11094720" y="0"/>
            <a:chExt cx="1097280" cy="1097280"/>
          </a:xfrm>
        </p:grpSpPr>
        <p:sp>
          <p:nvSpPr>
            <p:cNvPr id="3106" name="Isosceles Triangle 3105">
              <a:extLst>
                <a:ext uri="{FF2B5EF4-FFF2-40B4-BE49-F238E27FC236}">
                  <a16:creationId xmlns:a16="http://schemas.microsoft.com/office/drawing/2014/main" id="{EBB12D3E-DD63-469B-A687-14E38AE471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07" name="Rectangle 3106">
              <a:extLst>
                <a:ext uri="{FF2B5EF4-FFF2-40B4-BE49-F238E27FC236}">
                  <a16:creationId xmlns:a16="http://schemas.microsoft.com/office/drawing/2014/main" id="{2CC10F17-490D-41AE-9B38-7F39AF738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09" name="Group 3108">
            <a:extLst>
              <a:ext uri="{FF2B5EF4-FFF2-40B4-BE49-F238E27FC236}">
                <a16:creationId xmlns:a16="http://schemas.microsoft.com/office/drawing/2014/main" id="{DC8D6E3B-FFED-480F-941D-FE376375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77940" y="4601497"/>
            <a:ext cx="1014060" cy="2017580"/>
            <a:chOff x="11177940" y="4601497"/>
            <a:chExt cx="1014060" cy="2017580"/>
          </a:xfrm>
        </p:grpSpPr>
        <p:sp>
          <p:nvSpPr>
            <p:cNvPr id="3110" name="Isosceles Triangle 3109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1" name="Rectangle 3110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113" name="ZoneTexte 4">
            <a:extLst>
              <a:ext uri="{FF2B5EF4-FFF2-40B4-BE49-F238E27FC236}">
                <a16:creationId xmlns:a16="http://schemas.microsoft.com/office/drawing/2014/main" id="{D916C6DC-D0EA-34F0-C6BD-BDDD93D0F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9243306"/>
              </p:ext>
            </p:extLst>
          </p:nvPr>
        </p:nvGraphicFramePr>
        <p:xfrm>
          <a:off x="7127688" y="642195"/>
          <a:ext cx="4683312" cy="5939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9FFA9C4-05F0-8CB3-544B-E60CE3CA0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867502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A6921B9-B765-E492-B53A-B12AF2FB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685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9" name="Rectangle 1050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inema chain in Vietnam offers unlimited popcorn, moviegoers go all out -  Mothership.SG - News from Singapore, Asia and around the world">
            <a:extLst>
              <a:ext uri="{FF2B5EF4-FFF2-40B4-BE49-F238E27FC236}">
                <a16:creationId xmlns:a16="http://schemas.microsoft.com/office/drawing/2014/main" id="{C76298A7-FC8C-1284-E839-1A1503C1E7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1" r="-1" b="14511"/>
          <a:stretch/>
        </p:blipFill>
        <p:spPr bwMode="auto">
          <a:xfrm>
            <a:off x="320040" y="320040"/>
            <a:ext cx="11548872" cy="4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0" name="Rectangle 1052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61" name="Straight Connector 1054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Content Placeholder 1040">
            <a:extLst>
              <a:ext uri="{FF2B5EF4-FFF2-40B4-BE49-F238E27FC236}">
                <a16:creationId xmlns:a16="http://schemas.microsoft.com/office/drawing/2014/main" id="{A34A792A-D603-0647-A23A-83100AA4B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976" y="5009083"/>
            <a:ext cx="6976872" cy="134599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Est-</a:t>
            </a:r>
            <a:r>
              <a:rPr lang="en-US" sz="3600" dirty="0" err="1">
                <a:solidFill>
                  <a:schemeClr val="bg1"/>
                </a:solidFill>
              </a:rPr>
              <a:t>ce</a:t>
            </a:r>
            <a:r>
              <a:rPr lang="en-US" sz="3600" dirty="0">
                <a:solidFill>
                  <a:schemeClr val="bg1"/>
                </a:solidFill>
              </a:rPr>
              <a:t> que </a:t>
            </a:r>
            <a:r>
              <a:rPr lang="en-US" sz="3600" dirty="0" err="1">
                <a:solidFill>
                  <a:schemeClr val="bg1"/>
                </a:solidFill>
              </a:rPr>
              <a:t>tu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achètes</a:t>
            </a:r>
            <a:r>
              <a:rPr lang="en-US" sz="3600" dirty="0">
                <a:solidFill>
                  <a:schemeClr val="bg1"/>
                </a:solidFill>
              </a:rPr>
              <a:t> du popcorn au </a:t>
            </a:r>
            <a:r>
              <a:rPr lang="en-US" sz="3600" dirty="0" err="1">
                <a:solidFill>
                  <a:schemeClr val="bg1"/>
                </a:solidFill>
              </a:rPr>
              <a:t>cinéma</a:t>
            </a:r>
            <a:r>
              <a:rPr lang="en-US" sz="3600" dirty="0">
                <a:solidFill>
                  <a:schemeClr val="bg1"/>
                </a:solidFill>
              </a:rPr>
              <a:t>? </a:t>
            </a:r>
            <a:r>
              <a:rPr lang="en-US" sz="3600" dirty="0" err="1">
                <a:solidFill>
                  <a:schemeClr val="bg1"/>
                </a:solidFill>
              </a:rPr>
              <a:t>Pourquoi</a:t>
            </a:r>
            <a:r>
              <a:rPr lang="en-US" sz="3600" dirty="0">
                <a:solidFill>
                  <a:schemeClr val="bg1"/>
                </a:solidFill>
              </a:rPr>
              <a:t>?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DEB522-0C12-40E3-863A-6862820C1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28664" y="6556248"/>
            <a:ext cx="828184" cy="2743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chemeClr val="tx1">
                    <a:alpha val="7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537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(2): </a:t>
            </a:r>
            <a:b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activités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quotidiennes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585104E-F142-F016-2FC0-E24BB5DF9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9550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31F67D-7664-BB3C-8BA5-C943D7C7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4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pic>
        <p:nvPicPr>
          <p:cNvPr id="4" name="Picture 4" descr="Réouverture des cinémas: Castex enterre la séance stratégique de 20h | Le  HuffPost">
            <a:extLst>
              <a:ext uri="{FF2B5EF4-FFF2-40B4-BE49-F238E27FC236}">
                <a16:creationId xmlns:a16="http://schemas.microsoft.com/office/drawing/2014/main" id="{554BDB95-9501-BEEA-7F77-D534D631F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88" y="685800"/>
            <a:ext cx="6427788" cy="35893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0BCB3C-C281-0DE4-C19D-EAF6720BA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488" y="4335463"/>
            <a:ext cx="6427788" cy="14541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39D504A-5D49-1D21-21EE-4AA29061D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fr-FR" sz="4000" u="sng" dirty="0">
                <a:solidFill>
                  <a:srgbClr val="FFFFFF"/>
                </a:solidFill>
              </a:rPr>
              <a:t>I. Starter </a:t>
            </a:r>
            <a:br>
              <a:rPr lang="fr-FR" sz="4000" dirty="0">
                <a:solidFill>
                  <a:srgbClr val="FFFFFF"/>
                </a:solidFill>
              </a:rPr>
            </a:br>
            <a:br>
              <a:rPr lang="fr-FR" sz="4000" dirty="0">
                <a:solidFill>
                  <a:srgbClr val="FFFFFF"/>
                </a:solidFill>
              </a:rPr>
            </a:br>
            <a:r>
              <a:rPr lang="fr-FR" sz="4000" dirty="0">
                <a:solidFill>
                  <a:srgbClr val="FFFFFF"/>
                </a:solidFill>
              </a:rPr>
              <a:t>Que voyez-vous ?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A7CC949-4413-4827-C88F-195876145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98780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D6B641-E937-173D-8B0D-7A5657BE3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25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id="{57391CED-ACCE-AC5F-37CF-C61129A52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8" r="2387" b="4317"/>
          <a:stretch/>
        </p:blipFill>
        <p:spPr bwMode="auto">
          <a:xfrm>
            <a:off x="1456782" y="222818"/>
            <a:ext cx="9202665" cy="66151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1268113-B240-F7A6-865B-C12074C496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9550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66E19B4-E678-0157-C559-3A64EF236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101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B0E250F-322B-3EB8-37FD-6002913DF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254658"/>
              </p:ext>
            </p:extLst>
          </p:nvPr>
        </p:nvGraphicFramePr>
        <p:xfrm>
          <a:off x="643467" y="777538"/>
          <a:ext cx="11030669" cy="527703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311789">
                  <a:extLst>
                    <a:ext uri="{9D8B030D-6E8A-4147-A177-3AD203B41FA5}">
                      <a16:colId xmlns:a16="http://schemas.microsoft.com/office/drawing/2014/main" val="385251422"/>
                    </a:ext>
                  </a:extLst>
                </a:gridCol>
                <a:gridCol w="5718880">
                  <a:extLst>
                    <a:ext uri="{9D8B030D-6E8A-4147-A177-3AD203B41FA5}">
                      <a16:colId xmlns:a16="http://schemas.microsoft.com/office/drawing/2014/main" val="1734629926"/>
                    </a:ext>
                  </a:extLst>
                </a:gridCol>
              </a:tblGrid>
              <a:tr h="58633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Les activités quotidiennes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195630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wake up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réveiller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4854284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To get up</a:t>
                      </a:r>
                      <a:endParaRPr lang="fr-FR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lever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03635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+mn-lt"/>
                        </a:rPr>
                        <a:t>To </a:t>
                      </a:r>
                      <a:r>
                        <a:rPr lang="fr-FR" sz="2800" dirty="0" err="1">
                          <a:effectLst/>
                          <a:latin typeface="+mn-lt"/>
                        </a:rPr>
                        <a:t>brush</a:t>
                      </a:r>
                      <a:r>
                        <a:rPr lang="fr-FR" sz="2800" dirty="0">
                          <a:effectLst/>
                          <a:latin typeface="+mn-lt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+mn-lt"/>
                        </a:rPr>
                        <a:t>my</a:t>
                      </a:r>
                      <a:r>
                        <a:rPr lang="fr-FR" sz="2800" dirty="0">
                          <a:effectLst/>
                          <a:latin typeface="+mn-lt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+mn-lt"/>
                        </a:rPr>
                        <a:t>teeth</a:t>
                      </a:r>
                      <a:endParaRPr lang="fr-FR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brosser les dents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597845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+mn-lt"/>
                        </a:rPr>
                        <a:t>To </a:t>
                      </a:r>
                      <a:r>
                        <a:rPr lang="fr-FR" sz="2800" dirty="0" err="1">
                          <a:effectLst/>
                          <a:latin typeface="+mn-lt"/>
                        </a:rPr>
                        <a:t>take</a:t>
                      </a:r>
                      <a:r>
                        <a:rPr lang="fr-FR" sz="2800" dirty="0">
                          <a:effectLst/>
                          <a:latin typeface="+mn-lt"/>
                        </a:rPr>
                        <a:t> a </a:t>
                      </a:r>
                      <a:r>
                        <a:rPr lang="fr-FR" sz="2800" dirty="0" err="1">
                          <a:effectLst/>
                          <a:latin typeface="+mn-lt"/>
                        </a:rPr>
                        <a:t>shower</a:t>
                      </a:r>
                      <a:endParaRPr lang="fr-FR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laver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91159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To dress up</a:t>
                      </a:r>
                      <a:endParaRPr lang="fr-FR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S’habiller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3364724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+mn-lt"/>
                        </a:rPr>
                        <a:t>To take a breakfast</a:t>
                      </a:r>
                      <a:endParaRPr lang="fr-FR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Prendre le petit-déjeuner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113393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do </a:t>
                      </a:r>
                      <a:r>
                        <a:rPr lang="fr-FR" sz="2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</a:t>
                      </a:r>
                      <a:r>
                        <a:rPr lang="fr-FR" sz="2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homework</a:t>
                      </a:r>
                      <a:endParaRPr lang="fr-F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Faire mes devoirs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288123"/>
                  </a:ext>
                </a:extLst>
              </a:tr>
              <a:tr h="58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go to </a:t>
                      </a:r>
                      <a:r>
                        <a:rPr lang="fr-FR" sz="2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bed</a:t>
                      </a:r>
                      <a:endParaRPr lang="fr-F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coucher</a:t>
                      </a:r>
                    </a:p>
                  </a:txBody>
                  <a:tcPr marL="136637" marR="1366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272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4B26E5B-7172-CF8F-2962-AAF5B9F98411}"/>
              </a:ext>
            </a:extLst>
          </p:cNvPr>
          <p:cNvSpPr/>
          <p:nvPr/>
        </p:nvSpPr>
        <p:spPr>
          <a:xfrm>
            <a:off x="6096000" y="1464250"/>
            <a:ext cx="1725227" cy="3112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F088E1-619C-935E-32E6-965631A98B1D}"/>
              </a:ext>
            </a:extLst>
          </p:cNvPr>
          <p:cNvSpPr/>
          <p:nvPr/>
        </p:nvSpPr>
        <p:spPr>
          <a:xfrm>
            <a:off x="6058837" y="2030207"/>
            <a:ext cx="1725227" cy="36141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152250-9849-A032-BE26-5A895329A0C7}"/>
              </a:ext>
            </a:extLst>
          </p:cNvPr>
          <p:cNvSpPr/>
          <p:nvPr/>
        </p:nvSpPr>
        <p:spPr>
          <a:xfrm>
            <a:off x="6096000" y="2628447"/>
            <a:ext cx="2905957" cy="31128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AA0BEE-A402-83E4-0529-947AA4E9D549}"/>
              </a:ext>
            </a:extLst>
          </p:cNvPr>
          <p:cNvSpPr/>
          <p:nvPr/>
        </p:nvSpPr>
        <p:spPr>
          <a:xfrm>
            <a:off x="6095999" y="3212248"/>
            <a:ext cx="1725227" cy="3112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161FB-1A78-CFB2-50E2-5E291A82E811}"/>
              </a:ext>
            </a:extLst>
          </p:cNvPr>
          <p:cNvSpPr/>
          <p:nvPr/>
        </p:nvSpPr>
        <p:spPr>
          <a:xfrm>
            <a:off x="6095998" y="3810487"/>
            <a:ext cx="1725227" cy="32912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403ACF-2CEC-1A75-D378-AD5A9F3D2CB1}"/>
              </a:ext>
            </a:extLst>
          </p:cNvPr>
          <p:cNvSpPr/>
          <p:nvPr/>
        </p:nvSpPr>
        <p:spPr>
          <a:xfrm>
            <a:off x="6112105" y="4394289"/>
            <a:ext cx="3937417" cy="32912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86B6C0-E133-465F-A12B-11871AE12BF0}"/>
              </a:ext>
            </a:extLst>
          </p:cNvPr>
          <p:cNvSpPr/>
          <p:nvPr/>
        </p:nvSpPr>
        <p:spPr>
          <a:xfrm>
            <a:off x="6113753" y="4980008"/>
            <a:ext cx="2568608" cy="3112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6E50F4C-506D-6C7B-56D5-FF77FB355BC7}"/>
              </a:ext>
            </a:extLst>
          </p:cNvPr>
          <p:cNvSpPr/>
          <p:nvPr/>
        </p:nvSpPr>
        <p:spPr>
          <a:xfrm>
            <a:off x="6085380" y="5533445"/>
            <a:ext cx="1725227" cy="36141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5ECB2AD-B054-2C0D-2A6D-EDC382590C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95503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9F9E8F8-95C1-5916-7F29-AD7402D79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87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4" grpId="0" animBg="1"/>
      <p:bldP spid="16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6600" dirty="0"/>
              <a:t>1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): </a:t>
            </a:r>
            <a:b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600" dirty="0"/>
              <a:t>L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verbes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pronominaux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585104E-F142-F016-2FC0-E24BB5DF9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918225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A6042D-132C-5945-A730-FEA3834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665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Les verbes pronominaux</a:t>
            </a:r>
          </a:p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https://play.kahoot.it/v2/?quizId=103f6f30-c632-48a8-ab2a-5a8010ccc93d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playing</a:t>
            </a:r>
            <a:r>
              <a:rPr lang="fr-FR" dirty="0"/>
              <a:t>,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forms</a:t>
            </a:r>
            <a:r>
              <a:rPr lang="fr-FR" dirty="0"/>
              <a:t> do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remember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Kahoot</a:t>
            </a:r>
            <a:r>
              <a:rPr lang="fr-FR" dirty="0"/>
              <a:t> ?</a:t>
            </a:r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see what you already know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1F1B5401-7F32-3FDC-B038-0FEDA3200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49864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5634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0620F1C-750E-F2C7-2BE4-D82C69AF58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448374" y="283806"/>
            <a:ext cx="4316843" cy="629038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AC4F172-E714-0E4D-3DB6-5C926A602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674772"/>
              </p:ext>
            </p:extLst>
          </p:nvPr>
        </p:nvGraphicFramePr>
        <p:xfrm>
          <a:off x="5946335" y="348738"/>
          <a:ext cx="5064547" cy="2945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7137">
                  <a:extLst>
                    <a:ext uri="{9D8B030D-6E8A-4147-A177-3AD203B41FA5}">
                      <a16:colId xmlns:a16="http://schemas.microsoft.com/office/drawing/2014/main" val="3132462983"/>
                    </a:ext>
                  </a:extLst>
                </a:gridCol>
                <a:gridCol w="1258402">
                  <a:extLst>
                    <a:ext uri="{9D8B030D-6E8A-4147-A177-3AD203B41FA5}">
                      <a16:colId xmlns:a16="http://schemas.microsoft.com/office/drawing/2014/main" val="909722681"/>
                    </a:ext>
                  </a:extLst>
                </a:gridCol>
                <a:gridCol w="1949008">
                  <a:extLst>
                    <a:ext uri="{9D8B030D-6E8A-4147-A177-3AD203B41FA5}">
                      <a16:colId xmlns:a16="http://schemas.microsoft.com/office/drawing/2014/main" val="3254844193"/>
                    </a:ext>
                  </a:extLst>
                </a:gridCol>
              </a:tblGrid>
              <a:tr h="38433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2700" dirty="0">
                          <a:solidFill>
                            <a:schemeClr val="bg1"/>
                          </a:solidFill>
                          <a:effectLst/>
                        </a:rPr>
                        <a:t>lev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841476"/>
                  </a:ext>
                </a:extLst>
              </a:tr>
              <a:tr h="3843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Je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lèv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1683186137"/>
                  </a:ext>
                </a:extLst>
              </a:tr>
              <a:tr h="3843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Tu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te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lèv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3621853381"/>
                  </a:ext>
                </a:extLst>
              </a:tr>
              <a:tr h="3843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Il / elle / on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lèv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665813855"/>
                  </a:ext>
                </a:extLst>
              </a:tr>
              <a:tr h="3843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Nous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4169013152"/>
                  </a:ext>
                </a:extLst>
              </a:tr>
              <a:tr h="3843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Vous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3854080499"/>
                  </a:ext>
                </a:extLst>
              </a:tr>
              <a:tr h="3843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</a:rPr>
                        <a:t>Ils / elles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lèv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40896139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8326112-57D6-0F48-AA5A-10EE78E60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925725"/>
              </p:ext>
            </p:extLst>
          </p:nvPr>
        </p:nvGraphicFramePr>
        <p:xfrm>
          <a:off x="5935485" y="3619961"/>
          <a:ext cx="5075398" cy="2945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2476">
                  <a:extLst>
                    <a:ext uri="{9D8B030D-6E8A-4147-A177-3AD203B41FA5}">
                      <a16:colId xmlns:a16="http://schemas.microsoft.com/office/drawing/2014/main" val="2850907349"/>
                    </a:ext>
                  </a:extLst>
                </a:gridCol>
                <a:gridCol w="1338332">
                  <a:extLst>
                    <a:ext uri="{9D8B030D-6E8A-4147-A177-3AD203B41FA5}">
                      <a16:colId xmlns:a16="http://schemas.microsoft.com/office/drawing/2014/main" val="32430050"/>
                    </a:ext>
                  </a:extLst>
                </a:gridCol>
                <a:gridCol w="1904590">
                  <a:extLst>
                    <a:ext uri="{9D8B030D-6E8A-4147-A177-3AD203B41FA5}">
                      <a16:colId xmlns:a16="http://schemas.microsoft.com/office/drawing/2014/main" val="1244874982"/>
                    </a:ext>
                  </a:extLst>
                </a:gridCol>
              </a:tblGrid>
              <a:tr h="39726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S’</a:t>
                      </a:r>
                      <a:r>
                        <a:rPr lang="fr-FR" sz="2700" dirty="0">
                          <a:solidFill>
                            <a:schemeClr val="bg1"/>
                          </a:solidFill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768258"/>
                  </a:ext>
                </a:extLst>
              </a:tr>
              <a:tr h="3972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Je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m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1824557450"/>
                  </a:ext>
                </a:extLst>
              </a:tr>
              <a:tr h="3972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358328754"/>
                  </a:ext>
                </a:extLst>
              </a:tr>
              <a:tr h="3972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Il / elle / on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</a:t>
                      </a: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’</a:t>
                      </a:r>
                      <a:endParaRPr lang="fr-FR" sz="2700" dirty="0"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00FF"/>
                          </a:highlight>
                        </a:rPr>
                        <a:t>ha</a:t>
                      </a:r>
                      <a:r>
                        <a:rPr lang="fr-FR" sz="2700" dirty="0">
                          <a:effectLst/>
                        </a:rPr>
                        <a:t>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3765897483"/>
                  </a:ext>
                </a:extLst>
              </a:tr>
              <a:tr h="3972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Nous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FFFF00"/>
                          </a:highlight>
                        </a:rPr>
                        <a:t>nous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893821572"/>
                  </a:ext>
                </a:extLst>
              </a:tr>
              <a:tr h="3972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Vous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FFFF00"/>
                          </a:highlight>
                        </a:rPr>
                        <a:t>vous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436150564"/>
                  </a:ext>
                </a:extLst>
              </a:tr>
              <a:tr h="3972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1" dirty="0">
                          <a:solidFill>
                            <a:schemeClr val="bg1"/>
                          </a:solidFill>
                          <a:effectLst/>
                        </a:rPr>
                        <a:t>Ils / elles</a:t>
                      </a:r>
                      <a:endParaRPr lang="fr-FR" sz="27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FFFF00"/>
                          </a:highlight>
                        </a:rPr>
                        <a:t>s’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habill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593" marR="78593" marT="0" marB="0"/>
                </a:tc>
                <a:extLst>
                  <a:ext uri="{0D108BD9-81ED-4DB2-BD59-A6C34878D82A}">
                    <a16:rowId xmlns:a16="http://schemas.microsoft.com/office/drawing/2014/main" val="2013897446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F573D9E-E207-0ABD-3D55-7E24D904E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A8EBE8C-E8EE-3E2D-AD2A-995C572A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3209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 français avec Madame Tessier: 27 - Les verbes pronominaux (au présent)">
            <a:extLst>
              <a:ext uri="{FF2B5EF4-FFF2-40B4-BE49-F238E27FC236}">
                <a16:creationId xmlns:a16="http://schemas.microsoft.com/office/drawing/2014/main" id="{0466F1B1-5E5C-4D8A-A5CF-AA0361902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16601"/>
          <a:stretch/>
        </p:blipFill>
        <p:spPr bwMode="auto">
          <a:xfrm>
            <a:off x="20" y="1282"/>
            <a:ext cx="12191980" cy="684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C6E2CD4-40D4-4A63-BECB-319BDA0BEB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9C3DAC9-144F-D00C-40D8-2BAC92DC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797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4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400233-6FA4-2554-E2E4-3131B150A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3.p76</a:t>
            </a:r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4C3430B-A2CC-DB36-5096-D3239A55F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295" y="2650056"/>
            <a:ext cx="5150277" cy="34635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6F7DC6-4CB9-4ABA-0A41-8501A73AD7E7}"/>
              </a:ext>
            </a:extLst>
          </p:cNvPr>
          <p:cNvSpPr txBox="1"/>
          <p:nvPr/>
        </p:nvSpPr>
        <p:spPr>
          <a:xfrm>
            <a:off x="6182017" y="2599508"/>
            <a:ext cx="4931028" cy="380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1"/>
                </a:solidFill>
                <a:effectLst/>
              </a:rPr>
              <a:t>Les Bailly </a:t>
            </a:r>
            <a:r>
              <a:rPr lang="en-US" sz="1700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se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lèvent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tôt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. Frédéric, le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père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, </a:t>
            </a:r>
            <a:r>
              <a:rPr lang="en-US" sz="1700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se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lève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en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premier pour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préparer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le petit déjeuner. Après, la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famille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se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retrouve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dans la cuisine pour prendre le petit-déjeuner. «Nous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nous</a:t>
            </a:r>
            <a:r>
              <a:rPr lang="en-US" sz="1700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parlons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beaucoup dans la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famille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 »,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dit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Tom. La fille qui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s’appelle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Adèle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dit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 : « Je </a:t>
            </a:r>
            <a:r>
              <a:rPr lang="en-US" sz="1700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me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lève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tôt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mais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je </a:t>
            </a:r>
            <a:r>
              <a:rPr lang="en-US" sz="1700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me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couche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tard ! » Le week-end, les enfants </a:t>
            </a:r>
            <a:r>
              <a:rPr lang="en-US" sz="1700" dirty="0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se </a:t>
            </a:r>
            <a:r>
              <a:rPr lang="en-US" sz="1700" dirty="0" err="1">
                <a:solidFill>
                  <a:schemeClr val="accent1"/>
                </a:solidFill>
                <a:effectLst/>
                <a:highlight>
                  <a:srgbClr val="FFFF00"/>
                </a:highlight>
              </a:rPr>
              <a:t>promènent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ou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ils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sortent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avec des </a:t>
            </a:r>
            <a:r>
              <a:rPr lang="en-US" sz="1700" dirty="0" err="1">
                <a:solidFill>
                  <a:schemeClr val="accent1"/>
                </a:solidFill>
                <a:effectLst/>
              </a:rPr>
              <a:t>amis</a:t>
            </a:r>
            <a:r>
              <a:rPr lang="en-US" sz="1700" dirty="0">
                <a:solidFill>
                  <a:schemeClr val="accent1"/>
                </a:solidFill>
                <a:effectLst/>
              </a:rPr>
              <a:t> (hang out with friends).</a:t>
            </a:r>
          </a:p>
        </p:txBody>
      </p:sp>
      <p:sp>
        <p:nvSpPr>
          <p:cNvPr id="30" name="Rectangle 20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B9DB993D-D1E5-1CDE-E814-EE31951A72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093771-386D-FCEC-500C-CD1FFB96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72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324CD4-96BB-4C44-819B-AAAB0083C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latin typeface="+mj-lt"/>
                <a:ea typeface="+mj-ea"/>
                <a:cs typeface="+mj-cs"/>
              </a:rPr>
              <a:t>Regardez cette vidéo et mettez sa routine dans l’ordre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41ADA5-9D68-B93E-FF90-3CC4B7D3A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latin typeface="+mn-lt"/>
                <a:ea typeface="+mn-ea"/>
                <a:cs typeface="+mn-cs"/>
              </a:rPr>
              <a:t> 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https://www.youtube.com/watch?v=BbVNJY_9JOo</a:t>
            </a:r>
            <a:endParaRPr lang="fr-FR" sz="2000" dirty="0"/>
          </a:p>
          <a:p>
            <a:pPr marL="0" indent="0">
              <a:buNone/>
            </a:pPr>
            <a:endParaRPr lang="en-US" sz="2000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598EB4-6694-1CB1-6F9B-754813114A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1838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F40850B-3A37-931A-C90C-F7DA8BE1D3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F157563-786B-6D5C-7FC2-5583604A8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89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E03865C-CDFB-6580-0EE9-9ABD09BB7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386930"/>
            <a:ext cx="11237119" cy="1300554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r-FR" dirty="0"/>
              <a:t>À toi ! </a:t>
            </a:r>
            <a:br>
              <a:rPr lang="fr-FR" dirty="0"/>
            </a:br>
            <a:r>
              <a:rPr lang="fr-FR" dirty="0"/>
              <a:t>Décris ta routine du matin et vérifie ta prononciation.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onversation, solide">
            <a:extLst>
              <a:ext uri="{FF2B5EF4-FFF2-40B4-BE49-F238E27FC236}">
                <a16:creationId xmlns:a16="http://schemas.microsoft.com/office/drawing/2014/main" id="{BD65D2FF-6DC7-3B48-7382-6C8945B5B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3311" y="2524715"/>
            <a:ext cx="3714244" cy="371424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F90FEF-80DE-618F-9E3F-9ED562A0E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6429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fr-FR" sz="2000" dirty="0">
                <a:hlinkClick r:id="rId4"/>
              </a:rPr>
              <a:t>https://ttsfree.com/speech-to-text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(Don’t </a:t>
            </a:r>
            <a:r>
              <a:rPr lang="fr-FR" sz="2000" dirty="0" err="1"/>
              <a:t>forget</a:t>
            </a:r>
            <a:r>
              <a:rPr lang="fr-FR" sz="2000" dirty="0"/>
              <a:t> to set </a:t>
            </a:r>
            <a:r>
              <a:rPr lang="fr-FR" sz="2000" dirty="0" err="1"/>
              <a:t>it</a:t>
            </a:r>
            <a:r>
              <a:rPr lang="fr-FR" sz="2000" dirty="0"/>
              <a:t> up in French </a:t>
            </a:r>
            <a:r>
              <a:rPr lang="fr-FR" sz="2000" dirty="0" err="1"/>
              <a:t>language</a:t>
            </a:r>
            <a:r>
              <a:rPr lang="fr-FR" sz="2000" dirty="0"/>
              <a:t>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9120AAF-0FB6-B956-4B8D-CE9E91780F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996B01-D003-F60A-46B4-4A65BC760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048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4E976F-9BE0-34B2-54DB-A6A2CC84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anchor="ctr">
            <a:normAutofit/>
          </a:bodyPr>
          <a:lstStyle/>
          <a:p>
            <a:r>
              <a:rPr lang="fr-FR" sz="3600" dirty="0"/>
              <a:t>Exercice d’application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D3B6ED-A24A-6CA8-BA96-913215B83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10AAF5B-E350-CDCE-B8AC-4C14F527AA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634FAC-4470-F43F-28F5-FCE18AE66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29</a:t>
            </a:fld>
            <a:endParaRPr lang="fr-FR"/>
          </a:p>
        </p:txBody>
      </p:sp>
      <p:pic>
        <p:nvPicPr>
          <p:cNvPr id="7" name="Picture 20">
            <a:extLst>
              <a:ext uri="{FF2B5EF4-FFF2-40B4-BE49-F238E27FC236}">
                <a16:creationId xmlns:a16="http://schemas.microsoft.com/office/drawing/2014/main" id="{545B3977-9B70-0EE5-C019-666067B523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" t="41755" r="2" b="5357"/>
          <a:stretch/>
        </p:blipFill>
        <p:spPr bwMode="auto">
          <a:xfrm>
            <a:off x="5971922" y="1533257"/>
            <a:ext cx="5927136" cy="405802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20">
            <a:extLst>
              <a:ext uri="{FF2B5EF4-FFF2-40B4-BE49-F238E27FC236}">
                <a16:creationId xmlns:a16="http://schemas.microsoft.com/office/drawing/2014/main" id="{66D3EE5D-7629-BA1C-6DA9-552625D9DC1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" t="-1" r="2" b="58296"/>
          <a:stretch/>
        </p:blipFill>
        <p:spPr bwMode="auto">
          <a:xfrm>
            <a:off x="292942" y="1898546"/>
            <a:ext cx="5649006" cy="304973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1749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CB5043-22A7-9D0D-DC3D-A5687CD81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pPr algn="ctr"/>
            <a:r>
              <a:rPr lang="fr-FR" b="1" dirty="0"/>
              <a:t>Le cinéma français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01C193-FF9B-45E2-69EF-A9591A2E6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r-FR" sz="2000" dirty="0"/>
              <a:t>Est-ce que tu connais des films ou des acteurs français ? </a:t>
            </a:r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5" name="Picture 4" descr="Bobine de film et ardoise">
            <a:extLst>
              <a:ext uri="{FF2B5EF4-FFF2-40B4-BE49-F238E27FC236}">
                <a16:creationId xmlns:a16="http://schemas.microsoft.com/office/drawing/2014/main" id="{A0A4B036-A9F0-57F0-D268-83D792BFD8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13" r="37267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692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Intouchables&quot; : le film français le plus vu dans le monde ! - Actus Ciné -  AlloCiné">
            <a:extLst>
              <a:ext uri="{FF2B5EF4-FFF2-40B4-BE49-F238E27FC236}">
                <a16:creationId xmlns:a16="http://schemas.microsoft.com/office/drawing/2014/main" id="{2D18C264-DD69-7A90-C646-7C63AC4F3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294" y="3316357"/>
            <a:ext cx="6096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121C539-A474-E333-90A6-5EB8E2C56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512986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A37CEA-DF12-4056-C1C3-69E70C045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7142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(2) : Le futur proche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99579C9-3B44-18AC-D88D-7AE3755E13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147288"/>
              </p:ext>
            </p:extLst>
          </p:nvPr>
        </p:nvGraphicFramePr>
        <p:xfrm>
          <a:off x="2378735" y="2435503"/>
          <a:ext cx="7595518" cy="292522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7595518">
                  <a:extLst>
                    <a:ext uri="{9D8B030D-6E8A-4147-A177-3AD203B41FA5}">
                      <a16:colId xmlns:a16="http://schemas.microsoft.com/office/drawing/2014/main" val="3254646056"/>
                    </a:ext>
                  </a:extLst>
                </a:gridCol>
              </a:tblGrid>
              <a:tr h="6641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Exprimer une action certaine dans le futur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4328102"/>
                  </a:ext>
                </a:extLst>
              </a:tr>
              <a:tr h="883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5875" algn="ctr"/>
                        </a:tabLst>
                      </a:pPr>
                      <a:r>
                        <a:rPr lang="fr-FR" sz="2400" b="0" dirty="0">
                          <a:effectLst/>
                        </a:rPr>
                        <a:t>Et après, on </a:t>
                      </a:r>
                      <a:r>
                        <a:rPr lang="fr-FR" sz="2400" b="0" dirty="0">
                          <a:effectLst/>
                          <a:highlight>
                            <a:srgbClr val="FF00FF"/>
                          </a:highlight>
                        </a:rPr>
                        <a:t>va</a:t>
                      </a:r>
                      <a:r>
                        <a:rPr lang="fr-FR" sz="2400" b="0" dirty="0"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  <a:highlight>
                            <a:srgbClr val="FFFF00"/>
                          </a:highlight>
                        </a:rPr>
                        <a:t>voir</a:t>
                      </a:r>
                      <a:r>
                        <a:rPr lang="fr-FR" sz="2400" b="0" dirty="0">
                          <a:effectLst/>
                        </a:rPr>
                        <a:t> « Intouchables »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6504889"/>
                  </a:ext>
                </a:extLst>
              </a:tr>
              <a:tr h="883327">
                <a:tc>
                  <a:txBody>
                    <a:bodyPr/>
                    <a:lstStyle/>
                    <a:p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utilise le futur proche pour parler d’une action dans le </a:t>
                      </a:r>
                      <a:r>
                        <a:rPr lang="fr-FR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futur 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 considérée comme </a:t>
                      </a:r>
                      <a:r>
                        <a:rPr lang="fr-FR" sz="1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certaine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fr-F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se construit avec le verbe 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FF"/>
                          </a:highlight>
                          <a:latin typeface="+mn-lt"/>
                          <a:ea typeface="+mn-ea"/>
                          <a:cs typeface="+mn-cs"/>
                        </a:rPr>
                        <a:t>ALLER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 présent suivi d’un 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verbe à l’infinitif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85875" algn="ctr"/>
                        </a:tabLst>
                      </a:pP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198700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7184F97-22F2-2E1D-60AD-9E5A9D5B8125}"/>
              </a:ext>
            </a:extLst>
          </p:cNvPr>
          <p:cNvSpPr/>
          <p:nvPr/>
        </p:nvSpPr>
        <p:spPr>
          <a:xfrm>
            <a:off x="5026397" y="4773953"/>
            <a:ext cx="628298" cy="359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D13125-60CA-A412-B992-47417D98C3AB}"/>
              </a:ext>
            </a:extLst>
          </p:cNvPr>
          <p:cNvSpPr/>
          <p:nvPr/>
        </p:nvSpPr>
        <p:spPr>
          <a:xfrm>
            <a:off x="7663010" y="4773953"/>
            <a:ext cx="1795140" cy="359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9DA101E-9021-C069-6CB6-2E63AFA08C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483980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58205-3C2C-0EEC-B32B-75CD270E1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49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2">
            <a:extLst>
              <a:ext uri="{FF2B5EF4-FFF2-40B4-BE49-F238E27FC236}">
                <a16:creationId xmlns:a16="http://schemas.microsoft.com/office/drawing/2014/main" id="{F5897CCA-486C-491C-B4C1-5E5C95A82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88" y="385474"/>
            <a:ext cx="6356606" cy="1843283"/>
          </a:xfrm>
        </p:spPr>
        <p:txBody>
          <a:bodyPr>
            <a:normAutofit/>
          </a:bodyPr>
          <a:lstStyle/>
          <a:p>
            <a:r>
              <a:rPr lang="fr-FR" sz="4000" u="sng" dirty="0"/>
              <a:t>V. Grammaire (2) : </a:t>
            </a:r>
            <a:br>
              <a:rPr lang="fr-FR" sz="4000" dirty="0"/>
            </a:br>
            <a:r>
              <a:rPr lang="fr-FR" sz="4000" dirty="0"/>
              <a:t>Le futur proche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FB08C61-FFAC-733B-9D66-521578313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987" y="2400472"/>
            <a:ext cx="6358432" cy="3728615"/>
          </a:xfrm>
        </p:spPr>
        <p:txBody>
          <a:bodyPr>
            <a:normAutofit/>
          </a:bodyPr>
          <a:lstStyle/>
          <a:p>
            <a:pPr marL="0" indent="0" rtl="0" eaLnBrk="1" fontAlgn="t" latinLnBrk="0" hangingPunct="1">
              <a:spcBef>
                <a:spcPts val="0"/>
              </a:spcBef>
              <a:spcAft>
                <a:spcPts val="800"/>
              </a:spcAft>
              <a:buNone/>
              <a:tabLst>
                <a:tab pos="1285875" algn="ctr"/>
              </a:tabLst>
            </a:pPr>
            <a:r>
              <a:rPr lang="fr-FR" sz="2000" b="1" i="0" u="none" strike="noStrike" kern="1200" dirty="0">
                <a:effectLst/>
                <a:latin typeface="Calibri" panose="020F0502020204030204" pitchFamily="34" charset="0"/>
              </a:rPr>
              <a:t>Exemple : </a:t>
            </a:r>
            <a:r>
              <a:rPr lang="fr-FR" sz="2000" b="0" i="0" u="none" strike="noStrike" kern="1200" dirty="0">
                <a:effectLst/>
                <a:latin typeface="Calibri" panose="020F0502020204030204" pitchFamily="34" charset="0"/>
              </a:rPr>
              <a:t>Et après, on </a:t>
            </a:r>
            <a:r>
              <a:rPr lang="fr-FR" sz="2000" b="0" i="0" u="none" strike="noStrike" kern="1200" dirty="0">
                <a:effectLst/>
                <a:highlight>
                  <a:srgbClr val="00FF00"/>
                </a:highlight>
                <a:latin typeface="Calibri" panose="020F0502020204030204" pitchFamily="34" charset="0"/>
              </a:rPr>
              <a:t>va</a:t>
            </a:r>
            <a:r>
              <a:rPr lang="fr-FR" sz="2000" b="0" i="0" u="none" strike="noStrike" kern="1200" dirty="0">
                <a:effectLst/>
                <a:latin typeface="Calibri" panose="020F0502020204030204" pitchFamily="34" charset="0"/>
              </a:rPr>
              <a:t> </a:t>
            </a:r>
            <a:r>
              <a:rPr lang="fr-FR" sz="2000" b="0" i="0" u="none" strike="noStrike" kern="1200" dirty="0">
                <a:effectLst/>
                <a:highlight>
                  <a:srgbClr val="FF0000"/>
                </a:highlight>
                <a:latin typeface="Calibri" panose="020F0502020204030204" pitchFamily="34" charset="0"/>
              </a:rPr>
              <a:t>voir</a:t>
            </a:r>
            <a:r>
              <a:rPr lang="fr-FR" sz="2000" b="0" i="0" u="none" strike="noStrike" kern="1200" dirty="0">
                <a:effectLst/>
                <a:latin typeface="Calibri" panose="020F0502020204030204" pitchFamily="34" charset="0"/>
              </a:rPr>
              <a:t> « Intouchables »</a:t>
            </a:r>
            <a:endParaRPr lang="fr-FR" sz="20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fr-FR" sz="2000" b="1" i="0" u="none" strike="noStrike" kern="1200" dirty="0">
              <a:effectLst/>
              <a:latin typeface="Calibri" panose="020F0502020204030204" pitchFamily="34" charset="0"/>
            </a:endParaRPr>
          </a:p>
          <a:p>
            <a:pPr marL="0" indent="0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fr-FR" sz="2000" b="1" dirty="0">
              <a:latin typeface="Calibri" panose="020F0502020204030204" pitchFamily="34" charset="0"/>
            </a:endParaRPr>
          </a:p>
          <a:p>
            <a:pPr marL="0" indent="0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fr-FR" sz="2000" b="1" i="0" u="none" strike="noStrike" kern="1200" dirty="0">
              <a:effectLst/>
              <a:latin typeface="Calibri" panose="020F0502020204030204" pitchFamily="34" charset="0"/>
            </a:endParaRPr>
          </a:p>
          <a:p>
            <a:pPr marL="0" indent="0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fr-FR" sz="2000" b="0" i="0" u="none" strike="noStrike" dirty="0">
              <a:effectLst/>
              <a:latin typeface="Arial" panose="020B0604020202020204" pitchFamily="34" charset="0"/>
            </a:endParaRPr>
          </a:p>
          <a:p>
            <a:pPr fontAlgn="t">
              <a:spcBef>
                <a:spcPts val="0"/>
              </a:spcBef>
            </a:pPr>
            <a:r>
              <a:rPr lang="fr-FR" sz="2000" dirty="0">
                <a:latin typeface="Calibri" panose="020F0502020204030204" pitchFamily="34" charset="0"/>
              </a:rPr>
              <a:t>L</a:t>
            </a:r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e </a:t>
            </a:r>
            <a:r>
              <a:rPr lang="fr-FR" sz="2000" i="0" u="none" strike="noStrike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futur proche </a:t>
            </a:r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se construit avec le verbe </a:t>
            </a:r>
            <a:r>
              <a:rPr lang="fr-FR" sz="2000" i="0" u="none" strike="noStrike" kern="1200" dirty="0">
                <a:effectLst/>
                <a:highlight>
                  <a:srgbClr val="00FF00"/>
                </a:highlight>
                <a:latin typeface="Calibri" panose="020F0502020204030204" pitchFamily="34" charset="0"/>
              </a:rPr>
              <a:t>ALLER</a:t>
            </a:r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 au présent suivi d’un </a:t>
            </a:r>
            <a:r>
              <a:rPr lang="fr-FR" sz="2000" i="0" u="none" strike="noStrike" kern="1200" dirty="0">
                <a:effectLst/>
                <a:highlight>
                  <a:srgbClr val="FF0000"/>
                </a:highlight>
                <a:latin typeface="Calibri" panose="020F0502020204030204" pitchFamily="34" charset="0"/>
              </a:rPr>
              <a:t>verbe à l’infinitif</a:t>
            </a:r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.</a:t>
            </a:r>
            <a:endParaRPr lang="fr-FR" sz="2000" i="0" u="none" strike="noStrike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/>
          </a:p>
          <a:p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On utilise le </a:t>
            </a:r>
            <a:r>
              <a:rPr lang="fr-FR" sz="2000" i="0" u="none" strike="noStrike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futur proche </a:t>
            </a:r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pour parler d’une action dans le </a:t>
            </a:r>
            <a:r>
              <a:rPr lang="fr-FR" sz="2000" i="0" u="sng" strike="noStrike" kern="1200" dirty="0">
                <a:effectLst/>
                <a:latin typeface="Calibri" panose="020F0502020204030204" pitchFamily="34" charset="0"/>
              </a:rPr>
              <a:t>futur</a:t>
            </a:r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 et considérée comme </a:t>
            </a:r>
            <a:r>
              <a:rPr lang="fr-FR" sz="2000" i="0" u="sng" strike="noStrike" kern="1200" dirty="0">
                <a:effectLst/>
                <a:latin typeface="Calibri" panose="020F0502020204030204" pitchFamily="34" charset="0"/>
              </a:rPr>
              <a:t>certaine</a:t>
            </a:r>
            <a:r>
              <a:rPr lang="fr-FR" sz="2000" i="0" u="none" strike="noStrike" kern="1200" dirty="0">
                <a:effectLst/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Content Placeholder 3" descr="Futur Proche - Lessons - Blendspace">
            <a:extLst>
              <a:ext uri="{FF2B5EF4-FFF2-40B4-BE49-F238E27FC236}">
                <a16:creationId xmlns:a16="http://schemas.microsoft.com/office/drawing/2014/main" id="{D6E85DE5-214D-E3D7-D017-697AB27BA2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r="2851" b="2"/>
          <a:stretch/>
        </p:blipFill>
        <p:spPr bwMode="auto">
          <a:xfrm>
            <a:off x="7438616" y="557190"/>
            <a:ext cx="4229801" cy="5571896"/>
          </a:xfrm>
          <a:prstGeom prst="rect">
            <a:avLst/>
          </a:prstGeom>
          <a:noFill/>
          <a:effectLst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4057740-703E-F1A7-D88B-A1A1F90C04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483980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F3203CA-7932-36F7-1142-2C675608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0617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 LE 5 p.69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3865B8E-93AC-F701-C531-B4F8CCC7C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0813" y="2427541"/>
            <a:ext cx="7995274" cy="399763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D4D72B4-D16D-2E2E-1E57-5F1B784F50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483980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7A312F-5CCD-49A0-CD61-AF2523BA0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76070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11">
            <a:extLst>
              <a:ext uri="{FF2B5EF4-FFF2-40B4-BE49-F238E27FC236}">
                <a16:creationId xmlns:a16="http://schemas.microsoft.com/office/drawing/2014/main" id="{217BE31F-A129-45DD-8071-A63EC47D9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A163AC-F477-454A-9FB4-81324C004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609D7097-03A6-4239-A2E0-784E82C23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13887E5-2F5F-4C9D-92F5-F80D937A8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7A4F98D-BAD2-4F7F-93D3-FD86C479A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BA2120E-6E1E-4A2B-9CD8-94C39AD806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264DA4AC-C3A7-46CE-96BA-018B8FCFE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A73A5202-BD67-46B2-9FAB-C1B28AB42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1E70EE5-EE26-44BD-A18E-777A1A3D5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504A980C-59CB-46F2-A571-87612CDD2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353B73E-7D3C-4184-87FD-295B6B341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2EF8F173-9834-4DD9-B995-3F8DAAAE7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A9567B5-6E50-4B28-8AC5-CDC159A89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98F9214-A978-485D-814B-5FE3EC570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80A8AB3C-056D-4907-ACF6-ABD5BA905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F51BEC3-1414-4B86-B1E1-0051FF181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F69D94F0-358D-4931-B5CA-5A223180D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5CFB12DB-F2CC-466C-828B-009EA7B57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43D8F6E9-0540-4297-A310-D7C9FA65A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77E47D8-A4D7-46C2-9EF0-AF1C777C2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1D21ED2-F5A9-4411-934F-B972429F4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E2EDE38A-AE13-4408-9B8B-EE6F62C91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3630CEB6-A7D8-45A1-AC44-147C2AF130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3118EC2-A2C7-4CDB-887C-21E0B0C43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7D642C1-20ED-4515-B19F-47B6CC834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Isosceles Triangle 22">
              <a:extLst>
                <a:ext uri="{FF2B5EF4-FFF2-40B4-BE49-F238E27FC236}">
                  <a16:creationId xmlns:a16="http://schemas.microsoft.com/office/drawing/2014/main" id="{0E5C6FE8-B8C9-4163-830B-3F8E408E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3A09EDA-AF27-4D31-8A57-4407E0574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pPr algn="ctr"/>
            <a:r>
              <a:rPr lang="fr-FR" sz="3600">
                <a:solidFill>
                  <a:srgbClr val="FFFFFF"/>
                </a:solidFill>
              </a:rPr>
              <a:t>Exercice LE 4 p.76</a:t>
            </a:r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6F03FC34-3E8A-B1CE-D165-4CA872DE11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2" r="2575" b="-2"/>
          <a:stretch/>
        </p:blipFill>
        <p:spPr>
          <a:xfrm>
            <a:off x="5115908" y="804036"/>
            <a:ext cx="6274561" cy="2977469"/>
          </a:xfrm>
          <a:prstGeom prst="rect">
            <a:avLst/>
          </a:prstGeom>
          <a:ln w="9525">
            <a:solidFill>
              <a:schemeClr val="tx1">
                <a:alpha val="20000"/>
              </a:schemeClr>
            </a:solidFill>
          </a:ln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879DA5-9A73-8903-2F4E-1EB8C9BEA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4267830"/>
            <a:ext cx="6281873" cy="2211507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CORRECTION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Demain, je (aller)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vais aller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 cinéma avec Hugo. Après, on (boire)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boire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verre. On (écouter)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écouter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musique. Il (parler)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parler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cinéma. Sa sœur (venir)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venir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avec nous. Ses parents (préparer)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vont préparer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dîner. Samedi, nous (voir)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allons voir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 parents. (aller voir  = to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1800" strike="sng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Visiter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voir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quelqu’un )= je 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vais voir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Anna parce qu’elle est malade.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0FADE4C-B6C4-3467-9409-C53B1DF56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483980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2705D9-C4DE-2CD4-2FB0-8B11614BD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68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760C58-3E42-8F15-8C9F-DF3925B8C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Faites des plans !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7F9942-6E59-81C3-84BB-786DA3C2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fr-FR" dirty="0"/>
              <a:t>Qu’est-ce que vous allez faire ce weekend ? Pour les vacances de Noël? Pour le Têt ? </a:t>
            </a:r>
          </a:p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B860002-8836-EB84-2BD8-A2EF6F65A5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483980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44E4E1-5542-EA78-B0B7-1B11F5F12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161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45BB10-BAA6-EDB7-5E04-38A227FAA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</a:rPr>
              <a:t>Quelques activités pendant le Têt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5CE37A-459A-AFD6-3E17-EAF4F4999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0232" y="6108192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 defTabSz="457200">
              <a:spcAft>
                <a:spcPts val="600"/>
              </a:spcAft>
            </a:pPr>
            <a:fld id="{B1ADF21E-F27C-415E-A9FB-34CE916D6451}" type="slidenum">
              <a:rPr lang="en-US" sz="1500">
                <a:solidFill>
                  <a:srgbClr val="FFFFFF"/>
                </a:solidFill>
              </a:rPr>
              <a:pPr algn="ctr" defTabSz="457200">
                <a:spcAft>
                  <a:spcPts val="600"/>
                </a:spcAft>
              </a:pPr>
              <a:t>35</a:t>
            </a:fld>
            <a:endParaRPr lang="en-US" sz="15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09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6449A38-2FDB-C93A-71BB-CE66A11E9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006" y="643466"/>
            <a:ext cx="755398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03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8E9FA41-1631-0AD5-1DD6-2618A3C9D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7203" y="643466"/>
            <a:ext cx="773759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443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E476FD2-5A64-D8E0-ED22-DEC197D1C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006" y="643466"/>
            <a:ext cx="755398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8188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0E6BCC4-5548-6611-E542-DC31977C4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6159" y="643467"/>
            <a:ext cx="7579681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3612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Faire le top 5 des films de la classe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C842A98-2DCA-CC78-089C-3676BB48A6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19928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B9C2C7A-B835-FDC9-896B-2CD491FAF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029" y="643467"/>
            <a:ext cx="7477941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47259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différent, plusieurs&#10;&#10;Description générée automatiquement">
            <a:extLst>
              <a:ext uri="{FF2B5EF4-FFF2-40B4-BE49-F238E27FC236}">
                <a16:creationId xmlns:a16="http://schemas.microsoft.com/office/drawing/2014/main" id="{C099EED4-E63F-3A8A-61BE-85C5180A7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969" b="-1085"/>
          <a:stretch/>
        </p:blipFill>
        <p:spPr>
          <a:xfrm>
            <a:off x="20" y="-454725"/>
            <a:ext cx="12191980" cy="894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216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EF48AAE3-9AE2-216D-7807-EB80D98ED091}"/>
              </a:ext>
            </a:extLst>
          </p:cNvPr>
          <p:cNvSpPr txBox="1">
            <a:spLocks/>
          </p:cNvSpPr>
          <p:nvPr/>
        </p:nvSpPr>
        <p:spPr>
          <a:xfrm>
            <a:off x="290946" y="685800"/>
            <a:ext cx="3024346" cy="51054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Activités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du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Têt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 </a:t>
            </a:r>
          </a:p>
          <a:p>
            <a:pPr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Je </a:t>
            </a:r>
            <a:r>
              <a:rPr lang="en-US" sz="4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vais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…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CC4BD29-EAF1-E0AE-B320-28D23833B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435612"/>
              </p:ext>
            </p:extLst>
          </p:nvPr>
        </p:nvGraphicFramePr>
        <p:xfrm>
          <a:off x="5180417" y="211685"/>
          <a:ext cx="6492875" cy="6168189"/>
        </p:xfrm>
        <a:graphic>
          <a:graphicData uri="http://schemas.openxmlformats.org/drawingml/2006/table">
            <a:tbl>
              <a:tblPr firstRow="1" firstCol="1" bandRow="1"/>
              <a:tblGrid>
                <a:gridCol w="6492875">
                  <a:extLst>
                    <a:ext uri="{9D8B030D-6E8A-4147-A177-3AD203B41FA5}">
                      <a16:colId xmlns:a16="http://schemas.microsoft.com/office/drawing/2014/main" val="1344994870"/>
                    </a:ext>
                  </a:extLst>
                </a:gridCol>
              </a:tblGrid>
              <a:tr h="53985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Activités du Têt</a:t>
                      </a:r>
                      <a:endParaRPr lang="fr-FR" sz="4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007517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Décorer la maison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285943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Ranger la maison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723069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Faire les courses (to do grocery shopping)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756630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Acheter de l’or (gold), acheter des fruits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908819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Cuisiner / préparer des gâteaux traditionnels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537517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Prier / Aller à la pagode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649953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Aller voir (to visit) les voisins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256402"/>
                  </a:ext>
                </a:extLst>
              </a:tr>
              <a:tr h="662935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Donner et/ou recevoir des cadeaux et des enveloppes rouges (li xi)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682110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Manger en famille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251602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Arial" panose="020B0604020202020204" pitchFamily="34" charset="0"/>
                        </a:rPr>
                        <a:t>Jouer aux cartes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987796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Arial" panose="020B0604020202020204" pitchFamily="34" charset="0"/>
                        </a:rPr>
                        <a:t>Parier de l’argent (to bet money)</a:t>
                      </a:r>
                    </a:p>
                  </a:txBody>
                  <a:tcPr marL="92907" marR="92907" marT="1290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8692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570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3" cy="625028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Futur proche 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https://play.kahoot.it/v2/?quizId=7a740626-c5e1-4e53-a44d-043b2d3a8d07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83" name="Oval 308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3" cy="540821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0"/>
            <a:ext cx="2066948" cy="1621880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4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9" name="Freeform: Shape 308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1" y="5166682"/>
            <a:ext cx="1835724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sp>
        <p:nvSpPr>
          <p:cNvPr id="3091" name="Freeform: Shape 309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dirty="0"/>
          </a:p>
        </p:txBody>
      </p:sp>
      <p:sp>
        <p:nvSpPr>
          <p:cNvPr id="3093" name="Freeform: Shape 309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7"/>
            <a:ext cx="1340304" cy="1338804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see what you already know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2A6213A0-B084-C86E-9BB0-A53CA53D80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483980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5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(3): </a:t>
            </a:r>
            <a:b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parler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des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goûts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C6DAE59-0749-0DE1-9FC2-EBDA69F98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972FF6-B31E-3BBF-6695-3A0D99D3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89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V. Grammaire (3): parler des goûts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4973FA2-57E4-6933-964A-0FBE9260E4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34066"/>
              </p:ext>
            </p:extLst>
          </p:nvPr>
        </p:nvGraphicFramePr>
        <p:xfrm>
          <a:off x="2531401" y="3266246"/>
          <a:ext cx="7153139" cy="2388872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7153139">
                  <a:extLst>
                    <a:ext uri="{9D8B030D-6E8A-4147-A177-3AD203B41FA5}">
                      <a16:colId xmlns:a16="http://schemas.microsoft.com/office/drawing/2014/main" val="2500127287"/>
                    </a:ext>
                  </a:extLst>
                </a:gridCol>
              </a:tblGrid>
              <a:tr h="5972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Demander et parler des goûts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1796567986"/>
                  </a:ext>
                </a:extLst>
              </a:tr>
              <a:tr h="597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>
                          <a:effectLst/>
                        </a:rPr>
                        <a:t>Tu n’aimes pas les films d’action ?</a:t>
                      </a:r>
                      <a:endParaRPr lang="fr-FR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507035282"/>
                  </a:ext>
                </a:extLst>
              </a:tr>
              <a:tr h="597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Si, mais je préfère les films français</a:t>
                      </a:r>
                      <a:endParaRPr lang="fr-FR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3946432555"/>
                  </a:ext>
                </a:extLst>
              </a:tr>
              <a:tr h="597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Je préfère les vieux films</a:t>
                      </a:r>
                      <a:endParaRPr lang="fr-FR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2179791015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BE83D1F-5980-4CC0-4FC8-CDC089902B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7DE0F8-37EF-70E4-DE6D-C825C4DEE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514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8D477C8-6B5D-26C7-2009-3A62F5C33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644" y="353398"/>
            <a:ext cx="9884570" cy="19968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300" dirty="0"/>
              <a:t>1) Observez la question: ouverte ou fermée ? Positive ou négative ?</a:t>
            </a:r>
          </a:p>
          <a:p>
            <a:pPr marL="0" indent="0">
              <a:buNone/>
            </a:pPr>
            <a:r>
              <a:rPr lang="fr-FR" sz="3300" dirty="0"/>
              <a:t>2) Observez la réponse. Qu’est-ce que vous remarquez ?</a:t>
            </a:r>
          </a:p>
          <a:p>
            <a:pPr marL="514350" indent="-514350">
              <a:buAutoNum type="arabicParenR"/>
            </a:pPr>
            <a:endParaRPr lang="fr-FR" sz="3300" dirty="0"/>
          </a:p>
          <a:p>
            <a:pPr marL="514350" indent="-514350">
              <a:buAutoNum type="arabicParenR"/>
            </a:pPr>
            <a:endParaRPr lang="fr-FR" sz="3300" dirty="0"/>
          </a:p>
          <a:p>
            <a:endParaRPr lang="fr-FR" sz="33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32A3B46-6375-F424-1614-20607F8BB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682161"/>
              </p:ext>
            </p:extLst>
          </p:nvPr>
        </p:nvGraphicFramePr>
        <p:xfrm>
          <a:off x="1286183" y="2620490"/>
          <a:ext cx="9340344" cy="325698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9340344">
                  <a:extLst>
                    <a:ext uri="{9D8B030D-6E8A-4147-A177-3AD203B41FA5}">
                      <a16:colId xmlns:a16="http://schemas.microsoft.com/office/drawing/2014/main" val="1468866144"/>
                    </a:ext>
                  </a:extLst>
                </a:gridCol>
              </a:tblGrid>
              <a:tr h="10856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Demander et parler des goûts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2460960753"/>
                  </a:ext>
                </a:extLst>
              </a:tr>
              <a:tr h="1085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Tu n’aimes pas les films d’action ?</a:t>
                      </a:r>
                      <a:endParaRPr lang="fr-FR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4191742867"/>
                  </a:ext>
                </a:extLst>
              </a:tr>
              <a:tr h="1085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Si, mais je préfère les films français et les vieux films.</a:t>
                      </a:r>
                      <a:endParaRPr lang="fr-FR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1113647198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F2C7BD3-B10F-34F4-9F61-934472FCFA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7C1B91F-B25E-982D-A7E2-BF364560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1685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8D477C8-6B5D-26C7-2009-3A62F5C33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92" y="411951"/>
            <a:ext cx="10630600" cy="1512215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/>
              <a:t>Observez la question. Est-ce que c’est une question ouverte ou fermée ? Positive ou </a:t>
            </a:r>
            <a:r>
              <a:rPr lang="fr-FR" dirty="0">
                <a:highlight>
                  <a:srgbClr val="00FF00"/>
                </a:highlight>
              </a:rPr>
              <a:t>négative</a:t>
            </a:r>
            <a:r>
              <a:rPr lang="fr-FR" dirty="0"/>
              <a:t> ?</a:t>
            </a:r>
          </a:p>
          <a:p>
            <a:pPr marL="514350" indent="-514350">
              <a:buAutoNum type="arabicParenR"/>
            </a:pPr>
            <a:r>
              <a:rPr lang="fr-FR" dirty="0"/>
              <a:t>Observez la réponse. Qu’est-ce que vous remarquez 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32A3B46-6375-F424-1614-20607F8BB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491398"/>
              </p:ext>
            </p:extLst>
          </p:nvPr>
        </p:nvGraphicFramePr>
        <p:xfrm>
          <a:off x="1193394" y="2227097"/>
          <a:ext cx="9340344" cy="3403916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9340344">
                  <a:extLst>
                    <a:ext uri="{9D8B030D-6E8A-4147-A177-3AD203B41FA5}">
                      <a16:colId xmlns:a16="http://schemas.microsoft.com/office/drawing/2014/main" val="1468866144"/>
                    </a:ext>
                  </a:extLst>
                </a:gridCol>
              </a:tblGrid>
              <a:tr h="6262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Demander et parler des goûts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2460960753"/>
                  </a:ext>
                </a:extLst>
              </a:tr>
              <a:tr h="1085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  <a:highlight>
                            <a:srgbClr val="00FF00"/>
                          </a:highlight>
                        </a:rPr>
                        <a:t>Tu n’aimes pas</a:t>
                      </a:r>
                      <a:r>
                        <a:rPr lang="fr-FR" sz="3300" b="0" dirty="0">
                          <a:effectLst/>
                        </a:rPr>
                        <a:t> les films d’action ?</a:t>
                      </a:r>
                      <a:endParaRPr lang="fr-FR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4191742867"/>
                  </a:ext>
                </a:extLst>
              </a:tr>
              <a:tr h="108566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3300" b="0" dirty="0">
                          <a:effectLst/>
                          <a:highlight>
                            <a:srgbClr val="FF00FF"/>
                          </a:highlight>
                        </a:rPr>
                        <a:t>Non</a:t>
                      </a:r>
                      <a:r>
                        <a:rPr lang="fr-FR" sz="3300" b="0" dirty="0">
                          <a:effectLst/>
                        </a:rPr>
                        <a:t>, je </a:t>
                      </a:r>
                      <a:r>
                        <a:rPr lang="fr-FR" sz="3300" b="0" dirty="0">
                          <a:effectLst/>
                          <a:highlight>
                            <a:srgbClr val="FF00FF"/>
                          </a:highlight>
                        </a:rPr>
                        <a:t>n’</a:t>
                      </a:r>
                      <a:r>
                        <a:rPr lang="fr-FR" sz="3300" b="0" dirty="0">
                          <a:effectLst/>
                        </a:rPr>
                        <a:t>aime </a:t>
                      </a:r>
                      <a:r>
                        <a:rPr lang="fr-FR" sz="3300" b="0" dirty="0">
                          <a:effectLst/>
                          <a:highlight>
                            <a:srgbClr val="FF00FF"/>
                          </a:highlight>
                        </a:rPr>
                        <a:t>pas</a:t>
                      </a:r>
                      <a:r>
                        <a:rPr lang="fr-FR" sz="3300" b="0" dirty="0">
                          <a:effectLst/>
                        </a:rPr>
                        <a:t> les films d’action.</a:t>
                      </a:r>
                      <a:endParaRPr lang="fr-FR" sz="3300" b="0" strike="noStrike" dirty="0">
                        <a:effectLst/>
                      </a:endParaRP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fr-FR" sz="3300" b="0" strike="noStrike" dirty="0">
                          <a:effectLst/>
                        </a:rPr>
                        <a:t> </a:t>
                      </a:r>
                      <a:r>
                        <a:rPr lang="fr-FR" sz="3300" b="0" strike="sngStrike" dirty="0">
                          <a:effectLst/>
                        </a:rPr>
                        <a:t>Oui</a:t>
                      </a:r>
                      <a:r>
                        <a:rPr lang="fr-FR" sz="3300" b="0" strike="noStrike" dirty="0">
                          <a:effectLst/>
                        </a:rPr>
                        <a:t> </a:t>
                      </a:r>
                      <a:r>
                        <a:rPr lang="fr-FR" sz="3300" b="0" dirty="0">
                          <a:effectLst/>
                          <a:highlight>
                            <a:srgbClr val="FFFF00"/>
                          </a:highlight>
                        </a:rPr>
                        <a:t>Si</a:t>
                      </a:r>
                      <a:r>
                        <a:rPr lang="fr-FR" sz="3300" b="0" dirty="0">
                          <a:effectLst/>
                        </a:rPr>
                        <a:t>, j’aime les films d’action mais je préfère les films français et les vieux films.</a:t>
                      </a: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111364719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99AD114-8F64-22AC-07F2-8B11CD8D8725}"/>
              </a:ext>
            </a:extLst>
          </p:cNvPr>
          <p:cNvSpPr txBox="1"/>
          <p:nvPr/>
        </p:nvSpPr>
        <p:spPr>
          <a:xfrm>
            <a:off x="1187643" y="5872930"/>
            <a:ext cx="9340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Pour répondre OUI à une question </a:t>
            </a:r>
            <a:r>
              <a:rPr lang="fr-FR" sz="2800" dirty="0">
                <a:solidFill>
                  <a:srgbClr val="FF0000"/>
                </a:solidFill>
                <a:highlight>
                  <a:srgbClr val="00FF00"/>
                </a:highlight>
              </a:rPr>
              <a:t>négative</a:t>
            </a:r>
            <a:r>
              <a:rPr lang="fr-FR" sz="2800" dirty="0">
                <a:solidFill>
                  <a:srgbClr val="FF0000"/>
                </a:solidFill>
              </a:rPr>
              <a:t>, on utilise </a:t>
            </a:r>
            <a:r>
              <a:rPr lang="fr-FR" sz="2800" dirty="0">
                <a:solidFill>
                  <a:srgbClr val="FF0000"/>
                </a:solidFill>
                <a:highlight>
                  <a:srgbClr val="FFFF00"/>
                </a:highlight>
              </a:rPr>
              <a:t>SI</a:t>
            </a:r>
            <a:r>
              <a:rPr lang="fr-FR" sz="2800" dirty="0">
                <a:solidFill>
                  <a:srgbClr val="FF0000"/>
                </a:solidFill>
              </a:rPr>
              <a:t>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9D7C929-9CB5-EED3-6433-4FA936752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768840-E7A8-D951-0515-49C5A0529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8987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 LE 1 p.76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5585BA2-C681-FF59-9BEF-FC9349FB90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" y="2759321"/>
            <a:ext cx="11496821" cy="333407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BB5CBB2-3B88-900D-3F5D-4BAA8588E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AE7DC3-8385-6A28-6ED6-472EEDF50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2368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B2D61C-AB59-1388-B110-E9159627C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557363" cy="44611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Utilise 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« si, oui, non »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63696EA3-A526-4632-5A22-501354F61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186527" cy="5585619"/>
          </a:xfrm>
        </p:spPr>
        <p:txBody>
          <a:bodyPr anchor="ctr">
            <a:normAutofit/>
          </a:bodyPr>
          <a:lstStyle/>
          <a:p>
            <a:pPr marL="457200" indent="-457200">
              <a:buAutoNum type="arabicParenR"/>
            </a:pPr>
            <a:r>
              <a:rPr lang="fr-FR" sz="2400" dirty="0"/>
              <a:t>J'aime bien les films romantiques, et toi ? </a:t>
            </a:r>
          </a:p>
          <a:p>
            <a:pPr marL="457200" indent="-457200">
              <a:buAutoNum type="arabicParenR"/>
            </a:pPr>
            <a:r>
              <a:rPr lang="fr-FR" sz="2400" dirty="0"/>
              <a:t>Ton frère ne regarde pas Squid Game sur Netflix ?</a:t>
            </a:r>
          </a:p>
          <a:p>
            <a:pPr marL="457200" indent="-457200">
              <a:buAutoNum type="arabicParenR"/>
            </a:pPr>
            <a:r>
              <a:rPr lang="fr-FR" sz="2400" dirty="0"/>
              <a:t>Céline n’aime pas le cinéma ?</a:t>
            </a:r>
          </a:p>
          <a:p>
            <a:pPr marL="457200" indent="-457200">
              <a:buAutoNum type="arabicParenR"/>
            </a:pPr>
            <a:r>
              <a:rPr lang="fr-FR" sz="2400" dirty="0"/>
              <a:t>Tu veux aller boire un verre avec nous ce soir ? </a:t>
            </a:r>
          </a:p>
          <a:p>
            <a:pPr marL="457200" indent="-457200">
              <a:buAutoNum type="arabicParenR"/>
            </a:pPr>
            <a:r>
              <a:rPr lang="fr-FR" sz="2400" dirty="0"/>
              <a:t>Il ne peut pas sortir sans son téléphone ? </a:t>
            </a:r>
          </a:p>
          <a:p>
            <a:pPr marL="457200" indent="-457200">
              <a:buAutoNum type="arabicParenR"/>
            </a:pPr>
            <a:r>
              <a:rPr lang="fr-FR" sz="2400" dirty="0"/>
              <a:t>Pourquoi est-ce que tu n’achètes pas de pop-corn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F66144A-CFD3-A3C4-0B51-E19F71439A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DFE0FD-D393-A02A-44FA-1B73DE60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68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9D504A-5D49-1D21-21EE-4AA29061D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globale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857645-0F55-15D5-644A-EDAF87D114C4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400" b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Regardez</a:t>
            </a:r>
            <a:r>
              <a:rPr lang="en-US" sz="2400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2400" b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vidéo</a:t>
            </a:r>
            <a:r>
              <a:rPr lang="en-US" sz="2400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1) </a:t>
            </a:r>
            <a:r>
              <a:rPr lang="en-US" sz="2200" dirty="0" err="1"/>
              <a:t>Relevez</a:t>
            </a:r>
            <a:r>
              <a:rPr lang="en-US" sz="2200" dirty="0"/>
              <a:t> au </a:t>
            </a:r>
            <a:r>
              <a:rPr lang="en-US" sz="2200" dirty="0" err="1"/>
              <a:t>moins</a:t>
            </a:r>
            <a:r>
              <a:rPr lang="en-US" sz="2200" dirty="0"/>
              <a:t> 3 mots que </a:t>
            </a:r>
            <a:r>
              <a:rPr lang="en-US" sz="2200" dirty="0" err="1"/>
              <a:t>vous</a:t>
            </a:r>
            <a:r>
              <a:rPr lang="en-US" sz="2200" dirty="0"/>
              <a:t> </a:t>
            </a:r>
            <a:r>
              <a:rPr lang="en-US" sz="2200" dirty="0" err="1"/>
              <a:t>comprenez</a:t>
            </a:r>
            <a:endParaRPr lang="en-US" sz="2200" dirty="0"/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2) Avec </a:t>
            </a:r>
            <a:r>
              <a:rPr lang="en-US" sz="2200" dirty="0" err="1"/>
              <a:t>votre</a:t>
            </a:r>
            <a:r>
              <a:rPr lang="en-US" sz="2200" dirty="0"/>
              <a:t> </a:t>
            </a:r>
            <a:r>
              <a:rPr lang="en-US" sz="2200" dirty="0" err="1"/>
              <a:t>voisin</a:t>
            </a:r>
            <a:r>
              <a:rPr lang="en-US" sz="2200" dirty="0"/>
              <a:t>, </a:t>
            </a:r>
            <a:r>
              <a:rPr lang="en-US" sz="2200" dirty="0" err="1"/>
              <a:t>comparez</a:t>
            </a:r>
            <a:r>
              <a:rPr lang="en-US" sz="2200" dirty="0"/>
              <a:t> </a:t>
            </a:r>
            <a:r>
              <a:rPr lang="en-US" sz="2200" dirty="0" err="1"/>
              <a:t>vos</a:t>
            </a:r>
            <a:r>
              <a:rPr lang="en-US" sz="2200" dirty="0"/>
              <a:t> notes et </a:t>
            </a:r>
            <a:r>
              <a:rPr lang="en-US" sz="2200" dirty="0" err="1"/>
              <a:t>reconstituez</a:t>
            </a:r>
            <a:r>
              <a:rPr lang="en-US" sz="2200" dirty="0"/>
              <a:t> </a:t>
            </a:r>
            <a:r>
              <a:rPr lang="en-US" sz="2200" dirty="0" err="1"/>
              <a:t>l’histoire</a:t>
            </a:r>
            <a:r>
              <a:rPr lang="en-US" sz="2200" dirty="0"/>
              <a:t>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3) </a:t>
            </a:r>
            <a:r>
              <a:rPr lang="en-US" sz="2200" dirty="0" err="1"/>
              <a:t>Partagez</a:t>
            </a:r>
            <a:r>
              <a:rPr lang="en-US" sz="2200" dirty="0"/>
              <a:t> </a:t>
            </a:r>
            <a:r>
              <a:rPr lang="en-US" sz="2200" dirty="0" err="1"/>
              <a:t>vos</a:t>
            </a:r>
            <a:r>
              <a:rPr lang="en-US" sz="2200" dirty="0"/>
              <a:t> </a:t>
            </a:r>
            <a:r>
              <a:rPr lang="en-US" sz="2200" dirty="0" err="1"/>
              <a:t>réponses</a:t>
            </a:r>
            <a:r>
              <a:rPr lang="en-US" sz="2200" dirty="0"/>
              <a:t> avec la </a:t>
            </a:r>
            <a:r>
              <a:rPr lang="en-US" sz="2200" dirty="0" err="1"/>
              <a:t>classe</a:t>
            </a:r>
            <a:r>
              <a:rPr lang="en-US" sz="2200" dirty="0"/>
              <a:t>.</a:t>
            </a:r>
          </a:p>
        </p:txBody>
      </p:sp>
      <p:pic>
        <p:nvPicPr>
          <p:cNvPr id="4" name="5. Et une comédie _">
            <a:hlinkClick r:id="" action="ppaction://media"/>
            <a:extLst>
              <a:ext uri="{FF2B5EF4-FFF2-40B4-BE49-F238E27FC236}">
                <a16:creationId xmlns:a16="http://schemas.microsoft.com/office/drawing/2014/main" id="{073560E0-A510-9D11-48E0-501464F1F53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4296" y="1487329"/>
            <a:ext cx="6903720" cy="388334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75B407-2C79-63CF-2771-2A8DAC2562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936804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8133C1-BEBA-299D-4902-645B70363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76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(4): </a:t>
            </a:r>
            <a:b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faire un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commentaire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positif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négatif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5DB1DDA-0C3F-704A-E129-7A8CF1DEE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129356-A817-78D5-F6EB-76EFF2333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02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3" cy="625028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Opinions 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https://play.kahoot.it/v2/?quizId=18c69ae0-914b-4329-9a9e-36518a3a0dc9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83" name="Oval 308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3" cy="540821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0"/>
            <a:ext cx="2066948" cy="1621880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4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9" name="Freeform: Shape 308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1" y="5166682"/>
            <a:ext cx="1835724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sp>
        <p:nvSpPr>
          <p:cNvPr id="3091" name="Freeform: Shape 309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dirty="0"/>
          </a:p>
        </p:txBody>
      </p:sp>
      <p:sp>
        <p:nvSpPr>
          <p:cNvPr id="3093" name="Freeform: Shape 309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7"/>
            <a:ext cx="1340304" cy="1338804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see what you already know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51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4F2E835-F657-A606-3C99-2F7CA1C4B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717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V. Grammaire (4): </a:t>
            </a:r>
            <a:br>
              <a:rPr lang="fr-FR" sz="4000" dirty="0">
                <a:solidFill>
                  <a:srgbClr val="FFFFFF"/>
                </a:solidFill>
              </a:rPr>
            </a:br>
            <a:r>
              <a:rPr lang="fr-FR" sz="4000" dirty="0">
                <a:solidFill>
                  <a:srgbClr val="FFFFFF"/>
                </a:solidFill>
              </a:rPr>
              <a:t>faire un commentaire positif ou négatif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4973FA2-57E4-6933-964A-0FBE9260E4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834063"/>
              </p:ext>
            </p:extLst>
          </p:nvPr>
        </p:nvGraphicFramePr>
        <p:xfrm>
          <a:off x="1069457" y="2615979"/>
          <a:ext cx="10077027" cy="2528224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0077027">
                  <a:extLst>
                    <a:ext uri="{9D8B030D-6E8A-4147-A177-3AD203B41FA5}">
                      <a16:colId xmlns:a16="http://schemas.microsoft.com/office/drawing/2014/main" val="2500127287"/>
                    </a:ext>
                  </a:extLst>
                </a:gridCol>
              </a:tblGrid>
              <a:tr h="632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Exprimer une opinion </a:t>
                      </a:r>
                      <a:endParaRPr lang="fr-F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6145" marR="136145" marT="0" marB="0"/>
                </a:tc>
                <a:extLst>
                  <a:ext uri="{0D108BD9-81ED-4DB2-BD59-A6C34878D82A}">
                    <a16:rowId xmlns:a16="http://schemas.microsoft.com/office/drawing/2014/main" val="1796567986"/>
                  </a:ext>
                </a:extLst>
              </a:tr>
              <a:tr h="632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J’aime bien</a:t>
                      </a:r>
                    </a:p>
                  </a:txBody>
                  <a:tcPr marL="136145" marR="136145" marT="0" marB="0"/>
                </a:tc>
                <a:extLst>
                  <a:ext uri="{0D108BD9-81ED-4DB2-BD59-A6C34878D82A}">
                    <a16:rowId xmlns:a16="http://schemas.microsoft.com/office/drawing/2014/main" val="1124236395"/>
                  </a:ext>
                </a:extLst>
              </a:tr>
              <a:tr h="632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pas mal</a:t>
                      </a:r>
                    </a:p>
                  </a:txBody>
                  <a:tcPr marL="136145" marR="136145" marT="0" marB="0"/>
                </a:tc>
                <a:extLst>
                  <a:ext uri="{0D108BD9-81ED-4DB2-BD59-A6C34878D82A}">
                    <a16:rowId xmlns:a16="http://schemas.microsoft.com/office/drawing/2014/main" val="2151192718"/>
                  </a:ext>
                </a:extLst>
              </a:tr>
              <a:tr h="632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pas un peu ennuyeux ?</a:t>
                      </a:r>
                    </a:p>
                  </a:txBody>
                  <a:tcPr marL="136145" marR="136145" marT="0" marB="0"/>
                </a:tc>
                <a:extLst>
                  <a:ext uri="{0D108BD9-81ED-4DB2-BD59-A6C34878D82A}">
                    <a16:rowId xmlns:a16="http://schemas.microsoft.com/office/drawing/2014/main" val="507035282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7B21521-5F74-EB25-6ABC-79C6BDF18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7906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4973FA2-57E4-6933-964A-0FBE9260E4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582217"/>
              </p:ext>
            </p:extLst>
          </p:nvPr>
        </p:nvGraphicFramePr>
        <p:xfrm>
          <a:off x="826360" y="770257"/>
          <a:ext cx="10539280" cy="5317486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0539280">
                  <a:extLst>
                    <a:ext uri="{9D8B030D-6E8A-4147-A177-3AD203B41FA5}">
                      <a16:colId xmlns:a16="http://schemas.microsoft.com/office/drawing/2014/main" val="2500127287"/>
                    </a:ext>
                  </a:extLst>
                </a:gridCol>
              </a:tblGrid>
              <a:tr h="557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Exprimer une opinion 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457" marR="160457" marT="0" marB="0"/>
                </a:tc>
                <a:extLst>
                  <a:ext uri="{0D108BD9-81ED-4DB2-BD59-A6C34878D82A}">
                    <a16:rowId xmlns:a16="http://schemas.microsoft.com/office/drawing/2014/main" val="1796567986"/>
                  </a:ext>
                </a:extLst>
              </a:tr>
              <a:tr h="557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solidFill>
                            <a:srgbClr val="70AD47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</a:t>
                      </a:r>
                      <a:r>
                        <a:rPr lang="fr-FR" sz="330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3300">
                          <a:solidFill>
                            <a:srgbClr val="70AD47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fr-FR" sz="2600"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457" marR="160457" marT="0" marB="0"/>
                </a:tc>
                <a:extLst>
                  <a:ext uri="{0D108BD9-81ED-4DB2-BD59-A6C34878D82A}">
                    <a16:rowId xmlns:a16="http://schemas.microsoft.com/office/drawing/2014/main" val="1124236395"/>
                  </a:ext>
                </a:extLst>
              </a:tr>
              <a:tr h="557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solidFill>
                            <a:schemeClr val="accent6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</a:t>
                      </a:r>
                      <a:r>
                        <a:rPr lang="fr-FR" sz="33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3300">
                          <a:solidFill>
                            <a:schemeClr val="accent6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sympa</a:t>
                      </a:r>
                      <a:r>
                        <a:rPr lang="fr-FR" sz="330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J’aime bien</a:t>
                      </a:r>
                    </a:p>
                  </a:txBody>
                  <a:tcPr marL="160457" marR="160457" marT="0" marB="0"/>
                </a:tc>
                <a:extLst>
                  <a:ext uri="{0D108BD9-81ED-4DB2-BD59-A6C34878D82A}">
                    <a16:rowId xmlns:a16="http://schemas.microsoft.com/office/drawing/2014/main" val="1423010197"/>
                  </a:ext>
                </a:extLst>
              </a:tr>
              <a:tr h="557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</a:t>
                      </a:r>
                      <a:r>
                        <a:rPr lang="fr-FR" sz="33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330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 mal</a:t>
                      </a:r>
                      <a:endParaRPr lang="fr-FR" sz="2600"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457" marR="160457" marT="0" marB="0"/>
                </a:tc>
                <a:extLst>
                  <a:ext uri="{0D108BD9-81ED-4DB2-BD59-A6C34878D82A}">
                    <a16:rowId xmlns:a16="http://schemas.microsoft.com/office/drawing/2014/main" val="2151192718"/>
                  </a:ext>
                </a:extLst>
              </a:tr>
              <a:tr h="557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solidFill>
                            <a:srgbClr val="70AD47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</a:t>
                      </a:r>
                      <a:r>
                        <a:rPr lang="fr-FR" sz="330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3300">
                          <a:solidFill>
                            <a:srgbClr val="70AD47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nul</a:t>
                      </a:r>
                      <a:r>
                        <a:rPr lang="fr-FR" sz="330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pas </a:t>
                      </a: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peu </a:t>
                      </a: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ennuyeux</a:t>
                      </a: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?</a:t>
                      </a:r>
                      <a:endParaRPr lang="fr-FR" sz="2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457" marR="160457" marT="0" marB="0"/>
                </a:tc>
                <a:extLst>
                  <a:ext uri="{0D108BD9-81ED-4DB2-BD59-A6C34878D82A}">
                    <a16:rowId xmlns:a16="http://schemas.microsoft.com/office/drawing/2014/main" val="3946432555"/>
                  </a:ext>
                </a:extLst>
              </a:tr>
              <a:tr h="2530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33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exprimer une opinion :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</a:t>
                      </a:r>
                      <a:r>
                        <a:rPr lang="fr-FR" sz="33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fr-FR" sz="33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adjectif</a:t>
                      </a:r>
                      <a:endParaRPr lang="fr-FR" sz="26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C’est pas</a:t>
                      </a:r>
                      <a:r>
                        <a:rPr lang="fr-FR" sz="33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33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peu + </a:t>
                      </a:r>
                      <a:r>
                        <a:rPr lang="fr-FR" sz="33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adjectif ? </a:t>
                      </a:r>
                    </a:p>
                  </a:txBody>
                  <a:tcPr marL="160457" marR="160457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791015"/>
                  </a:ext>
                </a:extLst>
              </a:tr>
            </a:tbl>
          </a:graphicData>
        </a:graphic>
      </p:graphicFrame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6CBED8D1-A515-1424-8FB9-CF3B39396E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DBCE54-2E5D-4A28-84E7-F52CA4B73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1319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/>
              <a:t>À votre tour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26D9F4-49B1-A5AC-2884-DE846A8B1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fr-FR" sz="2000" dirty="0"/>
              <a:t>Donnez votre opinion sur un film ou une série que vous avez vu(e) récemment.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u="sng" dirty="0"/>
              <a:t>Exemple : </a:t>
            </a:r>
          </a:p>
          <a:p>
            <a:pPr marL="0" indent="0" algn="just">
              <a:buNone/>
            </a:pPr>
            <a:r>
              <a:rPr lang="fr-FR" sz="2000" dirty="0"/>
              <a:t>Le dernière série coréenne sur Netflix ? C’est Squid Game ! </a:t>
            </a:r>
            <a:r>
              <a:rPr lang="fr-FR" sz="2000" dirty="0">
                <a:solidFill>
                  <a:srgbClr val="FF0000"/>
                </a:solidFill>
              </a:rPr>
              <a:t>C’est</a:t>
            </a:r>
            <a:r>
              <a:rPr lang="fr-FR" sz="2000" dirty="0"/>
              <a:t> pas mal, mais </a:t>
            </a:r>
            <a:r>
              <a:rPr lang="fr-FR" sz="2000" dirty="0">
                <a:solidFill>
                  <a:schemeClr val="accent5"/>
                </a:solidFill>
              </a:rPr>
              <a:t>je trouve que </a:t>
            </a:r>
            <a:r>
              <a:rPr lang="fr-FR" sz="2000" dirty="0">
                <a:solidFill>
                  <a:srgbClr val="FF0000"/>
                </a:solidFill>
              </a:rPr>
              <a:t>c’est</a:t>
            </a:r>
            <a:r>
              <a:rPr lang="fr-FR" sz="2000" dirty="0"/>
              <a:t> un peu trop violent.</a:t>
            </a:r>
          </a:p>
        </p:txBody>
      </p:sp>
      <p:pic>
        <p:nvPicPr>
          <p:cNvPr id="1026" name="Picture 2" descr="Exprimer ses goûts | Sutori">
            <a:extLst>
              <a:ext uri="{FF2B5EF4-FFF2-40B4-BE49-F238E27FC236}">
                <a16:creationId xmlns:a16="http://schemas.microsoft.com/office/drawing/2014/main" id="{019AF6DC-5311-9A75-5F0B-343964D2AE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5163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9" name="Straight Connector 103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F50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1657867-EE48-0FAD-73AF-AD09EDF23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71483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1777737-FE46-1A99-5C46-81A26A5F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5280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1A60DE4-4CD9-65A9-96F3-18AB031083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38" t="-1" b="-1"/>
          <a:stretch/>
        </p:blipFill>
        <p:spPr>
          <a:xfrm>
            <a:off x="-1" y="308540"/>
            <a:ext cx="12192000" cy="6549460"/>
          </a:xfrm>
          <a:prstGeom prst="rect">
            <a:avLst/>
          </a:prstGeom>
        </p:spPr>
      </p:pic>
      <p:sp>
        <p:nvSpPr>
          <p:cNvPr id="2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1BE5F7-5FCB-5938-0514-B3CCD1762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100" b="1" dirty="0" err="1"/>
              <a:t>Donnez</a:t>
            </a:r>
            <a:r>
              <a:rPr lang="en-US" sz="3100" b="1" dirty="0"/>
              <a:t> </a:t>
            </a:r>
            <a:r>
              <a:rPr lang="en-US" sz="3100" b="1" dirty="0" err="1"/>
              <a:t>votre</a:t>
            </a:r>
            <a:r>
              <a:rPr lang="en-US" sz="3100" b="1" dirty="0"/>
              <a:t> opinion sur </a:t>
            </a:r>
            <a:r>
              <a:rPr lang="en-US" sz="3100" b="1" dirty="0" err="1"/>
              <a:t>ces</a:t>
            </a:r>
            <a:r>
              <a:rPr lang="en-US" sz="3100" b="1" dirty="0"/>
              <a:t> films et </a:t>
            </a:r>
            <a:r>
              <a:rPr lang="en-US" sz="3100" b="1" dirty="0" err="1"/>
              <a:t>séries</a:t>
            </a:r>
            <a:r>
              <a:rPr lang="en-US" sz="3100" b="1" dirty="0"/>
              <a:t> Netflix </a:t>
            </a:r>
            <a:r>
              <a:rPr lang="en-US" sz="3100" b="1" dirty="0">
                <a:sym typeface="Wingdings" panose="05000000000000000000" pitchFamily="2" charset="2"/>
              </a:rPr>
              <a:t></a:t>
            </a:r>
            <a:endParaRPr lang="en-US" sz="3100" b="1" dirty="0"/>
          </a:p>
        </p:txBody>
      </p:sp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80BE0C04-E83E-8D53-AFDE-19BC1BE5E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486099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499E77B-9A7E-873A-BB48-1A83AEE10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7495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3308" y="352931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2962443-6F9A-508C-310A-394C3B1D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70" y="506727"/>
            <a:ext cx="3885141" cy="1526741"/>
          </a:xfrm>
        </p:spPr>
        <p:txBody>
          <a:bodyPr>
            <a:normAutofit/>
          </a:bodyPr>
          <a:lstStyle/>
          <a:p>
            <a:pPr algn="r"/>
            <a:r>
              <a:rPr lang="fr-FR" sz="3000" dirty="0">
                <a:solidFill>
                  <a:schemeClr val="bg1"/>
                </a:solidFill>
              </a:rPr>
              <a:t>VI. Phonétique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9873" y="580963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6">
            <a:extLst>
              <a:ext uri="{FF2B5EF4-FFF2-40B4-BE49-F238E27FC236}">
                <a16:creationId xmlns:a16="http://schemas.microsoft.com/office/drawing/2014/main" id="{897968C1-FE9E-9E15-8C34-D67567D24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00" y="2523915"/>
            <a:ext cx="5513296" cy="37490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27113CF-837A-98C0-01AD-C1EA969E4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169730"/>
              </p:ext>
            </p:extLst>
          </p:nvPr>
        </p:nvGraphicFramePr>
        <p:xfrm>
          <a:off x="6595711" y="2527997"/>
          <a:ext cx="4859005" cy="374904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428928">
                  <a:extLst>
                    <a:ext uri="{9D8B030D-6E8A-4147-A177-3AD203B41FA5}">
                      <a16:colId xmlns:a16="http://schemas.microsoft.com/office/drawing/2014/main" val="4256512712"/>
                    </a:ext>
                  </a:extLst>
                </a:gridCol>
                <a:gridCol w="2430077">
                  <a:extLst>
                    <a:ext uri="{9D8B030D-6E8A-4147-A177-3AD203B41FA5}">
                      <a16:colId xmlns:a16="http://schemas.microsoft.com/office/drawing/2014/main" val="3095048756"/>
                    </a:ext>
                  </a:extLst>
                </a:gridCol>
              </a:tblGrid>
              <a:tr h="505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cap="all" spc="150">
                          <a:solidFill>
                            <a:schemeClr val="lt1"/>
                          </a:solidFill>
                          <a:effectLst/>
                        </a:rPr>
                        <a:t>1</a:t>
                      </a:r>
                      <a:endParaRPr lang="fr-FR" sz="14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cap="all" spc="150">
                          <a:solidFill>
                            <a:schemeClr val="lt1"/>
                          </a:solidFill>
                          <a:effectLst/>
                        </a:rPr>
                        <a:t>2</a:t>
                      </a:r>
                      <a:endParaRPr lang="fr-FR" sz="14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818396"/>
                  </a:ext>
                </a:extLst>
              </a:tr>
              <a:tr h="463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 cap="none" spc="0">
                          <a:solidFill>
                            <a:schemeClr val="tx1"/>
                          </a:solidFill>
                          <a:effectLst/>
                        </a:rPr>
                        <a:t>On se promène.</a:t>
                      </a:r>
                      <a:endParaRPr lang="fr-FR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On s’ promène.</a:t>
                      </a:r>
                      <a:endParaRPr lang="fr-FR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535738"/>
                  </a:ext>
                </a:extLst>
              </a:tr>
              <a:tr h="463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Je préfère les films français.</a:t>
                      </a:r>
                      <a:endParaRPr lang="fr-FR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cap="none" spc="0">
                          <a:solidFill>
                            <a:schemeClr val="tx1"/>
                          </a:solidFill>
                          <a:effectLst/>
                        </a:rPr>
                        <a:t>J’ préfère les films français.</a:t>
                      </a:r>
                      <a:endParaRPr lang="fr-FR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599021"/>
                  </a:ext>
                </a:extLst>
              </a:tr>
              <a:tr h="463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Je me lève.</a:t>
                      </a:r>
                      <a:endParaRPr lang="fr-FR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cap="none" spc="0">
                          <a:solidFill>
                            <a:schemeClr val="tx1"/>
                          </a:solidFill>
                          <a:effectLst/>
                        </a:rPr>
                        <a:t>Je m’ lève.</a:t>
                      </a:r>
                      <a:endParaRPr lang="fr-FR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636936"/>
                  </a:ext>
                </a:extLst>
              </a:tr>
              <a:tr h="463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 cap="none" spc="0">
                          <a:solidFill>
                            <a:schemeClr val="tx1"/>
                          </a:solidFill>
                          <a:effectLst/>
                        </a:rPr>
                        <a:t>Je vais au cinéma.</a:t>
                      </a:r>
                      <a:endParaRPr lang="fr-FR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J’ vais au cinéma.</a:t>
                      </a:r>
                      <a:endParaRPr lang="fr-FR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20607"/>
                  </a:ext>
                </a:extLst>
              </a:tr>
              <a:tr h="463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 cap="none" spc="0">
                          <a:solidFill>
                            <a:schemeClr val="tx1"/>
                          </a:solidFill>
                          <a:effectLst/>
                        </a:rPr>
                        <a:t>Tu te lèves.</a:t>
                      </a:r>
                      <a:endParaRPr lang="fr-FR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Tu t’ lèves.</a:t>
                      </a:r>
                      <a:endParaRPr lang="fr-FR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103810"/>
                  </a:ext>
                </a:extLst>
              </a:tr>
              <a:tr h="463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Tu te promènes.</a:t>
                      </a:r>
                      <a:endParaRPr lang="fr-FR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cap="none" spc="0">
                          <a:solidFill>
                            <a:schemeClr val="tx1"/>
                          </a:solidFill>
                          <a:effectLst/>
                        </a:rPr>
                        <a:t>Tu t’ promènes.</a:t>
                      </a:r>
                      <a:endParaRPr lang="fr-FR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832821"/>
                  </a:ext>
                </a:extLst>
              </a:tr>
              <a:tr h="463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1" cap="none" spc="0">
                          <a:solidFill>
                            <a:schemeClr val="tx1"/>
                          </a:solidFill>
                          <a:effectLst/>
                        </a:rPr>
                        <a:t>Je bois un verre.</a:t>
                      </a:r>
                      <a:endParaRPr lang="fr-FR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J’ bois un verre.</a:t>
                      </a:r>
                      <a:endParaRPr lang="fr-FR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089" marR="124089" marT="124089" marB="1240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943943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3">
            <a:extLst>
              <a:ext uri="{FF2B5EF4-FFF2-40B4-BE49-F238E27FC236}">
                <a16:creationId xmlns:a16="http://schemas.microsoft.com/office/drawing/2014/main" id="{E3F581AB-2551-0664-43C8-FFE1C3FF42E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318479"/>
              </p:ext>
            </p:extLst>
          </p:nvPr>
        </p:nvGraphicFramePr>
        <p:xfrm>
          <a:off x="3889336" y="2648296"/>
          <a:ext cx="73342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t d’environnement du Gestionnaire de liaisons" showAsIcon="1" r:id="rId3" imgW="733680" imgH="474480" progId="Package">
                  <p:embed/>
                </p:oleObj>
              </mc:Choice>
              <mc:Fallback>
                <p:oleObj name="Objet d’environnement du Gestionnaire de liaisons" showAsIcon="1" r:id="rId3" imgW="733680" imgH="474480" progId="Package">
                  <p:embed/>
                  <p:pic>
                    <p:nvPicPr>
                      <p:cNvPr id="4" name="Espace réservé du contenu 3">
                        <a:extLst>
                          <a:ext uri="{FF2B5EF4-FFF2-40B4-BE49-F238E27FC236}">
                            <a16:creationId xmlns:a16="http://schemas.microsoft.com/office/drawing/2014/main" id="{3088E6E3-93CF-B9C9-3531-338DAEEEC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9336" y="2648296"/>
                        <a:ext cx="733425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F278608-D270-1F75-0371-CD8D4236D2A6}"/>
              </a:ext>
            </a:extLst>
          </p:cNvPr>
          <p:cNvSpPr/>
          <p:nvPr/>
        </p:nvSpPr>
        <p:spPr>
          <a:xfrm>
            <a:off x="6421807" y="2406611"/>
            <a:ext cx="5224171" cy="39885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F5887FB-2E0E-4492-157B-22111BA483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862428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35C81A7-A838-6C42-94F8-01287BF00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15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D23E47A-C402-FE86-E910-B09ECB91A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r-FR" sz="4000">
                <a:solidFill>
                  <a:srgbClr val="FFFFFF"/>
                </a:solidFill>
              </a:rPr>
              <a:t>VII. Production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29E42992-CA46-E2BB-CDEE-88F8075C38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53529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F143E2A-7DD4-838B-D2A7-75994EF63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4219866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F74F54-87EA-F5A8-519A-A01170621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5106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4C774-94A2-C8FA-7D73-9FE077F9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Pour accomplir la tâche du rendez-vous, je dois…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81FC92-3B42-D6C3-15A0-7B7AF6B0C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r>
              <a:rPr lang="fr-FR" dirty="0"/>
              <a:t>Avant le rendez-vous, j’invite : où, quoi, quand, comment. </a:t>
            </a:r>
          </a:p>
          <a:p>
            <a:endParaRPr lang="fr-FR" dirty="0"/>
          </a:p>
          <a:p>
            <a:r>
              <a:rPr lang="fr-FR" dirty="0"/>
              <a:t>Pendant le rendez-vous, je pose quelques questions.</a:t>
            </a:r>
          </a:p>
          <a:p>
            <a:endParaRPr lang="fr-FR" dirty="0"/>
          </a:p>
          <a:p>
            <a:r>
              <a:rPr lang="fr-FR" dirty="0"/>
              <a:t>Après le rendez-vous, je remercie et je fixe le prochain rendez-vous.</a:t>
            </a:r>
          </a:p>
          <a:p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A9316449-C87C-1FA1-D9B7-8C0AD4DC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58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17393911-001B-5E38-A8AC-7D02426CB5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120064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38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7C0C94D-BCC7-C5EA-2092-87743821C7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0670" y="308540"/>
            <a:ext cx="9202665" cy="6568747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9E8F4791-B4F9-EE2F-84E1-9752678477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971766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93CCF4-F6F9-9E87-06FD-EDE3D058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835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Hugo propose à Juliette d’aller au cinéma et </a:t>
            </a:r>
            <a:r>
              <a:rPr lang="fr-FR" sz="2200" dirty="0">
                <a:solidFill>
                  <a:srgbClr val="FF0000"/>
                </a:solidFill>
              </a:rPr>
              <a:t>demande quel type de films elle aime</a:t>
            </a:r>
            <a:r>
              <a:rPr lang="fr-FR" sz="2200" dirty="0"/>
              <a:t>. Juliette préfère les vieux films. Hugo </a:t>
            </a:r>
            <a:r>
              <a:rPr lang="fr-FR" sz="2200" dirty="0">
                <a:solidFill>
                  <a:srgbClr val="FF0000"/>
                </a:solidFill>
              </a:rPr>
              <a:t>trouve que ce type de film est ennuyant</a:t>
            </a:r>
            <a:r>
              <a:rPr lang="fr-FR" sz="2200" dirty="0"/>
              <a:t>, donc il propose d’autres activités de loisirs comme se promener ou boire un verre.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87505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/>
              <a:t>Baseline - Checking </a:t>
            </a:r>
            <a:r>
              <a:rPr lang="fr-FR" i="1" dirty="0" err="1"/>
              <a:t>progress</a:t>
            </a:r>
            <a:r>
              <a:rPr lang="fr-FR" i="1" dirty="0"/>
              <a:t> 2/2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56" y="1448972"/>
            <a:ext cx="10972800" cy="4525963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Est-ce que tu vas parfois au cinéma ?</a:t>
            </a:r>
          </a:p>
          <a:p>
            <a:pPr algn="just">
              <a:buFontTx/>
              <a:buChar char="-"/>
            </a:pPr>
            <a:r>
              <a:rPr lang="fr-FR" dirty="0"/>
              <a:t>K : J’y vais souvent avec Karim.</a:t>
            </a:r>
          </a:p>
          <a:p>
            <a:pPr algn="just">
              <a:buFontTx/>
              <a:buChar char="-"/>
            </a:pPr>
            <a:r>
              <a:rPr lang="fr-FR" dirty="0"/>
              <a:t>L : Quel ______ de film est-ce que tu aimes ?</a:t>
            </a:r>
          </a:p>
          <a:p>
            <a:pPr algn="just">
              <a:buFontTx/>
              <a:buChar char="-"/>
            </a:pPr>
            <a:r>
              <a:rPr lang="fr-FR" dirty="0"/>
              <a:t>K : Seulement les films d’_____ comme </a:t>
            </a:r>
            <a:r>
              <a:rPr lang="fr-FR" i="1" dirty="0"/>
              <a:t>Black Panther </a:t>
            </a:r>
            <a:r>
              <a:rPr lang="fr-FR" dirty="0"/>
              <a:t>! </a:t>
            </a:r>
          </a:p>
          <a:p>
            <a:pPr algn="just">
              <a:buFontTx/>
              <a:buChar char="-"/>
            </a:pPr>
            <a:r>
              <a:rPr lang="fr-FR" dirty="0"/>
              <a:t>L : Et </a:t>
            </a:r>
            <a:r>
              <a:rPr lang="fr-FR" i="1" dirty="0"/>
              <a:t>The </a:t>
            </a:r>
            <a:r>
              <a:rPr lang="fr-FR" i="1" dirty="0" err="1"/>
              <a:t>Hangover</a:t>
            </a:r>
            <a:r>
              <a:rPr lang="fr-FR" i="1" dirty="0"/>
              <a:t> </a:t>
            </a:r>
            <a:r>
              <a:rPr lang="fr-FR" dirty="0"/>
              <a:t>?</a:t>
            </a:r>
            <a:r>
              <a:rPr lang="fr-FR" i="1" dirty="0"/>
              <a:t> </a:t>
            </a:r>
            <a:r>
              <a:rPr lang="fr-FR" dirty="0"/>
              <a:t>Tu n’aimes pas les _________ ?</a:t>
            </a:r>
          </a:p>
          <a:p>
            <a:pPr algn="just">
              <a:buFontTx/>
              <a:buChar char="-"/>
            </a:pPr>
            <a:r>
              <a:rPr lang="fr-FR" dirty="0"/>
              <a:t>K : ___ , mais parfois c’est __________. </a:t>
            </a:r>
          </a:p>
          <a:p>
            <a:pPr algn="just">
              <a:buFontTx/>
              <a:buChar char="-"/>
            </a:pPr>
            <a:r>
              <a:rPr lang="fr-FR" dirty="0"/>
              <a:t>L : OK, il est bientôt 23h, j’ai un match important demain,</a:t>
            </a:r>
          </a:p>
          <a:p>
            <a:pPr indent="0" algn="just">
              <a:buNone/>
            </a:pPr>
            <a:r>
              <a:rPr lang="fr-FR" dirty="0"/>
              <a:t>je ___ ___ brosser les dents et ___ coucher dans 5 minutes.</a:t>
            </a:r>
          </a:p>
          <a:p>
            <a:pPr>
              <a:buFontTx/>
              <a:buChar char="-"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60</a:t>
            </a:fld>
            <a:endParaRPr lang="en-US"/>
          </a:p>
        </p:txBody>
      </p:sp>
      <p:pic>
        <p:nvPicPr>
          <p:cNvPr id="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D5268284-8EF1-DF3E-15A4-6FE761BEE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73" y="229712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que de Kylian Mbappé - Aux Feux de la Fête - Paris">
            <a:extLst>
              <a:ext uri="{FF2B5EF4-FFF2-40B4-BE49-F238E27FC236}">
                <a16:creationId xmlns:a16="http://schemas.microsoft.com/office/drawing/2014/main" id="{3E68B622-8413-2F6B-D17B-D94C0A1B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09" y="2715677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sque de Kylian Mbappé - Aux Feux de la Fête - Paris">
            <a:extLst>
              <a:ext uri="{FF2B5EF4-FFF2-40B4-BE49-F238E27FC236}">
                <a16:creationId xmlns:a16="http://schemas.microsoft.com/office/drawing/2014/main" id="{88AFD217-B0EB-220C-BE1A-CD326420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69" y="3559334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8FD98F8-2195-AE60-CFA8-6FDA1D33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33" y="3184037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C9FD401-0A40-C8D1-F8F2-AE4A74A8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070950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he Hangover (2009) - IMDb">
            <a:extLst>
              <a:ext uri="{FF2B5EF4-FFF2-40B4-BE49-F238E27FC236}">
                <a16:creationId xmlns:a16="http://schemas.microsoft.com/office/drawing/2014/main" id="{3BC9C69B-B0D4-BF22-7615-D640F3363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734" y="2912343"/>
            <a:ext cx="1856133" cy="274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uit Up Infinity War GIF">
            <a:extLst>
              <a:ext uri="{FF2B5EF4-FFF2-40B4-BE49-F238E27FC236}">
                <a16:creationId xmlns:a16="http://schemas.microsoft.com/office/drawing/2014/main" id="{DE5C8B80-82B8-5D90-B60D-F0924B9A4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872" y="425440"/>
            <a:ext cx="3380256" cy="140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Masque de Kylian Mbappé - Aux Feux de la Fête - Paris">
            <a:extLst>
              <a:ext uri="{FF2B5EF4-FFF2-40B4-BE49-F238E27FC236}">
                <a16:creationId xmlns:a16="http://schemas.microsoft.com/office/drawing/2014/main" id="{BE9AC208-D001-995D-5BE5-0435F10F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489503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A8513A8-9348-CA66-9F33-4417DA2C6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91" y="5031293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orld Cup Football GIF">
            <a:extLst>
              <a:ext uri="{FF2B5EF4-FFF2-40B4-BE49-F238E27FC236}">
                <a16:creationId xmlns:a16="http://schemas.microsoft.com/office/drawing/2014/main" id="{4BE7BD90-9C6E-5B9C-2BAB-141108C2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906" y="375616"/>
            <a:ext cx="1504687" cy="184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C96F080C-24B6-4DCF-AD3F-DB21CCF85F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971766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785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96B326-3B63-D529-4438-6E43A3FAE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fr-FR" sz="5400" dirty="0"/>
              <a:t>VIII. Activités en ligne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A16941-1480-B073-2E87-9D6709278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loisirs </a:t>
            </a: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https://wordwall.net/play/25068/484/536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verbes pronominaux </a:t>
            </a: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https://wordwall.net/play/25069/646/624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verbes pronominaux (2) </a:t>
            </a: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https://wordwall.net/play/25069/866/834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futur proche </a:t>
            </a: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https://wordwall.net/play/25070/007/286</a:t>
            </a:r>
            <a:endParaRPr lang="fr-FR" sz="2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activités quotidiennes </a:t>
            </a:r>
            <a:r>
              <a:rPr lang="fr-FR" sz="2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https://wordwall.net/play/3301/360/258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activités quotidiennes (2) </a:t>
            </a:r>
            <a:r>
              <a:rPr lang="fr-FR" sz="2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https://wordwall.net/play/11604/595/657</a:t>
            </a:r>
            <a:endParaRPr lang="fr-FR" sz="24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D2223DE-02AB-3B09-C149-B98E54867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4204486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1660B9-DD80-44EB-D418-74018EBB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2425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655285"/>
            <a:ext cx="4609057" cy="2610043"/>
          </a:xfrm>
        </p:spPr>
        <p:txBody>
          <a:bodyPr vert="horz" lIns="121920" tIns="60960" rIns="121920" bIns="60960" rtlCol="0" anchor="b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219170">
              <a:lnSpc>
                <a:spcPct val="90000"/>
              </a:lnSpc>
            </a:pPr>
            <a:r>
              <a:rPr lang="en-US" sz="5467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373384"/>
            <a:ext cx="4609057" cy="766040"/>
          </a:xfr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lnSpc>
                <a:spcPct val="90000"/>
              </a:lnSpc>
              <a:spcBef>
                <a:spcPts val="1333"/>
              </a:spcBef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532876" cy="1290952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0" y="1"/>
            <a:ext cx="7094160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7579" y="196257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7" y="5450104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450104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900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80737" y="647592"/>
            <a:ext cx="4467792" cy="3060541"/>
          </a:xfrm>
        </p:spPr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</a:pPr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9" y="366810"/>
            <a:ext cx="6124380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8573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5894962" y="1984443"/>
            <a:ext cx="5458839" cy="419252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121917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32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leçon, je peux…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Faire le top 5 des films de la classe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130628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D657316-60B2-C88E-FBB4-043D93C279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3978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0172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44557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69193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E21C9B-55C0-EB2C-582E-E8A9066C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III. Compréhension détaillée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22CD4FF-C920-6F91-27F9-17D1B17B5D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5017623"/>
              </p:ext>
            </p:extLst>
          </p:nvPr>
        </p:nvGraphicFramePr>
        <p:xfrm>
          <a:off x="1000874" y="2482726"/>
          <a:ext cx="10723640" cy="3362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81283">
                  <a:extLst>
                    <a:ext uri="{9D8B030D-6E8A-4147-A177-3AD203B41FA5}">
                      <a16:colId xmlns:a16="http://schemas.microsoft.com/office/drawing/2014/main" val="1287111457"/>
                    </a:ext>
                  </a:extLst>
                </a:gridCol>
                <a:gridCol w="961508">
                  <a:extLst>
                    <a:ext uri="{9D8B030D-6E8A-4147-A177-3AD203B41FA5}">
                      <a16:colId xmlns:a16="http://schemas.microsoft.com/office/drawing/2014/main" val="3750348135"/>
                    </a:ext>
                  </a:extLst>
                </a:gridCol>
                <a:gridCol w="880849">
                  <a:extLst>
                    <a:ext uri="{9D8B030D-6E8A-4147-A177-3AD203B41FA5}">
                      <a16:colId xmlns:a16="http://schemas.microsoft.com/office/drawing/2014/main" val="4129238524"/>
                    </a:ext>
                  </a:extLst>
                </a:gridCol>
              </a:tblGrid>
              <a:tr h="560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r>
                        <a:rPr lang="fr-FR" sz="3200" dirty="0">
                          <a:solidFill>
                            <a:schemeClr val="accent2"/>
                          </a:solidFill>
                          <a:effectLst/>
                        </a:rPr>
                        <a:t>Dites si c’est vrai ou faux.</a:t>
                      </a:r>
                      <a:endParaRPr lang="fr-FR" sz="19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Vrai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Faux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extLst>
                  <a:ext uri="{0D108BD9-81ED-4DB2-BD59-A6C34878D82A}">
                    <a16:rowId xmlns:a16="http://schemas.microsoft.com/office/drawing/2014/main" val="1788788648"/>
                  </a:ext>
                </a:extLst>
              </a:tr>
              <a:tr h="560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Hugo écoute Daft Punk. Juliette n'aime pas cette musique.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X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extLst>
                  <a:ext uri="{0D108BD9-81ED-4DB2-BD59-A6C34878D82A}">
                    <a16:rowId xmlns:a16="http://schemas.microsoft.com/office/drawing/2014/main" val="1720905427"/>
                  </a:ext>
                </a:extLst>
              </a:tr>
              <a:tr h="560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Ils vont boire un verre au Lieu unique et ensuite ils vont au cinéma.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X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extLst>
                  <a:ext uri="{0D108BD9-81ED-4DB2-BD59-A6C34878D82A}">
                    <a16:rowId xmlns:a16="http://schemas.microsoft.com/office/drawing/2014/main" val="3998126689"/>
                  </a:ext>
                </a:extLst>
              </a:tr>
              <a:tr h="560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Ils vont voir Intouchables.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X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extLst>
                  <a:ext uri="{0D108BD9-81ED-4DB2-BD59-A6C34878D82A}">
                    <a16:rowId xmlns:a16="http://schemas.microsoft.com/office/drawing/2014/main" val="1938117415"/>
                  </a:ext>
                </a:extLst>
              </a:tr>
              <a:tr h="560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Hugo propose deux films.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X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extLst>
                  <a:ext uri="{0D108BD9-81ED-4DB2-BD59-A6C34878D82A}">
                    <a16:rowId xmlns:a16="http://schemas.microsoft.com/office/drawing/2014/main" val="329164094"/>
                  </a:ext>
                </a:extLst>
              </a:tr>
              <a:tr h="560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Ils vont au cinéma à la séance de 20 heures.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x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761" marR="118761" marT="0" marB="0"/>
                </a:tc>
                <a:extLst>
                  <a:ext uri="{0D108BD9-81ED-4DB2-BD59-A6C34878D82A}">
                    <a16:rowId xmlns:a16="http://schemas.microsoft.com/office/drawing/2014/main" val="398426660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C401F7C-1CF6-1A62-4BE7-AF8895949A6E}"/>
              </a:ext>
            </a:extLst>
          </p:cNvPr>
          <p:cNvSpPr/>
          <p:nvPr/>
        </p:nvSpPr>
        <p:spPr>
          <a:xfrm>
            <a:off x="9929374" y="3079789"/>
            <a:ext cx="1733433" cy="476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71A6F4-CDAA-B728-6F9C-B264E5254912}"/>
              </a:ext>
            </a:extLst>
          </p:cNvPr>
          <p:cNvSpPr/>
          <p:nvPr/>
        </p:nvSpPr>
        <p:spPr>
          <a:xfrm>
            <a:off x="9941526" y="3630486"/>
            <a:ext cx="1733433" cy="476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C66A54-11E6-C8CB-8E05-F9809DE55AB9}"/>
              </a:ext>
            </a:extLst>
          </p:cNvPr>
          <p:cNvSpPr/>
          <p:nvPr/>
        </p:nvSpPr>
        <p:spPr>
          <a:xfrm>
            <a:off x="9941526" y="4224190"/>
            <a:ext cx="1733433" cy="476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493EAA-F199-78F6-3204-7167F86760B0}"/>
              </a:ext>
            </a:extLst>
          </p:cNvPr>
          <p:cNvSpPr/>
          <p:nvPr/>
        </p:nvSpPr>
        <p:spPr>
          <a:xfrm>
            <a:off x="9941526" y="4768344"/>
            <a:ext cx="1733433" cy="476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2BFBE5-30D4-7847-2C26-A479650E0498}"/>
              </a:ext>
            </a:extLst>
          </p:cNvPr>
          <p:cNvSpPr/>
          <p:nvPr/>
        </p:nvSpPr>
        <p:spPr>
          <a:xfrm>
            <a:off x="9941526" y="5318943"/>
            <a:ext cx="1733433" cy="476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9F40584-D957-95FC-3C2E-5861C2ECBD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334968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1C7F2C7-BACE-E545-5EB0-B17C99E0F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85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DB30403B32C144B94EBAEC4A38F3CB" ma:contentTypeVersion="12" ma:contentTypeDescription="Create a new document." ma:contentTypeScope="" ma:versionID="8b54be8c7a8d21cba38809b9c7156b7f">
  <xsd:schema xmlns:xsd="http://www.w3.org/2001/XMLSchema" xmlns:xs="http://www.w3.org/2001/XMLSchema" xmlns:p="http://schemas.microsoft.com/office/2006/metadata/properties" xmlns:ns2="471db33a-0b03-45fb-83eb-5a099c2d9145" xmlns:ns3="096d8214-737e-4400-b4ee-cf280efeb53d" targetNamespace="http://schemas.microsoft.com/office/2006/metadata/properties" ma:root="true" ma:fieldsID="af0a68f3bb8ebd329cb5ebcfe4d4d333" ns2:_="" ns3:_="">
    <xsd:import namespace="471db33a-0b03-45fb-83eb-5a099c2d9145"/>
    <xsd:import namespace="096d8214-737e-4400-b4ee-cf280efeb5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1db33a-0b03-45fb-83eb-5a099c2d91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8ecae0b-3ceb-42b2-b8a5-8081cbcbc2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d8214-737e-4400-b4ee-cf280efeb53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c7c4f06-9844-4a08-9ded-e9171f4be26b}" ma:internalName="TaxCatchAll" ma:showField="CatchAllData" ma:web="096d8214-737e-4400-b4ee-cf280efeb5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A61BCC-A7FD-4DCF-950E-B1B27DA4CF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1db33a-0b03-45fb-83eb-5a099c2d9145"/>
    <ds:schemaRef ds:uri="096d8214-737e-4400-b4ee-cf280efeb5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9A1E12-0FAF-4E3C-A610-8FAC222AD2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3588</Words>
  <Application>Microsoft Office PowerPoint</Application>
  <PresentationFormat>Grand écran</PresentationFormat>
  <Paragraphs>801</Paragraphs>
  <Slides>63</Slides>
  <Notes>3</Notes>
  <HiddenSlides>1</HiddenSlides>
  <MMClips>1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70" baseType="lpstr">
      <vt:lpstr>Arial</vt:lpstr>
      <vt:lpstr>Calibri</vt:lpstr>
      <vt:lpstr>Calibri Light</vt:lpstr>
      <vt:lpstr>Thème Office</vt:lpstr>
      <vt:lpstr>Office Theme</vt:lpstr>
      <vt:lpstr>1_Office Theme</vt:lpstr>
      <vt:lpstr>Objet d’environnement du Gestionnaire de liaisons</vt:lpstr>
      <vt:lpstr>Et une comédie ?</vt:lpstr>
      <vt:lpstr>I. Starter   Que voyez-vous ? </vt:lpstr>
      <vt:lpstr>Le cinéma français </vt:lpstr>
      <vt:lpstr>À la fin de la leçon…</vt:lpstr>
      <vt:lpstr>II. Compréhension globale</vt:lpstr>
      <vt:lpstr>Résumé de  la situation de communication</vt:lpstr>
      <vt:lpstr>À la fin de la leçon, je peux…</vt:lpstr>
      <vt:lpstr>Présentation PowerPoint</vt:lpstr>
      <vt:lpstr>III. Compréhension détaillée</vt:lpstr>
      <vt:lpstr>Remplissez le tableau (page suivante)  avec des phrases du dialogue</vt:lpstr>
      <vt:lpstr>Présentation PowerPoint</vt:lpstr>
      <vt:lpstr>Script</vt:lpstr>
      <vt:lpstr>Baseline - Checking progress 1/2</vt:lpstr>
      <vt:lpstr>IV. Vocabulaire (1):  le cinéma</vt:lpstr>
      <vt:lpstr>Kahoot time ! </vt:lpstr>
      <vt:lpstr>Présentation PowerPoint</vt:lpstr>
      <vt:lpstr>Présentation PowerPoint</vt:lpstr>
      <vt:lpstr>Présentation PowerPoint</vt:lpstr>
      <vt:lpstr>IV. Vocabulaire(2):  les activités quotidiennes</vt:lpstr>
      <vt:lpstr>Présentation PowerPoint</vt:lpstr>
      <vt:lpstr>Présentation PowerPoint</vt:lpstr>
      <vt:lpstr>V. Grammaire (1):  Les verbes pronominaux</vt:lpstr>
      <vt:lpstr>Kahoot time ! </vt:lpstr>
      <vt:lpstr>Présentation PowerPoint</vt:lpstr>
      <vt:lpstr>Présentation PowerPoint</vt:lpstr>
      <vt:lpstr>Exercice  LE 3.p76</vt:lpstr>
      <vt:lpstr>Regardez cette vidéo et mettez sa routine dans l’ordre </vt:lpstr>
      <vt:lpstr>À toi !  Décris ta routine du matin et vérifie ta prononciation.</vt:lpstr>
      <vt:lpstr>Exercice d’application</vt:lpstr>
      <vt:lpstr>V. Grammaire (2) : Le futur proche</vt:lpstr>
      <vt:lpstr>V. Grammaire (2) :  Le futur proche</vt:lpstr>
      <vt:lpstr>Exercice LE 5 p.69</vt:lpstr>
      <vt:lpstr>Exercice LE 4 p.76</vt:lpstr>
      <vt:lpstr>Faites des plans ! </vt:lpstr>
      <vt:lpstr>Quelques activités pendant le Têt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Kahoot time ! </vt:lpstr>
      <vt:lpstr>V. Grammaire (3):  parler des goûts</vt:lpstr>
      <vt:lpstr>V. Grammaire (3): parler des goûts </vt:lpstr>
      <vt:lpstr>Présentation PowerPoint</vt:lpstr>
      <vt:lpstr>Présentation PowerPoint</vt:lpstr>
      <vt:lpstr>Exercice LE 1 p.76</vt:lpstr>
      <vt:lpstr>Utilise  « si, oui, non »</vt:lpstr>
      <vt:lpstr>V. Grammaire (4):  faire un commentaire  positif ou négatif</vt:lpstr>
      <vt:lpstr>Kahoot time ! </vt:lpstr>
      <vt:lpstr>V. Grammaire (4):  faire un commentaire positif ou négatif</vt:lpstr>
      <vt:lpstr>Présentation PowerPoint</vt:lpstr>
      <vt:lpstr>À votre tour ! </vt:lpstr>
      <vt:lpstr>Donnez votre opinion sur ces films et séries Netflix </vt:lpstr>
      <vt:lpstr>VI. Phonétique</vt:lpstr>
      <vt:lpstr>VII. Production</vt:lpstr>
      <vt:lpstr>Pour accomplir la tâche du rendez-vous, je dois…</vt:lpstr>
      <vt:lpstr>Présentation PowerPoint</vt:lpstr>
      <vt:lpstr>Baseline - Checking progress 2/2</vt:lpstr>
      <vt:lpstr>VIII. Activités en ligne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 une comédie ?</dc:title>
  <dc:creator>Chan, Makara Valery Ouk</dc:creator>
  <cp:lastModifiedBy>Chan, Makara Valery Ouk</cp:lastModifiedBy>
  <cp:revision>36</cp:revision>
  <cp:lastPrinted>2023-01-03T02:55:17Z</cp:lastPrinted>
  <dcterms:created xsi:type="dcterms:W3CDTF">2022-11-20T15:40:56Z</dcterms:created>
  <dcterms:modified xsi:type="dcterms:W3CDTF">2023-01-10T03:47:14Z</dcterms:modified>
</cp:coreProperties>
</file>