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3" r:id="rId2"/>
    <p:sldMasterId id="2147483717" r:id="rId3"/>
    <p:sldMasterId id="2147483731" r:id="rId4"/>
    <p:sldMasterId id="2147483729" r:id="rId5"/>
    <p:sldMasterId id="2147483648" r:id="rId6"/>
  </p:sldMasterIdLst>
  <p:notesMasterIdLst>
    <p:notesMasterId r:id="rId38"/>
  </p:notesMasterIdLst>
  <p:sldIdLst>
    <p:sldId id="289" r:id="rId7"/>
    <p:sldId id="256" r:id="rId8"/>
    <p:sldId id="262" r:id="rId9"/>
    <p:sldId id="257" r:id="rId10"/>
    <p:sldId id="266" r:id="rId11"/>
    <p:sldId id="267" r:id="rId12"/>
    <p:sldId id="268" r:id="rId13"/>
    <p:sldId id="276" r:id="rId14"/>
    <p:sldId id="259" r:id="rId15"/>
    <p:sldId id="277" r:id="rId16"/>
    <p:sldId id="270" r:id="rId17"/>
    <p:sldId id="278" r:id="rId18"/>
    <p:sldId id="290" r:id="rId19"/>
    <p:sldId id="260" r:id="rId20"/>
    <p:sldId id="286" r:id="rId21"/>
    <p:sldId id="279" r:id="rId22"/>
    <p:sldId id="285" r:id="rId23"/>
    <p:sldId id="280" r:id="rId24"/>
    <p:sldId id="281" r:id="rId25"/>
    <p:sldId id="287" r:id="rId26"/>
    <p:sldId id="282" r:id="rId27"/>
    <p:sldId id="283" r:id="rId28"/>
    <p:sldId id="284" r:id="rId29"/>
    <p:sldId id="261" r:id="rId30"/>
    <p:sldId id="288" r:id="rId31"/>
    <p:sldId id="271" r:id="rId32"/>
    <p:sldId id="264" r:id="rId33"/>
    <p:sldId id="272" r:id="rId34"/>
    <p:sldId id="273" r:id="rId35"/>
    <p:sldId id="274" r:id="rId36"/>
    <p:sldId id="275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600" b="0" noProof="0" dirty="0"/>
            <a:t>- Nommer les fournitures scolaires</a:t>
          </a:r>
        </a:p>
        <a:p>
          <a:pPr rtl="0"/>
          <a:r>
            <a:rPr lang="fr-FR" sz="1600" b="0" noProof="0" dirty="0"/>
            <a:t>- Décrire le contenu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« il y a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  <a:p>
          <a:pPr rtl="0"/>
          <a:r>
            <a:rPr lang="fr-FR" sz="1600" b="0" noProof="0" dirty="0"/>
            <a:t>- Liaisons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noProof="0" dirty="0"/>
            <a:t>- Francophonie : </a:t>
          </a:r>
        </a:p>
        <a:p>
          <a:pPr rtl="0"/>
          <a:r>
            <a:rPr lang="fr-FR" sz="1600" b="0" noProof="0" dirty="0"/>
            <a:t>La Côte d’Ivoire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Fournitures scolaires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</a:t>
          </a:r>
          <a:r>
            <a:rPr lang="fr-FR" sz="1400" noProof="0" dirty="0"/>
            <a:t>. </a:t>
          </a:r>
          <a:r>
            <a:rPr lang="fr-FR" sz="1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400" noProof="0" dirty="0"/>
            <a:t>La Côte d’Ivoire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400" noProof="0" dirty="0"/>
            <a:t>Situation de communication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400" noProof="0" dirty="0"/>
            <a:t>« il y a »  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40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0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400" noProof="0" dirty="0"/>
            <a:t>Liaisons 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400" noProof="0" dirty="0"/>
            <a:t>Décrire le contenu de mon sac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400" noProof="0" dirty="0"/>
            <a:t>Fournitures scolaires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 sz="2000"/>
        </a:p>
      </dgm:t>
    </dgm:pt>
    <dgm:pt modelId="{316FCE2C-BE4E-4920-9099-8DB91977CEEE}">
      <dgm:prSet phldrT="[Text]" custT="1"/>
      <dgm:spPr/>
      <dgm:t>
        <a:bodyPr/>
        <a:lstStyle/>
        <a:p>
          <a:r>
            <a:rPr lang="fr-FR" sz="1400" noProof="0" dirty="0"/>
            <a:t>Décrire le contenu de mon sac </a:t>
          </a:r>
        </a:p>
      </dgm:t>
    </dgm:pt>
    <dgm:pt modelId="{1A503DC2-931F-4406-89D7-225DCB51E0A3}" type="parTrans" cxnId="{32E60741-3447-4869-A975-882E4DF56FA8}">
      <dgm:prSet/>
      <dgm:spPr/>
      <dgm:t>
        <a:bodyPr/>
        <a:lstStyle/>
        <a:p>
          <a:endParaRPr lang="fr-FR" sz="2000"/>
        </a:p>
      </dgm:t>
    </dgm:pt>
    <dgm:pt modelId="{780B5F05-88B3-440C-AA2D-77F3755767D1}" type="sibTrans" cxnId="{32E60741-3447-4869-A975-882E4DF56FA8}">
      <dgm:prSet/>
      <dgm:spPr/>
      <dgm:t>
        <a:bodyPr/>
        <a:lstStyle/>
        <a:p>
          <a:endParaRPr lang="fr-FR" sz="2000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32E60741-3447-4869-A975-882E4DF56FA8}" srcId="{6D0E5D9F-7263-4526-A227-51301233F549}" destId="{316FCE2C-BE4E-4920-9099-8DB91977CEEE}" srcOrd="1" destOrd="0" parTransId="{1A503DC2-931F-4406-89D7-225DCB51E0A3}" sibTransId="{780B5F05-88B3-440C-AA2D-77F3755767D1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988E2EFE-C11C-4B7A-A474-D50407BE064C}" type="presOf" srcId="{316FCE2C-BE4E-4920-9099-8DB91977CEEE}" destId="{69B3D3AF-F358-429C-9782-F1EF33A1BFA2}" srcOrd="0" destOrd="1" presId="urn:microsoft.com/office/officeart/2005/8/layout/hList1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2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2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2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2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2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2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2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2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Nommer les fournitures scolaires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Décrire le contenu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Fournitures scolaires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« il y a »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Liaisons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Francophonie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La Côte d’Ivoire 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</a:t>
          </a:r>
          <a:r>
            <a:rPr lang="fr-FR" sz="1400" kern="1200" noProof="0" dirty="0"/>
            <a:t>. </a:t>
          </a:r>
          <a:r>
            <a:rPr lang="fr-FR" sz="1400" b="1" kern="1200" noProof="0" dirty="0"/>
            <a:t>Starter</a:t>
          </a:r>
        </a:p>
      </dsp:txBody>
      <dsp:txXfrm>
        <a:off x="4714" y="577598"/>
        <a:ext cx="1398389" cy="559355"/>
      </dsp:txXfrm>
    </dsp:sp>
    <dsp:sp modelId="{21128288-DB21-4567-814A-FD43921EC1E1}">
      <dsp:nvSpPr>
        <dsp:cNvPr id="0" name=""/>
        <dsp:cNvSpPr/>
      </dsp:nvSpPr>
      <dsp:spPr>
        <a:xfrm>
          <a:off x="4714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La Côte d’Ivoire</a:t>
          </a:r>
        </a:p>
      </dsp:txBody>
      <dsp:txXfrm>
        <a:off x="4714" y="1136954"/>
        <a:ext cx="1398389" cy="2810880"/>
      </dsp:txXfrm>
    </dsp:sp>
    <dsp:sp modelId="{BEEAC373-8D24-46A1-8F25-48D9280E0B30}">
      <dsp:nvSpPr>
        <dsp:cNvPr id="0" name=""/>
        <dsp:cNvSpPr/>
      </dsp:nvSpPr>
      <dsp:spPr>
        <a:xfrm>
          <a:off x="1598878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II. Compréhension globale</a:t>
          </a:r>
        </a:p>
      </dsp:txBody>
      <dsp:txXfrm>
        <a:off x="1598878" y="577598"/>
        <a:ext cx="1398389" cy="559355"/>
      </dsp:txXfrm>
    </dsp:sp>
    <dsp:sp modelId="{22DBAEEB-CD07-4F46-AE9E-D9F56E20E4A8}">
      <dsp:nvSpPr>
        <dsp:cNvPr id="0" name=""/>
        <dsp:cNvSpPr/>
      </dsp:nvSpPr>
      <dsp:spPr>
        <a:xfrm>
          <a:off x="1598878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Situation de communication</a:t>
          </a:r>
        </a:p>
      </dsp:txBody>
      <dsp:txXfrm>
        <a:off x="1598878" y="1136954"/>
        <a:ext cx="1398389" cy="2810880"/>
      </dsp:txXfrm>
    </dsp:sp>
    <dsp:sp modelId="{3A1F93BF-07F6-4D52-ADA9-8BB3478BC0A0}">
      <dsp:nvSpPr>
        <dsp:cNvPr id="0" name=""/>
        <dsp:cNvSpPr/>
      </dsp:nvSpPr>
      <dsp:spPr>
        <a:xfrm>
          <a:off x="3193041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III. Compréhension détaillée</a:t>
          </a:r>
        </a:p>
      </dsp:txBody>
      <dsp:txXfrm>
        <a:off x="3193041" y="577598"/>
        <a:ext cx="1398389" cy="559355"/>
      </dsp:txXfrm>
    </dsp:sp>
    <dsp:sp modelId="{69B3D3AF-F358-429C-9782-F1EF33A1BFA2}">
      <dsp:nvSpPr>
        <dsp:cNvPr id="0" name=""/>
        <dsp:cNvSpPr/>
      </dsp:nvSpPr>
      <dsp:spPr>
        <a:xfrm>
          <a:off x="3193041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Recherche des phrases clés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Décrire le contenu de mon sac </a:t>
          </a:r>
        </a:p>
      </dsp:txBody>
      <dsp:txXfrm>
        <a:off x="3193041" y="1136954"/>
        <a:ext cx="1398389" cy="2810880"/>
      </dsp:txXfrm>
    </dsp:sp>
    <dsp:sp modelId="{75606C84-D441-41D7-A330-CE5244395508}">
      <dsp:nvSpPr>
        <dsp:cNvPr id="0" name=""/>
        <dsp:cNvSpPr/>
      </dsp:nvSpPr>
      <dsp:spPr>
        <a:xfrm>
          <a:off x="4787205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IV. Vocabulaire</a:t>
          </a:r>
        </a:p>
      </dsp:txBody>
      <dsp:txXfrm>
        <a:off x="4787205" y="577598"/>
        <a:ext cx="1398389" cy="559355"/>
      </dsp:txXfrm>
    </dsp:sp>
    <dsp:sp modelId="{F5439521-8C9F-42F4-BB47-CBF88C9A562D}">
      <dsp:nvSpPr>
        <dsp:cNvPr id="0" name=""/>
        <dsp:cNvSpPr/>
      </dsp:nvSpPr>
      <dsp:spPr>
        <a:xfrm>
          <a:off x="4787205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Fournitures scolaires</a:t>
          </a:r>
        </a:p>
      </dsp:txBody>
      <dsp:txXfrm>
        <a:off x="4787205" y="1136954"/>
        <a:ext cx="1398389" cy="2810880"/>
      </dsp:txXfrm>
    </dsp:sp>
    <dsp:sp modelId="{184AE719-47DF-4D8D-97CB-2ECB9DE8A3CB}">
      <dsp:nvSpPr>
        <dsp:cNvPr id="0" name=""/>
        <dsp:cNvSpPr/>
      </dsp:nvSpPr>
      <dsp:spPr>
        <a:xfrm>
          <a:off x="6381369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V. Grammaire</a:t>
          </a:r>
        </a:p>
      </dsp:txBody>
      <dsp:txXfrm>
        <a:off x="6381369" y="577598"/>
        <a:ext cx="1398389" cy="559355"/>
      </dsp:txXfrm>
    </dsp:sp>
    <dsp:sp modelId="{C0508996-06C5-4E96-ACE1-6951E96BDCC9}">
      <dsp:nvSpPr>
        <dsp:cNvPr id="0" name=""/>
        <dsp:cNvSpPr/>
      </dsp:nvSpPr>
      <dsp:spPr>
        <a:xfrm>
          <a:off x="6381369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« il y a »  </a:t>
          </a:r>
        </a:p>
      </dsp:txBody>
      <dsp:txXfrm>
        <a:off x="6381369" y="1136954"/>
        <a:ext cx="1398389" cy="2810880"/>
      </dsp:txXfrm>
    </dsp:sp>
    <dsp:sp modelId="{B2762319-A1FD-490B-89D0-718A61434EED}">
      <dsp:nvSpPr>
        <dsp:cNvPr id="0" name=""/>
        <dsp:cNvSpPr/>
      </dsp:nvSpPr>
      <dsp:spPr>
        <a:xfrm>
          <a:off x="7975532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VI. Phonétique</a:t>
          </a:r>
        </a:p>
      </dsp:txBody>
      <dsp:txXfrm>
        <a:off x="7975532" y="577598"/>
        <a:ext cx="1398389" cy="559355"/>
      </dsp:txXfrm>
    </dsp:sp>
    <dsp:sp modelId="{4DAB2062-0521-4B53-8A97-213220A7F991}">
      <dsp:nvSpPr>
        <dsp:cNvPr id="0" name=""/>
        <dsp:cNvSpPr/>
      </dsp:nvSpPr>
      <dsp:spPr>
        <a:xfrm>
          <a:off x="7975532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Liaisons </a:t>
          </a:r>
        </a:p>
      </dsp:txBody>
      <dsp:txXfrm>
        <a:off x="7975532" y="1136954"/>
        <a:ext cx="1398389" cy="2810880"/>
      </dsp:txXfrm>
    </dsp:sp>
    <dsp:sp modelId="{6C65B53E-6BDE-4EEE-A70B-6395ABEF16C8}">
      <dsp:nvSpPr>
        <dsp:cNvPr id="0" name=""/>
        <dsp:cNvSpPr/>
      </dsp:nvSpPr>
      <dsp:spPr>
        <a:xfrm>
          <a:off x="9569696" y="577598"/>
          <a:ext cx="1398389" cy="5593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VII. Production</a:t>
          </a:r>
        </a:p>
      </dsp:txBody>
      <dsp:txXfrm>
        <a:off x="9569696" y="577598"/>
        <a:ext cx="1398389" cy="559355"/>
      </dsp:txXfrm>
    </dsp:sp>
    <dsp:sp modelId="{CBAA222E-6236-476E-A397-F41E5F0819F9}">
      <dsp:nvSpPr>
        <dsp:cNvPr id="0" name=""/>
        <dsp:cNvSpPr/>
      </dsp:nvSpPr>
      <dsp:spPr>
        <a:xfrm>
          <a:off x="9569696" y="1136954"/>
          <a:ext cx="139838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Décrire le contenu de mon sac</a:t>
          </a:r>
        </a:p>
      </dsp:txBody>
      <dsp:txXfrm>
        <a:off x="9569696" y="1136954"/>
        <a:ext cx="1398389" cy="28108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287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I. Starter</a:t>
          </a:r>
        </a:p>
      </dsp:txBody>
      <dsp:txXfrm>
        <a:off x="5953" y="0"/>
        <a:ext cx="1738272" cy="42878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2878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II. Compréhension globale</a:t>
          </a:r>
        </a:p>
      </dsp:txBody>
      <dsp:txXfrm>
        <a:off x="1696721" y="0"/>
        <a:ext cx="1416683" cy="42878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287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III. Compréhension détaillée</a:t>
          </a:r>
        </a:p>
      </dsp:txBody>
      <dsp:txXfrm>
        <a:off x="3173096" y="0"/>
        <a:ext cx="1416683" cy="42878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IV. Vocabulaire</a:t>
          </a:r>
        </a:p>
      </dsp:txBody>
      <dsp:txXfrm>
        <a:off x="4649471" y="0"/>
        <a:ext cx="1416683" cy="42878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V. Grammaire</a:t>
          </a:r>
        </a:p>
      </dsp:txBody>
      <dsp:txXfrm>
        <a:off x="6125846" y="0"/>
        <a:ext cx="1416683" cy="42878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VI. Phonétique</a:t>
          </a:r>
        </a:p>
      </dsp:txBody>
      <dsp:txXfrm>
        <a:off x="7602221" y="0"/>
        <a:ext cx="1416683" cy="42878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VII. Production</a:t>
          </a:r>
        </a:p>
      </dsp:txBody>
      <dsp:txXfrm>
        <a:off x="9078596" y="0"/>
        <a:ext cx="1416683" cy="42878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287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VIII. Activités en ligne</a:t>
          </a:r>
        </a:p>
      </dsp:txBody>
      <dsp:txXfrm>
        <a:off x="10554971" y="0"/>
        <a:ext cx="1416683" cy="428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2609C-1BD7-48AC-B9E9-934917DB0054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378FB-B768-4F8E-B288-79AD20257C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89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2222-CBDB-F15B-0A0C-FC39B7856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59C8D9E-D6D5-2D00-E48D-68FFC484F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DF5C78-B3E3-2B49-44C1-ED3ECB0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1EC7D2-E637-C122-9843-963BA143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CAF5C-F76D-2FEF-D136-03C8FCEC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43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BF0245-C37E-C86C-E576-C9AC27476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A37DD9-F183-106D-58D1-584D8FB89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E5C1F0-CB87-AC76-975E-9D491B0E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51B6CE-15DA-FB40-8B4C-51156DA4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29A65-BA28-0E31-D089-74D5E7AA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59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43A645-7165-4E4C-C93E-2020D9E58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25CA108-E7B4-5373-264B-94B541F0F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7F7B81-5F8D-763A-F20D-F1146CA1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B76395-43C3-D918-52C8-C6762F2D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B98F21-78A3-BA67-7C12-694E48BDE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21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6A08C-C874-0D1A-CD0E-4C65D249F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6ABCAE-ED12-F948-FFE7-7B053D3A9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C98A5A-669B-741C-2F41-E86FB4000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EFD9B4-771D-D069-6415-1078AE62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67B590-AF13-5ABA-6BCA-E107E6EA8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20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966B4-8BAB-227F-839F-BFBEF3537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D017CF-942B-5395-3C49-C5CA6F284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4562C5-2F22-5C98-E170-F51A7D7D5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560487-3E1F-653C-D5DF-4E996FFB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7367B-06AD-9E8A-A667-F2B297BEC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22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510398-CE60-C453-139B-655779554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5DF233-5138-7225-77C5-A8134F59D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CEA1-E308-3637-5B21-D9A448289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C080DCC-89FB-3707-7B96-F4780F9F4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A0A92B-B43C-73A4-C36B-EC71798A4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09B3A1-5506-A657-9A9A-BE369995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48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CAB5D6-B629-4DC1-D94D-3FCD603D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621CFC-E67C-1BEF-FE64-69EC789E9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4102CC-0633-D78E-2F38-CD3AA1EA5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AA2BCC-F588-0AD4-B390-6948C577E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AA78830-1C5D-1230-598B-5140A28B4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FC2A8C-298A-83A7-243D-4922B6290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ED541B-7997-4887-BE39-5D6CA98CA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9FA466-12EC-8751-013A-67B270A7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23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BEF11-D25D-8E32-E193-2AEAB3FB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AA55601-1012-482E-2422-49B984CA8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BD6AA4-CC62-C058-6AE6-55BD945E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08FFF4-1B4D-04D0-2B06-5DCD76FF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75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CEC809F-AF21-A57B-EEEF-D5C446651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8A0D476-D864-BA3A-7163-D90787A5C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EADA0A-1CFB-8FBE-EE41-17C52DB2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22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AA09EC-0A3F-8915-1258-0B3D47A88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028D6-A239-78DC-FA18-43E46F24F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328FC3-3D2D-050F-B134-81907078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B2E58A-C9C7-FD0B-6BA6-822CC51F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D52532-BA3A-59BB-41AC-E23AED69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3E48F1-1F16-E809-6F79-1B8BBFC4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27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942F8-6F91-BA45-3C46-189EBD29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B041293-4F96-7A3E-9A07-717D9CBB0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9BFE41-7676-3DA4-B3CC-9BDE47AB8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B62FFA-9AFC-4EDA-E9C1-331C7DA6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5D5BA3-FCC0-3957-19E7-06823E90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D42C9B-CB21-CBF3-3105-AEDEBADFC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60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03CB6E-FF7F-0CE0-1FA7-378BD850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5B4136-718A-F47A-CF98-0F02FC00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5A5778-1FBD-310E-062E-B352FE40A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2C626-74A3-4282-95E5-61B4E9CF6205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252179-E34F-0F8B-73A7-6A1E29A48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161AEF-C769-235C-3B93-9FA38AB8F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151A-AC4D-4CAB-8732-9DC2C14D15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9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1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openxmlformats.org/officeDocument/2006/relationships/image" Target="../media/image20.png"/><Relationship Id="rId4" Type="http://schemas.openxmlformats.org/officeDocument/2006/relationships/image" Target="../media/image19.gif"/><Relationship Id="rId9" Type="http://schemas.microsoft.com/office/2007/relationships/diagramDrawing" Target="../diagrams/drawing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11" Type="http://schemas.microsoft.com/office/2007/relationships/diagramDrawing" Target="../diagrams/drawing12.xml"/><Relationship Id="rId5" Type="http://schemas.openxmlformats.org/officeDocument/2006/relationships/image" Target="../media/image21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details/406cb77a-6f16-4de4-a47f-9ae606d818f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7.gif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10" Type="http://schemas.openxmlformats.org/officeDocument/2006/relationships/image" Target="../media/image20.png"/><Relationship Id="rId4" Type="http://schemas.openxmlformats.org/officeDocument/2006/relationships/image" Target="../media/image19.gif"/><Relationship Id="rId9" Type="http://schemas.microsoft.com/office/2007/relationships/diagramDrawing" Target="../diagrams/drawin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hyperlink" Target="https://play.kahoot.it/v2/?quizId=47f3c1c0-bad6-4fc6-8e83-143102a27d5c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17.gif"/><Relationship Id="rId7" Type="http://schemas.openxmlformats.org/officeDocument/2006/relationships/diagramColors" Target="../diagrams/colors1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8.xml"/><Relationship Id="rId5" Type="http://schemas.openxmlformats.org/officeDocument/2006/relationships/image" Target="../media/image24.png"/><Relationship Id="rId10" Type="http://schemas.microsoft.com/office/2007/relationships/diagramDrawing" Target="../diagrams/drawing18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10" Type="http://schemas.openxmlformats.org/officeDocument/2006/relationships/image" Target="../media/image20.png"/><Relationship Id="rId4" Type="http://schemas.openxmlformats.org/officeDocument/2006/relationships/image" Target="../media/image19.gif"/><Relationship Id="rId9" Type="http://schemas.microsoft.com/office/2007/relationships/diagramDrawing" Target="../diagrams/drawin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diagramColors" Target="../diagrams/colors23.xml"/><Relationship Id="rId3" Type="http://schemas.microsoft.com/office/2007/relationships/media" Target="../media/media4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2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diagramLayout" Target="../diagrams/layout23.xml"/><Relationship Id="rId5" Type="http://schemas.microsoft.com/office/2007/relationships/media" Target="../media/media5.mp3"/><Relationship Id="rId15" Type="http://schemas.openxmlformats.org/officeDocument/2006/relationships/image" Target="../media/image17.gif"/><Relationship Id="rId10" Type="http://schemas.openxmlformats.org/officeDocument/2006/relationships/diagramData" Target="../diagrams/data23.xml"/><Relationship Id="rId4" Type="http://schemas.openxmlformats.org/officeDocument/2006/relationships/audio" Target="../media/media4.mp3"/><Relationship Id="rId9" Type="http://schemas.openxmlformats.org/officeDocument/2006/relationships/image" Target="../media/image22.png"/><Relationship Id="rId14" Type="http://schemas.microsoft.com/office/2007/relationships/diagramDrawing" Target="../diagrams/drawing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2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10" Type="http://schemas.openxmlformats.org/officeDocument/2006/relationships/image" Target="../media/image20.png"/><Relationship Id="rId4" Type="http://schemas.openxmlformats.org/officeDocument/2006/relationships/image" Target="../media/image19.gif"/><Relationship Id="rId9" Type="http://schemas.microsoft.com/office/2007/relationships/diagramDrawing" Target="../diagrams/drawing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25.xml"/><Relationship Id="rId5" Type="http://schemas.openxmlformats.org/officeDocument/2006/relationships/diagramData" Target="../diagrams/data25.xml"/><Relationship Id="rId4" Type="http://schemas.openxmlformats.org/officeDocument/2006/relationships/image" Target="../media/image30.png"/><Relationship Id="rId9" Type="http://schemas.microsoft.com/office/2007/relationships/diagramDrawing" Target="../diagrams/drawing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image" Target="../media/image31.png"/><Relationship Id="rId7" Type="http://schemas.openxmlformats.org/officeDocument/2006/relationships/diagramLayout" Target="../diagrams/layout26.xml"/><Relationship Id="rId2" Type="http://schemas.openxmlformats.org/officeDocument/2006/relationships/hyperlink" Target="https://wordwall.net/play/21170/435/473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6.xml"/><Relationship Id="rId5" Type="http://schemas.openxmlformats.org/officeDocument/2006/relationships/image" Target="../media/image32.png"/><Relationship Id="rId10" Type="http://schemas.microsoft.com/office/2007/relationships/diagramDrawing" Target="../diagrams/drawing26.xml"/><Relationship Id="rId4" Type="http://schemas.openxmlformats.org/officeDocument/2006/relationships/hyperlink" Target="https://wordwall.net/play/21170/666/195" TargetMode="External"/><Relationship Id="rId9" Type="http://schemas.openxmlformats.org/officeDocument/2006/relationships/diagramColors" Target="../diagrams/colors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uReQ66JJhY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70Z68RQYzw?feature=oembed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70Z68RQYzw?feature=oembed" TargetMode="Externa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hyperlink" Target="https://play.kahoot.it/v2/?quizId=e9c46bd1-33ad-4ad5-bb46-775699e24f1e" TargetMode="External"/><Relationship Id="rId9" Type="http://schemas.microsoft.com/office/2007/relationships/diagramDrawing" Target="../diagrams/drawin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72F6C3F1-ED02-124A-B912-10F8318F5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4" t="24109" r="56792" b="12783"/>
          <a:stretch/>
        </p:blipFill>
        <p:spPr bwMode="auto">
          <a:xfrm>
            <a:off x="1497384" y="75678"/>
            <a:ext cx="6513429" cy="67147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4A588-D2BE-CC2C-196B-F87BF4F4BB81}"/>
              </a:ext>
            </a:extLst>
          </p:cNvPr>
          <p:cNvSpPr txBox="1"/>
          <p:nvPr/>
        </p:nvSpPr>
        <p:spPr>
          <a:xfrm>
            <a:off x="6231977" y="3945145"/>
            <a:ext cx="1835944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Un téléphone</a:t>
            </a:r>
          </a:p>
          <a:p>
            <a:pPr>
              <a:lnSpc>
                <a:spcPct val="150000"/>
              </a:lnSpc>
            </a:pPr>
            <a:r>
              <a:rPr lang="fr-FR" dirty="0"/>
              <a:t>Un agenda</a:t>
            </a:r>
          </a:p>
          <a:p>
            <a:pPr>
              <a:lnSpc>
                <a:spcPct val="150000"/>
              </a:lnSpc>
            </a:pPr>
            <a:r>
              <a:rPr lang="fr-FR" dirty="0"/>
              <a:t>Une trousse</a:t>
            </a:r>
          </a:p>
          <a:p>
            <a:pPr>
              <a:lnSpc>
                <a:spcPct val="150000"/>
              </a:lnSpc>
            </a:pPr>
            <a:r>
              <a:rPr lang="fr-FR" dirty="0"/>
              <a:t>Un cahier</a:t>
            </a:r>
          </a:p>
          <a:p>
            <a:pPr>
              <a:lnSpc>
                <a:spcPct val="150000"/>
              </a:lnSpc>
            </a:pPr>
            <a:r>
              <a:rPr lang="fr-FR" dirty="0"/>
              <a:t>Une gomme</a:t>
            </a:r>
          </a:p>
          <a:p>
            <a:pPr>
              <a:lnSpc>
                <a:spcPct val="150000"/>
              </a:lnSpc>
            </a:pPr>
            <a:r>
              <a:rPr lang="fr-FR" dirty="0"/>
              <a:t>Un livre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1B6E7-B468-CC31-CE52-697E2F67CD2A}"/>
              </a:ext>
            </a:extLst>
          </p:cNvPr>
          <p:cNvSpPr txBox="1"/>
          <p:nvPr/>
        </p:nvSpPr>
        <p:spPr>
          <a:xfrm>
            <a:off x="11488" y="8099"/>
            <a:ext cx="1700207" cy="2542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Un livre</a:t>
            </a:r>
          </a:p>
          <a:p>
            <a:pPr>
              <a:lnSpc>
                <a:spcPct val="150000"/>
              </a:lnSpc>
            </a:pPr>
            <a:r>
              <a:rPr lang="fr-FR" dirty="0"/>
              <a:t>Un sac</a:t>
            </a:r>
          </a:p>
          <a:p>
            <a:pPr>
              <a:lnSpc>
                <a:spcPct val="150000"/>
              </a:lnSpc>
            </a:pPr>
            <a:r>
              <a:rPr lang="fr-FR" dirty="0"/>
              <a:t>Une calculatrice</a:t>
            </a:r>
          </a:p>
          <a:p>
            <a:pPr>
              <a:lnSpc>
                <a:spcPct val="150000"/>
              </a:lnSpc>
            </a:pPr>
            <a:r>
              <a:rPr lang="fr-FR" dirty="0"/>
              <a:t>Une clé</a:t>
            </a:r>
          </a:p>
          <a:p>
            <a:pPr>
              <a:lnSpc>
                <a:spcPct val="150000"/>
              </a:lnSpc>
            </a:pPr>
            <a:r>
              <a:rPr lang="fr-FR" dirty="0"/>
              <a:t>Un stylo</a:t>
            </a:r>
          </a:p>
          <a:p>
            <a:pPr>
              <a:lnSpc>
                <a:spcPct val="150000"/>
              </a:lnSpc>
            </a:pPr>
            <a:r>
              <a:rPr lang="fr-FR" dirty="0"/>
              <a:t>Des mouchoirs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366A01D-DC07-1A1A-6E9B-3E00C96BD506}"/>
              </a:ext>
            </a:extLst>
          </p:cNvPr>
          <p:cNvCxnSpPr>
            <a:cxnSpLocks/>
          </p:cNvCxnSpPr>
          <p:nvPr/>
        </p:nvCxnSpPr>
        <p:spPr>
          <a:xfrm>
            <a:off x="895817" y="697265"/>
            <a:ext cx="3616229" cy="1456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4908C65-4B5C-1BAA-4F26-F51169CED82F}"/>
              </a:ext>
            </a:extLst>
          </p:cNvPr>
          <p:cNvCxnSpPr>
            <a:cxnSpLocks/>
          </p:cNvCxnSpPr>
          <p:nvPr/>
        </p:nvCxnSpPr>
        <p:spPr>
          <a:xfrm>
            <a:off x="1630453" y="1172280"/>
            <a:ext cx="1817174" cy="10065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329AE50-BECA-BD67-80E6-AAAA951BCDAE}"/>
              </a:ext>
            </a:extLst>
          </p:cNvPr>
          <p:cNvCxnSpPr>
            <a:cxnSpLocks/>
          </p:cNvCxnSpPr>
          <p:nvPr/>
        </p:nvCxnSpPr>
        <p:spPr>
          <a:xfrm>
            <a:off x="920185" y="313321"/>
            <a:ext cx="5599255" cy="129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901F89E-6061-FCD7-180C-996D4AFB0872}"/>
              </a:ext>
            </a:extLst>
          </p:cNvPr>
          <p:cNvCxnSpPr>
            <a:cxnSpLocks/>
          </p:cNvCxnSpPr>
          <p:nvPr/>
        </p:nvCxnSpPr>
        <p:spPr>
          <a:xfrm>
            <a:off x="952925" y="1567832"/>
            <a:ext cx="5712777" cy="16074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B7A3324-7BEC-F056-3353-D5F7924660B2}"/>
              </a:ext>
            </a:extLst>
          </p:cNvPr>
          <p:cNvCxnSpPr/>
          <p:nvPr/>
        </p:nvCxnSpPr>
        <p:spPr>
          <a:xfrm flipV="1">
            <a:off x="6258251" y="2807494"/>
            <a:ext cx="1348673" cy="13999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DF7C70E-DC6A-9DAD-0F73-0C8ACFED759F}"/>
              </a:ext>
            </a:extLst>
          </p:cNvPr>
          <p:cNvCxnSpPr/>
          <p:nvPr/>
        </p:nvCxnSpPr>
        <p:spPr>
          <a:xfrm flipH="1" flipV="1">
            <a:off x="4242171" y="3480797"/>
            <a:ext cx="2016080" cy="11688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E56EDAF-EECD-61B4-B7BA-2C86F954D962}"/>
              </a:ext>
            </a:extLst>
          </p:cNvPr>
          <p:cNvCxnSpPr/>
          <p:nvPr/>
        </p:nvCxnSpPr>
        <p:spPr>
          <a:xfrm flipH="1" flipV="1">
            <a:off x="4989230" y="4905618"/>
            <a:ext cx="1269021" cy="1475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E9FCF31A-59B2-3C54-1D39-C50A6D56FDD7}"/>
              </a:ext>
            </a:extLst>
          </p:cNvPr>
          <p:cNvCxnSpPr/>
          <p:nvPr/>
        </p:nvCxnSpPr>
        <p:spPr>
          <a:xfrm flipH="1">
            <a:off x="3447627" y="5477626"/>
            <a:ext cx="2810624" cy="924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5F4D1EE4-13B6-1E27-9864-F67608136543}"/>
              </a:ext>
            </a:extLst>
          </p:cNvPr>
          <p:cNvCxnSpPr/>
          <p:nvPr/>
        </p:nvCxnSpPr>
        <p:spPr>
          <a:xfrm flipH="1">
            <a:off x="3721809" y="5875589"/>
            <a:ext cx="2536442" cy="24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6793FB5-6F78-CD5A-92BA-64F9729E3DE6}"/>
              </a:ext>
            </a:extLst>
          </p:cNvPr>
          <p:cNvCxnSpPr/>
          <p:nvPr/>
        </p:nvCxnSpPr>
        <p:spPr>
          <a:xfrm flipH="1">
            <a:off x="1570689" y="6311153"/>
            <a:ext cx="468756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CCA173F-DFE9-0554-D5FE-749E4CD10FF5}"/>
              </a:ext>
            </a:extLst>
          </p:cNvPr>
          <p:cNvCxnSpPr>
            <a:cxnSpLocks/>
          </p:cNvCxnSpPr>
          <p:nvPr/>
        </p:nvCxnSpPr>
        <p:spPr>
          <a:xfrm>
            <a:off x="1014877" y="1942353"/>
            <a:ext cx="3437718" cy="9097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502B21D-F72A-D75B-7618-FBCF9E688BD6}"/>
              </a:ext>
            </a:extLst>
          </p:cNvPr>
          <p:cNvCxnSpPr/>
          <p:nvPr/>
        </p:nvCxnSpPr>
        <p:spPr>
          <a:xfrm>
            <a:off x="1570689" y="2365235"/>
            <a:ext cx="3567953" cy="852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6" name="Picture 2" descr="Le blog de FLE de madame Lourido: L'école, les fournitures scolaires et la  salle de classe">
            <a:extLst>
              <a:ext uri="{FF2B5EF4-FFF2-40B4-BE49-F238E27FC236}">
                <a16:creationId xmlns:a16="http://schemas.microsoft.com/office/drawing/2014/main" id="{9F64966A-2AEC-5FF5-42BC-7606152AA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057" y="8099"/>
            <a:ext cx="3993206" cy="39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6B54003B-D6C4-A0EE-B96B-E3071916F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58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D3DB36A-D198-6DC6-BE82-698329B44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485891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4628CCD-6F72-7F64-1043-F3CEB01E50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FD785-8EEE-30BA-143F-BCA026D9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55331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Exercice LE 3 p.18</a:t>
            </a:r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A306D50C-B29F-A46F-6D7A-2AF8BCCE1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8774" t="24109" r="56792" b="12783"/>
          <a:stretch/>
        </p:blipFill>
        <p:spPr bwMode="auto">
          <a:xfrm>
            <a:off x="5586413" y="437882"/>
            <a:ext cx="6605587" cy="6385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27BCA7-7C3C-51D1-C0BA-4A998A178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842518"/>
            <a:ext cx="4555331" cy="842727"/>
          </a:xfrm>
          <a:prstGeom prst="rect">
            <a:avLst/>
          </a:prstGeom>
        </p:spPr>
      </p:pic>
      <p:pic>
        <p:nvPicPr>
          <p:cNvPr id="7" name="PISTE020">
            <a:hlinkClick r:id="" action="ppaction://media"/>
            <a:extLst>
              <a:ext uri="{FF2B5EF4-FFF2-40B4-BE49-F238E27FC236}">
                <a16:creationId xmlns:a16="http://schemas.microsoft.com/office/drawing/2014/main" id="{7DC3801D-E247-9F75-A5B7-64898982DE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57461" y="3095870"/>
            <a:ext cx="1323997" cy="132399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A3F202C-034D-A684-10F9-8D8DC61C6795}"/>
              </a:ext>
            </a:extLst>
          </p:cNvPr>
          <p:cNvSpPr txBox="1"/>
          <p:nvPr/>
        </p:nvSpPr>
        <p:spPr>
          <a:xfrm>
            <a:off x="6096000" y="734096"/>
            <a:ext cx="24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Le sac de Lucille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F1BBF8-4E80-B43E-7E8B-52AEE6F5BD58}"/>
              </a:ext>
            </a:extLst>
          </p:cNvPr>
          <p:cNvSpPr txBox="1"/>
          <p:nvPr/>
        </p:nvSpPr>
        <p:spPr>
          <a:xfrm>
            <a:off x="8500056" y="5844862"/>
            <a:ext cx="24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Le sac de Samuel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86EFE75-8164-D665-9D0C-9789620B9E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485891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143707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BA863D-893A-2D19-8247-F2A3CFFA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</a:rPr>
              <a:t>Kahoot</a:t>
            </a:r>
            <a:r>
              <a:rPr lang="fr-FR" dirty="0">
                <a:solidFill>
                  <a:srgbClr val="FFFFFF"/>
                </a:solidFill>
              </a:rPr>
              <a:t> time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12A46F-C62E-B17C-158B-63D9C63DA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Fournitures scolaires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https://create.kahoot.it/details/406cb77a-6f16-4de4-a47f-9ae606d818f9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1707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6152AB-DB4E-43E1-BE8B-9E2B5DE4C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74329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729038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7C9A59-7FC1-03CE-A25F-19D5A5C4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>
            <a:normAutofit/>
          </a:bodyPr>
          <a:lstStyle/>
          <a:p>
            <a:r>
              <a:rPr lang="fr-FR" sz="4800" dirty="0"/>
              <a:t>V. Grammaire (1) : Décrire le contenu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101050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4191554-3EB3-0EC2-E497-EF8AC9F35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209429"/>
              </p:ext>
            </p:extLst>
          </p:nvPr>
        </p:nvGraphicFramePr>
        <p:xfrm>
          <a:off x="626850" y="3241582"/>
          <a:ext cx="11188913" cy="2830021"/>
        </p:xfrm>
        <a:graphic>
          <a:graphicData uri="http://schemas.openxmlformats.org/drawingml/2006/table">
            <a:tbl>
              <a:tblPr firstRow="1" firstCol="1" bandRow="1"/>
              <a:tblGrid>
                <a:gridCol w="11188913">
                  <a:extLst>
                    <a:ext uri="{9D8B030D-6E8A-4147-A177-3AD203B41FA5}">
                      <a16:colId xmlns:a16="http://schemas.microsoft.com/office/drawing/2014/main" val="3446248943"/>
                    </a:ext>
                  </a:extLst>
                </a:gridCol>
              </a:tblGrid>
              <a:tr h="45401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 le contenu de mon sac</a:t>
                      </a:r>
                      <a:endParaRPr lang="fr-FR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611141"/>
                  </a:ext>
                </a:extLst>
              </a:tr>
              <a:tr h="4540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mon sac, il y a un agenda, une calculatrice, des livres.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696801"/>
                  </a:ext>
                </a:extLst>
              </a:tr>
              <a:tr h="4540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 la classe, il y a 15 filles et 12 garçons.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2533"/>
                  </a:ext>
                </a:extLst>
              </a:tr>
              <a:tr h="138096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décrire le contenu ou faire une liste, on utilise :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Y A </a:t>
                      </a: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nom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084" marR="138084" marT="191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7904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B6B21F1-0B27-0D9E-4DD2-4520B6444223}"/>
              </a:ext>
            </a:extLst>
          </p:cNvPr>
          <p:cNvSpPr/>
          <p:nvPr/>
        </p:nvSpPr>
        <p:spPr>
          <a:xfrm>
            <a:off x="5164428" y="5087155"/>
            <a:ext cx="2202287" cy="7534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E2195B-13E7-FBD1-28FC-E2F06F182E3D}"/>
              </a:ext>
            </a:extLst>
          </p:cNvPr>
          <p:cNvSpPr txBox="1"/>
          <p:nvPr/>
        </p:nvSpPr>
        <p:spPr>
          <a:xfrm>
            <a:off x="626850" y="6137650"/>
            <a:ext cx="1032724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Il y a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+ noun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usually indicates the existence of a person or a thing in the context of a particular setting. It is commonly translated as 'there is' or 'there are.'</a:t>
            </a:r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6A91962-3A5A-DF8C-481A-30F0229059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461111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A592F0C4-11AE-C678-B168-8A6ECA47F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882" y="413465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03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D3DB36A-D198-6DC6-BE82-698329B4473D}"/>
              </a:ext>
            </a:extLst>
          </p:cNvPr>
          <p:cNvGraphicFramePr/>
          <p:nvPr/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88FF017-714A-B0E9-E6B0-D8F0B3AEB0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10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2FC014-1E99-64BA-F6A2-4F8D91068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ton tour ! Dis ce qu’il y a dans ta trousse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AD24A0-AAF1-FA5D-5D9D-F0CC506B2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ma trousse, ….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E957DA1-2FC0-AC8B-6847-DAF364370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8411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82F44-486C-B155-56A9-C4F14847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(2) : Les articles indéfinis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C4F90F-D23C-F5E9-BF45-6BA8313E626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indéfinis, objets de la classe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https://play.kahoot.it/v2/?quizId=47f3c1c0-bad6-4fc6-8e83-143102a27d5c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8524AB4-4B69-6BEA-A21B-1A943BBF5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5847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388F20F8-60BF-42FE-A252-DFD5A7445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98A68847-134F-4AF1-B1C6-332344C9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3E30A6-7B84-4500-2CB2-C040A854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63" y="598465"/>
            <a:ext cx="10515600" cy="834243"/>
          </a:xfrm>
        </p:spPr>
        <p:txBody>
          <a:bodyPr>
            <a:normAutofit/>
          </a:bodyPr>
          <a:lstStyle/>
          <a:p>
            <a:r>
              <a:rPr lang="fr-FR" dirty="0"/>
              <a:t>V. Grammaire (2) : Les articles indéfinis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8AA3061-8E33-AFAD-5584-876BF70E8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303151"/>
              </p:ext>
            </p:extLst>
          </p:nvPr>
        </p:nvGraphicFramePr>
        <p:xfrm>
          <a:off x="135729" y="1493042"/>
          <a:ext cx="8343900" cy="5304624"/>
        </p:xfrm>
        <a:graphic>
          <a:graphicData uri="http://schemas.openxmlformats.org/drawingml/2006/table">
            <a:tbl>
              <a:tblPr firstRow="1" firstCol="1" bandRow="1"/>
              <a:tblGrid>
                <a:gridCol w="2840664">
                  <a:extLst>
                    <a:ext uri="{9D8B030D-6E8A-4147-A177-3AD203B41FA5}">
                      <a16:colId xmlns:a16="http://schemas.microsoft.com/office/drawing/2014/main" val="300277276"/>
                    </a:ext>
                  </a:extLst>
                </a:gridCol>
                <a:gridCol w="2693443">
                  <a:extLst>
                    <a:ext uri="{9D8B030D-6E8A-4147-A177-3AD203B41FA5}">
                      <a16:colId xmlns:a16="http://schemas.microsoft.com/office/drawing/2014/main" val="1481542972"/>
                    </a:ext>
                  </a:extLst>
                </a:gridCol>
                <a:gridCol w="2809793">
                  <a:extLst>
                    <a:ext uri="{9D8B030D-6E8A-4147-A177-3AD203B41FA5}">
                      <a16:colId xmlns:a16="http://schemas.microsoft.com/office/drawing/2014/main" val="1247309924"/>
                    </a:ext>
                  </a:extLst>
                </a:gridCol>
              </a:tblGrid>
              <a:tr h="46148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6893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fr-FR" sz="2400" b="0" i="0" u="none" strike="noStrike" dirty="0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48347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agenda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agenda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40103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dos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11051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 portable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portable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788254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0187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cahier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039695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mouchoir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931018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stylo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50049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5B9BD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surligneur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44022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calculatrice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789989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gomme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458086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clé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2085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trousse</a:t>
                      </a:r>
                      <a:r>
                        <a:rPr lang="fr-FR" sz="20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60381"/>
                  </a:ext>
                </a:extLst>
              </a:tr>
              <a:tr h="3385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</a:t>
                      </a: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55921"/>
                  </a:ext>
                </a:extLst>
              </a:tr>
            </a:tbl>
          </a:graphicData>
        </a:graphic>
      </p:graphicFrame>
      <p:pic>
        <p:nvPicPr>
          <p:cNvPr id="5" name="Picture 1" descr="Parle en français!: 2019">
            <a:extLst>
              <a:ext uri="{FF2B5EF4-FFF2-40B4-BE49-F238E27FC236}">
                <a16:creationId xmlns:a16="http://schemas.microsoft.com/office/drawing/2014/main" id="{3EE6376C-D937-6679-53CA-CD46BA9F60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0"/>
          <a:stretch/>
        </p:blipFill>
        <p:spPr bwMode="auto">
          <a:xfrm>
            <a:off x="8672655" y="1493042"/>
            <a:ext cx="3314558" cy="32857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1B4F3E20-8833-2CCE-CBA9-807C0939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C6E65F7-1666-EAF8-587C-FDE0F79D88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81504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946BC-969A-4091-383C-0809BF6B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4 p.19</a:t>
            </a:r>
          </a:p>
        </p:txBody>
      </p:sp>
      <p:pic>
        <p:nvPicPr>
          <p:cNvPr id="4" name="PISTE021">
            <a:hlinkClick r:id="" action="ppaction://media"/>
            <a:extLst>
              <a:ext uri="{FF2B5EF4-FFF2-40B4-BE49-F238E27FC236}">
                <a16:creationId xmlns:a16="http://schemas.microsoft.com/office/drawing/2014/main" id="{C1E883DD-5434-0CF7-CE65-AACDF8B1CC26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7959" y="503092"/>
            <a:ext cx="1049628" cy="1049628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F18EA7-FC3D-531B-185C-6CC278A6F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302" y="1837901"/>
            <a:ext cx="7120943" cy="32832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D8127BB-EEBF-71AA-F0BA-A417E072351C}"/>
              </a:ext>
            </a:extLst>
          </p:cNvPr>
          <p:cNvSpPr txBox="1"/>
          <p:nvPr/>
        </p:nvSpPr>
        <p:spPr>
          <a:xfrm>
            <a:off x="3069467" y="5121121"/>
            <a:ext cx="306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Un sac, un stylo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C7EC580-BA1A-7761-EDA3-B9402EEA2435}"/>
              </a:ext>
            </a:extLst>
          </p:cNvPr>
          <p:cNvSpPr txBox="1"/>
          <p:nvPr/>
        </p:nvSpPr>
        <p:spPr>
          <a:xfrm>
            <a:off x="6130271" y="5121121"/>
            <a:ext cx="296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Une trousse, une photo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371B8032-57AD-F07E-156F-FEDCDBD23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590919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ac à Dos Ouvert Banque d'images et photos libres de droit - iStock">
            <a:extLst>
              <a:ext uri="{FF2B5EF4-FFF2-40B4-BE49-F238E27FC236}">
                <a16:creationId xmlns:a16="http://schemas.microsoft.com/office/drawing/2014/main" id="{F60333B1-9814-EEFA-1D0E-9E02FF36D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3" b="8146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7D7132-36F0-CB60-1418-9CE794E0D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Dans mon sac, il y a …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CCD323-F867-68C3-0556-2B70DFF50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1 – Leçon 3</a:t>
            </a:r>
          </a:p>
        </p:txBody>
      </p:sp>
    </p:spTree>
    <p:extLst>
      <p:ext uri="{BB962C8B-B14F-4D97-AF65-F5344CB8AC3E}">
        <p14:creationId xmlns:p14="http://schemas.microsoft.com/office/powerpoint/2010/main" val="100504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D3DB36A-D198-6DC6-BE82-698329B4473D}"/>
              </a:ext>
            </a:extLst>
          </p:cNvPr>
          <p:cNvGraphicFramePr/>
          <p:nvPr/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E1F466-992A-9B61-D964-59AE0428DD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1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E6E85-14C2-ED51-00AD-17CD2048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6 p.23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7FC4DBD-10D6-2F77-4D90-CA2BBAEA8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283" y="2014537"/>
            <a:ext cx="9815831" cy="3743325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49EC90-1DFF-2991-2477-D0AF093BC4B6}"/>
              </a:ext>
            </a:extLst>
          </p:cNvPr>
          <p:cNvSpPr txBox="1"/>
          <p:nvPr/>
        </p:nvSpPr>
        <p:spPr>
          <a:xfrm>
            <a:off x="3608202" y="2968885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B0D26C-549D-D1CC-A518-5F7813E6F7C4}"/>
              </a:ext>
            </a:extLst>
          </p:cNvPr>
          <p:cNvSpPr txBox="1"/>
          <p:nvPr/>
        </p:nvSpPr>
        <p:spPr>
          <a:xfrm>
            <a:off x="6233536" y="2968885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AC23DB-4D69-B5EA-17E5-54BCBF4F0407}"/>
              </a:ext>
            </a:extLst>
          </p:cNvPr>
          <p:cNvSpPr txBox="1"/>
          <p:nvPr/>
        </p:nvSpPr>
        <p:spPr>
          <a:xfrm>
            <a:off x="3276017" y="4554086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79B687-E49C-3980-AEAB-491F005516C1}"/>
              </a:ext>
            </a:extLst>
          </p:cNvPr>
          <p:cNvSpPr txBox="1"/>
          <p:nvPr/>
        </p:nvSpPr>
        <p:spPr>
          <a:xfrm>
            <a:off x="6591992" y="3483382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7385C4-5784-7192-FBE7-FFBFF84821B5}"/>
              </a:ext>
            </a:extLst>
          </p:cNvPr>
          <p:cNvSpPr txBox="1"/>
          <p:nvPr/>
        </p:nvSpPr>
        <p:spPr>
          <a:xfrm>
            <a:off x="6177722" y="3999429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des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96CE08-CBFF-735F-D617-101AC7C53564}"/>
              </a:ext>
            </a:extLst>
          </p:cNvPr>
          <p:cNvSpPr txBox="1"/>
          <p:nvPr/>
        </p:nvSpPr>
        <p:spPr>
          <a:xfrm>
            <a:off x="5927623" y="5015751"/>
            <a:ext cx="6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des</a:t>
            </a: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15201162-80DB-3D3F-8C04-50D09AAE9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487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0E6B68-E621-0CFA-78BC-CC86631F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Exercice LE 7 p.22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7690BDA-2C52-1FD9-10C6-8E99B1A21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6999"/>
          <a:stretch/>
        </p:blipFill>
        <p:spPr>
          <a:xfrm>
            <a:off x="958057" y="2426818"/>
            <a:ext cx="4202937" cy="399763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DF783A98-B128-A1D9-97D4-ADA0626F6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646"/>
          <a:stretch/>
        </p:blipFill>
        <p:spPr>
          <a:xfrm>
            <a:off x="6452217" y="3159447"/>
            <a:ext cx="5455917" cy="21762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FE86D1-0000-50B5-41EE-7EFB83D0DE36}"/>
              </a:ext>
            </a:extLst>
          </p:cNvPr>
          <p:cNvSpPr txBox="1"/>
          <p:nvPr/>
        </p:nvSpPr>
        <p:spPr>
          <a:xfrm>
            <a:off x="9336881" y="3546119"/>
            <a:ext cx="20859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00B0F0"/>
                </a:solidFill>
              </a:rPr>
              <a:t>Un stylo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téléphone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Une gomme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garçon</a:t>
            </a:r>
          </a:p>
          <a:p>
            <a:r>
              <a:rPr lang="fr-FR" sz="2200" dirty="0">
                <a:solidFill>
                  <a:srgbClr val="00B0F0"/>
                </a:solidFill>
              </a:rPr>
              <a:t>Un agenda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A4D1814C-7A00-1F79-647B-0B45883FD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799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63FBF-4E30-9F59-F521-477A03A8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770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Exercice LE 7 p.19</a:t>
            </a:r>
          </a:p>
        </p:txBody>
      </p:sp>
      <p:pic>
        <p:nvPicPr>
          <p:cNvPr id="4" name="Picture 13" descr="Diagram&#10;&#10;Description automatically generated">
            <a:extLst>
              <a:ext uri="{FF2B5EF4-FFF2-40B4-BE49-F238E27FC236}">
                <a16:creationId xmlns:a16="http://schemas.microsoft.com/office/drawing/2014/main" id="{50FC8208-EFC0-9FA4-153A-5CA6215D1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26" b="42696"/>
          <a:stretch/>
        </p:blipFill>
        <p:spPr bwMode="auto">
          <a:xfrm>
            <a:off x="800100" y="2392586"/>
            <a:ext cx="3276600" cy="3023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342CBE61-0E6C-1938-2FF6-557B1241F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301"/>
          <a:stretch/>
        </p:blipFill>
        <p:spPr bwMode="auto">
          <a:xfrm>
            <a:off x="4659628" y="2343150"/>
            <a:ext cx="3136613" cy="2371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DB6FE4A-7672-B892-74C5-BE7BCEB3F5FF}"/>
              </a:ext>
            </a:extLst>
          </p:cNvPr>
          <p:cNvSpPr txBox="1"/>
          <p:nvPr/>
        </p:nvSpPr>
        <p:spPr>
          <a:xfrm>
            <a:off x="7613829" y="495825"/>
            <a:ext cx="3964781" cy="5866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1, il y a 2 stylos, dans le sac B, il y a 3 stylos.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un téléphone, dans le sac B, il y a une calculatrice.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des mouchoirs, dans le sac B, il y a une gomme.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un cahier, dans le sac B, il y a un agenda.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fr-FR" dirty="0">
              <a:solidFill>
                <a:srgbClr val="00B0F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Dans le sac A, il y a 3 clés, dans le sac B, il y a 4 clés.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CA0E38A-21AD-AA22-F7D4-F0CBF5D58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4931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70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6F7DD-1A24-CBF4-ACF2-B81A67B7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F79EBD-60B0-10EF-49E3-8E9769B83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1757354"/>
            <a:ext cx="4819650" cy="4772582"/>
          </a:xfrm>
          <a:prstGeom prst="rect">
            <a:avLst/>
          </a:prstGeom>
        </p:spPr>
      </p:pic>
      <p:pic>
        <p:nvPicPr>
          <p:cNvPr id="9" name="PISTE031">
            <a:hlinkClick r:id="" action="ppaction://media"/>
            <a:extLst>
              <a:ext uri="{FF2B5EF4-FFF2-40B4-BE49-F238E27FC236}">
                <a16:creationId xmlns:a16="http://schemas.microsoft.com/office/drawing/2014/main" id="{9C9F2525-0B6D-794B-012A-FED726C50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1871663"/>
            <a:ext cx="568325" cy="568325"/>
          </a:xfrm>
          <a:prstGeom prst="rect">
            <a:avLst/>
          </a:prstGeom>
        </p:spPr>
      </p:pic>
      <p:pic>
        <p:nvPicPr>
          <p:cNvPr id="10" name="PISTE032">
            <a:hlinkClick r:id="" action="ppaction://media"/>
            <a:extLst>
              <a:ext uri="{FF2B5EF4-FFF2-40B4-BE49-F238E27FC236}">
                <a16:creationId xmlns:a16="http://schemas.microsoft.com/office/drawing/2014/main" id="{0A96FEB6-FCA6-AB96-ACFD-7BED0E5E30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3436144"/>
            <a:ext cx="568325" cy="568325"/>
          </a:xfrm>
          <a:prstGeom prst="rect">
            <a:avLst/>
          </a:prstGeom>
        </p:spPr>
      </p:pic>
      <p:pic>
        <p:nvPicPr>
          <p:cNvPr id="11" name="PISTE033">
            <a:hlinkClick r:id="" action="ppaction://media"/>
            <a:extLst>
              <a:ext uri="{FF2B5EF4-FFF2-40B4-BE49-F238E27FC236}">
                <a16:creationId xmlns:a16="http://schemas.microsoft.com/office/drawing/2014/main" id="{48F1C8EE-891D-87CF-4BEC-2FC29A0AF3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6380" y="4786313"/>
            <a:ext cx="568325" cy="5683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72902E9-686B-E4D5-8B37-F1979DBF90A0}"/>
              </a:ext>
            </a:extLst>
          </p:cNvPr>
          <p:cNvSpPr txBox="1"/>
          <p:nvPr/>
        </p:nvSpPr>
        <p:spPr>
          <a:xfrm>
            <a:off x="5962918" y="1649526"/>
            <a:ext cx="569890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1" i="1" dirty="0">
                <a:solidFill>
                  <a:srgbClr val="242021"/>
                </a:solidFill>
                <a:effectLst/>
                <a:latin typeface="MyriadPro-It"/>
              </a:rPr>
              <a:t>a.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je suis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sommes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elles s’appellent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t’appelles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tu 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vous êtes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g.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 est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h.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ils sont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i.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Nous nous appelons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Les consonnes </a:t>
            </a:r>
            <a:r>
              <a:rPr lang="fr-FR" dirty="0">
                <a:solidFill>
                  <a:srgbClr val="FF0000"/>
                </a:solidFill>
              </a:rPr>
              <a:t>s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t </a:t>
            </a:r>
            <a:r>
              <a:rPr lang="fr-FR" dirty="0"/>
              <a:t>ne se prononcent pas à la fin d’une forme verbale.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4677521-FE5A-2CA8-FF28-FFA9CEB7314F}"/>
              </a:ext>
            </a:extLst>
          </p:cNvPr>
          <p:cNvSpPr txBox="1"/>
          <p:nvPr/>
        </p:nvSpPr>
        <p:spPr>
          <a:xfrm>
            <a:off x="5962918" y="3493815"/>
            <a:ext cx="569890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a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rticle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b.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stylo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c.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 sac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d. 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un</a:t>
            </a:r>
            <a:r>
              <a:rPr lang="fr-F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‿</a:t>
            </a:r>
            <a:r>
              <a:rPr lang="fr-FR" sz="1800" b="0" i="1" dirty="0" err="1">
                <a:solidFill>
                  <a:srgbClr val="00B050"/>
                </a:solidFill>
                <a:effectLst/>
                <a:latin typeface="MyriadPro-It"/>
              </a:rPr>
              <a:t>o</a:t>
            </a:r>
            <a:r>
              <a:rPr lang="fr-FR" sz="1800" b="0" i="1" dirty="0" err="1">
                <a:solidFill>
                  <a:srgbClr val="242021"/>
                </a:solidFill>
                <a:effectLst/>
                <a:latin typeface="MyriadPro-It"/>
              </a:rPr>
              <a:t>bjet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e.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addition 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f.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une image</a:t>
            </a:r>
            <a:r>
              <a:rPr lang="fr-FR" dirty="0"/>
              <a:t> </a:t>
            </a:r>
          </a:p>
          <a:p>
            <a:pPr algn="just"/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 </a:t>
            </a:r>
            <a:r>
              <a:rPr lang="fr-FR" i="1" dirty="0">
                <a:solidFill>
                  <a:srgbClr val="FF0000"/>
                </a:solidFill>
                <a:latin typeface="MyriadPro-It"/>
              </a:rPr>
              <a:t>/</a:t>
            </a:r>
            <a:r>
              <a:rPr lang="fr-FR" dirty="0">
                <a:solidFill>
                  <a:srgbClr val="FF0000"/>
                </a:solidFill>
                <a:latin typeface="MyriadPro-Regular"/>
              </a:rPr>
              <a:t>n/</a:t>
            </a:r>
            <a:r>
              <a:rPr lang="fr-FR" dirty="0">
                <a:solidFill>
                  <a:srgbClr val="242021"/>
                </a:solidFill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e</a:t>
            </a:r>
            <a:r>
              <a:rPr lang="fr-FR" i="1" dirty="0">
                <a:solidFill>
                  <a:srgbClr val="242021"/>
                </a:solidFill>
                <a:latin typeface="MyriadPro-It"/>
              </a:rPr>
              <a:t>ntre l’article indéfini « un »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un verbe qui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 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B3D4F5D-1103-3EA9-4F10-4E4542448441}"/>
              </a:ext>
            </a:extLst>
          </p:cNvPr>
          <p:cNvSpPr txBox="1"/>
          <p:nvPr/>
        </p:nvSpPr>
        <p:spPr>
          <a:xfrm>
            <a:off x="5962918" y="5660264"/>
            <a:ext cx="56989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La liaison</a:t>
            </a:r>
            <a:r>
              <a:rPr lang="fr-FR" sz="1800" b="0" i="1" dirty="0">
                <a:solidFill>
                  <a:srgbClr val="FF0000"/>
                </a:solidFill>
                <a:effectLst/>
                <a:latin typeface="MyriadPro-It"/>
              </a:rPr>
              <a:t> /</a:t>
            </a:r>
            <a:r>
              <a:rPr lang="fr-FR" sz="1800" b="0" i="0" dirty="0">
                <a:solidFill>
                  <a:srgbClr val="FF0000"/>
                </a:solidFill>
                <a:effectLst/>
                <a:latin typeface="MyriadPro-Regular"/>
              </a:rPr>
              <a:t>z/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se fait quand le pronom sujet termine par un </a:t>
            </a:r>
            <a:r>
              <a:rPr lang="fr-FR" sz="1800" b="1" i="1" dirty="0">
                <a:solidFill>
                  <a:srgbClr val="FF0000"/>
                </a:solidFill>
                <a:effectLst/>
                <a:latin typeface="MyriadPro-BoldIt"/>
              </a:rPr>
              <a:t>s</a:t>
            </a:r>
            <a:r>
              <a:rPr lang="fr-FR" sz="1800" b="1" i="1" dirty="0">
                <a:solidFill>
                  <a:srgbClr val="242021"/>
                </a:solidFill>
                <a:effectLst/>
                <a:latin typeface="MyriadPro-BoldIt"/>
              </a:rPr>
              <a:t> </a:t>
            </a:r>
            <a:r>
              <a:rPr lang="fr-FR" sz="1800" b="0" i="1" dirty="0">
                <a:solidFill>
                  <a:srgbClr val="242021"/>
                </a:solidFill>
                <a:effectLst/>
                <a:latin typeface="MyriadPro-It"/>
              </a:rPr>
              <a:t>et que le verbe commence par une </a:t>
            </a:r>
            <a:r>
              <a:rPr lang="fr-FR" sz="1800" b="0" i="0" dirty="0">
                <a:solidFill>
                  <a:srgbClr val="00B050"/>
                </a:solidFill>
                <a:effectLst/>
                <a:latin typeface="MyriadPro-Regular"/>
              </a:rPr>
              <a:t>voyelle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 (</a:t>
            </a:r>
            <a:r>
              <a:rPr lang="fr-FR" sz="1800" b="0" i="0" dirty="0" err="1">
                <a:solidFill>
                  <a:srgbClr val="242021"/>
                </a:solidFill>
                <a:effectLst/>
                <a:latin typeface="MyriadPro-Regular"/>
              </a:rPr>
              <a:t>a,e,i,o,u,y</a:t>
            </a:r>
            <a:r>
              <a:rPr lang="fr-FR" sz="1800" b="0" i="0" dirty="0">
                <a:solidFill>
                  <a:srgbClr val="242021"/>
                </a:solidFill>
                <a:effectLst/>
                <a:latin typeface="MyriadPro-Regular"/>
              </a:rPr>
              <a:t>).</a:t>
            </a:r>
            <a:r>
              <a:rPr lang="fr-FR" dirty="0"/>
              <a:t> </a:t>
            </a: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8EC2A62C-2F86-E012-9096-F15DB3661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997392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7" name="Picture 2" descr="Cat Kitty Sticker by 궁디팡팡 캣페스타">
            <a:extLst>
              <a:ext uri="{FF2B5EF4-FFF2-40B4-BE49-F238E27FC236}">
                <a16:creationId xmlns:a16="http://schemas.microsoft.com/office/drawing/2014/main" id="{FAB7A382-172B-FF62-C8C5-A2D933EC1A5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362" y="-50177"/>
            <a:ext cx="1740865" cy="174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1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D3DB36A-D198-6DC6-BE82-698329B4473D}"/>
              </a:ext>
            </a:extLst>
          </p:cNvPr>
          <p:cNvGraphicFramePr/>
          <p:nvPr/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B13DEB2-5509-409B-32AE-7DED472827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86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fr-FR" sz="2000" dirty="0"/>
              <a:t>Décris ce qu’il y a dans ton sac, et combien d’élèves il y a dans ta classe.</a:t>
            </a:r>
            <a:endParaRPr lang="en-US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Dans </a:t>
            </a:r>
            <a:r>
              <a:rPr lang="en-US" sz="2133" dirty="0" err="1"/>
              <a:t>mon</a:t>
            </a:r>
            <a:r>
              <a:rPr lang="en-US" sz="2133" dirty="0"/>
              <a:t> sac, …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Dans ma </a:t>
            </a:r>
            <a:r>
              <a:rPr lang="en-US" sz="2133" dirty="0" err="1"/>
              <a:t>classe</a:t>
            </a:r>
            <a:r>
              <a:rPr lang="en-US" sz="2133" dirty="0"/>
              <a:t>, il y a…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　　　　　　　　　　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décrire </a:t>
            </a:r>
            <a:r>
              <a:rPr lang="fr-FR" sz="3200" dirty="0">
                <a:solidFill>
                  <a:schemeClr val="tx1"/>
                </a:solidFill>
              </a:rPr>
              <a:t>ce qu’il y a dans mon sac.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552E58-B132-3F0D-D102-547B02CA1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97CCBA-316D-FCE0-108A-59545F4DF7BD}"/>
              </a:ext>
            </a:extLst>
          </p:cNvPr>
          <p:cNvSpPr txBox="1"/>
          <p:nvPr/>
        </p:nvSpPr>
        <p:spPr>
          <a:xfrm>
            <a:off x="838200" y="1830913"/>
            <a:ext cx="6094926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Fournitures scolaires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https://wordwall.net/play/21170/435/473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1" descr="Qr code&#10;&#10;Description automatically generated">
            <a:extLst>
              <a:ext uri="{FF2B5EF4-FFF2-40B4-BE49-F238E27FC236}">
                <a16:creationId xmlns:a16="http://schemas.microsoft.com/office/drawing/2014/main" id="{C3EA62DB-F976-2D88-F02A-E627491EA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43053"/>
            <a:ext cx="1404938" cy="13638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1056498-8F70-F906-FD76-BE05B6F8E6A5}"/>
              </a:ext>
            </a:extLst>
          </p:cNvPr>
          <p:cNvSpPr txBox="1"/>
          <p:nvPr/>
        </p:nvSpPr>
        <p:spPr>
          <a:xfrm>
            <a:off x="5862629" y="3333555"/>
            <a:ext cx="609719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indéfinis et fournitures scolaires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https://wordwall.net/play/21170/666/195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2" descr="Qr code&#10;&#10;Description automatically generated">
            <a:extLst>
              <a:ext uri="{FF2B5EF4-FFF2-40B4-BE49-F238E27FC236}">
                <a16:creationId xmlns:a16="http://schemas.microsoft.com/office/drawing/2014/main" id="{BD2FC0D9-5A66-6A2A-B0A4-AF046E6CF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629" y="4145694"/>
            <a:ext cx="1278706" cy="1346681"/>
          </a:xfrm>
          <a:prstGeom prst="rect">
            <a:avLst/>
          </a:prstGeom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BE607CEF-C7A7-968B-03C9-3C76E4D81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381074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38217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Describe</a:t>
            </a:r>
            <a:r>
              <a:rPr lang="fr-FR" sz="3200" b="1" dirty="0"/>
              <a:t> </a:t>
            </a:r>
            <a:r>
              <a:rPr lang="fr-FR" sz="3200" b="1" dirty="0" err="1"/>
              <a:t>what</a:t>
            </a:r>
            <a:r>
              <a:rPr lang="fr-FR" sz="3200" b="1" dirty="0"/>
              <a:t> </a:t>
            </a:r>
            <a:r>
              <a:rPr lang="fr-FR" sz="3200" b="1" dirty="0" err="1"/>
              <a:t>is</a:t>
            </a:r>
            <a:r>
              <a:rPr lang="fr-FR" sz="3200" b="1" dirty="0"/>
              <a:t> in </a:t>
            </a:r>
            <a:r>
              <a:rPr lang="fr-FR" sz="3200" b="1" dirty="0" err="1"/>
              <a:t>my</a:t>
            </a:r>
            <a:r>
              <a:rPr lang="fr-FR" sz="3200" b="1" dirty="0"/>
              <a:t> bag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</a:t>
            </a:r>
            <a:r>
              <a:rPr lang="fr-FR" sz="3200" b="1" dirty="0" err="1">
                <a:ea typeface="UD Digi Kyokasho NK-R" panose="02020400000000000000" pitchFamily="18" charset="-128"/>
              </a:rPr>
              <a:t>undefinite</a:t>
            </a:r>
            <a:r>
              <a:rPr lang="fr-FR" sz="3200" b="1" dirty="0">
                <a:ea typeface="UD Digi Kyokasho NK-R" panose="02020400000000000000" pitchFamily="18" charset="-128"/>
              </a:rPr>
              <a:t> articles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12730-BD3B-4602-851C-292910A41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4" name="Média en ligne 3" title="Côte d'Ivoire : un cartable solaire pour aider les écoliers">
            <a:hlinkClick r:id="" action="ppaction://media"/>
            <a:extLst>
              <a:ext uri="{FF2B5EF4-FFF2-40B4-BE49-F238E27FC236}">
                <a16:creationId xmlns:a16="http://schemas.microsoft.com/office/drawing/2014/main" id="{30FF94CE-6565-F093-B583-CBD4FAD0E03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0206" y="1488802"/>
            <a:ext cx="9279732" cy="524340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CA3C1EA-58D0-C3DC-7134-3F80B3AC0E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403171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8978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038F32-E374-FBA1-41EC-3326159D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pic>
        <p:nvPicPr>
          <p:cNvPr id="4" name="Média en ligne 3" title="Mes fourniture scolaires">
            <a:hlinkClick r:id="" action="ppaction://media"/>
            <a:extLst>
              <a:ext uri="{FF2B5EF4-FFF2-40B4-BE49-F238E27FC236}">
                <a16:creationId xmlns:a16="http://schemas.microsoft.com/office/drawing/2014/main" id="{0E63E7D3-5800-08AF-4679-23549537CE9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5FF0AAE-5529-4954-995C-4881E67CD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395285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1227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Mathias présente ses fournitures scolaires, le matériel qu’il y a dans son sac à dos.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80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5540AC9-D252-F46A-202E-15C2E5C18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917547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Nommer les fournitures scolaires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5955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3B830D1-E0E2-F2E2-E74F-9FA6D937C1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017330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973788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824250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6C365CA2-514A-96CC-2E6B-F4DC5BCE70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364957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038F32-E374-FBA1-41EC-3326159D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Compréhension détaillée</a:t>
            </a:r>
          </a:p>
        </p:txBody>
      </p:sp>
      <p:pic>
        <p:nvPicPr>
          <p:cNvPr id="4" name="Média en ligne 3" title="Mes fourniture scolaires">
            <a:hlinkClick r:id="" action="ppaction://media"/>
            <a:extLst>
              <a:ext uri="{FF2B5EF4-FFF2-40B4-BE49-F238E27FC236}">
                <a16:creationId xmlns:a16="http://schemas.microsoft.com/office/drawing/2014/main" id="{0E63E7D3-5800-08AF-4679-23549537CE9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2295703"/>
            <a:ext cx="7700962" cy="43513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172755-7BB3-D774-C37D-898E2343B317}"/>
              </a:ext>
            </a:extLst>
          </p:cNvPr>
          <p:cNvSpPr txBox="1"/>
          <p:nvPr/>
        </p:nvSpPr>
        <p:spPr>
          <a:xfrm>
            <a:off x="838200" y="1579701"/>
            <a:ext cx="105156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mon sac à dos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https://play.kahoot.it/v2/?quizId=e9c46bd1-33ad-4ad5-bb46-775699e24f1e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47B3F9C-71D6-21DE-A5CD-6BD41CE7103E}"/>
              </a:ext>
            </a:extLst>
          </p:cNvPr>
          <p:cNvSpPr txBox="1"/>
          <p:nvPr/>
        </p:nvSpPr>
        <p:spPr>
          <a:xfrm>
            <a:off x="8802710" y="2260242"/>
            <a:ext cx="3136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taking</a:t>
            </a:r>
            <a:r>
              <a:rPr lang="fr-FR" dirty="0"/>
              <a:t> notes, how </a:t>
            </a:r>
            <a:r>
              <a:rPr lang="fr-FR" dirty="0" err="1"/>
              <a:t>many</a:t>
            </a:r>
            <a:r>
              <a:rPr lang="fr-FR" dirty="0"/>
              <a:t> items can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recall</a:t>
            </a:r>
            <a:r>
              <a:rPr lang="fr-FR" dirty="0"/>
              <a:t>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E3885E-C75F-CF36-097E-FB7B2FA6A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490149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991337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C471D-8227-C2AF-2716-C45B7E71A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2428"/>
            <a:ext cx="10515600" cy="10982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IV. Vocabulaire : les fournitures scolaires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F8408C-07E5-A57E-6C68-C687E0330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(</a:t>
            </a:r>
            <a:r>
              <a:rPr lang="fr-FR" dirty="0" err="1"/>
              <a:t>next</a:t>
            </a:r>
            <a:r>
              <a:rPr lang="fr-FR" dirty="0"/>
              <a:t> slide)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4BD1532-F608-631A-4B5E-A72AFC16A4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8334388"/>
              </p:ext>
            </p:extLst>
          </p:nvPr>
        </p:nvGraphicFramePr>
        <p:xfrm>
          <a:off x="-1" y="9097"/>
          <a:ext cx="12192001" cy="428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2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1863</Words>
  <Application>Microsoft Office PowerPoint</Application>
  <PresentationFormat>Grand écran</PresentationFormat>
  <Paragraphs>414</Paragraphs>
  <Slides>31</Slides>
  <Notes>3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31</vt:i4>
      </vt:variant>
    </vt:vector>
  </HeadingPairs>
  <TitlesOfParts>
    <vt:vector size="46" baseType="lpstr">
      <vt:lpstr>UD Digi Kyokasho NK-R</vt:lpstr>
      <vt:lpstr>Arial</vt:lpstr>
      <vt:lpstr>Arial</vt:lpstr>
      <vt:lpstr>Calibri</vt:lpstr>
      <vt:lpstr>Calibri Light</vt:lpstr>
      <vt:lpstr>MyriadPro-BoldIt</vt:lpstr>
      <vt:lpstr>MyriadPro-It</vt:lpstr>
      <vt:lpstr>MyriadPro-Regular</vt:lpstr>
      <vt:lpstr>Verdana</vt:lpstr>
      <vt:lpstr>Thème Office</vt:lpstr>
      <vt:lpstr>Office Theme</vt:lpstr>
      <vt:lpstr>Thème Office</vt:lpstr>
      <vt:lpstr>Office Theme</vt:lpstr>
      <vt:lpstr>Office Theme</vt:lpstr>
      <vt:lpstr>Office Theme</vt:lpstr>
      <vt:lpstr>Présentation PowerPoint</vt:lpstr>
      <vt:lpstr>Dans mon sac, il y a …</vt:lpstr>
      <vt:lpstr>I. Starter</vt:lpstr>
      <vt:lpstr>II. Compréhension globale</vt:lpstr>
      <vt:lpstr>Résumé de  la situation de communication</vt:lpstr>
      <vt:lpstr>À la fin de la leçon…</vt:lpstr>
      <vt:lpstr>Présentation PowerPoint</vt:lpstr>
      <vt:lpstr>III. Compréhension détaillée</vt:lpstr>
      <vt:lpstr>IV. Vocabulaire : les fournitures scolaires</vt:lpstr>
      <vt:lpstr>Présentation PowerPoint</vt:lpstr>
      <vt:lpstr>Practice your pronunciation !</vt:lpstr>
      <vt:lpstr>Exercice LE 3 p.18</vt:lpstr>
      <vt:lpstr>Kahoot time</vt:lpstr>
      <vt:lpstr>V. Grammaire (1) : Décrire le contenu</vt:lpstr>
      <vt:lpstr>Practice your pronunciation !</vt:lpstr>
      <vt:lpstr>À ton tour ! Dis ce qu’il y a dans ta trousse !</vt:lpstr>
      <vt:lpstr>V. Grammaire (2) : Les articles indéfinis</vt:lpstr>
      <vt:lpstr>V. Grammaire (2) : Les articles indéfinis</vt:lpstr>
      <vt:lpstr>Exercice LE 4 p.19</vt:lpstr>
      <vt:lpstr>Practice your pronunciation !</vt:lpstr>
      <vt:lpstr>Exercice LE 6 p.23</vt:lpstr>
      <vt:lpstr>Exercice LE 7 p.22</vt:lpstr>
      <vt:lpstr>Exercice LE 7 p.19</vt:lpstr>
      <vt:lpstr>VI. Phonétique</vt:lpstr>
      <vt:lpstr>Practice your pronunciation !</vt:lpstr>
      <vt:lpstr>VII. Production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Dans mon sac, il y a …</dc:title>
  <dc:creator>Chan, Makara Valery Ouk</dc:creator>
  <cp:lastModifiedBy>Chan, Makara Valery Ouk</cp:lastModifiedBy>
  <cp:revision>10</cp:revision>
  <dcterms:created xsi:type="dcterms:W3CDTF">2023-01-29T06:58:15Z</dcterms:created>
  <dcterms:modified xsi:type="dcterms:W3CDTF">2023-03-03T14:55:35Z</dcterms:modified>
</cp:coreProperties>
</file>