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4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0" r:id="rId4"/>
    <p:sldMasterId id="2147483660" r:id="rId5"/>
    <p:sldMasterId id="2147483717" r:id="rId6"/>
    <p:sldMasterId id="2147483729" r:id="rId7"/>
    <p:sldMasterId id="2147483648" r:id="rId8"/>
  </p:sldMasterIdLst>
  <p:notesMasterIdLst>
    <p:notesMasterId r:id="rId48"/>
  </p:notesMasterIdLst>
  <p:handoutMasterIdLst>
    <p:handoutMasterId r:id="rId49"/>
  </p:handoutMasterIdLst>
  <p:sldIdLst>
    <p:sldId id="344" r:id="rId9"/>
    <p:sldId id="256" r:id="rId10"/>
    <p:sldId id="296" r:id="rId11"/>
    <p:sldId id="323" r:id="rId12"/>
    <p:sldId id="297" r:id="rId13"/>
    <p:sldId id="307" r:id="rId14"/>
    <p:sldId id="308" r:id="rId15"/>
    <p:sldId id="294" r:id="rId16"/>
    <p:sldId id="298" r:id="rId17"/>
    <p:sldId id="324" r:id="rId18"/>
    <p:sldId id="299" r:id="rId19"/>
    <p:sldId id="326" r:id="rId20"/>
    <p:sldId id="325" r:id="rId21"/>
    <p:sldId id="336" r:id="rId22"/>
    <p:sldId id="314" r:id="rId23"/>
    <p:sldId id="327" r:id="rId24"/>
    <p:sldId id="300" r:id="rId25"/>
    <p:sldId id="337" r:id="rId26"/>
    <p:sldId id="328" r:id="rId27"/>
    <p:sldId id="330" r:id="rId28"/>
    <p:sldId id="329" r:id="rId29"/>
    <p:sldId id="317" r:id="rId30"/>
    <p:sldId id="331" r:id="rId31"/>
    <p:sldId id="343" r:id="rId32"/>
    <p:sldId id="345" r:id="rId33"/>
    <p:sldId id="338" r:id="rId34"/>
    <p:sldId id="318" r:id="rId35"/>
    <p:sldId id="332" r:id="rId36"/>
    <p:sldId id="333" r:id="rId37"/>
    <p:sldId id="319" r:id="rId38"/>
    <p:sldId id="334" r:id="rId39"/>
    <p:sldId id="302" r:id="rId40"/>
    <p:sldId id="342" r:id="rId41"/>
    <p:sldId id="320" r:id="rId42"/>
    <p:sldId id="321" r:id="rId43"/>
    <p:sldId id="340" r:id="rId44"/>
    <p:sldId id="341" r:id="rId45"/>
    <p:sldId id="290" r:id="rId46"/>
    <p:sldId id="269" r:id="rId4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57" autoAdjust="0"/>
    <p:restoredTop sz="93063" autoAdjust="0"/>
  </p:normalViewPr>
  <p:slideViewPr>
    <p:cSldViewPr snapToGrid="0" snapToObjects="1">
      <p:cViewPr varScale="1">
        <p:scale>
          <a:sx n="89" d="100"/>
          <a:sy n="89" d="100"/>
        </p:scale>
        <p:origin x="51" y="21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6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2832" y="63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handoutMaster" Target="handoutMasters/handoutMaster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8.jpg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8.jpg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Communication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Phonétique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/>
      <dgm:spPr/>
      <dgm:t>
        <a:bodyPr rtlCol="0"/>
        <a:lstStyle/>
        <a:p>
          <a:pPr rtl="0"/>
          <a:r>
            <a:rPr lang="fr-FR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/>
      <dgm:spPr/>
      <dgm:t>
        <a:bodyPr rtlCol="0"/>
        <a:lstStyle/>
        <a:p>
          <a:pPr rtl="0"/>
          <a:r>
            <a:rPr lang="fr-FR" noProof="0" dirty="0"/>
            <a:t> Les jeux vidéo sur mobile en France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/>
      <dgm:spPr/>
      <dgm:t>
        <a:bodyPr rtlCol="0"/>
        <a:lstStyle/>
        <a:p>
          <a:pPr rtl="0"/>
          <a:r>
            <a:rPr lang="fr-FR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/>
      <dgm:spPr/>
      <dgm:t>
        <a:bodyPr rtlCol="0"/>
        <a:lstStyle/>
        <a:p>
          <a:pPr rtl="0"/>
          <a:r>
            <a:rPr lang="fr-FR" noProof="0" dirty="0"/>
            <a:t> Loisirs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A81358E0-3DE7-41AD-A28C-ABB22548B1F6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77756FBB-BF6C-4D78-803E-BCC851F1DA03}" type="sibTrans" cxnId="{FB8541C0-3895-4553-A4C7-34B81A3C4A0B}">
      <dgm:prSet/>
      <dgm:spPr/>
      <dgm:t>
        <a:bodyPr rtlCol="0"/>
        <a:lstStyle/>
        <a:p>
          <a:pPr rtl="0"/>
          <a:endParaRPr lang="en-US"/>
        </a:p>
      </dgm:t>
    </dgm:pt>
    <dgm:pt modelId="{262E0B94-6EA9-4797-B705-959D7B185F91}" type="parTrans" cxnId="{FB8541C0-3895-4553-A4C7-34B81A3C4A0B}">
      <dgm:prSet/>
      <dgm:spPr/>
      <dgm:t>
        <a:bodyPr rtlCol="0"/>
        <a:lstStyle/>
        <a:p>
          <a:pPr rtl="0"/>
          <a:endParaRPr lang="en-US"/>
        </a:p>
      </dgm:t>
    </dgm:pt>
    <dgm:pt modelId="{C2A1436E-2A87-4411-82B1-DB29AE292371}">
      <dgm:prSet phldrT="[Text]"/>
      <dgm:spPr/>
      <dgm:t>
        <a:bodyPr/>
        <a:lstStyle/>
        <a:p>
          <a:r>
            <a:rPr lang="fr-FR" noProof="0" dirty="0"/>
            <a:t> Verbes réguliers : aimer, détester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 Dire ce que j’aime ou je déteste</a:t>
          </a:r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NeighborX="-699" custLinFactNeighborY="-10552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88A9305-6F1D-4527-B905-D699F9761D33}" type="presOf" srcId="{CBCC21F5-552F-4D39-812E-6FCD4A366F58}" destId="{88934A05-9917-4005-94F8-87DD3F741985}" srcOrd="0" destOrd="1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A7548E85-817A-44FA-BB16-20168F9944A7}" type="presOf" srcId="{A81358E0-3DE7-41AD-A28C-ABB22548B1F6}" destId="{B9F2A5F0-7CD1-4123-B863-65900D7CC430}" srcOrd="0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FB8541C0-3895-4553-A4C7-34B81A3C4A0B}" srcId="{E5E95E82-EF79-43CA-AA86-43B0E1CBCD3F}" destId="{A81358E0-3DE7-41AD-A28C-ABB22548B1F6}" srcOrd="0" destOrd="0" parTransId="{262E0B94-6EA9-4797-B705-959D7B185F91}" sibTransId="{77756FBB-BF6C-4D78-803E-BCC851F1DA03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5B4BFEF4-4059-446A-9DEA-851E8F898776}" type="presOf" srcId="{CBCC21F5-552F-4D39-812E-6FCD4A366F58}" destId="{06DE3DBF-F4F0-4A69-B9A6-863F2463A118}" srcOrd="1" destOrd="1" presId="urn:microsoft.com/office/officeart/2005/8/layout/hList7"/>
    <dgm:cxn modelId="{387457F7-CE5C-4F5D-854F-86BC45F56B5D}" type="presOf" srcId="{A81358E0-3DE7-41AD-A28C-ABB22548B1F6}" destId="{3B1BB136-F037-45BD-BBF6-D2425637C0DA}" srcOrd="1" destOrd="1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21900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Do you have your:</a:t>
          </a:r>
        </a:p>
      </dsp:txBody>
      <dsp:txXfrm>
        <a:off x="24588" y="46488"/>
        <a:ext cx="7740947" cy="454509"/>
      </dsp:txXfrm>
    </dsp:sp>
    <dsp:sp modelId="{28C096D3-B5F3-4D00-AFDF-908FC9029D5F}">
      <dsp:nvSpPr>
        <dsp:cNvPr id="0" name=""/>
        <dsp:cNvSpPr/>
      </dsp:nvSpPr>
      <dsp:spPr>
        <a:xfrm>
          <a:off x="0" y="525585"/>
          <a:ext cx="7790123" cy="110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3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Pens?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Textbook/ workbook?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Devices?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Water?</a:t>
          </a:r>
        </a:p>
      </dsp:txBody>
      <dsp:txXfrm>
        <a:off x="0" y="525585"/>
        <a:ext cx="7790123" cy="1108485"/>
      </dsp:txXfrm>
    </dsp:sp>
    <dsp:sp modelId="{0D493520-50A0-4EE6-BEC2-DCC2534E4367}">
      <dsp:nvSpPr>
        <dsp:cNvPr id="0" name=""/>
        <dsp:cNvSpPr/>
      </dsp:nvSpPr>
      <dsp:spPr>
        <a:xfrm>
          <a:off x="0" y="1634071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Put everything else in your locker now. </a:t>
          </a:r>
        </a:p>
      </dsp:txBody>
      <dsp:txXfrm>
        <a:off x="24588" y="1658659"/>
        <a:ext cx="7740947" cy="454509"/>
      </dsp:txXfrm>
    </dsp:sp>
    <dsp:sp modelId="{1C3F512B-3C0C-4B14-91A1-9AC3F1E9968C}">
      <dsp:nvSpPr>
        <dsp:cNvPr id="0" name=""/>
        <dsp:cNvSpPr/>
      </dsp:nvSpPr>
      <dsp:spPr>
        <a:xfrm>
          <a:off x="0" y="2198236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When you are done, sit down and show me you are ready to learn! </a:t>
          </a:r>
        </a:p>
      </dsp:txBody>
      <dsp:txXfrm>
        <a:off x="24588" y="2222824"/>
        <a:ext cx="7740947" cy="45450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1603125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rtlCol="0" anchor="t" anchorCtr="1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Communication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noProof="0" dirty="0"/>
            <a:t> Dire ce que j’aime ou je déteste</a:t>
          </a:r>
        </a:p>
      </dsp:txBody>
      <dsp:txXfrm>
        <a:off x="0" y="793432"/>
        <a:ext cx="1603125" cy="793432"/>
      </dsp:txXfrm>
    </dsp:sp>
    <dsp:sp modelId="{58659876-9F73-4F70-83CB-16E4C9A112FC}">
      <dsp:nvSpPr>
        <dsp:cNvPr id="0" name=""/>
        <dsp:cNvSpPr/>
      </dsp:nvSpPr>
      <dsp:spPr>
        <a:xfrm>
          <a:off x="471296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1651218" y="0"/>
          <a:ext cx="1603125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rtlCol="0" anchor="t" anchorCtr="1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Vocabulaire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noProof="0" dirty="0"/>
            <a:t> Loisirs</a:t>
          </a:r>
        </a:p>
      </dsp:txBody>
      <dsp:txXfrm>
        <a:off x="1651218" y="793432"/>
        <a:ext cx="1603125" cy="793432"/>
      </dsp:txXfrm>
    </dsp:sp>
    <dsp:sp modelId="{279DFE09-28EE-48A2-B192-FFEC93ADF17D}">
      <dsp:nvSpPr>
        <dsp:cNvPr id="0" name=""/>
        <dsp:cNvSpPr/>
      </dsp:nvSpPr>
      <dsp:spPr>
        <a:xfrm>
          <a:off x="2122515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302437" y="0"/>
          <a:ext cx="1603125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rtlCol="0" anchor="t" anchorCtr="1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Grammaire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noProof="0" dirty="0"/>
            <a:t> Verbes réguliers : aimer, détester</a:t>
          </a:r>
        </a:p>
      </dsp:txBody>
      <dsp:txXfrm>
        <a:off x="3302437" y="793432"/>
        <a:ext cx="1603125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4949023" y="0"/>
          <a:ext cx="1603125" cy="198358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rtlCol="0" anchor="t" anchorCtr="1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Phonétique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100" kern="1200" noProof="0" dirty="0"/>
        </a:p>
      </dsp:txBody>
      <dsp:txXfrm>
        <a:off x="4949023" y="793432"/>
        <a:ext cx="1603125" cy="793432"/>
      </dsp:txXfrm>
    </dsp:sp>
    <dsp:sp modelId="{AAA72936-24EE-441D-B947-9946DAB89182}">
      <dsp:nvSpPr>
        <dsp:cNvPr id="0" name=""/>
        <dsp:cNvSpPr/>
      </dsp:nvSpPr>
      <dsp:spPr>
        <a:xfrm>
          <a:off x="5424952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6604875" y="0"/>
          <a:ext cx="1603125" cy="198358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rtlCol="0" anchor="t" anchorCtr="1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Culture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noProof="0" dirty="0"/>
            <a:t> Les jeux vidéo sur mobile en France</a:t>
          </a:r>
        </a:p>
      </dsp:txBody>
      <dsp:txXfrm>
        <a:off x="6604875" y="793432"/>
        <a:ext cx="1603125" cy="793432"/>
      </dsp:txXfrm>
    </dsp:sp>
    <dsp:sp modelId="{6D76E5FF-7D2E-406A-B668-9F0EAFB414C8}">
      <dsp:nvSpPr>
        <dsp:cNvPr id="0" name=""/>
        <dsp:cNvSpPr/>
      </dsp:nvSpPr>
      <dsp:spPr>
        <a:xfrm>
          <a:off x="7076171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53032" y="1555468"/>
          <a:ext cx="7596366" cy="29753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A4DC086-A5EB-4F4D-B088-01EC7532EB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B970-F7CD-47DD-852C-75BC92C312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ABA8A-663A-43D3-9F5F-FB28EB29227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1A29C-69A0-4212-AABE-9FF080DEEE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6D1E2-5227-4794-BA9F-533DEF3490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71FCA-C850-43CE-BC79-139E29DFC7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792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0B324-184E-4C86-AF3E-5418D971E257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3C977-7118-4AB2-BEB7-9EFA344E5AC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567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92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31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6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ENDED</a:t>
            </a:r>
            <a:r>
              <a:rPr lang="en-US" baseline="0" dirty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ACC5C7-22CB-4DA0-9FAC-C671A1669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948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>
              <a:defRPr sz="36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FA5C1-D576-4EFE-815C-685B40FDD97B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92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2573-78CC-4E1C-AB90-E1CFC6CAB66F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4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4B97D-FA5E-4B26-8646-8E0B23477E2D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41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9078"/>
            <a:ext cx="7772400" cy="1102519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262520"/>
            <a:ext cx="6400800" cy="1314450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AA71-2393-40C3-8750-9EB298D536E2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06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89"/>
            <a:ext cx="2133600" cy="273844"/>
          </a:xfrm>
        </p:spPr>
        <p:txBody>
          <a:bodyPr/>
          <a:lstStyle/>
          <a:p>
            <a:fld id="{4340C559-FD93-431C-B46A-1EC3CBAD4F93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1C2EA-EC26-4833-AF81-08C6626A9289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64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3C34-8E08-4D88-A995-46F380E6D226}" type="datetime1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313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E982-DEE2-4AEE-A448-B94721986003}" type="datetime1">
              <a:rPr lang="en-US" smtClean="0"/>
              <a:t>3/3/2023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34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E63F-C0F0-4109-9582-1346E2896ABA}" type="datetime1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39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975E9-514D-48DA-8FD0-017D63501385}" type="datetime1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14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B9EE-64C3-409B-9F96-3313E683E1D2}" type="datetime1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7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CB3B9-8034-4176-A25B-599A3C4E328B}" type="datetime1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69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C952-115E-4A40-8433-94C178CAB8C6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45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2A24-C854-4DE5-9B3A-D2C1B243953E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28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90"/>
            <a:ext cx="2133600" cy="273844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4C133-7736-C540-A145-70012046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9AB49-3550-4C35-7515-6C67C8890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F0B4C-BD52-F3E6-705D-0691932D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D80B8-EE06-A1F9-8B9D-9CA5657C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A8FC8-0A3E-C7B3-FBDE-28F478BF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6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5620-05E6-448E-A321-B2515E95FBB4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556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A2BB-B40F-4F2F-AF39-83168D49CB7E}" type="datetime1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2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6C60D-3C0A-4485-8380-7D8491F5B519}" type="datetime1">
              <a:rPr lang="en-US" smtClean="0"/>
              <a:t>3/3/2023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0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6E98-B59E-4869-A25A-A72005A2456E}" type="datetime1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0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82C0-44B6-479C-8F29-F5BC29281D80}" type="datetime1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8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FE34-2BFE-46F4-9002-1227DDAEB4C1}" type="datetime1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2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6F20-4FD7-4BB7-B52F-97C0AA3913E0}" type="datetime1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6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3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F54A4-9F3A-460B-A723-2ECF114FB481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2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E0C4C-1FDA-13CC-67F5-C8A8037F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8B524-8144-59BC-EB6B-D78A17CB2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2FECA-FEE6-185A-1122-86C155E4C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597D-75EC-4056-98EA-323E2E9AD300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DD3C3-7EE8-975A-3AFA-3467D9F16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72B06-CBB1-8901-F5AE-3597A164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E0F0B-BFDE-4935-8CDE-0C4F9BE5347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1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36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13" Type="http://schemas.microsoft.com/office/2007/relationships/diagramDrawing" Target="../diagrams/drawing12.xml"/><Relationship Id="rId3" Type="http://schemas.microsoft.com/office/2007/relationships/media" Target="../media/media3.mp3"/><Relationship Id="rId7" Type="http://schemas.openxmlformats.org/officeDocument/2006/relationships/image" Target="../media/image36.png"/><Relationship Id="rId12" Type="http://schemas.openxmlformats.org/officeDocument/2006/relationships/diagramColors" Target="../diagrams/colors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5.png"/><Relationship Id="rId11" Type="http://schemas.openxmlformats.org/officeDocument/2006/relationships/diagramQuickStyle" Target="../diagrams/quickStyle12.xml"/><Relationship Id="rId5" Type="http://schemas.openxmlformats.org/officeDocument/2006/relationships/slideLayout" Target="../slideLayouts/slideLayout2.xml"/><Relationship Id="rId10" Type="http://schemas.openxmlformats.org/officeDocument/2006/relationships/diagramLayout" Target="../diagrams/layout12.xml"/><Relationship Id="rId4" Type="http://schemas.openxmlformats.org/officeDocument/2006/relationships/audio" Target="../media/media3.mp3"/><Relationship Id="rId9" Type="http://schemas.openxmlformats.org/officeDocument/2006/relationships/diagramData" Target="../diagrams/data12.xml"/><Relationship Id="rId1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diagramColors" Target="../diagrams/colors13.xml"/><Relationship Id="rId3" Type="http://schemas.microsoft.com/office/2007/relationships/media" Target="../media/media5.mp3"/><Relationship Id="rId7" Type="http://schemas.openxmlformats.org/officeDocument/2006/relationships/slideLayout" Target="../slideLayouts/slideLayout2.xml"/><Relationship Id="rId12" Type="http://schemas.openxmlformats.org/officeDocument/2006/relationships/diagramQuickStyle" Target="../diagrams/quickStyle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diagramLayout" Target="../diagrams/layout13.xml"/><Relationship Id="rId5" Type="http://schemas.microsoft.com/office/2007/relationships/media" Target="../media/media6.mp3"/><Relationship Id="rId15" Type="http://schemas.openxmlformats.org/officeDocument/2006/relationships/image" Target="../media/image17.png"/><Relationship Id="rId10" Type="http://schemas.openxmlformats.org/officeDocument/2006/relationships/diagramData" Target="../diagrams/data13.xml"/><Relationship Id="rId4" Type="http://schemas.openxmlformats.org/officeDocument/2006/relationships/audio" Target="../media/media5.mp3"/><Relationship Id="rId9" Type="http://schemas.openxmlformats.org/officeDocument/2006/relationships/image" Target="../media/image37.gif"/><Relationship Id="rId14" Type="http://schemas.microsoft.com/office/2007/relationships/diagramDrawing" Target="../diagrams/drawing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image" Target="../media/image39.png"/><Relationship Id="rId7" Type="http://schemas.openxmlformats.org/officeDocument/2006/relationships/diagramQuickStyle" Target="../diagrams/quickStyle1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3.x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10" Type="http://schemas.openxmlformats.org/officeDocument/2006/relationships/image" Target="../media/image41.png"/><Relationship Id="rId4" Type="http://schemas.openxmlformats.org/officeDocument/2006/relationships/image" Target="../media/image40.gif"/><Relationship Id="rId9" Type="http://schemas.microsoft.com/office/2007/relationships/diagramDrawing" Target="../diagrams/drawing14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42.gif"/><Relationship Id="rId7" Type="http://schemas.openxmlformats.org/officeDocument/2006/relationships/diagramColors" Target="../diagrams/colors15.xml"/><Relationship Id="rId2" Type="http://schemas.openxmlformats.org/officeDocument/2006/relationships/hyperlink" Target="https://play.kahoot.it/v2/?quizId=765a7ae0-244b-4873-8cfc-c82e79120531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diagramDrawing" Target="../diagrams/drawing16.xml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12" Type="http://schemas.openxmlformats.org/officeDocument/2006/relationships/diagramColors" Target="../diagrams/colors16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diagramQuickStyle" Target="../diagrams/quickStyle16.xml"/><Relationship Id="rId5" Type="http://schemas.openxmlformats.org/officeDocument/2006/relationships/image" Target="../media/image28.png"/><Relationship Id="rId10" Type="http://schemas.openxmlformats.org/officeDocument/2006/relationships/diagramLayout" Target="../diagrams/layout16.xml"/><Relationship Id="rId4" Type="http://schemas.openxmlformats.org/officeDocument/2006/relationships/image" Target="../media/image27.png"/><Relationship Id="rId9" Type="http://schemas.openxmlformats.org/officeDocument/2006/relationships/diagramData" Target="../diagrams/data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10" Type="http://schemas.openxmlformats.org/officeDocument/2006/relationships/image" Target="../media/image17.png"/><Relationship Id="rId4" Type="http://schemas.openxmlformats.org/officeDocument/2006/relationships/image" Target="../media/image37.gif"/><Relationship Id="rId9" Type="http://schemas.microsoft.com/office/2007/relationships/diagramDrawing" Target="../diagrams/drawing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39.png"/><Relationship Id="rId7" Type="http://schemas.openxmlformats.org/officeDocument/2006/relationships/diagramQuickStyle" Target="../diagrams/quickStyle18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10" Type="http://schemas.openxmlformats.org/officeDocument/2006/relationships/image" Target="../media/image41.png"/><Relationship Id="rId4" Type="http://schemas.openxmlformats.org/officeDocument/2006/relationships/image" Target="../media/image40.gif"/><Relationship Id="rId9" Type="http://schemas.microsoft.com/office/2007/relationships/diagramDrawing" Target="../diagrams/drawin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image" Target="../media/image47.jpeg"/><Relationship Id="rId7" Type="http://schemas.openxmlformats.org/officeDocument/2006/relationships/diagramColors" Target="../diagrams/colors22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3.xml"/><Relationship Id="rId3" Type="http://schemas.microsoft.com/office/2007/relationships/media" Target="../media/media9.mp3"/><Relationship Id="rId7" Type="http://schemas.openxmlformats.org/officeDocument/2006/relationships/diagramData" Target="../diagrams/data23.xml"/><Relationship Id="rId12" Type="http://schemas.openxmlformats.org/officeDocument/2006/relationships/image" Target="../media/image1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7.gif"/><Relationship Id="rId11" Type="http://schemas.microsoft.com/office/2007/relationships/diagramDrawing" Target="../diagrams/drawing23.xml"/><Relationship Id="rId5" Type="http://schemas.openxmlformats.org/officeDocument/2006/relationships/slideLayout" Target="../slideLayouts/slideLayout2.xml"/><Relationship Id="rId10" Type="http://schemas.openxmlformats.org/officeDocument/2006/relationships/diagramColors" Target="../diagrams/colors23.xml"/><Relationship Id="rId4" Type="http://schemas.openxmlformats.org/officeDocument/2006/relationships/audio" Target="../media/media9.mp3"/><Relationship Id="rId9" Type="http://schemas.openxmlformats.org/officeDocument/2006/relationships/diagramQuickStyle" Target="../diagrams/quickStyle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e.kahoot.it/details/23667f6d-5466-43f8-9e93-66feb1a901d9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4.xml"/><Relationship Id="rId3" Type="http://schemas.openxmlformats.org/officeDocument/2006/relationships/image" Target="../media/image39.png"/><Relationship Id="rId7" Type="http://schemas.openxmlformats.org/officeDocument/2006/relationships/diagramQuickStyle" Target="../diagrams/quickStyle2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4.xml"/><Relationship Id="rId5" Type="http://schemas.openxmlformats.org/officeDocument/2006/relationships/diagramData" Target="../diagrams/data24.xml"/><Relationship Id="rId10" Type="http://schemas.openxmlformats.org/officeDocument/2006/relationships/image" Target="../media/image41.png"/><Relationship Id="rId4" Type="http://schemas.openxmlformats.org/officeDocument/2006/relationships/image" Target="../media/image40.gif"/><Relationship Id="rId9" Type="http://schemas.microsoft.com/office/2007/relationships/diagramDrawing" Target="../diagrams/drawing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42.gif"/><Relationship Id="rId7" Type="http://schemas.openxmlformats.org/officeDocument/2006/relationships/diagramColors" Target="../diagrams/colors28.xml"/><Relationship Id="rId2" Type="http://schemas.openxmlformats.org/officeDocument/2006/relationships/hyperlink" Target="https://play.kahoot.it/v2/?quizId=c214cac2-ec16-48ef-adbc-d98d38f42b7b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diagramDrawing" Target="../diagrams/drawing29.xml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12" Type="http://schemas.openxmlformats.org/officeDocument/2006/relationships/diagramColors" Target="../diagrams/colors29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diagramQuickStyle" Target="../diagrams/quickStyle29.xml"/><Relationship Id="rId5" Type="http://schemas.openxmlformats.org/officeDocument/2006/relationships/image" Target="../media/image28.png"/><Relationship Id="rId10" Type="http://schemas.openxmlformats.org/officeDocument/2006/relationships/diagramLayout" Target="../diagrams/layout29.xml"/><Relationship Id="rId4" Type="http://schemas.openxmlformats.org/officeDocument/2006/relationships/image" Target="../media/image27.png"/><Relationship Id="rId9" Type="http://schemas.openxmlformats.org/officeDocument/2006/relationships/diagramData" Target="../diagrams/data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1.xml"/><Relationship Id="rId3" Type="http://schemas.openxmlformats.org/officeDocument/2006/relationships/image" Target="../media/image52.png"/><Relationship Id="rId7" Type="http://schemas.openxmlformats.org/officeDocument/2006/relationships/diagramQuickStyle" Target="../diagrams/quickStyle3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1.xml"/><Relationship Id="rId5" Type="http://schemas.openxmlformats.org/officeDocument/2006/relationships/diagramData" Target="../diagrams/data31.xml"/><Relationship Id="rId4" Type="http://schemas.openxmlformats.org/officeDocument/2006/relationships/image" Target="../media/image53.png"/><Relationship Id="rId9" Type="http://schemas.microsoft.com/office/2007/relationships/diagramDrawing" Target="../diagrams/drawing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3.gif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4.gif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11" Type="http://schemas.microsoft.com/office/2007/relationships/diagramDrawing" Target="../diagrams/drawing4.xml"/><Relationship Id="rId5" Type="http://schemas.openxmlformats.org/officeDocument/2006/relationships/image" Target="../media/image16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15.png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diagramQuickStyle" Target="../diagrams/quickStyle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7.xml"/><Relationship Id="rId5" Type="http://schemas.openxmlformats.org/officeDocument/2006/relationships/diagramQuickStyle" Target="../diagrams/quickStyle6.xml"/><Relationship Id="rId15" Type="http://schemas.microsoft.com/office/2007/relationships/diagramDrawing" Target="../diagrams/drawing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24.jpg"/><Relationship Id="rId14" Type="http://schemas.openxmlformats.org/officeDocument/2006/relationships/diagramColors" Target="../diagrams/colors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diagramDrawing" Target="../diagrams/drawing8.xml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12" Type="http://schemas.openxmlformats.org/officeDocument/2006/relationships/diagramColors" Target="../diagrams/colors8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diagramQuickStyle" Target="../diagrams/quickStyle8.xml"/><Relationship Id="rId5" Type="http://schemas.openxmlformats.org/officeDocument/2006/relationships/image" Target="../media/image28.png"/><Relationship Id="rId10" Type="http://schemas.openxmlformats.org/officeDocument/2006/relationships/diagramLayout" Target="../diagrams/layout8.xml"/><Relationship Id="rId4" Type="http://schemas.openxmlformats.org/officeDocument/2006/relationships/image" Target="../media/image27.png"/><Relationship Id="rId9" Type="http://schemas.openxmlformats.org/officeDocument/2006/relationships/diagramData" Target="../diagrams/data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12" Type="http://schemas.microsoft.com/office/2007/relationships/diagramDrawing" Target="../diagrams/drawing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jpeg"/><Relationship Id="rId11" Type="http://schemas.openxmlformats.org/officeDocument/2006/relationships/diagramColors" Target="../diagrams/colors9.xml"/><Relationship Id="rId5" Type="http://schemas.openxmlformats.org/officeDocument/2006/relationships/image" Target="../media/image32.png"/><Relationship Id="rId10" Type="http://schemas.openxmlformats.org/officeDocument/2006/relationships/diagramQuickStyle" Target="../diagrams/quickStyle9.xml"/><Relationship Id="rId4" Type="http://schemas.openxmlformats.org/officeDocument/2006/relationships/notesSlide" Target="../notesSlides/notesSlide3.xml"/><Relationship Id="rId9" Type="http://schemas.openxmlformats.org/officeDocument/2006/relationships/diagramLayout" Target="../diagrams/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690" y="193673"/>
            <a:ext cx="3865844" cy="180535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4948948" y="1534652"/>
            <a:ext cx="3357502" cy="3017520"/>
          </a:xfrm>
          <a:prstGeom prst="rect">
            <a:avLst/>
          </a:prstGeom>
        </p:spPr>
        <p:txBody>
          <a:bodyPr vert="horz" lIns="0" tIns="34290" rIns="0" bIns="34290" rtlCol="0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013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837551" y="2020108"/>
          <a:ext cx="7790123" cy="2723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500" y="105821"/>
            <a:ext cx="617979" cy="6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5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69"/>
            <a:ext cx="9143999" cy="118196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26"/>
            <a:ext cx="3047358" cy="1182309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80834" y="-3980833"/>
            <a:ext cx="1182335" cy="9144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69075" y="739"/>
            <a:ext cx="3227567" cy="1181596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D881E6-33CA-B171-F203-06E453189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5" y="264870"/>
            <a:ext cx="5318475" cy="6739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>
                <a:solidFill>
                  <a:srgbClr val="FFFFFF"/>
                </a:solidFill>
              </a:rPr>
              <a:t>Transcription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41C87FC5-6F16-259C-E986-679A9BC9AF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842"/>
          <a:stretch/>
        </p:blipFill>
        <p:spPr bwMode="auto">
          <a:xfrm>
            <a:off x="536811" y="1752844"/>
            <a:ext cx="3848316" cy="2764678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2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D5230B26-4A8C-D688-ED3B-399C6CE3A1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5571"/>
          <a:stretch/>
        </p:blipFill>
        <p:spPr bwMode="auto">
          <a:xfrm>
            <a:off x="4758873" y="1663361"/>
            <a:ext cx="3539391" cy="299837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8404BBA-FB5D-68A8-8959-B07CBC450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4823309"/>
            <a:ext cx="336042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8A0576F8-4F0C-FD4F-B2E1-A427388F89CF}" type="slidenum">
              <a:rPr lang="en-US" sz="80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10</a:t>
            </a:fld>
            <a:endParaRPr lang="en-US" sz="8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13B6AD-756F-751E-31F4-5743EAB03B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9742517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736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IV. Vocabulaire : Les activités de loisirs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195412-ABC5-C28E-0EF5-4DD6666DFBDA}"/>
              </a:ext>
            </a:extLst>
          </p:cNvPr>
          <p:cNvSpPr/>
          <p:nvPr/>
        </p:nvSpPr>
        <p:spPr>
          <a:xfrm>
            <a:off x="5049520" y="205232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FFCFD2-1932-D3C6-F699-81158F287B8A}"/>
              </a:ext>
            </a:extLst>
          </p:cNvPr>
          <p:cNvSpPr/>
          <p:nvPr/>
        </p:nvSpPr>
        <p:spPr>
          <a:xfrm>
            <a:off x="5085080" y="243078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C60D51-0C93-0646-C45B-A41C9529AD53}"/>
              </a:ext>
            </a:extLst>
          </p:cNvPr>
          <p:cNvSpPr/>
          <p:nvPr/>
        </p:nvSpPr>
        <p:spPr>
          <a:xfrm>
            <a:off x="5252720" y="2809240"/>
            <a:ext cx="141224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351FA1-9DAF-CF84-FD8E-5F3750A4104E}"/>
              </a:ext>
            </a:extLst>
          </p:cNvPr>
          <p:cNvSpPr/>
          <p:nvPr/>
        </p:nvSpPr>
        <p:spPr>
          <a:xfrm>
            <a:off x="4048760" y="2834640"/>
            <a:ext cx="49276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7A8FD3B-FE62-53A2-BE02-3A9252C08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908356"/>
              </p:ext>
            </p:extLst>
          </p:nvPr>
        </p:nvGraphicFramePr>
        <p:xfrm>
          <a:off x="619357" y="1063229"/>
          <a:ext cx="5704705" cy="318059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44932">
                  <a:extLst>
                    <a:ext uri="{9D8B030D-6E8A-4147-A177-3AD203B41FA5}">
                      <a16:colId xmlns:a16="http://schemas.microsoft.com/office/drawing/2014/main" val="3409100170"/>
                    </a:ext>
                  </a:extLst>
                </a:gridCol>
                <a:gridCol w="3159773">
                  <a:extLst>
                    <a:ext uri="{9D8B030D-6E8A-4147-A177-3AD203B41FA5}">
                      <a16:colId xmlns:a16="http://schemas.microsoft.com/office/drawing/2014/main" val="1842285719"/>
                    </a:ext>
                  </a:extLst>
                </a:gridCol>
              </a:tblGrid>
              <a:tr h="20380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b="1" dirty="0">
                          <a:effectLst/>
                        </a:rPr>
                        <a:t>Parler de ses activités préférées</a:t>
                      </a:r>
                      <a:endParaRPr lang="fr-F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92119"/>
                  </a:ext>
                </a:extLst>
              </a:tr>
              <a:tr h="20380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b="1" i="1" dirty="0">
                          <a:effectLst/>
                          <a:highlight>
                            <a:srgbClr val="FF00FF"/>
                          </a:highlight>
                        </a:rPr>
                        <a:t>J’adore / j’aime / je n’aime pas / je déteste</a:t>
                      </a:r>
                      <a:endParaRPr lang="fr-FR" sz="1000" b="1" i="1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40232"/>
                  </a:ext>
                </a:extLst>
              </a:tr>
              <a:tr h="2038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le lundi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740473069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le sport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faire du sport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4210580156"/>
                  </a:ext>
                </a:extLst>
              </a:tr>
              <a:tr h="2038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le français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apprendre le français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683184364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la télévision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regarder la télévision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445456270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la musique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écouter de la musique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039421930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effectLst/>
                        </a:rPr>
                        <a:t>l’école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effectLst/>
                        </a:rPr>
                        <a:t>aller à l’école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3163287453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strike="sngStrike" dirty="0">
                          <a:effectLst/>
                        </a:rPr>
                        <a:t>L’</a:t>
                      </a:r>
                      <a:r>
                        <a:rPr lang="fr-FR" sz="1000" dirty="0">
                          <a:effectLst/>
                        </a:rPr>
                        <a:t>Internet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aller sur internet / aller sur les réseaux sociaux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3019402491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les jeux vidéo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jouer aux jeux vidéo / jouer sur l’ordinateur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653774740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mes copains et copines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parler avec mes copains et copines  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757090793"/>
                  </a:ext>
                </a:extLst>
              </a:tr>
              <a:tr h="2134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b="1" i="1" dirty="0">
                          <a:effectLst/>
                          <a:highlight>
                            <a:srgbClr val="FF00FF"/>
                          </a:highlight>
                        </a:rPr>
                        <a:t>J’adore / j’aime / je n’aime pas / je déteste</a:t>
                      </a:r>
                      <a:endParaRPr lang="fr-FR" sz="1000" b="1" i="1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178218"/>
                  </a:ext>
                </a:extLst>
              </a:tr>
              <a:tr h="6575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758486342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857B8D32-9933-B26B-AC9C-A3952AD34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355" y="1389153"/>
            <a:ext cx="1129951" cy="11429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E9C6A02-1751-DDDF-B97E-2CA841C20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356" y="3158325"/>
            <a:ext cx="1131938" cy="114298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2BB91A6-3CBF-1A8C-59CD-0DF3B5D14700}"/>
              </a:ext>
            </a:extLst>
          </p:cNvPr>
          <p:cNvSpPr txBox="1"/>
          <p:nvPr/>
        </p:nvSpPr>
        <p:spPr>
          <a:xfrm>
            <a:off x="6750356" y="1063229"/>
            <a:ext cx="1129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Loisirs 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F383E3E-C84D-2582-9191-AD38363E468A}"/>
              </a:ext>
            </a:extLst>
          </p:cNvPr>
          <p:cNvSpPr txBox="1"/>
          <p:nvPr/>
        </p:nvSpPr>
        <p:spPr>
          <a:xfrm>
            <a:off x="6664960" y="2858058"/>
            <a:ext cx="1129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Loisirs 2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A0CD11A-F082-5C7D-08D9-869AE9C1F7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036186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358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IV. Vocabulaire : Les activités de loisirs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195412-ABC5-C28E-0EF5-4DD6666DFBDA}"/>
              </a:ext>
            </a:extLst>
          </p:cNvPr>
          <p:cNvSpPr/>
          <p:nvPr/>
        </p:nvSpPr>
        <p:spPr>
          <a:xfrm>
            <a:off x="5049520" y="205232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FFCFD2-1932-D3C6-F699-81158F287B8A}"/>
              </a:ext>
            </a:extLst>
          </p:cNvPr>
          <p:cNvSpPr/>
          <p:nvPr/>
        </p:nvSpPr>
        <p:spPr>
          <a:xfrm>
            <a:off x="5085080" y="243078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C60D51-0C93-0646-C45B-A41C9529AD53}"/>
              </a:ext>
            </a:extLst>
          </p:cNvPr>
          <p:cNvSpPr/>
          <p:nvPr/>
        </p:nvSpPr>
        <p:spPr>
          <a:xfrm>
            <a:off x="5252720" y="2809240"/>
            <a:ext cx="141224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351FA1-9DAF-CF84-FD8E-5F3750A4104E}"/>
              </a:ext>
            </a:extLst>
          </p:cNvPr>
          <p:cNvSpPr/>
          <p:nvPr/>
        </p:nvSpPr>
        <p:spPr>
          <a:xfrm>
            <a:off x="4048760" y="2834640"/>
            <a:ext cx="49276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7A8FD3B-FE62-53A2-BE02-3A9252C08D3E}"/>
              </a:ext>
            </a:extLst>
          </p:cNvPr>
          <p:cNvGraphicFramePr>
            <a:graphicFrameLocks noGrp="1"/>
          </p:cNvGraphicFramePr>
          <p:nvPr/>
        </p:nvGraphicFramePr>
        <p:xfrm>
          <a:off x="619357" y="1063229"/>
          <a:ext cx="5704705" cy="320823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44932">
                  <a:extLst>
                    <a:ext uri="{9D8B030D-6E8A-4147-A177-3AD203B41FA5}">
                      <a16:colId xmlns:a16="http://schemas.microsoft.com/office/drawing/2014/main" val="3409100170"/>
                    </a:ext>
                  </a:extLst>
                </a:gridCol>
                <a:gridCol w="3159773">
                  <a:extLst>
                    <a:ext uri="{9D8B030D-6E8A-4147-A177-3AD203B41FA5}">
                      <a16:colId xmlns:a16="http://schemas.microsoft.com/office/drawing/2014/main" val="1842285719"/>
                    </a:ext>
                  </a:extLst>
                </a:gridCol>
              </a:tblGrid>
              <a:tr h="20380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b="1" dirty="0">
                          <a:effectLst/>
                        </a:rPr>
                        <a:t>Parler de ses activités préférées</a:t>
                      </a:r>
                      <a:endParaRPr lang="fr-F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92119"/>
                  </a:ext>
                </a:extLst>
              </a:tr>
              <a:tr h="20380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b="1" i="1" dirty="0">
                          <a:effectLst/>
                          <a:highlight>
                            <a:srgbClr val="FF00FF"/>
                          </a:highlight>
                        </a:rPr>
                        <a:t>J’adore / j’aime / je n’aime pas / je déteste</a:t>
                      </a:r>
                      <a:endParaRPr lang="fr-FR" sz="1000" b="1" i="1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40232"/>
                  </a:ext>
                </a:extLst>
              </a:tr>
              <a:tr h="2038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FF"/>
                          </a:highlight>
                        </a:rPr>
                        <a:t>le</a:t>
                      </a:r>
                      <a:r>
                        <a:rPr lang="fr-FR" sz="1000" dirty="0">
                          <a:effectLst/>
                        </a:rPr>
                        <a:t> </a:t>
                      </a:r>
                      <a:r>
                        <a:rPr lang="fr-FR" sz="1000" dirty="0">
                          <a:effectLst/>
                          <a:highlight>
                            <a:srgbClr val="FFFF00"/>
                          </a:highlight>
                        </a:rPr>
                        <a:t>lundi</a:t>
                      </a:r>
                      <a:endParaRPr lang="fr-FR" sz="10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740473069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FF"/>
                          </a:highlight>
                        </a:rPr>
                        <a:t>le </a:t>
                      </a:r>
                      <a:r>
                        <a:rPr lang="fr-FR" sz="1000" dirty="0">
                          <a:effectLst/>
                          <a:highlight>
                            <a:srgbClr val="FFFF00"/>
                          </a:highlight>
                        </a:rPr>
                        <a:t>sport</a:t>
                      </a:r>
                      <a:endParaRPr lang="fr-FR" sz="10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00"/>
                          </a:highlight>
                        </a:rPr>
                        <a:t>faire</a:t>
                      </a:r>
                      <a:r>
                        <a:rPr lang="fr-FR" sz="1000" dirty="0">
                          <a:effectLst/>
                        </a:rPr>
                        <a:t> du sport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4210580156"/>
                  </a:ext>
                </a:extLst>
              </a:tr>
              <a:tr h="2038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FF"/>
                          </a:highlight>
                        </a:rPr>
                        <a:t>le</a:t>
                      </a:r>
                      <a:r>
                        <a:rPr lang="fr-FR" sz="1000" dirty="0">
                          <a:effectLst/>
                        </a:rPr>
                        <a:t> </a:t>
                      </a:r>
                      <a:r>
                        <a:rPr lang="fr-FR" sz="1000" dirty="0">
                          <a:effectLst/>
                          <a:highlight>
                            <a:srgbClr val="FFFF00"/>
                          </a:highlight>
                        </a:rPr>
                        <a:t>français</a:t>
                      </a:r>
                      <a:endParaRPr lang="fr-FR" sz="10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00"/>
                          </a:highlight>
                        </a:rPr>
                        <a:t>apprendre</a:t>
                      </a:r>
                      <a:r>
                        <a:rPr lang="fr-FR" sz="1000" dirty="0">
                          <a:effectLst/>
                        </a:rPr>
                        <a:t> le français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683184364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FF"/>
                          </a:highlight>
                        </a:rPr>
                        <a:t>la </a:t>
                      </a:r>
                      <a:r>
                        <a:rPr lang="fr-FR" sz="1000" dirty="0">
                          <a:effectLst/>
                          <a:highlight>
                            <a:srgbClr val="FFFF00"/>
                          </a:highlight>
                        </a:rPr>
                        <a:t>télévision</a:t>
                      </a:r>
                      <a:endParaRPr lang="fr-FR" sz="10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00"/>
                          </a:highlight>
                        </a:rPr>
                        <a:t>regarder </a:t>
                      </a:r>
                      <a:r>
                        <a:rPr lang="fr-FR" sz="1000" dirty="0">
                          <a:effectLst/>
                        </a:rPr>
                        <a:t>la télévision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445456270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FF"/>
                          </a:highlight>
                        </a:rPr>
                        <a:t>la</a:t>
                      </a:r>
                      <a:r>
                        <a:rPr lang="fr-FR" sz="1000" dirty="0">
                          <a:effectLst/>
                        </a:rPr>
                        <a:t> </a:t>
                      </a:r>
                      <a:r>
                        <a:rPr lang="fr-FR" sz="1000" dirty="0">
                          <a:effectLst/>
                          <a:highlight>
                            <a:srgbClr val="FFFF00"/>
                          </a:highlight>
                        </a:rPr>
                        <a:t>musique</a:t>
                      </a:r>
                      <a:endParaRPr lang="fr-FR" sz="10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00"/>
                          </a:highlight>
                        </a:rPr>
                        <a:t>écouter</a:t>
                      </a:r>
                      <a:r>
                        <a:rPr lang="fr-FR" sz="1000" dirty="0">
                          <a:effectLst/>
                        </a:rPr>
                        <a:t> de la musique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039421930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effectLst/>
                          <a:highlight>
                            <a:srgbClr val="00FFFF"/>
                          </a:highlight>
                        </a:rPr>
                        <a:t>l’</a:t>
                      </a:r>
                      <a:r>
                        <a:rPr lang="fr-FR" sz="1000" dirty="0">
                          <a:effectLst/>
                          <a:highlight>
                            <a:srgbClr val="FFFF00"/>
                          </a:highlight>
                        </a:rPr>
                        <a:t>école</a:t>
                      </a:r>
                      <a:endParaRPr lang="fr-FR" sz="10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effectLst/>
                          <a:highlight>
                            <a:srgbClr val="00FF00"/>
                          </a:highlight>
                        </a:rPr>
                        <a:t>aller </a:t>
                      </a:r>
                      <a:r>
                        <a:rPr lang="fr-FR" sz="1000" dirty="0">
                          <a:effectLst/>
                        </a:rPr>
                        <a:t>à l’école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3163287453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strike="sngStrike" dirty="0">
                          <a:effectLst/>
                          <a:highlight>
                            <a:srgbClr val="00FFFF"/>
                          </a:highlight>
                        </a:rPr>
                        <a:t>L’</a:t>
                      </a:r>
                      <a:r>
                        <a:rPr lang="fr-FR" sz="1000" dirty="0">
                          <a:effectLst/>
                          <a:highlight>
                            <a:srgbClr val="FFFF00"/>
                          </a:highlight>
                        </a:rPr>
                        <a:t>Internet</a:t>
                      </a:r>
                      <a:endParaRPr lang="fr-FR" sz="10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00"/>
                          </a:highlight>
                        </a:rPr>
                        <a:t>aller</a:t>
                      </a:r>
                      <a:r>
                        <a:rPr lang="fr-FR" sz="1000" dirty="0">
                          <a:effectLst/>
                        </a:rPr>
                        <a:t> sur internet / </a:t>
                      </a:r>
                      <a:r>
                        <a:rPr lang="fr-FR" sz="1000" dirty="0">
                          <a:effectLst/>
                          <a:highlight>
                            <a:srgbClr val="00FF00"/>
                          </a:highlight>
                        </a:rPr>
                        <a:t>aller</a:t>
                      </a:r>
                      <a:r>
                        <a:rPr lang="fr-FR" sz="1000" dirty="0">
                          <a:effectLst/>
                        </a:rPr>
                        <a:t> sur les réseaux sociaux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3019402491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FF"/>
                          </a:highlight>
                        </a:rPr>
                        <a:t>les </a:t>
                      </a:r>
                      <a:r>
                        <a:rPr lang="fr-FR" sz="1000" dirty="0">
                          <a:effectLst/>
                          <a:highlight>
                            <a:srgbClr val="FFFF00"/>
                          </a:highlight>
                        </a:rPr>
                        <a:t>jeux vidéo</a:t>
                      </a:r>
                      <a:endParaRPr lang="fr-FR" sz="10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00"/>
                          </a:highlight>
                        </a:rPr>
                        <a:t>jouer </a:t>
                      </a:r>
                      <a:r>
                        <a:rPr lang="fr-FR" sz="1000" dirty="0">
                          <a:effectLst/>
                        </a:rPr>
                        <a:t>aux jeux vidéo / </a:t>
                      </a:r>
                      <a:r>
                        <a:rPr lang="fr-FR" sz="1000" dirty="0">
                          <a:effectLst/>
                          <a:highlight>
                            <a:srgbClr val="00FF00"/>
                          </a:highlight>
                        </a:rPr>
                        <a:t>jouer </a:t>
                      </a:r>
                      <a:r>
                        <a:rPr lang="fr-FR" sz="1000" dirty="0">
                          <a:effectLst/>
                        </a:rPr>
                        <a:t>sur l’ordinateur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653774740"/>
                  </a:ext>
                </a:extLst>
              </a:tr>
              <a:tr h="2134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mes copains et copines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  <a:highlight>
                            <a:srgbClr val="00FF00"/>
                          </a:highlight>
                        </a:rPr>
                        <a:t>parler</a:t>
                      </a:r>
                      <a:r>
                        <a:rPr lang="fr-FR" sz="1000" dirty="0">
                          <a:effectLst/>
                        </a:rPr>
                        <a:t> avec mes copains et copines  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757090793"/>
                  </a:ext>
                </a:extLst>
              </a:tr>
              <a:tr h="2134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b="1" i="1" dirty="0">
                          <a:effectLst/>
                          <a:highlight>
                            <a:srgbClr val="FF00FF"/>
                          </a:highlight>
                        </a:rPr>
                        <a:t>J’adore / j’aime / je n’aime pas / je déteste</a:t>
                      </a:r>
                      <a:endParaRPr lang="fr-FR" sz="1000" b="1" i="1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178218"/>
                  </a:ext>
                </a:extLst>
              </a:tr>
              <a:tr h="65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b="1" dirty="0">
                          <a:effectLst/>
                        </a:rPr>
                        <a:t>+ </a:t>
                      </a:r>
                      <a:r>
                        <a:rPr lang="fr-FR" sz="1000" b="1" dirty="0">
                          <a:effectLst/>
                          <a:highlight>
                            <a:srgbClr val="00FFFF"/>
                          </a:highlight>
                        </a:rPr>
                        <a:t>le/la/l’/les</a:t>
                      </a:r>
                      <a:r>
                        <a:rPr lang="fr-FR" sz="1000" b="1" dirty="0">
                          <a:effectLst/>
                        </a:rPr>
                        <a:t> + </a:t>
                      </a: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nom</a:t>
                      </a:r>
                      <a:endParaRPr lang="fr-FR" sz="10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u="sng" dirty="0">
                          <a:effectLst/>
                        </a:rPr>
                        <a:t>Exemple</a:t>
                      </a:r>
                      <a:r>
                        <a:rPr lang="fr-FR" sz="1000" dirty="0">
                          <a:effectLst/>
                        </a:rPr>
                        <a:t> : J’adore </a:t>
                      </a:r>
                      <a:r>
                        <a:rPr lang="fr-FR" sz="1000" dirty="0">
                          <a:effectLst/>
                          <a:highlight>
                            <a:srgbClr val="00FFFF"/>
                          </a:highlight>
                        </a:rPr>
                        <a:t>le </a:t>
                      </a:r>
                      <a:r>
                        <a:rPr lang="fr-FR" sz="1000" dirty="0">
                          <a:effectLst/>
                          <a:highlight>
                            <a:srgbClr val="FFFF00"/>
                          </a:highlight>
                        </a:rPr>
                        <a:t>sport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b="1" dirty="0">
                          <a:effectLst/>
                        </a:rPr>
                        <a:t>+ </a:t>
                      </a:r>
                      <a:r>
                        <a:rPr lang="fr-FR" sz="1000" b="1" dirty="0">
                          <a:effectLst/>
                          <a:highlight>
                            <a:srgbClr val="00FF00"/>
                          </a:highlight>
                        </a:rPr>
                        <a:t>verbe</a:t>
                      </a:r>
                      <a:endParaRPr lang="fr-FR" sz="10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u="sng" dirty="0">
                          <a:effectLst/>
                        </a:rPr>
                        <a:t>Exemple</a:t>
                      </a:r>
                      <a:r>
                        <a:rPr lang="fr-FR" sz="1000" dirty="0">
                          <a:effectLst/>
                        </a:rPr>
                        <a:t> : J’adore </a:t>
                      </a:r>
                      <a:r>
                        <a:rPr lang="fr-FR" sz="1000" dirty="0">
                          <a:effectLst/>
                          <a:highlight>
                            <a:srgbClr val="00FF00"/>
                          </a:highlight>
                        </a:rPr>
                        <a:t>faire</a:t>
                      </a:r>
                      <a:r>
                        <a:rPr lang="fr-FR" sz="1000" dirty="0">
                          <a:effectLst/>
                        </a:rPr>
                        <a:t> du sport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83" marR="61483" marT="0" marB="0"/>
                </a:tc>
                <a:extLst>
                  <a:ext uri="{0D108BD9-81ED-4DB2-BD59-A6C34878D82A}">
                    <a16:rowId xmlns:a16="http://schemas.microsoft.com/office/drawing/2014/main" val="1758486342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857B8D32-9933-B26B-AC9C-A3952AD341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0355" y="1389153"/>
            <a:ext cx="1129951" cy="11429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E9C6A02-1751-DDDF-B97E-2CA841C20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0356" y="3158325"/>
            <a:ext cx="1131938" cy="114298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2BB91A6-3CBF-1A8C-59CD-0DF3B5D14700}"/>
              </a:ext>
            </a:extLst>
          </p:cNvPr>
          <p:cNvSpPr txBox="1"/>
          <p:nvPr/>
        </p:nvSpPr>
        <p:spPr>
          <a:xfrm>
            <a:off x="6750356" y="1063229"/>
            <a:ext cx="1129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Loisirs 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F383E3E-C84D-2582-9191-AD38363E468A}"/>
              </a:ext>
            </a:extLst>
          </p:cNvPr>
          <p:cNvSpPr txBox="1"/>
          <p:nvPr/>
        </p:nvSpPr>
        <p:spPr>
          <a:xfrm>
            <a:off x="6664960" y="2858058"/>
            <a:ext cx="1129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Loisirs 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624D1F-FF20-5661-D309-4274654C6394}"/>
              </a:ext>
            </a:extLst>
          </p:cNvPr>
          <p:cNvSpPr/>
          <p:nvPr/>
        </p:nvSpPr>
        <p:spPr>
          <a:xfrm>
            <a:off x="619357" y="3612164"/>
            <a:ext cx="2498690" cy="58498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4CBB90-4B50-50C2-1BD4-A10050F71550}"/>
              </a:ext>
            </a:extLst>
          </p:cNvPr>
          <p:cNvSpPr/>
          <p:nvPr/>
        </p:nvSpPr>
        <p:spPr>
          <a:xfrm>
            <a:off x="3203443" y="3587750"/>
            <a:ext cx="2498690" cy="58498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E63F187E-A9BC-8E41-DFD5-48A53F11AB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660" y="367272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19620CD8-3DF6-D348-47A7-5BF66B51DC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02048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mp3-output-ttsfree(dot)com - 2023-01-27T174219.201">
            <a:hlinkClick r:id="" action="ppaction://media"/>
            <a:extLst>
              <a:ext uri="{FF2B5EF4-FFF2-40B4-BE49-F238E27FC236}">
                <a16:creationId xmlns:a16="http://schemas.microsoft.com/office/drawing/2014/main" id="{4FB78F0D-7A9F-1171-A6B1-8752E6B7C1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87077" y="1904737"/>
            <a:ext cx="1052085" cy="1052085"/>
          </a:xfrm>
          <a:prstGeom prst="rect">
            <a:avLst/>
          </a:prstGeom>
        </p:spPr>
      </p:pic>
      <p:pic>
        <p:nvPicPr>
          <p:cNvPr id="12" name="mp3-output-ttsfree(dot)com - 2023-01-27T174243.699">
            <a:hlinkClick r:id="" action="ppaction://media"/>
            <a:extLst>
              <a:ext uri="{FF2B5EF4-FFF2-40B4-BE49-F238E27FC236}">
                <a16:creationId xmlns:a16="http://schemas.microsoft.com/office/drawing/2014/main" id="{4CE2743E-6599-DA9E-44D9-DABE9841C7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815807" y="120497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6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8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51434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2F21332D-B080-2865-7E57-D95A402D6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394" y="367130"/>
            <a:ext cx="2318706" cy="124161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1900" dirty="0"/>
              <a:t>À toi !</a:t>
            </a:r>
            <a:br>
              <a:rPr lang="fr-FR" sz="1900" dirty="0"/>
            </a:br>
            <a:br>
              <a:rPr lang="fr-FR" sz="1900" dirty="0"/>
            </a:br>
            <a:r>
              <a:rPr lang="fr-FR" sz="1900" dirty="0"/>
              <a:t>Ecris 2 phrases sur tes goûts.</a:t>
            </a:r>
          </a:p>
        </p:txBody>
      </p:sp>
      <p:pic>
        <p:nvPicPr>
          <p:cNvPr id="5" name="Picture 11" descr="B1- LES LOISIRS | Fle, Carte euristique, Loisirs">
            <a:extLst>
              <a:ext uri="{FF2B5EF4-FFF2-40B4-BE49-F238E27FC236}">
                <a16:creationId xmlns:a16="http://schemas.microsoft.com/office/drawing/2014/main" id="{DA4BA020-48E3-E8B3-FAC9-5A8D4547BB9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2" b="-1"/>
          <a:stretch/>
        </p:blipFill>
        <p:spPr bwMode="auto">
          <a:xfrm>
            <a:off x="20" y="101065"/>
            <a:ext cx="6086455" cy="4705491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298E73-9EEF-DBB2-D77F-A04EB6340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2394" y="1813806"/>
            <a:ext cx="2207110" cy="265519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J’aime</a:t>
            </a:r>
            <a:r>
              <a:rPr lang="en-US" dirty="0"/>
              <a:t> ….</a:t>
            </a:r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chatter sur Internet avec les </a:t>
            </a:r>
            <a:r>
              <a:rPr lang="en-US" dirty="0" err="1">
                <a:solidFill>
                  <a:srgbClr val="00B0F0"/>
                </a:solidFill>
              </a:rPr>
              <a:t>copains</a:t>
            </a:r>
            <a:endParaRPr lang="en-US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Je </a:t>
            </a:r>
            <a:r>
              <a:rPr lang="en-US" dirty="0" err="1"/>
              <a:t>déteste</a:t>
            </a:r>
            <a:r>
              <a:rPr lang="en-US" dirty="0"/>
              <a:t>…</a:t>
            </a:r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faire du shopping et </a:t>
            </a:r>
            <a:r>
              <a:rPr lang="en-US" dirty="0" err="1">
                <a:solidFill>
                  <a:srgbClr val="00B0F0"/>
                </a:solidFill>
              </a:rPr>
              <a:t>cuisiner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806555"/>
            <a:ext cx="9143997" cy="3429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806556"/>
            <a:ext cx="6086475" cy="336944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D97947-930F-551A-144A-3BB2277E7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4844532"/>
            <a:ext cx="336042" cy="27384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8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 sz="800">
              <a:solidFill>
                <a:srgbClr val="FFFFFF"/>
              </a:solidFill>
            </a:endParaRPr>
          </a:p>
        </p:txBody>
      </p:sp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928BA847-A4F4-B5C6-4F5F-F5904271D2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301" y="381728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C9E9FA1-365A-6C75-E625-B469090039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02048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6" name="mp3-output-ttsfree(dot)com - 2023-01-27T174650.677">
            <a:hlinkClick r:id="" action="ppaction://media"/>
            <a:extLst>
              <a:ext uri="{FF2B5EF4-FFF2-40B4-BE49-F238E27FC236}">
                <a16:creationId xmlns:a16="http://schemas.microsoft.com/office/drawing/2014/main" id="{CD6FD868-80C8-509B-E7EF-E1F4900B33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82020" y="3422868"/>
            <a:ext cx="722568" cy="722568"/>
          </a:xfrm>
          <a:prstGeom prst="rect">
            <a:avLst/>
          </a:prstGeom>
        </p:spPr>
      </p:pic>
      <p:pic>
        <p:nvPicPr>
          <p:cNvPr id="7" name="mp3-output-ttsfree(dot)com - 2023-01-27T174627.412">
            <a:hlinkClick r:id="" action="ppaction://media"/>
            <a:extLst>
              <a:ext uri="{FF2B5EF4-FFF2-40B4-BE49-F238E27FC236}">
                <a16:creationId xmlns:a16="http://schemas.microsoft.com/office/drawing/2014/main" id="{00866B09-B3E8-D41C-7A17-67060A31A8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82020" y="1990529"/>
            <a:ext cx="722568" cy="722568"/>
          </a:xfrm>
          <a:prstGeom prst="rect">
            <a:avLst/>
          </a:prstGeom>
        </p:spPr>
      </p:pic>
      <p:pic>
        <p:nvPicPr>
          <p:cNvPr id="8" name="mp3-output-ttsfree(dot)com - 2023-01-27T174530.137">
            <a:hlinkClick r:id="" action="ppaction://media"/>
            <a:extLst>
              <a:ext uri="{FF2B5EF4-FFF2-40B4-BE49-F238E27FC236}">
                <a16:creationId xmlns:a16="http://schemas.microsoft.com/office/drawing/2014/main" id="{0E926651-E528-74A4-97F7-4256F6961E1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78210" y="742465"/>
            <a:ext cx="722568" cy="72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32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52492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Practice </a:t>
            </a:r>
            <a:r>
              <a:rPr lang="fr-FR" sz="3600" dirty="0" err="1"/>
              <a:t>your</a:t>
            </a:r>
            <a:r>
              <a:rPr lang="fr-FR" sz="3600" dirty="0"/>
              <a:t> </a:t>
            </a:r>
            <a:r>
              <a:rPr lang="fr-FR" sz="3600" dirty="0" err="1"/>
              <a:t>pronunciation</a:t>
            </a:r>
            <a:r>
              <a:rPr lang="fr-FR" sz="3600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29" y="1184762"/>
            <a:ext cx="7886700" cy="3263504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indent="-385763">
              <a:buAutoNum type="arabicParenR"/>
            </a:pP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000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Set the </a:t>
            </a:r>
            <a:r>
              <a:rPr lang="fr-FR" sz="2000" dirty="0" err="1"/>
              <a:t>spoken</a:t>
            </a:r>
            <a:r>
              <a:rPr lang="fr-FR" sz="2000" dirty="0"/>
              <a:t> </a:t>
            </a:r>
            <a:r>
              <a:rPr lang="fr-FR" sz="2000" dirty="0" err="1"/>
              <a:t>language</a:t>
            </a:r>
            <a:r>
              <a:rPr lang="fr-FR" sz="2000" dirty="0"/>
              <a:t> in French</a:t>
            </a:r>
          </a:p>
          <a:p>
            <a:pPr marL="385763" indent="-385763">
              <a:buAutoNum type="arabicParenR"/>
            </a:pPr>
            <a:r>
              <a:rPr lang="fr-FR" sz="2000" dirty="0"/>
              <a:t>Click on the </a:t>
            </a:r>
            <a:r>
              <a:rPr lang="fr-FR" sz="2000" dirty="0" err="1"/>
              <a:t>mic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Practice </a:t>
            </a:r>
            <a:r>
              <a:rPr lang="fr-FR" sz="2000" dirty="0">
                <a:sym typeface="Wingdings" panose="05000000000000000000" pitchFamily="2" charset="2"/>
              </a:rPr>
              <a:t> </a:t>
            </a:r>
          </a:p>
          <a:p>
            <a:pPr marL="385763" indent="-385763">
              <a:buAutoNum type="arabicParenR"/>
            </a:pPr>
            <a:endParaRPr lang="fr-FR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000" dirty="0">
              <a:solidFill>
                <a:srgbClr val="00B050"/>
              </a:solidFill>
            </a:endParaRPr>
          </a:p>
          <a:p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216" y="2144727"/>
            <a:ext cx="5018809" cy="258075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4828978" y="1811458"/>
            <a:ext cx="2468880" cy="666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2871689" y="2178935"/>
            <a:ext cx="2800260" cy="22693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04" y="1931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6D3EA20-A257-9F28-6740-0A96C582C7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02048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FC54A362-93B3-03D5-4C3B-217B678875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0302" y="3518870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61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4045020" cy="994173"/>
          </a:xfrm>
        </p:spPr>
        <p:txBody>
          <a:bodyPr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9210"/>
            <a:ext cx="4045020" cy="2663511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Loisirs </a:t>
            </a:r>
            <a:r>
              <a:rPr lang="fr-FR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https://play.kahoot.it/v2/?quizId=765a7ae0-244b-4873-8cfc-c82e79120531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388" y="1387358"/>
            <a:ext cx="2835788" cy="18857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628650" y="1073188"/>
            <a:ext cx="4558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Let’s practice what you have just learnt !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CB2566-3D6B-C53E-99D2-2A295D2D4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335D21CB-EB61-8D63-64D0-18C90CB0A1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02048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1345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57E21E-2682-AA70-FDF2-EAF2950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Baseline - Checking </a:t>
            </a:r>
            <a:r>
              <a:rPr lang="fr-FR" dirty="0" err="1"/>
              <a:t>progress</a:t>
            </a:r>
            <a:r>
              <a:rPr lang="fr-FR" dirty="0"/>
              <a:t>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dirty="0"/>
              <a:t>L: Hey ! Salut Kylian ! Aujourd’hui, c’est jeudi et j’adore le jeudi parce qu’il y a cours de français ! </a:t>
            </a:r>
          </a:p>
          <a:p>
            <a:pPr>
              <a:buFontTx/>
              <a:buChar char="-"/>
            </a:pPr>
            <a:r>
              <a:rPr lang="fr-FR" dirty="0"/>
              <a:t>K: Salut Leo ! Ah non, moi je déteste le français mais j’adore le sport. Mon jour préféré est le dimanche parce que je joue aux jeux vidéo avec mon copain Ney.</a:t>
            </a:r>
          </a:p>
          <a:p>
            <a:pPr>
              <a:buFontTx/>
              <a:buChar char="-"/>
            </a:pPr>
            <a:r>
              <a:rPr lang="fr-FR" dirty="0"/>
              <a:t>L: Est-ce que Ney aime les jeux vidéo ?</a:t>
            </a:r>
          </a:p>
          <a:p>
            <a:pPr>
              <a:buFontTx/>
              <a:buChar char="-"/>
            </a:pPr>
            <a:r>
              <a:rPr lang="fr-FR" dirty="0"/>
              <a:t>L: Oui, il aime jouer à FIFA 23 ! Il est très fort à ce jeu !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pic>
        <p:nvPicPr>
          <p:cNvPr id="4" name="Picture 4" descr="Masque de Kylian Mbappé - Aux Feux de la Fête - Paris">
            <a:extLst>
              <a:ext uri="{FF2B5EF4-FFF2-40B4-BE49-F238E27FC236}">
                <a16:creationId xmlns:a16="http://schemas.microsoft.com/office/drawing/2014/main" id="{14057130-CFF1-23A0-1378-00AD8BE5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19" y="2603889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84161DB-5003-3821-462A-C2BD16CF0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82" y="193993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asque de Kylian Mbappé - Aux Feux de la Fête - Paris">
            <a:extLst>
              <a:ext uri="{FF2B5EF4-FFF2-40B4-BE49-F238E27FC236}">
                <a16:creationId xmlns:a16="http://schemas.microsoft.com/office/drawing/2014/main" id="{390C9F96-5E6D-18FD-48F0-7F93257FF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56" y="3948510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56BFD16B-10FA-7E82-112E-7ECD2919C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94" y="361889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7AA6D6-F55D-C083-2D84-BDB000F36290}"/>
              </a:ext>
            </a:extLst>
          </p:cNvPr>
          <p:cNvSpPr/>
          <p:nvPr/>
        </p:nvSpPr>
        <p:spPr>
          <a:xfrm>
            <a:off x="5895191" y="2033195"/>
            <a:ext cx="658009" cy="2311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82EE93-2FEE-ECCE-107E-9982052AFF57}"/>
              </a:ext>
            </a:extLst>
          </p:cNvPr>
          <p:cNvSpPr/>
          <p:nvPr/>
        </p:nvSpPr>
        <p:spPr>
          <a:xfrm>
            <a:off x="2155258" y="2353790"/>
            <a:ext cx="871389" cy="2179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B63751-236C-0906-9270-2FB9B01B35F1}"/>
              </a:ext>
            </a:extLst>
          </p:cNvPr>
          <p:cNvSpPr/>
          <p:nvPr/>
        </p:nvSpPr>
        <p:spPr>
          <a:xfrm>
            <a:off x="3822551" y="2719444"/>
            <a:ext cx="853440" cy="2311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651E02-1E21-E160-4AF3-C7DCE05187EB}"/>
              </a:ext>
            </a:extLst>
          </p:cNvPr>
          <p:cNvSpPr/>
          <p:nvPr/>
        </p:nvSpPr>
        <p:spPr>
          <a:xfrm>
            <a:off x="6451003" y="2714833"/>
            <a:ext cx="616772" cy="2311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F723BF-8F88-F2F9-A42C-465045A0AB4C}"/>
              </a:ext>
            </a:extLst>
          </p:cNvPr>
          <p:cNvSpPr/>
          <p:nvPr/>
        </p:nvSpPr>
        <p:spPr>
          <a:xfrm>
            <a:off x="3822550" y="2998144"/>
            <a:ext cx="1115209" cy="2775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BE7EC5-630E-3C4E-EF0A-88510A36CF5D}"/>
              </a:ext>
            </a:extLst>
          </p:cNvPr>
          <p:cNvSpPr/>
          <p:nvPr/>
        </p:nvSpPr>
        <p:spPr>
          <a:xfrm>
            <a:off x="5139466" y="2992765"/>
            <a:ext cx="2073536" cy="2775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DE4A83E-B478-714F-7EBD-D951DD02CD52}"/>
              </a:ext>
            </a:extLst>
          </p:cNvPr>
          <p:cNvSpPr/>
          <p:nvPr/>
        </p:nvSpPr>
        <p:spPr>
          <a:xfrm>
            <a:off x="3590765" y="3687401"/>
            <a:ext cx="1115209" cy="2311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EFBC0A-C1C3-6A29-8E54-01C7BAAEDD19}"/>
              </a:ext>
            </a:extLst>
          </p:cNvPr>
          <p:cNvSpPr/>
          <p:nvPr/>
        </p:nvSpPr>
        <p:spPr>
          <a:xfrm>
            <a:off x="2707342" y="3712155"/>
            <a:ext cx="552226" cy="2064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516C5D-FC5A-A69C-F1FC-D8F95A101BB0}"/>
              </a:ext>
            </a:extLst>
          </p:cNvPr>
          <p:cNvSpPr/>
          <p:nvPr/>
        </p:nvSpPr>
        <p:spPr>
          <a:xfrm>
            <a:off x="1746326" y="4070995"/>
            <a:ext cx="552226" cy="2064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F09AA1-F7FE-9F44-C89A-F3F5B240D59C}"/>
              </a:ext>
            </a:extLst>
          </p:cNvPr>
          <p:cNvSpPr/>
          <p:nvPr/>
        </p:nvSpPr>
        <p:spPr>
          <a:xfrm>
            <a:off x="2373855" y="4070995"/>
            <a:ext cx="552226" cy="2064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98" name="Picture 2" descr="Icône de coeur rouge">
            <a:extLst>
              <a:ext uri="{FF2B5EF4-FFF2-40B4-BE49-F238E27FC236}">
                <a16:creationId xmlns:a16="http://schemas.microsoft.com/office/drawing/2014/main" id="{F545ED63-1EDA-5F23-16FA-BA926EC82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191" y="1994768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cône de coeur rouge">
            <a:extLst>
              <a:ext uri="{FF2B5EF4-FFF2-40B4-BE49-F238E27FC236}">
                <a16:creationId xmlns:a16="http://schemas.microsoft.com/office/drawing/2014/main" id="{E8D77AFD-60D8-0F33-735F-AF0773410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674" y="1993147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cône de coeur rouge">
            <a:extLst>
              <a:ext uri="{FF2B5EF4-FFF2-40B4-BE49-F238E27FC236}">
                <a16:creationId xmlns:a16="http://schemas.microsoft.com/office/drawing/2014/main" id="{2381E32F-EF4F-1C64-6098-D6936A0F1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157" y="2726968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Icône de coeur rouge">
            <a:extLst>
              <a:ext uri="{FF2B5EF4-FFF2-40B4-BE49-F238E27FC236}">
                <a16:creationId xmlns:a16="http://schemas.microsoft.com/office/drawing/2014/main" id="{A9AB32C4-1B63-E8E1-E083-0BD6FF2C6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40" y="2729895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Icône de coeur rouge">
            <a:extLst>
              <a:ext uri="{FF2B5EF4-FFF2-40B4-BE49-F238E27FC236}">
                <a16:creationId xmlns:a16="http://schemas.microsoft.com/office/drawing/2014/main" id="{58431CDB-392E-DC4B-6E38-39CC80506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681593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Icône de coeur rouge">
            <a:extLst>
              <a:ext uri="{FF2B5EF4-FFF2-40B4-BE49-F238E27FC236}">
                <a16:creationId xmlns:a16="http://schemas.microsoft.com/office/drawing/2014/main" id="{049EEAFF-33C5-0344-D7B8-209C2369B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479" y="4033973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Dislike Hate Thumb Down Thumbdown Disagree No Svg Png Icon Free Download  (#570304) - OnlineWebFonts.COM">
            <a:extLst>
              <a:ext uri="{FF2B5EF4-FFF2-40B4-BE49-F238E27FC236}">
                <a16:creationId xmlns:a16="http://schemas.microsoft.com/office/drawing/2014/main" id="{9C612EB3-D8A3-BA45-052E-AAE27261A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703" y="2745701"/>
            <a:ext cx="234596" cy="20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Dislike Hate Thumb Down Thumbdown Disagree No Svg Png Icon Free Download  (#570304) - OnlineWebFonts.COM">
            <a:extLst>
              <a:ext uri="{FF2B5EF4-FFF2-40B4-BE49-F238E27FC236}">
                <a16:creationId xmlns:a16="http://schemas.microsoft.com/office/drawing/2014/main" id="{7B6965E0-28BD-07C1-7BDB-0C45C1ECF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401" y="2745701"/>
            <a:ext cx="234596" cy="20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1803E0E7-5325-8646-C783-1051E5889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135" y="2909247"/>
            <a:ext cx="444593" cy="44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AC19409F-536E-4148-E5DE-1AA8875EF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6" y="5248611"/>
            <a:ext cx="75448" cy="7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Le jeu vidéo, grand gagnant du confinement">
            <a:extLst>
              <a:ext uri="{FF2B5EF4-FFF2-40B4-BE49-F238E27FC236}">
                <a16:creationId xmlns:a16="http://schemas.microsoft.com/office/drawing/2014/main" id="{DFEA3876-1910-46CF-BFC4-A19FB156F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131" y="3661588"/>
            <a:ext cx="514014" cy="25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France - Wikipedia">
            <a:extLst>
              <a:ext uri="{FF2B5EF4-FFF2-40B4-BE49-F238E27FC236}">
                <a16:creationId xmlns:a16="http://schemas.microsoft.com/office/drawing/2014/main" id="{58A9D6ED-FE57-B871-0367-126DD3F0B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726" y="2362829"/>
            <a:ext cx="280483" cy="18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71FCDC4E-25EB-BC92-E19E-1324EB31F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162" y="3948510"/>
            <a:ext cx="444593" cy="44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4552A06A-F6CB-5DB4-BD61-E13D1D2BFC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02048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04531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V. Grammaire : Poser une question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227A5393-B61C-B08A-97F4-86961E853D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083286"/>
              </p:ext>
            </p:extLst>
          </p:nvPr>
        </p:nvGraphicFramePr>
        <p:xfrm>
          <a:off x="269777" y="2002331"/>
          <a:ext cx="8619944" cy="172193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28646">
                  <a:extLst>
                    <a:ext uri="{9D8B030D-6E8A-4147-A177-3AD203B41FA5}">
                      <a16:colId xmlns:a16="http://schemas.microsoft.com/office/drawing/2014/main" val="1270865330"/>
                    </a:ext>
                  </a:extLst>
                </a:gridCol>
                <a:gridCol w="1509279">
                  <a:extLst>
                    <a:ext uri="{9D8B030D-6E8A-4147-A177-3AD203B41FA5}">
                      <a16:colId xmlns:a16="http://schemas.microsoft.com/office/drawing/2014/main" val="2366483264"/>
                    </a:ext>
                  </a:extLst>
                </a:gridCol>
                <a:gridCol w="1344295">
                  <a:extLst>
                    <a:ext uri="{9D8B030D-6E8A-4147-A177-3AD203B41FA5}">
                      <a16:colId xmlns:a16="http://schemas.microsoft.com/office/drawing/2014/main" val="3104747498"/>
                    </a:ext>
                  </a:extLst>
                </a:gridCol>
                <a:gridCol w="694754">
                  <a:extLst>
                    <a:ext uri="{9D8B030D-6E8A-4147-A177-3AD203B41FA5}">
                      <a16:colId xmlns:a16="http://schemas.microsoft.com/office/drawing/2014/main" val="3603763797"/>
                    </a:ext>
                  </a:extLst>
                </a:gridCol>
                <a:gridCol w="771525">
                  <a:extLst>
                    <a:ext uri="{9D8B030D-6E8A-4147-A177-3AD203B41FA5}">
                      <a16:colId xmlns:a16="http://schemas.microsoft.com/office/drawing/2014/main" val="4140920694"/>
                    </a:ext>
                  </a:extLst>
                </a:gridCol>
                <a:gridCol w="1680210">
                  <a:extLst>
                    <a:ext uri="{9D8B030D-6E8A-4147-A177-3AD203B41FA5}">
                      <a16:colId xmlns:a16="http://schemas.microsoft.com/office/drawing/2014/main" val="4258060404"/>
                    </a:ext>
                  </a:extLst>
                </a:gridCol>
                <a:gridCol w="991235">
                  <a:extLst>
                    <a:ext uri="{9D8B030D-6E8A-4147-A177-3AD203B41FA5}">
                      <a16:colId xmlns:a16="http://schemas.microsoft.com/office/drawing/2014/main" val="3094255217"/>
                    </a:ext>
                  </a:extLst>
                </a:gridCol>
              </a:tblGrid>
              <a:tr h="4665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Registre standard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Xavier,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est-ce que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tu 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joues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aux jeux vidéo 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Oui/Non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5682327"/>
                  </a:ext>
                </a:extLst>
              </a:tr>
              <a:tr h="4665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Registre familier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Et vous madame,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vous 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aimez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les jeux vidéo 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Oui/Non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2583268"/>
                  </a:ext>
                </a:extLst>
              </a:tr>
              <a:tr h="4665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</a:rPr>
                        <a:t>« Yes / No » Question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</a:rPr>
                        <a:t>(Est-ce que) 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</a:rPr>
                        <a:t>sujet 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</a:rPr>
                        <a:t>verbe 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</a:rPr>
                        <a:t>complément 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592719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B71DEC-364E-9C76-7BD2-954A9B1C3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8396BC0E-B6E6-23CB-D9CD-94A7C84B1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470036"/>
            <a:ext cx="252825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Observez les deux questions suivantes : 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310DA1-6AFA-1DAD-96D7-DC7415C390ED}"/>
              </a:ext>
            </a:extLst>
          </p:cNvPr>
          <p:cNvSpPr/>
          <p:nvPr/>
        </p:nvSpPr>
        <p:spPr>
          <a:xfrm>
            <a:off x="590668" y="2029359"/>
            <a:ext cx="1130221" cy="4923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1CC04B-DFB5-6156-974A-7DD819383E70}"/>
              </a:ext>
            </a:extLst>
          </p:cNvPr>
          <p:cNvSpPr/>
          <p:nvPr/>
        </p:nvSpPr>
        <p:spPr>
          <a:xfrm>
            <a:off x="3496697" y="3204410"/>
            <a:ext cx="1149145" cy="2315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B16980-C8D0-9E26-E5BB-EA06D69594DD}"/>
              </a:ext>
            </a:extLst>
          </p:cNvPr>
          <p:cNvSpPr/>
          <p:nvPr/>
        </p:nvSpPr>
        <p:spPr>
          <a:xfrm>
            <a:off x="4789492" y="3219470"/>
            <a:ext cx="588302" cy="2019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69CA9F6-BF74-187D-C15C-F4F7A8B07AFE}"/>
              </a:ext>
            </a:extLst>
          </p:cNvPr>
          <p:cNvSpPr/>
          <p:nvPr/>
        </p:nvSpPr>
        <p:spPr>
          <a:xfrm>
            <a:off x="5521443" y="3201779"/>
            <a:ext cx="534820" cy="191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16FFB1-4AF8-1A5C-32C9-9AB78C1815CA}"/>
              </a:ext>
            </a:extLst>
          </p:cNvPr>
          <p:cNvSpPr/>
          <p:nvPr/>
        </p:nvSpPr>
        <p:spPr>
          <a:xfrm>
            <a:off x="6320599" y="3210294"/>
            <a:ext cx="1375845" cy="2546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215BF5-B565-3D37-3521-9F05CE4AEC54}"/>
              </a:ext>
            </a:extLst>
          </p:cNvPr>
          <p:cNvSpPr/>
          <p:nvPr/>
        </p:nvSpPr>
        <p:spPr>
          <a:xfrm>
            <a:off x="620958" y="2621801"/>
            <a:ext cx="980662" cy="4923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E5D5A50F-9D7A-0C72-01BF-53A346938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301" y="381728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913CCDCC-B61F-B98A-8292-B0F40974C9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251697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mp3-output-ttsfree(dot)com - 2023-01-27T175037.958">
            <a:hlinkClick r:id="" action="ppaction://media"/>
            <a:extLst>
              <a:ext uri="{FF2B5EF4-FFF2-40B4-BE49-F238E27FC236}">
                <a16:creationId xmlns:a16="http://schemas.microsoft.com/office/drawing/2014/main" id="{6113E021-169D-2AE4-BBCA-84A9F2C103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78545" y="986858"/>
            <a:ext cx="1015473" cy="101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2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52492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Practice </a:t>
            </a:r>
            <a:r>
              <a:rPr lang="fr-FR" sz="3600" dirty="0" err="1"/>
              <a:t>your</a:t>
            </a:r>
            <a:r>
              <a:rPr lang="fr-FR" sz="3600" dirty="0"/>
              <a:t> </a:t>
            </a:r>
            <a:r>
              <a:rPr lang="fr-FR" sz="3600" dirty="0" err="1"/>
              <a:t>pronunciation</a:t>
            </a:r>
            <a:r>
              <a:rPr lang="fr-FR" sz="3600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29" y="1184762"/>
            <a:ext cx="7886700" cy="3263504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indent="-385763">
              <a:buAutoNum type="arabicParenR"/>
            </a:pP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000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Set the </a:t>
            </a:r>
            <a:r>
              <a:rPr lang="fr-FR" sz="2000" dirty="0" err="1"/>
              <a:t>spoken</a:t>
            </a:r>
            <a:r>
              <a:rPr lang="fr-FR" sz="2000" dirty="0"/>
              <a:t> </a:t>
            </a:r>
            <a:r>
              <a:rPr lang="fr-FR" sz="2000" dirty="0" err="1"/>
              <a:t>language</a:t>
            </a:r>
            <a:r>
              <a:rPr lang="fr-FR" sz="2000" dirty="0"/>
              <a:t> in French</a:t>
            </a:r>
          </a:p>
          <a:p>
            <a:pPr marL="385763" indent="-385763">
              <a:buAutoNum type="arabicParenR"/>
            </a:pPr>
            <a:r>
              <a:rPr lang="fr-FR" sz="2000" dirty="0"/>
              <a:t>Click on the </a:t>
            </a:r>
            <a:r>
              <a:rPr lang="fr-FR" sz="2000" dirty="0" err="1"/>
              <a:t>mic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Practice </a:t>
            </a:r>
            <a:r>
              <a:rPr lang="fr-FR" sz="2000" dirty="0">
                <a:sym typeface="Wingdings" panose="05000000000000000000" pitchFamily="2" charset="2"/>
              </a:rPr>
              <a:t> </a:t>
            </a:r>
          </a:p>
          <a:p>
            <a:pPr marL="385763" indent="-385763">
              <a:buAutoNum type="arabicParenR"/>
            </a:pPr>
            <a:endParaRPr lang="fr-FR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000" dirty="0">
              <a:solidFill>
                <a:srgbClr val="00B050"/>
              </a:solidFill>
            </a:endParaRPr>
          </a:p>
          <a:p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216" y="2144727"/>
            <a:ext cx="5018809" cy="258075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4828978" y="1811458"/>
            <a:ext cx="2468880" cy="666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2871689" y="2178935"/>
            <a:ext cx="2800260" cy="22693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04" y="1931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F04EBC25-C41C-E931-E5DF-4803F1A8C5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618681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C8164E6-2FCB-CABC-1199-300846F257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9700" y="3435103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13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190252"/>
            <a:ext cx="1370728" cy="1032741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316609"/>
            <a:ext cx="484026" cy="484026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491355"/>
            <a:ext cx="515604" cy="515604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11062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866F5A4-C9E4-7BC2-F266-001E3BF1F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03999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19</a:t>
            </a:fld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4586625"/>
            <a:ext cx="1120884" cy="556875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0D559366-57BA-6338-7306-D2D2123F3D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247" y="482601"/>
            <a:ext cx="3971723" cy="3271890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4839857"/>
            <a:ext cx="611177" cy="303643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15C81EC-EB6A-A27A-4F2F-DF5DBE0C1AA9}"/>
              </a:ext>
            </a:extLst>
          </p:cNvPr>
          <p:cNvSpPr txBox="1"/>
          <p:nvPr/>
        </p:nvSpPr>
        <p:spPr>
          <a:xfrm>
            <a:off x="4759401" y="1495197"/>
            <a:ext cx="3981352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Est-ce que tu joues aux jeux vidéos?</a:t>
            </a:r>
          </a:p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Est-ce que tu aimes les maths ?</a:t>
            </a:r>
          </a:p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Est-ce que tu parles avec tes copains sur Internet ?</a:t>
            </a:r>
          </a:p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Est-ce que tu aimes les copains et les copines ?</a:t>
            </a:r>
          </a:p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Est-ce que tu aimes le lundi ?</a:t>
            </a:r>
          </a:p>
          <a:p>
            <a:pPr marL="342900" indent="-342900">
              <a:buAutoNum type="alphaLcPeriod"/>
            </a:pPr>
            <a:endParaRPr lang="fr-FR" sz="2000" dirty="0">
              <a:solidFill>
                <a:srgbClr val="00B0F0"/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AF87D23-9391-C156-8195-3E8B560A47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618681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870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8485A1A7-3EA4-4511-92AF-860EFD48E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955" y="2331049"/>
            <a:ext cx="7772400" cy="1102519"/>
          </a:xfrm>
        </p:spPr>
        <p:txBody>
          <a:bodyPr/>
          <a:lstStyle/>
          <a:p>
            <a:pPr algn="r"/>
            <a:r>
              <a:rPr lang="en-US" dirty="0" err="1">
                <a:solidFill>
                  <a:srgbClr val="A40000"/>
                </a:solidFill>
              </a:rPr>
              <a:t>J’adore</a:t>
            </a:r>
            <a:r>
              <a:rPr lang="en-US" dirty="0">
                <a:solidFill>
                  <a:srgbClr val="A40000"/>
                </a:solidFill>
              </a:rPr>
              <a:t> les jeux video !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B0FA9D9-B4E6-EDA1-F4AF-533D0C82284D}"/>
              </a:ext>
            </a:extLst>
          </p:cNvPr>
          <p:cNvSpPr txBox="1"/>
          <p:nvPr/>
        </p:nvSpPr>
        <p:spPr>
          <a:xfrm>
            <a:off x="2887579" y="3064236"/>
            <a:ext cx="5570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Unité 2 – Leçon 1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3B76384-BAE6-8D75-EEB6-A3CA3D92F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</a:t>
            </a:fld>
            <a:endParaRPr lang="en-US"/>
          </a:p>
        </p:txBody>
      </p:sp>
      <p:pic>
        <p:nvPicPr>
          <p:cNvPr id="1030" name="Picture 6" descr="fifa 18 football GIF by PlayStation">
            <a:extLst>
              <a:ext uri="{FF2B5EF4-FFF2-40B4-BE49-F238E27FC236}">
                <a16:creationId xmlns:a16="http://schemas.microsoft.com/office/drawing/2014/main" id="{F3F9AC7A-1CAF-E02E-B999-03D4A7993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422" y="53420"/>
            <a:ext cx="3341359" cy="188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8" descr="GIF by League of Legends">
            <a:extLst>
              <a:ext uri="{FF2B5EF4-FFF2-40B4-BE49-F238E27FC236}">
                <a16:creationId xmlns:a16="http://schemas.microsoft.com/office/drawing/2014/main" id="{9E1E1645-57DE-5A4C-C008-2A980D4AA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89" y="109534"/>
            <a:ext cx="3202413" cy="320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ideo Games 90S GIF">
            <a:extLst>
              <a:ext uri="{FF2B5EF4-FFF2-40B4-BE49-F238E27FC236}">
                <a16:creationId xmlns:a16="http://schemas.microsoft.com/office/drawing/2014/main" id="{F3D6AFED-083F-6746-05F0-59AF0CF89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01" y="2518051"/>
            <a:ext cx="3492500" cy="261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uper Mario Nintendo GIF">
            <a:extLst>
              <a:ext uri="{FF2B5EF4-FFF2-40B4-BE49-F238E27FC236}">
                <a16:creationId xmlns:a16="http://schemas.microsoft.com/office/drawing/2014/main" id="{E11BBEF0-F13C-5D53-ED58-6A8DD9F14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932" y="666750"/>
            <a:ext cx="21050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79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190252"/>
            <a:ext cx="1370728" cy="1032741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316609"/>
            <a:ext cx="484026" cy="484026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491355"/>
            <a:ext cx="515604" cy="515604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11062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5A0E71-2768-7289-F0FD-04CA76A08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03999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20</a:t>
            </a:fld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4586625"/>
            <a:ext cx="1120884" cy="556875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628AF28A-13BF-D936-9AE2-B3C2145F54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881" y="482600"/>
            <a:ext cx="3853532" cy="2398823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4839857"/>
            <a:ext cx="611177" cy="303643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6ABC616-3C06-50A7-4307-A7C20C8524A4}"/>
              </a:ext>
            </a:extLst>
          </p:cNvPr>
          <p:cNvSpPr txBox="1"/>
          <p:nvPr/>
        </p:nvSpPr>
        <p:spPr>
          <a:xfrm>
            <a:off x="4666142" y="1118532"/>
            <a:ext cx="4151129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Est-ce que tu aimes les livres?</a:t>
            </a:r>
          </a:p>
          <a:p>
            <a:pPr marL="342900" indent="-342900" algn="just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Est-ce que tu préfères la danse ?</a:t>
            </a:r>
          </a:p>
          <a:p>
            <a:pPr marL="342900" indent="-342900" algn="just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Est-ce que vous aimez parler avec des copains sur Internet ?</a:t>
            </a:r>
          </a:p>
          <a:p>
            <a:pPr marL="342900" indent="-342900" algn="just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Est-ce que tu joues aux jeux vidéo avec tes copains et tes copines de classe ?</a:t>
            </a:r>
          </a:p>
          <a:p>
            <a:pPr marL="342900" indent="-342900" algn="just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Est-ce que le mercredi est ton jour préféré ?</a:t>
            </a:r>
          </a:p>
          <a:p>
            <a:pPr marL="342900" indent="-342900" algn="just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Est-ce qu’Imane aime les jeux vidéo ?</a:t>
            </a:r>
          </a:p>
          <a:p>
            <a:pPr marL="342900" indent="-342900" algn="just">
              <a:buAutoNum type="alphaLcPeriod"/>
            </a:pPr>
            <a:endParaRPr lang="fr-FR" sz="2000" dirty="0">
              <a:solidFill>
                <a:srgbClr val="00B0F0"/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645AD98-E146-3402-4178-CC7B64DC81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618681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3338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190252"/>
            <a:ext cx="1370728" cy="1032741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316609"/>
            <a:ext cx="484026" cy="484026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491355"/>
            <a:ext cx="515604" cy="515604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11062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63956B-FCC6-1ACC-A97B-1FBDE6C3C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03999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21</a:t>
            </a:fld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4586625"/>
            <a:ext cx="1120884" cy="556875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84524D3C-2A8F-25F2-A9EB-91C97B4C4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555" y="1117244"/>
            <a:ext cx="2847271" cy="3887060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4839857"/>
            <a:ext cx="611177" cy="303643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23790CE-AA11-8151-0CD1-3B3B63C874B7}"/>
              </a:ext>
            </a:extLst>
          </p:cNvPr>
          <p:cNvSpPr txBox="1"/>
          <p:nvPr/>
        </p:nvSpPr>
        <p:spPr>
          <a:xfrm>
            <a:off x="3518163" y="1233376"/>
            <a:ext cx="4928190" cy="25237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B0F0"/>
                </a:solidFill>
              </a:rPr>
              <a:t>Je n’aime pas jouer avec des copains </a:t>
            </a:r>
            <a:r>
              <a:rPr lang="fr-FR" sz="2000" dirty="0">
                <a:solidFill>
                  <a:srgbClr val="FF0000"/>
                </a:solidFill>
              </a:rPr>
              <a:t>mais</a:t>
            </a:r>
            <a:r>
              <a:rPr lang="fr-FR" sz="2000" dirty="0">
                <a:solidFill>
                  <a:srgbClr val="00B0F0"/>
                </a:solidFill>
              </a:rPr>
              <a:t> j’aime jouer aux jeux vidéo.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B0F0"/>
                </a:solidFill>
              </a:rPr>
              <a:t>Je n’aime pas les maths </a:t>
            </a:r>
            <a:r>
              <a:rPr lang="fr-FR" sz="2000" dirty="0">
                <a:solidFill>
                  <a:srgbClr val="FF0000"/>
                </a:solidFill>
              </a:rPr>
              <a:t>mais</a:t>
            </a:r>
            <a:r>
              <a:rPr lang="fr-FR" sz="2000" dirty="0">
                <a:solidFill>
                  <a:srgbClr val="00B0F0"/>
                </a:solidFill>
              </a:rPr>
              <a:t> j’aime la danse.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B0F0"/>
                </a:solidFill>
              </a:rPr>
              <a:t>Je n’aime pas le sport </a:t>
            </a:r>
            <a:r>
              <a:rPr lang="fr-FR" sz="2000" dirty="0">
                <a:solidFill>
                  <a:srgbClr val="FF0000"/>
                </a:solidFill>
              </a:rPr>
              <a:t>mais</a:t>
            </a:r>
            <a:r>
              <a:rPr lang="fr-FR" sz="2000" dirty="0">
                <a:solidFill>
                  <a:srgbClr val="00B0F0"/>
                </a:solidFill>
              </a:rPr>
              <a:t> j’aime les livres.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B0F0"/>
                </a:solidFill>
              </a:rPr>
              <a:t>Je n’aime pas les promenades </a:t>
            </a:r>
            <a:r>
              <a:rPr lang="fr-FR" sz="2000" dirty="0">
                <a:solidFill>
                  <a:srgbClr val="FF0000"/>
                </a:solidFill>
              </a:rPr>
              <a:t>mais </a:t>
            </a:r>
            <a:r>
              <a:rPr lang="fr-FR" sz="2000" dirty="0">
                <a:solidFill>
                  <a:srgbClr val="00B0F0"/>
                </a:solidFill>
              </a:rPr>
              <a:t>j’aime la télévision.</a:t>
            </a:r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21E8DB1-3EE5-5216-CD00-9D98520C5B9C}"/>
              </a:ext>
            </a:extLst>
          </p:cNvPr>
          <p:cNvSpPr txBox="1"/>
          <p:nvPr/>
        </p:nvSpPr>
        <p:spPr>
          <a:xfrm>
            <a:off x="4134544" y="4061637"/>
            <a:ext cx="3627223" cy="3693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Mais = « but » in English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BF1A4073-C4FE-2671-8BAB-266D3085C2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618681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234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7661" y="210280"/>
            <a:ext cx="8579095" cy="138319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B592085-72E3-76FD-3AE5-25F60FEBF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63" y="325158"/>
            <a:ext cx="8354890" cy="697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100" dirty="0">
                <a:solidFill>
                  <a:srgbClr val="FFFFFF"/>
                </a:solidFill>
              </a:rPr>
              <a:t>Les </a:t>
            </a:r>
            <a:r>
              <a:rPr lang="en-US" sz="4100" dirty="0" err="1">
                <a:solidFill>
                  <a:srgbClr val="FFFFFF"/>
                </a:solidFill>
              </a:rPr>
              <a:t>verbes</a:t>
            </a:r>
            <a:r>
              <a:rPr lang="en-US" sz="4100" dirty="0">
                <a:solidFill>
                  <a:srgbClr val="FFFFFF"/>
                </a:solidFill>
              </a:rPr>
              <a:t> </a:t>
            </a:r>
            <a:r>
              <a:rPr lang="en-US" sz="4100" dirty="0" err="1">
                <a:solidFill>
                  <a:srgbClr val="FFFFFF"/>
                </a:solidFill>
              </a:rPr>
              <a:t>réguliers</a:t>
            </a:r>
            <a:r>
              <a:rPr lang="en-US" sz="4100" dirty="0">
                <a:solidFill>
                  <a:srgbClr val="FFFFFF"/>
                </a:solidFill>
              </a:rPr>
              <a:t> (_____ER)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72558" y="1141719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7208" y="1947627"/>
            <a:ext cx="0" cy="27432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57260ADB-45B2-8F6F-0C5F-5175F838376F}"/>
              </a:ext>
            </a:extLst>
          </p:cNvPr>
          <p:cNvSpPr txBox="1"/>
          <p:nvPr/>
        </p:nvSpPr>
        <p:spPr>
          <a:xfrm>
            <a:off x="4880955" y="1947627"/>
            <a:ext cx="39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Tu as retenu combien de terminaisons ?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4EED5CFE-A10A-9B07-A918-40A47AD9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32886E-3AA3-3FA3-90F7-760F617D5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408" y="1879856"/>
            <a:ext cx="2924196" cy="2938484"/>
          </a:xfrm>
          <a:prstGeom prst="rect">
            <a:avLst/>
          </a:prstGeom>
        </p:spPr>
      </p:pic>
      <p:pic>
        <p:nvPicPr>
          <p:cNvPr id="12292" name="Picture 4" descr="Le présent des verbes du 1er groupe - YouTube">
            <a:extLst>
              <a:ext uri="{FF2B5EF4-FFF2-40B4-BE49-F238E27FC236}">
                <a16:creationId xmlns:a16="http://schemas.microsoft.com/office/drawing/2014/main" id="{4AE40411-3B95-C660-E7BC-74AD4B7FB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178" y="2431799"/>
            <a:ext cx="4395353" cy="247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656C2FE-173F-C3F0-DCE2-2CE212AE82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618681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1500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181966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182309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80833" y="-3980834"/>
            <a:ext cx="1182335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5909DF-6192-5ED0-1E48-E8F97FB50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261648"/>
            <a:ext cx="7533018" cy="658297"/>
          </a:xfrm>
        </p:spPr>
        <p:txBody>
          <a:bodyPr anchor="ctr"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Grammaire :  verbes réguliers (_____</a:t>
            </a:r>
            <a:r>
              <a:rPr lang="fr-FR" dirty="0">
                <a:solidFill>
                  <a:srgbClr val="FF0000"/>
                </a:solidFill>
              </a:rPr>
              <a:t>ER</a:t>
            </a:r>
            <a:r>
              <a:rPr lang="fr-FR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1E7FAF-D8ED-91FD-FC9A-67313FACB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4841748"/>
            <a:ext cx="336042" cy="27384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8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23</a:t>
            </a:fld>
            <a:endParaRPr lang="en-US" sz="8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081A56A8-CB9E-8C44-DEFA-ADC75CA51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0109410"/>
              </p:ext>
            </p:extLst>
          </p:nvPr>
        </p:nvGraphicFramePr>
        <p:xfrm>
          <a:off x="820993" y="1283421"/>
          <a:ext cx="7610841" cy="3144606"/>
        </p:xfrm>
        <a:graphic>
          <a:graphicData uri="http://schemas.openxmlformats.org/drawingml/2006/table">
            <a:tbl>
              <a:tblPr firstRow="1" firstCol="1" bandRow="1"/>
              <a:tblGrid>
                <a:gridCol w="2265034">
                  <a:extLst>
                    <a:ext uri="{9D8B030D-6E8A-4147-A177-3AD203B41FA5}">
                      <a16:colId xmlns:a16="http://schemas.microsoft.com/office/drawing/2014/main" val="3228034267"/>
                    </a:ext>
                  </a:extLst>
                </a:gridCol>
                <a:gridCol w="1166581">
                  <a:extLst>
                    <a:ext uri="{9D8B030D-6E8A-4147-A177-3AD203B41FA5}">
                      <a16:colId xmlns:a16="http://schemas.microsoft.com/office/drawing/2014/main" val="302940016"/>
                    </a:ext>
                  </a:extLst>
                </a:gridCol>
                <a:gridCol w="1156960">
                  <a:extLst>
                    <a:ext uri="{9D8B030D-6E8A-4147-A177-3AD203B41FA5}">
                      <a16:colId xmlns:a16="http://schemas.microsoft.com/office/drawing/2014/main" val="2821035342"/>
                    </a:ext>
                  </a:extLst>
                </a:gridCol>
                <a:gridCol w="1662078">
                  <a:extLst>
                    <a:ext uri="{9D8B030D-6E8A-4147-A177-3AD203B41FA5}">
                      <a16:colId xmlns:a16="http://schemas.microsoft.com/office/drawing/2014/main" val="400697934"/>
                    </a:ext>
                  </a:extLst>
                </a:gridCol>
                <a:gridCol w="1360188">
                  <a:extLst>
                    <a:ext uri="{9D8B030D-6E8A-4147-A177-3AD203B41FA5}">
                      <a16:colId xmlns:a16="http://schemas.microsoft.com/office/drawing/2014/main" val="3120737105"/>
                    </a:ext>
                  </a:extLst>
                </a:gridCol>
              </a:tblGrid>
              <a:tr h="58221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r>
                        <a:rPr lang="fr-FR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fr-FR" sz="3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86592" marB="865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r>
                        <a:rPr lang="fr-FR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fr-FR" sz="3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86592" marB="865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751463"/>
                  </a:ext>
                </a:extLst>
              </a:tr>
              <a:tr h="42706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/ </a:t>
                      </a:r>
                      <a:r>
                        <a:rPr lang="fr-FR" sz="21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</a:t>
                      </a:r>
                      <a:r>
                        <a:rPr lang="fr-FR" sz="1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 front of a </a:t>
                      </a:r>
                      <a:r>
                        <a:rPr lang="fr-FR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vowal</a:t>
                      </a:r>
                      <a:r>
                        <a:rPr lang="fr-FR" sz="1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fr-FR" sz="21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8470552"/>
                  </a:ext>
                </a:extLst>
              </a:tr>
              <a:tr h="42706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236773"/>
                  </a:ext>
                </a:extLst>
              </a:tr>
              <a:tr h="42706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021521"/>
                  </a:ext>
                </a:extLst>
              </a:tr>
              <a:tr h="42706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629074"/>
                  </a:ext>
                </a:extLst>
              </a:tr>
              <a:tr h="42706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862403"/>
                  </a:ext>
                </a:extLst>
              </a:tr>
              <a:tr h="42706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887" marR="129887" marT="18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6367173"/>
                  </a:ext>
                </a:extLst>
              </a:tr>
            </a:tbl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FF32B747-0AB3-2A73-D568-B4EE2AB38D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3002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C99686E7-17C1-2AEA-1390-C9C1F1075F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2824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mp3-output-ttsfree(dot)com - 2023-01-27T175224.809">
            <a:hlinkClick r:id="" action="ppaction://media"/>
            <a:extLst>
              <a:ext uri="{FF2B5EF4-FFF2-40B4-BE49-F238E27FC236}">
                <a16:creationId xmlns:a16="http://schemas.microsoft.com/office/drawing/2014/main" id="{28DC3B53-0A85-5AC2-5AF7-E24A5DC8B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795206" y="1316399"/>
            <a:ext cx="589270" cy="589270"/>
          </a:xfrm>
          <a:prstGeom prst="rect">
            <a:avLst/>
          </a:prstGeom>
        </p:spPr>
      </p:pic>
      <p:pic>
        <p:nvPicPr>
          <p:cNvPr id="9" name="mp3-output-ttsfree(dot)com - 2023-01-27T175312.033">
            <a:hlinkClick r:id="" action="ppaction://media"/>
            <a:extLst>
              <a:ext uri="{FF2B5EF4-FFF2-40B4-BE49-F238E27FC236}">
                <a16:creationId xmlns:a16="http://schemas.microsoft.com/office/drawing/2014/main" id="{92E47947-8CEB-0628-B578-AF2C660D4F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620321" y="1317265"/>
            <a:ext cx="589270" cy="58927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9F07BA2-C761-899E-77DA-BCA2EA8CA150}"/>
              </a:ext>
            </a:extLst>
          </p:cNvPr>
          <p:cNvSpPr txBox="1"/>
          <p:nvPr/>
        </p:nvSpPr>
        <p:spPr>
          <a:xfrm>
            <a:off x="820993" y="4572002"/>
            <a:ext cx="4310949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u="sng" dirty="0"/>
              <a:t>Tip</a:t>
            </a:r>
            <a:r>
              <a:rPr lang="fr-FR" dirty="0"/>
              <a:t>: </a:t>
            </a:r>
            <a:r>
              <a:rPr lang="fr-FR" dirty="0" err="1"/>
              <a:t>forms</a:t>
            </a:r>
            <a:r>
              <a:rPr lang="fr-FR" dirty="0"/>
              <a:t> of </a:t>
            </a:r>
            <a:r>
              <a:rPr lang="fr-FR" i="1" dirty="0"/>
              <a:t>Je/tu/il/ils </a:t>
            </a:r>
            <a:r>
              <a:rPr lang="fr-FR" dirty="0" err="1"/>
              <a:t>sound</a:t>
            </a:r>
            <a:r>
              <a:rPr lang="fr-FR" dirty="0"/>
              <a:t> the </a:t>
            </a:r>
            <a:r>
              <a:rPr lang="fr-FR" dirty="0" err="1"/>
              <a:t>same</a:t>
            </a:r>
            <a:endParaRPr lang="fr-FR" dirty="0"/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08FFDE6C-1054-87A0-2F23-E05E3E53DC4B}"/>
              </a:ext>
            </a:extLst>
          </p:cNvPr>
          <p:cNvSpPr/>
          <p:nvPr/>
        </p:nvSpPr>
        <p:spPr>
          <a:xfrm>
            <a:off x="190072" y="2034283"/>
            <a:ext cx="575870" cy="11815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CDAF67C6-B0D0-7114-0B5A-DE1A9755ED53}"/>
              </a:ext>
            </a:extLst>
          </p:cNvPr>
          <p:cNvSpPr/>
          <p:nvPr/>
        </p:nvSpPr>
        <p:spPr>
          <a:xfrm>
            <a:off x="190072" y="2483144"/>
            <a:ext cx="575870" cy="11815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A8A7A9A4-288B-3A1D-C3A8-878450F1EEB2}"/>
              </a:ext>
            </a:extLst>
          </p:cNvPr>
          <p:cNvSpPr/>
          <p:nvPr/>
        </p:nvSpPr>
        <p:spPr>
          <a:xfrm>
            <a:off x="190072" y="2892578"/>
            <a:ext cx="575870" cy="11815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C810DF03-F713-8632-B7DB-CC4C15067369}"/>
              </a:ext>
            </a:extLst>
          </p:cNvPr>
          <p:cNvSpPr/>
          <p:nvPr/>
        </p:nvSpPr>
        <p:spPr>
          <a:xfrm>
            <a:off x="190072" y="4154587"/>
            <a:ext cx="575870" cy="11815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8F030974-B270-6193-41C1-DD99D2C748BC}"/>
              </a:ext>
            </a:extLst>
          </p:cNvPr>
          <p:cNvSpPr/>
          <p:nvPr/>
        </p:nvSpPr>
        <p:spPr>
          <a:xfrm>
            <a:off x="190072" y="4711543"/>
            <a:ext cx="575870" cy="11815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00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F44C343-6558-F3C5-BB7E-36C8C16E1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12" b="524"/>
          <a:stretch/>
        </p:blipFill>
        <p:spPr>
          <a:xfrm>
            <a:off x="15" y="961"/>
            <a:ext cx="9143985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39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91" y="839273"/>
            <a:ext cx="3464954" cy="346495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6CA22B-EC22-DCA2-3727-A75AC2C69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305" y="1047514"/>
            <a:ext cx="2430380" cy="3048471"/>
          </a:xfrm>
        </p:spPr>
        <p:txBody>
          <a:bodyPr>
            <a:normAutofit/>
          </a:bodyPr>
          <a:lstStyle/>
          <a:p>
            <a:r>
              <a:rPr lang="fr-FR" dirty="0" err="1">
                <a:solidFill>
                  <a:srgbClr val="FFFFFF"/>
                </a:solidFill>
              </a:rPr>
              <a:t>Kahoot</a:t>
            </a:r>
            <a:r>
              <a:rPr lang="fr-FR" dirty="0">
                <a:solidFill>
                  <a:srgbClr val="FFFFFF"/>
                </a:solidFill>
              </a:rPr>
              <a:t> time 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6512790" y="705861"/>
            <a:ext cx="2240924" cy="2240924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536" y="3585744"/>
            <a:ext cx="409575" cy="4095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22FD91-E252-D7C0-5CFB-CBAB95BEA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614" y="1144524"/>
            <a:ext cx="4152298" cy="2951461"/>
          </a:xfrm>
        </p:spPr>
        <p:txBody>
          <a:bodyPr>
            <a:normAutofit/>
          </a:bodyPr>
          <a:lstStyle/>
          <a:p>
            <a:r>
              <a:rPr lang="fr-FR" dirty="0">
                <a:hlinkClick r:id="rId2"/>
              </a:rPr>
              <a:t>https://create.kahoot.it/details/23667f6d-5466-43f8-9e93-66feb1a901d9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C482BCE-A74E-02B8-337C-73C9C1D4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21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52492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Practice </a:t>
            </a:r>
            <a:r>
              <a:rPr lang="fr-FR" sz="3600" dirty="0" err="1"/>
              <a:t>your</a:t>
            </a:r>
            <a:r>
              <a:rPr lang="fr-FR" sz="3600" dirty="0"/>
              <a:t> </a:t>
            </a:r>
            <a:r>
              <a:rPr lang="fr-FR" sz="3600" dirty="0" err="1"/>
              <a:t>pronunciation</a:t>
            </a:r>
            <a:r>
              <a:rPr lang="fr-FR" sz="3600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29" y="1184762"/>
            <a:ext cx="7886700" cy="3263504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indent="-385763">
              <a:buAutoNum type="arabicParenR"/>
            </a:pP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000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Set the </a:t>
            </a:r>
            <a:r>
              <a:rPr lang="fr-FR" sz="2000" dirty="0" err="1"/>
              <a:t>spoken</a:t>
            </a:r>
            <a:r>
              <a:rPr lang="fr-FR" sz="2000" dirty="0"/>
              <a:t> </a:t>
            </a:r>
            <a:r>
              <a:rPr lang="fr-FR" sz="2000" dirty="0" err="1"/>
              <a:t>language</a:t>
            </a:r>
            <a:r>
              <a:rPr lang="fr-FR" sz="2000" dirty="0"/>
              <a:t> in French</a:t>
            </a:r>
          </a:p>
          <a:p>
            <a:pPr marL="385763" indent="-385763">
              <a:buAutoNum type="arabicParenR"/>
            </a:pPr>
            <a:r>
              <a:rPr lang="fr-FR" sz="2000" dirty="0"/>
              <a:t>Click on the </a:t>
            </a:r>
            <a:r>
              <a:rPr lang="fr-FR" sz="2000" dirty="0" err="1"/>
              <a:t>mic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Practice </a:t>
            </a:r>
            <a:r>
              <a:rPr lang="fr-FR" sz="2000" dirty="0">
                <a:sym typeface="Wingdings" panose="05000000000000000000" pitchFamily="2" charset="2"/>
              </a:rPr>
              <a:t> </a:t>
            </a:r>
          </a:p>
          <a:p>
            <a:pPr marL="385763" indent="-385763">
              <a:buAutoNum type="arabicParenR"/>
            </a:pPr>
            <a:endParaRPr lang="fr-FR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000" dirty="0">
              <a:solidFill>
                <a:srgbClr val="00B050"/>
              </a:solidFill>
            </a:endParaRPr>
          </a:p>
          <a:p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216" y="2144727"/>
            <a:ext cx="5018809" cy="258075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4828978" y="1811458"/>
            <a:ext cx="2468880" cy="666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2871689" y="2178935"/>
            <a:ext cx="2800260" cy="22693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04" y="1931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10738D8-A8C4-DE63-FEE9-710C335CE0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2824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805996B-01D1-75DB-6D6D-99AC68AB28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5780" y="3435103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18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D28E87-62D2-4602-B72F-5F74AA236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14362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BF974F2-E023-DBBD-56C0-8DBFDF16F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18317"/>
            <a:ext cx="7886699" cy="699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1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Les verbes réguliers : exercices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4BF6A6CE-402B-9945-0A09-3C93EAD8C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1381" y="1604513"/>
            <a:ext cx="7438680" cy="2994068"/>
          </a:xfrm>
          <a:prstGeom prst="rect">
            <a:avLst/>
          </a:prstGeo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9E10A06-CE72-A006-0722-C29759878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27</a:t>
            </a:fld>
            <a:endParaRPr lang="en-US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8CBB9EDA-080E-8A07-DD92-D5B209997F88}"/>
              </a:ext>
            </a:extLst>
          </p:cNvPr>
          <p:cNvCxnSpPr/>
          <p:nvPr/>
        </p:nvCxnSpPr>
        <p:spPr>
          <a:xfrm>
            <a:off x="3009014" y="2610293"/>
            <a:ext cx="866553" cy="16385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21FF09E8-4BCA-8EF2-1610-31BA1F1860C7}"/>
              </a:ext>
            </a:extLst>
          </p:cNvPr>
          <p:cNvCxnSpPr/>
          <p:nvPr/>
        </p:nvCxnSpPr>
        <p:spPr>
          <a:xfrm>
            <a:off x="3009014" y="3046228"/>
            <a:ext cx="792126" cy="7389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1E75014-04C5-5A5E-5C9F-F1569C29736B}"/>
              </a:ext>
            </a:extLst>
          </p:cNvPr>
          <p:cNvCxnSpPr/>
          <p:nvPr/>
        </p:nvCxnSpPr>
        <p:spPr>
          <a:xfrm>
            <a:off x="3136605" y="3444949"/>
            <a:ext cx="66453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176369D6-2257-5912-CC3F-546D9097EDEA}"/>
              </a:ext>
            </a:extLst>
          </p:cNvPr>
          <p:cNvCxnSpPr/>
          <p:nvPr/>
        </p:nvCxnSpPr>
        <p:spPr>
          <a:xfrm flipV="1">
            <a:off x="3136605" y="3046228"/>
            <a:ext cx="738962" cy="8399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F6739AB-6DB3-B0E7-FE40-84BBA7935E94}"/>
              </a:ext>
            </a:extLst>
          </p:cNvPr>
          <p:cNvCxnSpPr/>
          <p:nvPr/>
        </p:nvCxnSpPr>
        <p:spPr>
          <a:xfrm flipV="1">
            <a:off x="3110023" y="2663456"/>
            <a:ext cx="765544" cy="16320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59F97DC-D6EB-FF2B-4B95-1A7C38EFF6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2824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932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E52985E-2553-471E-82AA-5ED7A3298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4981" y="264698"/>
            <a:ext cx="8579094" cy="138319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F79BD6F-0549-A57C-3C16-B45DADF28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52" y="380045"/>
            <a:ext cx="2913856" cy="1145056"/>
          </a:xfrm>
        </p:spPr>
        <p:txBody>
          <a:bodyPr>
            <a:normAutofit/>
          </a:bodyPr>
          <a:lstStyle/>
          <a:p>
            <a:pPr algn="r"/>
            <a:r>
              <a:rPr lang="fr-FR" sz="2300" dirty="0">
                <a:solidFill>
                  <a:schemeClr val="bg1"/>
                </a:solidFill>
              </a:rPr>
              <a:t>Les verbes réguliers : exercices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AE3ABC6-4042-4293-A7DF-F0118136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554904" y="435722"/>
            <a:ext cx="0" cy="102870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48F950-A7FC-FF4F-E367-E025E1AA8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9002" y="380045"/>
            <a:ext cx="4957440" cy="1145056"/>
          </a:xfrm>
        </p:spPr>
        <p:txBody>
          <a:bodyPr anchor="ctr">
            <a:normAutofit/>
          </a:bodyPr>
          <a:lstStyle/>
          <a:p>
            <a:r>
              <a:rPr lang="fr-FR" sz="1700" dirty="0">
                <a:solidFill>
                  <a:schemeClr val="bg1"/>
                </a:solidFill>
              </a:rPr>
              <a:t>Complète avec les verbes JOUER, ECOUTER, PARLER, REGARDER, DETESTER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86D5842-14DC-1AA0-C7E5-23A46F75EC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681"/>
          <a:stretch/>
        </p:blipFill>
        <p:spPr>
          <a:xfrm>
            <a:off x="4755856" y="2067022"/>
            <a:ext cx="3306608" cy="28117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9BBBF08-B57E-098A-3434-AD3B4AABE8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319"/>
          <a:stretch/>
        </p:blipFill>
        <p:spPr>
          <a:xfrm>
            <a:off x="773191" y="1955482"/>
            <a:ext cx="2341378" cy="281178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86C416-7465-BD4C-CC69-734C835CE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28</a:t>
            </a:fld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E8EFFF1-A4D8-E023-DC6A-6A566B71E0C8}"/>
              </a:ext>
            </a:extLst>
          </p:cNvPr>
          <p:cNvSpPr txBox="1"/>
          <p:nvPr/>
        </p:nvSpPr>
        <p:spPr>
          <a:xfrm>
            <a:off x="2674090" y="2725919"/>
            <a:ext cx="18341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écoute de la musique</a:t>
            </a:r>
          </a:p>
          <a:p>
            <a:endParaRPr lang="fr-FR" dirty="0">
              <a:solidFill>
                <a:srgbClr val="00B0F0"/>
              </a:solidFill>
            </a:endParaRPr>
          </a:p>
          <a:p>
            <a:r>
              <a:rPr lang="fr-FR" dirty="0">
                <a:solidFill>
                  <a:srgbClr val="00B0F0"/>
                </a:solidFill>
              </a:rPr>
              <a:t>jouons aux jeux vidéo</a:t>
            </a:r>
          </a:p>
          <a:p>
            <a:endParaRPr lang="fr-FR" dirty="0">
              <a:solidFill>
                <a:srgbClr val="00B0F0"/>
              </a:solidFill>
            </a:endParaRPr>
          </a:p>
          <a:p>
            <a:r>
              <a:rPr lang="fr-FR" dirty="0">
                <a:solidFill>
                  <a:srgbClr val="00B0F0"/>
                </a:solidFill>
              </a:rPr>
              <a:t>déteste les maths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8D65E0F-D240-1E7A-22BC-CA13BA8DFB0D}"/>
              </a:ext>
            </a:extLst>
          </p:cNvPr>
          <p:cNvSpPr txBox="1"/>
          <p:nvPr/>
        </p:nvSpPr>
        <p:spPr>
          <a:xfrm>
            <a:off x="7377870" y="2810377"/>
            <a:ext cx="14962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parlent</a:t>
            </a:r>
          </a:p>
          <a:p>
            <a:endParaRPr lang="fr-FR" dirty="0">
              <a:solidFill>
                <a:srgbClr val="00B0F0"/>
              </a:solidFill>
            </a:endParaRPr>
          </a:p>
          <a:p>
            <a:endParaRPr lang="fr-FR" dirty="0">
              <a:solidFill>
                <a:srgbClr val="00B0F0"/>
              </a:solidFill>
            </a:endParaRPr>
          </a:p>
          <a:p>
            <a:endParaRPr lang="fr-FR" dirty="0">
              <a:solidFill>
                <a:srgbClr val="00B0F0"/>
              </a:solidFill>
            </a:endParaRPr>
          </a:p>
          <a:p>
            <a:r>
              <a:rPr lang="fr-FR" dirty="0">
                <a:solidFill>
                  <a:srgbClr val="00B0F0"/>
                </a:solidFill>
              </a:rPr>
              <a:t>regardez la télévision</a:t>
            </a:r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0F85FA76-3498-0235-2E7C-8060028921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2824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9990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576A50-EAAE-CF6C-0A0E-5E1451587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60" y="394486"/>
            <a:ext cx="3212237" cy="900271"/>
          </a:xfrm>
        </p:spPr>
        <p:txBody>
          <a:bodyPr anchor="b">
            <a:normAutofit fontScale="90000"/>
          </a:bodyPr>
          <a:lstStyle/>
          <a:p>
            <a:r>
              <a:rPr lang="fr-FR" sz="2700" dirty="0"/>
              <a:t>Les verbes réguliers : exercices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59810" y="161401"/>
            <a:ext cx="555498" cy="88751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2675" y="266219"/>
            <a:ext cx="4638730" cy="44364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92FC32-4C33-C5D7-BC9B-7CF6DD39F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83" y="621901"/>
            <a:ext cx="4221013" cy="372504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458339" y="1458684"/>
            <a:ext cx="3017520" cy="205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1A3719-0D1B-AE83-2C98-F9C0822FB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9" y="1523324"/>
            <a:ext cx="3212238" cy="315873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fr-FR" sz="2100" dirty="0">
                <a:solidFill>
                  <a:schemeClr val="tx1"/>
                </a:solidFill>
              </a:rPr>
              <a:t>Exercice 2</a:t>
            </a:r>
          </a:p>
          <a:p>
            <a:pPr>
              <a:buFontTx/>
              <a:buChar char="-"/>
            </a:pPr>
            <a:r>
              <a:rPr lang="fr-FR" sz="2100" dirty="0">
                <a:solidFill>
                  <a:srgbClr val="00B0F0"/>
                </a:solidFill>
              </a:rPr>
              <a:t>j’adore les jeux vidéo</a:t>
            </a:r>
          </a:p>
          <a:p>
            <a:pPr>
              <a:buFontTx/>
              <a:buChar char="-"/>
            </a:pPr>
            <a:r>
              <a:rPr lang="fr-FR" sz="2100" dirty="0">
                <a:solidFill>
                  <a:srgbClr val="00B0F0"/>
                </a:solidFill>
              </a:rPr>
              <a:t>Je parle avec Imane</a:t>
            </a:r>
          </a:p>
          <a:p>
            <a:pPr>
              <a:buFontTx/>
              <a:buChar char="-"/>
            </a:pPr>
            <a:r>
              <a:rPr lang="fr-FR" sz="2100" dirty="0">
                <a:solidFill>
                  <a:srgbClr val="00B0F0"/>
                </a:solidFill>
              </a:rPr>
              <a:t>Ils détestent la télévision</a:t>
            </a:r>
          </a:p>
          <a:p>
            <a:pPr>
              <a:buFontTx/>
              <a:buChar char="-"/>
            </a:pPr>
            <a:r>
              <a:rPr lang="fr-FR" sz="2100" dirty="0">
                <a:solidFill>
                  <a:srgbClr val="00B0F0"/>
                </a:solidFill>
              </a:rPr>
              <a:t>Tu aimes les jeux vidéo</a:t>
            </a:r>
          </a:p>
          <a:p>
            <a:pPr>
              <a:buFontTx/>
              <a:buChar char="-"/>
            </a:pPr>
            <a:r>
              <a:rPr lang="fr-FR" sz="2100" dirty="0">
                <a:solidFill>
                  <a:srgbClr val="00B0F0"/>
                </a:solidFill>
              </a:rPr>
              <a:t>Elles détestent les copains de classe</a:t>
            </a:r>
          </a:p>
          <a:p>
            <a:pPr>
              <a:buFontTx/>
              <a:buChar char="-"/>
            </a:pPr>
            <a:r>
              <a:rPr lang="fr-FR" sz="2100" dirty="0">
                <a:solidFill>
                  <a:srgbClr val="00B0F0"/>
                </a:solidFill>
              </a:rPr>
              <a:t>Je joue avec les copains de classe</a:t>
            </a:r>
          </a:p>
          <a:p>
            <a:pPr marL="0" indent="0">
              <a:buNone/>
            </a:pPr>
            <a:r>
              <a:rPr lang="fr-FR" sz="2100" dirty="0">
                <a:solidFill>
                  <a:srgbClr val="00B0F0"/>
                </a:solidFill>
              </a:rPr>
              <a:t>…</a:t>
            </a:r>
          </a:p>
          <a:p>
            <a:pPr marL="0" indent="0">
              <a:buNone/>
            </a:pPr>
            <a:endParaRPr lang="fr-FR" sz="1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3FAA55-A928-45FF-2480-DEACB844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869180"/>
            <a:ext cx="2057400" cy="27384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29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757884" y="4540020"/>
            <a:ext cx="555498" cy="1155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C98F967-FAB7-E606-53C4-BCD2978FD462}"/>
              </a:ext>
            </a:extLst>
          </p:cNvPr>
          <p:cNvCxnSpPr/>
          <p:nvPr/>
        </p:nvCxnSpPr>
        <p:spPr>
          <a:xfrm>
            <a:off x="1279451" y="1432104"/>
            <a:ext cx="57415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78D8C6A1-05CD-1821-6015-A465C799B87F}"/>
              </a:ext>
            </a:extLst>
          </p:cNvPr>
          <p:cNvCxnSpPr>
            <a:cxnSpLocks/>
          </p:cNvCxnSpPr>
          <p:nvPr/>
        </p:nvCxnSpPr>
        <p:spPr>
          <a:xfrm>
            <a:off x="2075120" y="1637667"/>
            <a:ext cx="46606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8B0D219-FE3F-2091-B956-6C847CD0FF77}"/>
              </a:ext>
            </a:extLst>
          </p:cNvPr>
          <p:cNvCxnSpPr>
            <a:cxnSpLocks/>
          </p:cNvCxnSpPr>
          <p:nvPr/>
        </p:nvCxnSpPr>
        <p:spPr>
          <a:xfrm>
            <a:off x="1334385" y="1852341"/>
            <a:ext cx="62732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EE15E399-CDC4-6DF7-35F3-A43D8989D69C}"/>
              </a:ext>
            </a:extLst>
          </p:cNvPr>
          <p:cNvCxnSpPr>
            <a:cxnSpLocks/>
          </p:cNvCxnSpPr>
          <p:nvPr/>
        </p:nvCxnSpPr>
        <p:spPr>
          <a:xfrm>
            <a:off x="1334385" y="2052588"/>
            <a:ext cx="62732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B9D06B1A-7330-EB5E-A638-6D7238F625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2824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1752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8" name="Rectangle 2067">
            <a:extLst>
              <a:ext uri="{FF2B5EF4-FFF2-40B4-BE49-F238E27FC236}">
                <a16:creationId xmlns:a16="http://schemas.microsoft.com/office/drawing/2014/main" id="{D7D03296-BABA-47AD-A5D5-ED1567270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9545"/>
            <a:ext cx="7886700" cy="8190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900">
                <a:solidFill>
                  <a:schemeClr val="tx1"/>
                </a:solidFill>
              </a:rPr>
              <a:t>I. Starter</a:t>
            </a:r>
            <a:endParaRPr lang="en-US" sz="3900" dirty="0">
              <a:solidFill>
                <a:schemeClr val="tx1"/>
              </a:solidFill>
            </a:endParaRPr>
          </a:p>
        </p:txBody>
      </p:sp>
      <p:sp useBgFill="1">
        <p:nvSpPr>
          <p:cNvPr id="2070" name="Rectangle 2069">
            <a:extLst>
              <a:ext uri="{FF2B5EF4-FFF2-40B4-BE49-F238E27FC236}">
                <a16:creationId xmlns:a16="http://schemas.microsoft.com/office/drawing/2014/main" id="{284A8429-F65A-490D-96E4-1158D3E8A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49" y="1047062"/>
            <a:ext cx="7886699" cy="617220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2" name="Rectangle 2071">
            <a:extLst>
              <a:ext uri="{FF2B5EF4-FFF2-40B4-BE49-F238E27FC236}">
                <a16:creationId xmlns:a16="http://schemas.microsoft.com/office/drawing/2014/main" id="{0F022291-A82B-4D23-A1E0-5F9BD6846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530852" y="1394874"/>
            <a:ext cx="82296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20060EF-9BD8-DFE0-9440-8DF1FEFC77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48" r="58842"/>
          <a:stretch/>
        </p:blipFill>
        <p:spPr>
          <a:xfrm>
            <a:off x="1070595" y="1799619"/>
            <a:ext cx="2971603" cy="2909910"/>
          </a:xfrm>
          <a:prstGeom prst="rect">
            <a:avLst/>
          </a:prstGeom>
        </p:spPr>
      </p:pic>
      <p:pic>
        <p:nvPicPr>
          <p:cNvPr id="2050" name="Picture 2" descr="Image 1 : Android et iOS (iPhone) : Top 10 des meilleurs jeux gratuits">
            <a:extLst>
              <a:ext uri="{FF2B5EF4-FFF2-40B4-BE49-F238E27FC236}">
                <a16:creationId xmlns:a16="http://schemas.microsoft.com/office/drawing/2014/main" id="{98A6B266-9849-8624-792F-254ED64DD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9404" y="1969827"/>
            <a:ext cx="4295944" cy="233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70090F-04AA-FBDB-8213-EA2388A5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9058D2-79FC-2844-3EE6-DD5EC1047E57}"/>
              </a:ext>
            </a:extLst>
          </p:cNvPr>
          <p:cNvSpPr txBox="1"/>
          <p:nvPr/>
        </p:nvSpPr>
        <p:spPr>
          <a:xfrm>
            <a:off x="473202" y="2105406"/>
            <a:ext cx="2571750" cy="25580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90E05-B379-799A-354B-31F9BF9E7F51}"/>
              </a:ext>
            </a:extLst>
          </p:cNvPr>
          <p:cNvSpPr txBox="1"/>
          <p:nvPr/>
        </p:nvSpPr>
        <p:spPr>
          <a:xfrm>
            <a:off x="900752" y="1059975"/>
            <a:ext cx="6946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Voici le top 10 français des jeux gratuits sur téléphone mobile en 2022. </a:t>
            </a:r>
          </a:p>
          <a:p>
            <a:r>
              <a:rPr lang="fr-FR" b="1" dirty="0"/>
              <a:t>Et toi, tu joues à quel jeu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16E1447-690B-9C7B-E15A-13E23EF4AA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224666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6172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4045020" cy="994173"/>
          </a:xfrm>
        </p:spPr>
        <p:txBody>
          <a:bodyPr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9210"/>
            <a:ext cx="4045020" cy="266351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Verbes réguliers -ER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https://play.kahoot.it/v2/?quizId=c214cac2-ec16-48ef-adbc-d98d38f42b7b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388" y="1387358"/>
            <a:ext cx="2835788" cy="18857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628650" y="1073188"/>
            <a:ext cx="4558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Let’s practice what you have just learnt !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72E31C-FAE1-9CAD-7D0A-BFFECEC40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D3A2A832-1CBB-FDCF-3962-09C5E5EB66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2824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6869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57E21E-2682-AA70-FDF2-EAF2950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Baseline - Checking </a:t>
            </a:r>
            <a:r>
              <a:rPr lang="fr-FR" dirty="0" err="1"/>
              <a:t>progress</a:t>
            </a:r>
            <a:r>
              <a:rPr lang="fr-FR" dirty="0"/>
              <a:t> 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dirty="0"/>
              <a:t>L: Hey ! Salut Kylian ! Aujourd’hui, c’est jeudi et j’adore le jeudi parce qu’il y a cours de français ! </a:t>
            </a:r>
          </a:p>
          <a:p>
            <a:pPr>
              <a:buFontTx/>
              <a:buChar char="-"/>
            </a:pPr>
            <a:r>
              <a:rPr lang="fr-FR" dirty="0"/>
              <a:t>K: Salut Leo ! Ah non, moi je déteste le français mais j’adore le sport. Mon jour préféré est le dimanche parce que je joue aux jeux vidéo avec mon copain Ney.</a:t>
            </a:r>
          </a:p>
          <a:p>
            <a:pPr>
              <a:buFontTx/>
              <a:buChar char="-"/>
            </a:pPr>
            <a:r>
              <a:rPr lang="fr-FR" dirty="0"/>
              <a:t>L: Est-ce que Ney aime les jeux vidéo ?</a:t>
            </a:r>
          </a:p>
          <a:p>
            <a:pPr>
              <a:buFontTx/>
              <a:buChar char="-"/>
            </a:pPr>
            <a:r>
              <a:rPr lang="fr-FR" dirty="0"/>
              <a:t>L: Oui, il aime jouer à FIFA 23 ! Il est très fort à ce jeu !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pic>
        <p:nvPicPr>
          <p:cNvPr id="4" name="Picture 4" descr="Masque de Kylian Mbappé - Aux Feux de la Fête - Paris">
            <a:extLst>
              <a:ext uri="{FF2B5EF4-FFF2-40B4-BE49-F238E27FC236}">
                <a16:creationId xmlns:a16="http://schemas.microsoft.com/office/drawing/2014/main" id="{14057130-CFF1-23A0-1378-00AD8BE5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19" y="2603889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84161DB-5003-3821-462A-C2BD16CF0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82" y="193993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asque de Kylian Mbappé - Aux Feux de la Fête - Paris">
            <a:extLst>
              <a:ext uri="{FF2B5EF4-FFF2-40B4-BE49-F238E27FC236}">
                <a16:creationId xmlns:a16="http://schemas.microsoft.com/office/drawing/2014/main" id="{390C9F96-5E6D-18FD-48F0-7F93257FF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56" y="3948510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56BFD16B-10FA-7E82-112E-7ECD2919C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94" y="361889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7AA6D6-F55D-C083-2D84-BDB000F36290}"/>
              </a:ext>
            </a:extLst>
          </p:cNvPr>
          <p:cNvSpPr/>
          <p:nvPr/>
        </p:nvSpPr>
        <p:spPr>
          <a:xfrm>
            <a:off x="5895191" y="2033195"/>
            <a:ext cx="658009" cy="2311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82EE93-2FEE-ECCE-107E-9982052AFF57}"/>
              </a:ext>
            </a:extLst>
          </p:cNvPr>
          <p:cNvSpPr/>
          <p:nvPr/>
        </p:nvSpPr>
        <p:spPr>
          <a:xfrm>
            <a:off x="2155258" y="2353790"/>
            <a:ext cx="871389" cy="2179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B63751-236C-0906-9270-2FB9B01B35F1}"/>
              </a:ext>
            </a:extLst>
          </p:cNvPr>
          <p:cNvSpPr/>
          <p:nvPr/>
        </p:nvSpPr>
        <p:spPr>
          <a:xfrm>
            <a:off x="3822551" y="2719444"/>
            <a:ext cx="853440" cy="2311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651E02-1E21-E160-4AF3-C7DCE05187EB}"/>
              </a:ext>
            </a:extLst>
          </p:cNvPr>
          <p:cNvSpPr/>
          <p:nvPr/>
        </p:nvSpPr>
        <p:spPr>
          <a:xfrm>
            <a:off x="6451003" y="2714833"/>
            <a:ext cx="616772" cy="2311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F723BF-8F88-F2F9-A42C-465045A0AB4C}"/>
              </a:ext>
            </a:extLst>
          </p:cNvPr>
          <p:cNvSpPr/>
          <p:nvPr/>
        </p:nvSpPr>
        <p:spPr>
          <a:xfrm>
            <a:off x="3822550" y="2998144"/>
            <a:ext cx="1115209" cy="2775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BE7EC5-630E-3C4E-EF0A-88510A36CF5D}"/>
              </a:ext>
            </a:extLst>
          </p:cNvPr>
          <p:cNvSpPr/>
          <p:nvPr/>
        </p:nvSpPr>
        <p:spPr>
          <a:xfrm>
            <a:off x="5139466" y="2992765"/>
            <a:ext cx="2073536" cy="2775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DE4A83E-B478-714F-7EBD-D951DD02CD52}"/>
              </a:ext>
            </a:extLst>
          </p:cNvPr>
          <p:cNvSpPr/>
          <p:nvPr/>
        </p:nvSpPr>
        <p:spPr>
          <a:xfrm>
            <a:off x="3590765" y="3687401"/>
            <a:ext cx="1115209" cy="2311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EFBC0A-C1C3-6A29-8E54-01C7BAAEDD19}"/>
              </a:ext>
            </a:extLst>
          </p:cNvPr>
          <p:cNvSpPr/>
          <p:nvPr/>
        </p:nvSpPr>
        <p:spPr>
          <a:xfrm>
            <a:off x="2707342" y="3712155"/>
            <a:ext cx="552226" cy="2064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516C5D-FC5A-A69C-F1FC-D8F95A101BB0}"/>
              </a:ext>
            </a:extLst>
          </p:cNvPr>
          <p:cNvSpPr/>
          <p:nvPr/>
        </p:nvSpPr>
        <p:spPr>
          <a:xfrm>
            <a:off x="1746326" y="4070995"/>
            <a:ext cx="552226" cy="2064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F09AA1-F7FE-9F44-C89A-F3F5B240D59C}"/>
              </a:ext>
            </a:extLst>
          </p:cNvPr>
          <p:cNvSpPr/>
          <p:nvPr/>
        </p:nvSpPr>
        <p:spPr>
          <a:xfrm>
            <a:off x="2373855" y="4070995"/>
            <a:ext cx="552226" cy="2064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98" name="Picture 2" descr="Icône de coeur rouge">
            <a:extLst>
              <a:ext uri="{FF2B5EF4-FFF2-40B4-BE49-F238E27FC236}">
                <a16:creationId xmlns:a16="http://schemas.microsoft.com/office/drawing/2014/main" id="{F545ED63-1EDA-5F23-16FA-BA926EC82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191" y="1994768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cône de coeur rouge">
            <a:extLst>
              <a:ext uri="{FF2B5EF4-FFF2-40B4-BE49-F238E27FC236}">
                <a16:creationId xmlns:a16="http://schemas.microsoft.com/office/drawing/2014/main" id="{E8D77AFD-60D8-0F33-735F-AF0773410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674" y="1993147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cône de coeur rouge">
            <a:extLst>
              <a:ext uri="{FF2B5EF4-FFF2-40B4-BE49-F238E27FC236}">
                <a16:creationId xmlns:a16="http://schemas.microsoft.com/office/drawing/2014/main" id="{2381E32F-EF4F-1C64-6098-D6936A0F1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157" y="2726968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Icône de coeur rouge">
            <a:extLst>
              <a:ext uri="{FF2B5EF4-FFF2-40B4-BE49-F238E27FC236}">
                <a16:creationId xmlns:a16="http://schemas.microsoft.com/office/drawing/2014/main" id="{A9AB32C4-1B63-E8E1-E083-0BD6FF2C6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40" y="2729895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Icône de coeur rouge">
            <a:extLst>
              <a:ext uri="{FF2B5EF4-FFF2-40B4-BE49-F238E27FC236}">
                <a16:creationId xmlns:a16="http://schemas.microsoft.com/office/drawing/2014/main" id="{58431CDB-392E-DC4B-6E38-39CC80506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681593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Icône de coeur rouge">
            <a:extLst>
              <a:ext uri="{FF2B5EF4-FFF2-40B4-BE49-F238E27FC236}">
                <a16:creationId xmlns:a16="http://schemas.microsoft.com/office/drawing/2014/main" id="{049EEAFF-33C5-0344-D7B8-209C2369B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479" y="4033973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Dislike Hate Thumb Down Thumbdown Disagree No Svg Png Icon Free Download  (#570304) - OnlineWebFonts.COM">
            <a:extLst>
              <a:ext uri="{FF2B5EF4-FFF2-40B4-BE49-F238E27FC236}">
                <a16:creationId xmlns:a16="http://schemas.microsoft.com/office/drawing/2014/main" id="{9C612EB3-D8A3-BA45-052E-AAE27261A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703" y="2745701"/>
            <a:ext cx="234596" cy="20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Dislike Hate Thumb Down Thumbdown Disagree No Svg Png Icon Free Download  (#570304) - OnlineWebFonts.COM">
            <a:extLst>
              <a:ext uri="{FF2B5EF4-FFF2-40B4-BE49-F238E27FC236}">
                <a16:creationId xmlns:a16="http://schemas.microsoft.com/office/drawing/2014/main" id="{7B6965E0-28BD-07C1-7BDB-0C45C1ECF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401" y="2745701"/>
            <a:ext cx="234596" cy="20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1803E0E7-5325-8646-C783-1051E5889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135" y="2909247"/>
            <a:ext cx="444593" cy="44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AC19409F-536E-4148-E5DE-1AA8875EF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6" y="5248611"/>
            <a:ext cx="75448" cy="7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Le jeu vidéo, grand gagnant du confinement">
            <a:extLst>
              <a:ext uri="{FF2B5EF4-FFF2-40B4-BE49-F238E27FC236}">
                <a16:creationId xmlns:a16="http://schemas.microsoft.com/office/drawing/2014/main" id="{DFEA3876-1910-46CF-BFC4-A19FB156F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131" y="3661588"/>
            <a:ext cx="514014" cy="25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France - Wikipedia">
            <a:extLst>
              <a:ext uri="{FF2B5EF4-FFF2-40B4-BE49-F238E27FC236}">
                <a16:creationId xmlns:a16="http://schemas.microsoft.com/office/drawing/2014/main" id="{58A9D6ED-FE57-B871-0367-126DD3F0B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726" y="2362829"/>
            <a:ext cx="280483" cy="18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71FCDC4E-25EB-BC92-E19E-1324EB31F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162" y="3948510"/>
            <a:ext cx="444593" cy="44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A3E11D61-CB2D-02C5-9181-ED6911F6D0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2824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30188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VII. Production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FBD2C1-2B8A-ED60-DD90-93E39E249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 ce que tu aimes faire le weekend en utilisant les structures suivantes 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J’adore…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J’aime…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n’aime pas…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déteste…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7DAF638-74F4-E08D-DF31-A9BAE48E4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60CC6F88-CFB2-7EA2-C4DF-7D6A4EBFE2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897254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066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4458405" y="854809"/>
            <a:ext cx="4465780" cy="137698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STEPS:</a:t>
            </a:r>
          </a:p>
          <a:p>
            <a:pPr marL="285750" indent="-285750">
              <a:buFontTx/>
              <a:buChar char="-"/>
            </a:pPr>
            <a:r>
              <a:rPr lang="en-US" sz="1700" dirty="0"/>
              <a:t>Check the vocabulary and grammar in the lesson</a:t>
            </a:r>
          </a:p>
          <a:p>
            <a:pPr marL="285750" indent="-285750">
              <a:buFontTx/>
              <a:buChar char="-"/>
            </a:pPr>
            <a:r>
              <a:rPr lang="en-US" sz="1700" dirty="0"/>
              <a:t>Talk about yourself with 4 sentences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4458405" y="3737325"/>
            <a:ext cx="4465780" cy="834724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NEED HELP?</a:t>
            </a:r>
          </a:p>
          <a:p>
            <a:pPr marL="342892" indent="-342892">
              <a:buAutoNum type="arabicPeriod"/>
            </a:pPr>
            <a:r>
              <a:rPr lang="en-US" sz="1600" dirty="0"/>
              <a:t>Check the vocabulary in textbook/lesson</a:t>
            </a:r>
          </a:p>
          <a:p>
            <a:pPr marL="342892" indent="-342892">
              <a:buAutoNum type="arabicPeriod"/>
            </a:pPr>
            <a:r>
              <a:rPr lang="en-US" sz="1600" dirty="0"/>
              <a:t>Ask at least two classmates before </a:t>
            </a:r>
            <a:r>
              <a:rPr lang="en-US" sz="1600" dirty="0" err="1"/>
              <a:t>Mr</a:t>
            </a:r>
            <a:r>
              <a:rPr lang="en-US" sz="1600" dirty="0"/>
              <a:t> </a:t>
            </a:r>
            <a:r>
              <a:rPr lang="en-US" sz="1600" dirty="0" err="1"/>
              <a:t>Mak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7016620" y="347211"/>
            <a:ext cx="1882482" cy="410348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5" y="347211"/>
            <a:ext cx="6610748" cy="410347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5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285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321735" y="854809"/>
            <a:ext cx="4029284" cy="371724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800"/>
              </a:spcAft>
              <a:buNone/>
            </a:pP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 ce que tu aimes faire le weekend en utilisant les structures suivantes : </a:t>
            </a:r>
          </a:p>
          <a:p>
            <a:pPr algn="just">
              <a:spcAft>
                <a:spcPts val="800"/>
              </a:spcAft>
              <a:buFontTx/>
              <a:buChar char="-"/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J’adore…</a:t>
            </a:r>
          </a:p>
          <a:p>
            <a:pPr algn="just">
              <a:spcAft>
                <a:spcPts val="800"/>
              </a:spcAft>
              <a:buFontTx/>
              <a:buChar char="-"/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J’aime…</a:t>
            </a:r>
          </a:p>
          <a:p>
            <a:pPr algn="just">
              <a:spcAft>
                <a:spcPts val="800"/>
              </a:spcAft>
              <a:buFontTx/>
              <a:buChar char="-"/>
            </a:pP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n’aime pas…</a:t>
            </a:r>
          </a:p>
          <a:p>
            <a:pPr algn="just">
              <a:spcAft>
                <a:spcPts val="800"/>
              </a:spcAft>
              <a:buFontTx/>
              <a:buChar char="-"/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déteste…</a:t>
            </a:r>
            <a:endParaRPr lang="en-US" sz="1600" dirty="0"/>
          </a:p>
          <a:p>
            <a:endParaRPr lang="en-US" sz="1600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7058790" y="2296067"/>
            <a:ext cx="1865394" cy="137698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Prolongement</a:t>
            </a:r>
            <a:r>
              <a:rPr lang="en-US" sz="1600" dirty="0"/>
              <a:t>:</a:t>
            </a:r>
          </a:p>
          <a:p>
            <a:r>
              <a:rPr lang="en-US" sz="1500" dirty="0" err="1"/>
              <a:t>Parlez</a:t>
            </a:r>
            <a:r>
              <a:rPr lang="en-US" sz="1500" dirty="0"/>
              <a:t> de </a:t>
            </a:r>
            <a:r>
              <a:rPr lang="en-US" sz="1500" dirty="0" err="1"/>
              <a:t>vous</a:t>
            </a:r>
            <a:r>
              <a:rPr lang="en-US" sz="1500" dirty="0"/>
              <a:t> et </a:t>
            </a:r>
            <a:r>
              <a:rPr lang="en-US" sz="1500" dirty="0" err="1"/>
              <a:t>votre</a:t>
            </a:r>
            <a:r>
              <a:rPr lang="en-US" sz="1500" dirty="0"/>
              <a:t> </a:t>
            </a:r>
            <a:r>
              <a:rPr lang="en-US" sz="1500" dirty="0" err="1"/>
              <a:t>meilleur</a:t>
            </a:r>
            <a:r>
              <a:rPr lang="en-US" sz="1500" dirty="0"/>
              <a:t> </a:t>
            </a:r>
            <a:r>
              <a:rPr lang="en-US" sz="1500" dirty="0" err="1"/>
              <a:t>copain</a:t>
            </a:r>
            <a:r>
              <a:rPr lang="en-US" sz="1500" dirty="0"/>
              <a:t>.</a:t>
            </a:r>
          </a:p>
          <a:p>
            <a:r>
              <a:rPr lang="en-US" sz="1500" u="sng" dirty="0"/>
              <a:t>Ex </a:t>
            </a:r>
            <a:r>
              <a:rPr lang="en-US" sz="1500" dirty="0"/>
              <a:t>: nous </a:t>
            </a:r>
            <a:r>
              <a:rPr lang="en-US" sz="1500" dirty="0" err="1"/>
              <a:t>aimons</a:t>
            </a:r>
            <a:r>
              <a:rPr lang="en-US" sz="1500" dirty="0"/>
              <a:t>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4458405" y="2296067"/>
            <a:ext cx="2474078" cy="1376989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40" tIns="45720" rIns="91440" bIns="45720"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Critères</a:t>
            </a:r>
            <a:r>
              <a:rPr lang="en-US" sz="1600" dirty="0"/>
              <a:t> de </a:t>
            </a:r>
            <a:r>
              <a:rPr lang="en-US" sz="1600" dirty="0" err="1"/>
              <a:t>réussite</a:t>
            </a:r>
            <a:r>
              <a:rPr lang="en-US" sz="1600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fr-FR" altLang="ja-JP" sz="1500" dirty="0">
                <a:ea typeface="ＭＳ Ｐゴシック"/>
              </a:rPr>
              <a:t>mais, et</a:t>
            </a:r>
            <a:endParaRPr lang="en-US" altLang="ja-JP" sz="1000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fr-FR" altLang="ja-JP" sz="1600" dirty="0">
                <a:ea typeface="ＭＳ Ｐゴシック"/>
              </a:rPr>
              <a:t>moi</a:t>
            </a:r>
            <a:r>
              <a:rPr lang="en-US" altLang="ja-JP" sz="1800" dirty="0">
                <a:ea typeface="ＭＳ Ｐゴシック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fr-FR" altLang="ja-JP" sz="1400" dirty="0">
                <a:ea typeface="ＭＳ Ｐゴシック"/>
              </a:rPr>
              <a:t>j’aime, je n’aime pas</a:t>
            </a:r>
            <a:endParaRPr lang="en-US" sz="8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6189665" y="210489"/>
            <a:ext cx="554599" cy="46551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4691271"/>
            <a:ext cx="9144000" cy="45223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</a:rPr>
              <a:t>Objectif d’apprentissage </a:t>
            </a:r>
            <a:r>
              <a:rPr lang="en-JP" sz="2400" dirty="0">
                <a:solidFill>
                  <a:schemeClr val="tx1"/>
                </a:solidFill>
              </a:rPr>
              <a:t>: </a:t>
            </a:r>
            <a:r>
              <a:rPr lang="fr-FR" sz="2400" dirty="0">
                <a:solidFill>
                  <a:schemeClr val="tx1"/>
                </a:solidFill>
              </a:rPr>
              <a:t>Je peux </a:t>
            </a:r>
            <a:r>
              <a:rPr lang="fr-FR" sz="2400" b="1" dirty="0">
                <a:solidFill>
                  <a:schemeClr val="tx1"/>
                </a:solidFill>
              </a:rPr>
              <a:t>téléphoner </a:t>
            </a:r>
            <a:r>
              <a:rPr lang="fr-FR" sz="2400" dirty="0"/>
              <a:t>et</a:t>
            </a:r>
            <a:r>
              <a:rPr lang="fr-FR" sz="2400" b="1" dirty="0"/>
              <a:t> prendre des nouvelles</a:t>
            </a:r>
            <a:r>
              <a:rPr lang="fr-FR" sz="2400" dirty="0"/>
              <a:t>.</a:t>
            </a:r>
            <a:endParaRPr lang="en-JP" sz="24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37117"/>
            <a:ext cx="179824" cy="12926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834" y="2739604"/>
            <a:ext cx="179824" cy="1292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3667" y="2740393"/>
            <a:ext cx="179824" cy="12926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450" y="3128650"/>
            <a:ext cx="179824" cy="12926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731" y="3120747"/>
            <a:ext cx="179824" cy="12926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931" y="3453063"/>
            <a:ext cx="179824" cy="129266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/>
        </p:nvGraphicFramePr>
        <p:xfrm>
          <a:off x="-1" y="9099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DC361-54BE-F8DE-EEF5-831BB46C0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Différenciation</a:t>
            </a:r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F37A176-EAA1-6E61-300C-A294BD962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sz="2000" b="1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Tell 4 activities with 4 different structures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sz="2000" b="1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Tell 4 activities with 4 different structures. Tell who do you do them with as well. Ask one question back.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sz="2000" b="1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Tell 4 activities with 4 different structures. Add who do you do them with and where. Ask one question back.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6C7B21-F382-8C87-52F6-79E5FC1CC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2839D55-480F-A01B-D407-4286281D8C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401136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299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158374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F2B2528-F623-84E4-436B-B059ADC39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473202"/>
            <a:ext cx="2699766" cy="109728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600">
                <a:solidFill>
                  <a:srgbClr val="FFFFFF"/>
                </a:solidFill>
              </a:rPr>
              <a:t>VIII. Activités en ligne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674619" y="1014984"/>
            <a:ext cx="1165860" cy="13716"/>
          </a:xfrm>
          <a:custGeom>
            <a:avLst/>
            <a:gdLst>
              <a:gd name="connsiteX0" fmla="*/ 0 w 1165860"/>
              <a:gd name="connsiteY0" fmla="*/ 0 h 13716"/>
              <a:gd name="connsiteX1" fmla="*/ 606247 w 1165860"/>
              <a:gd name="connsiteY1" fmla="*/ 0 h 13716"/>
              <a:gd name="connsiteX2" fmla="*/ 1165860 w 1165860"/>
              <a:gd name="connsiteY2" fmla="*/ 0 h 13716"/>
              <a:gd name="connsiteX3" fmla="*/ 1165860 w 1165860"/>
              <a:gd name="connsiteY3" fmla="*/ 13716 h 13716"/>
              <a:gd name="connsiteX4" fmla="*/ 594589 w 1165860"/>
              <a:gd name="connsiteY4" fmla="*/ 13716 h 13716"/>
              <a:gd name="connsiteX5" fmla="*/ 0 w 1165860"/>
              <a:gd name="connsiteY5" fmla="*/ 13716 h 13716"/>
              <a:gd name="connsiteX6" fmla="*/ 0 w 1165860"/>
              <a:gd name="connsiteY6" fmla="*/ 0 h 13716"/>
              <a:gd name="connsiteX0" fmla="*/ 0 w 1165860"/>
              <a:gd name="connsiteY0" fmla="*/ 0 h 13716"/>
              <a:gd name="connsiteX1" fmla="*/ 571271 w 1165860"/>
              <a:gd name="connsiteY1" fmla="*/ 0 h 13716"/>
              <a:gd name="connsiteX2" fmla="*/ 1165860 w 1165860"/>
              <a:gd name="connsiteY2" fmla="*/ 0 h 13716"/>
              <a:gd name="connsiteX3" fmla="*/ 1165860 w 1165860"/>
              <a:gd name="connsiteY3" fmla="*/ 13716 h 13716"/>
              <a:gd name="connsiteX4" fmla="*/ 582930 w 1165860"/>
              <a:gd name="connsiteY4" fmla="*/ 13716 h 13716"/>
              <a:gd name="connsiteX5" fmla="*/ 0 w 1165860"/>
              <a:gd name="connsiteY5" fmla="*/ 13716 h 13716"/>
              <a:gd name="connsiteX6" fmla="*/ 0 w 1165860"/>
              <a:gd name="connsiteY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5860" h="13716" fill="none" extrusionOk="0">
                <a:moveTo>
                  <a:pt x="0" y="0"/>
                </a:moveTo>
                <a:cubicBezTo>
                  <a:pt x="162513" y="-11573"/>
                  <a:pt x="293236" y="13784"/>
                  <a:pt x="606247" y="0"/>
                </a:cubicBezTo>
                <a:cubicBezTo>
                  <a:pt x="918540" y="21259"/>
                  <a:pt x="1045080" y="-115"/>
                  <a:pt x="1165860" y="0"/>
                </a:cubicBezTo>
                <a:cubicBezTo>
                  <a:pt x="1165019" y="4344"/>
                  <a:pt x="1166624" y="8943"/>
                  <a:pt x="1165860" y="13716"/>
                </a:cubicBezTo>
                <a:cubicBezTo>
                  <a:pt x="946700" y="12426"/>
                  <a:pt x="749200" y="55216"/>
                  <a:pt x="594589" y="13716"/>
                </a:cubicBezTo>
                <a:cubicBezTo>
                  <a:pt x="456803" y="27350"/>
                  <a:pt x="127892" y="32293"/>
                  <a:pt x="0" y="13716"/>
                </a:cubicBezTo>
                <a:cubicBezTo>
                  <a:pt x="333" y="7342"/>
                  <a:pt x="-50" y="3958"/>
                  <a:pt x="0" y="0"/>
                </a:cubicBezTo>
                <a:close/>
              </a:path>
              <a:path w="1165860" h="13716" stroke="0" extrusionOk="0">
                <a:moveTo>
                  <a:pt x="0" y="0"/>
                </a:moveTo>
                <a:cubicBezTo>
                  <a:pt x="167350" y="-3293"/>
                  <a:pt x="437486" y="-21181"/>
                  <a:pt x="571271" y="0"/>
                </a:cubicBezTo>
                <a:cubicBezTo>
                  <a:pt x="682336" y="18030"/>
                  <a:pt x="900098" y="-64409"/>
                  <a:pt x="1165860" y="0"/>
                </a:cubicBezTo>
                <a:cubicBezTo>
                  <a:pt x="1165765" y="6724"/>
                  <a:pt x="1165823" y="9557"/>
                  <a:pt x="1165860" y="13716"/>
                </a:cubicBezTo>
                <a:cubicBezTo>
                  <a:pt x="972168" y="33850"/>
                  <a:pt x="797113" y="36398"/>
                  <a:pt x="582930" y="13716"/>
                </a:cubicBezTo>
                <a:cubicBezTo>
                  <a:pt x="375326" y="35428"/>
                  <a:pt x="253285" y="24936"/>
                  <a:pt x="0" y="13716"/>
                </a:cubicBezTo>
                <a:cubicBezTo>
                  <a:pt x="416" y="7935"/>
                  <a:pt x="-303" y="5797"/>
                  <a:pt x="0" y="0"/>
                </a:cubicBezTo>
                <a:close/>
              </a:path>
              <a:path w="1165860" h="13716" fill="none" stroke="0" extrusionOk="0">
                <a:moveTo>
                  <a:pt x="0" y="0"/>
                </a:moveTo>
                <a:cubicBezTo>
                  <a:pt x="141691" y="-9407"/>
                  <a:pt x="290986" y="-3815"/>
                  <a:pt x="606247" y="0"/>
                </a:cubicBezTo>
                <a:cubicBezTo>
                  <a:pt x="921700" y="15825"/>
                  <a:pt x="1020734" y="-3786"/>
                  <a:pt x="1165860" y="0"/>
                </a:cubicBezTo>
                <a:cubicBezTo>
                  <a:pt x="1164964" y="5033"/>
                  <a:pt x="1165847" y="9200"/>
                  <a:pt x="1165860" y="13716"/>
                </a:cubicBezTo>
                <a:cubicBezTo>
                  <a:pt x="917161" y="-9135"/>
                  <a:pt x="771575" y="33167"/>
                  <a:pt x="594589" y="13716"/>
                </a:cubicBezTo>
                <a:cubicBezTo>
                  <a:pt x="470947" y="9820"/>
                  <a:pt x="122508" y="15185"/>
                  <a:pt x="0" y="13716"/>
                </a:cubicBezTo>
                <a:cubicBezTo>
                  <a:pt x="-660" y="7426"/>
                  <a:pt x="-250" y="4536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65860"/>
                      <a:gd name="connsiteY0" fmla="*/ 0 h 13716"/>
                      <a:gd name="connsiteX1" fmla="*/ 606247 w 1165860"/>
                      <a:gd name="connsiteY1" fmla="*/ 0 h 13716"/>
                      <a:gd name="connsiteX2" fmla="*/ 1165860 w 1165860"/>
                      <a:gd name="connsiteY2" fmla="*/ 0 h 13716"/>
                      <a:gd name="connsiteX3" fmla="*/ 1165860 w 1165860"/>
                      <a:gd name="connsiteY3" fmla="*/ 13716 h 13716"/>
                      <a:gd name="connsiteX4" fmla="*/ 594589 w 1165860"/>
                      <a:gd name="connsiteY4" fmla="*/ 13716 h 13716"/>
                      <a:gd name="connsiteX5" fmla="*/ 0 w 1165860"/>
                      <a:gd name="connsiteY5" fmla="*/ 13716 h 13716"/>
                      <a:gd name="connsiteX6" fmla="*/ 0 w 1165860"/>
                      <a:gd name="connsiteY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65860" h="13716" fill="none" extrusionOk="0">
                        <a:moveTo>
                          <a:pt x="0" y="0"/>
                        </a:moveTo>
                        <a:cubicBezTo>
                          <a:pt x="164196" y="4475"/>
                          <a:pt x="311417" y="-11483"/>
                          <a:pt x="606247" y="0"/>
                        </a:cubicBezTo>
                        <a:cubicBezTo>
                          <a:pt x="901077" y="11483"/>
                          <a:pt x="1028750" y="-4041"/>
                          <a:pt x="1165860" y="0"/>
                        </a:cubicBezTo>
                        <a:cubicBezTo>
                          <a:pt x="1165578" y="4434"/>
                          <a:pt x="1165988" y="8423"/>
                          <a:pt x="1165860" y="13716"/>
                        </a:cubicBezTo>
                        <a:cubicBezTo>
                          <a:pt x="940964" y="3888"/>
                          <a:pt x="745886" y="20893"/>
                          <a:pt x="594589" y="13716"/>
                        </a:cubicBezTo>
                        <a:cubicBezTo>
                          <a:pt x="443292" y="6539"/>
                          <a:pt x="119306" y="21776"/>
                          <a:pt x="0" y="13716"/>
                        </a:cubicBezTo>
                        <a:cubicBezTo>
                          <a:pt x="103" y="7543"/>
                          <a:pt x="-154" y="4446"/>
                          <a:pt x="0" y="0"/>
                        </a:cubicBezTo>
                        <a:close/>
                      </a:path>
                      <a:path w="1165860" h="13716" stroke="0" extrusionOk="0">
                        <a:moveTo>
                          <a:pt x="0" y="0"/>
                        </a:moveTo>
                        <a:cubicBezTo>
                          <a:pt x="199755" y="-8614"/>
                          <a:pt x="439971" y="-19466"/>
                          <a:pt x="571271" y="0"/>
                        </a:cubicBezTo>
                        <a:cubicBezTo>
                          <a:pt x="702571" y="19466"/>
                          <a:pt x="922660" y="-18418"/>
                          <a:pt x="1165860" y="0"/>
                        </a:cubicBezTo>
                        <a:cubicBezTo>
                          <a:pt x="1165756" y="6849"/>
                          <a:pt x="1166068" y="9414"/>
                          <a:pt x="1165860" y="13716"/>
                        </a:cubicBezTo>
                        <a:cubicBezTo>
                          <a:pt x="981594" y="16996"/>
                          <a:pt x="788922" y="30312"/>
                          <a:pt x="582930" y="13716"/>
                        </a:cubicBezTo>
                        <a:cubicBezTo>
                          <a:pt x="376938" y="-2880"/>
                          <a:pt x="227474" y="40246"/>
                          <a:pt x="0" y="13716"/>
                        </a:cubicBezTo>
                        <a:cubicBezTo>
                          <a:pt x="469" y="7851"/>
                          <a:pt x="200" y="577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D697A8-9478-A4B7-063F-15C8C1AB5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5846" y="473202"/>
            <a:ext cx="5305807" cy="1097280"/>
          </a:xfrm>
        </p:spPr>
        <p:txBody>
          <a:bodyPr anchor="ctr">
            <a:normAutofit/>
          </a:bodyPr>
          <a:lstStyle/>
          <a:p>
            <a:endParaRPr lang="fr-FR" sz="1700">
              <a:solidFill>
                <a:srgbClr val="FFFFFF"/>
              </a:solidFill>
            </a:endParaRPr>
          </a:p>
          <a:p>
            <a:endParaRPr lang="fr-FR" sz="1700">
              <a:solidFill>
                <a:srgbClr val="FFFF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2C7365-44F5-E268-1266-A46E7E5A2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33" y="2228850"/>
            <a:ext cx="7624390" cy="2458866"/>
          </a:xfrm>
          <a:prstGeom prst="rect">
            <a:avLst/>
          </a:prstGeom>
        </p:spPr>
      </p:pic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EBD51CF2-08C9-B4D6-D325-CBDA7DE26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35</a:t>
            </a:fld>
            <a:endParaRPr lang="en-US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0C645EF3-045D-976D-DFD1-13B0A9BAD6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3354047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8056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523" y="1"/>
            <a:ext cx="8452438" cy="658725"/>
          </a:xfrm>
        </p:spPr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/>
              <a:t>How well have you performed with the Learning Objectives?</a:t>
            </a:r>
            <a:endParaRPr lang="en-JP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40" y="1704073"/>
            <a:ext cx="8609960" cy="2358050"/>
          </a:xfrm>
        </p:spPr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/>
              <a:t>Tell </a:t>
            </a:r>
            <a:r>
              <a:rPr lang="fr-FR" sz="2400" b="1" dirty="0" err="1"/>
              <a:t>what</a:t>
            </a:r>
            <a:r>
              <a:rPr lang="fr-FR" sz="2400" b="1" dirty="0"/>
              <a:t> I like and dislike</a:t>
            </a:r>
            <a:r>
              <a:rPr lang="en-JP" sz="2400" dirty="0"/>
              <a:t>.</a:t>
            </a:r>
            <a:r>
              <a:rPr lang="en-US" sz="24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24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2400" dirty="0">
              <a:ea typeface="UD Digi Kyokasho NK-R" panose="02020400000000000000" pitchFamily="18" charset="-128"/>
            </a:endParaRPr>
          </a:p>
          <a:p>
            <a:r>
              <a:rPr lang="fr-FR" sz="2400" b="1" dirty="0">
                <a:ea typeface="UD Digi Kyokasho NK-R" panose="02020400000000000000" pitchFamily="18" charset="-128"/>
              </a:rPr>
              <a:t>Tell </a:t>
            </a:r>
            <a:r>
              <a:rPr lang="fr-FR" sz="2400" b="1" dirty="0" err="1">
                <a:ea typeface="UD Digi Kyokasho NK-R" panose="02020400000000000000" pitchFamily="18" charset="-128"/>
              </a:rPr>
              <a:t>my</a:t>
            </a:r>
            <a:r>
              <a:rPr lang="fr-FR" sz="2400" b="1" dirty="0">
                <a:ea typeface="UD Digi Kyokasho NK-R" panose="02020400000000000000" pitchFamily="18" charset="-128"/>
              </a:rPr>
              <a:t> hobbies</a:t>
            </a:r>
            <a:r>
              <a:rPr lang="en-JP" sz="2400" dirty="0">
                <a:ea typeface="UD Digi Kyokasho NK-R" panose="02020400000000000000" pitchFamily="18" charset="-128"/>
              </a:rPr>
              <a:t>.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2400" b="1" dirty="0" err="1">
                <a:ea typeface="UD Digi Kyokasho NK-R" panose="02020400000000000000" pitchFamily="18" charset="-128"/>
              </a:rPr>
              <a:t>Conjugate</a:t>
            </a:r>
            <a:r>
              <a:rPr lang="fr-FR" sz="2400" b="1" dirty="0">
                <a:ea typeface="UD Digi Kyokasho NK-R" panose="02020400000000000000" pitchFamily="18" charset="-128"/>
              </a:rPr>
              <a:t> </a:t>
            </a:r>
            <a:r>
              <a:rPr lang="fr-FR" sz="2400" b="1" dirty="0" err="1">
                <a:ea typeface="UD Digi Kyokasho NK-R" panose="02020400000000000000" pitchFamily="18" charset="-128"/>
              </a:rPr>
              <a:t>regular</a:t>
            </a:r>
            <a:r>
              <a:rPr lang="fr-FR" sz="2400" b="1" dirty="0">
                <a:ea typeface="UD Digi Kyokasho NK-R" panose="02020400000000000000" pitchFamily="18" charset="-128"/>
              </a:rPr>
              <a:t> </a:t>
            </a:r>
            <a:r>
              <a:rPr lang="fr-FR" sz="2400" b="1" dirty="0" err="1">
                <a:ea typeface="UD Digi Kyokasho NK-R" panose="02020400000000000000" pitchFamily="18" charset="-128"/>
              </a:rPr>
              <a:t>verbs</a:t>
            </a:r>
            <a:r>
              <a:rPr lang="fr-FR" sz="2400" b="1" dirty="0">
                <a:ea typeface="UD Digi Kyokasho NK-R" panose="02020400000000000000" pitchFamily="18" charset="-128"/>
              </a:rPr>
              <a:t> (-ER)</a:t>
            </a:r>
            <a:r>
              <a:rPr lang="en-JP" sz="2400" dirty="0">
                <a:ea typeface="UD Digi Kyokasho NK-R" panose="02020400000000000000" pitchFamily="18" charset="-128"/>
              </a:rPr>
              <a:t>.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24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157523" y="604324"/>
            <a:ext cx="88289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7506"/>
            <a:ext cx="8229600" cy="658725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/>
              <a:t>Learning review</a:t>
            </a:r>
            <a:endParaRPr lang="en-JP" sz="36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2652354" y="1039084"/>
            <a:ext cx="1832509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6646606" y="1566516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5651861" y="1"/>
            <a:ext cx="3261947" cy="1283233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600" dirty="0"/>
              <a:t>Choose </a:t>
            </a:r>
            <a:r>
              <a:rPr lang="en-US" sz="1600" dirty="0"/>
              <a:t>at least one</a:t>
            </a:r>
            <a:r>
              <a:rPr lang="en-JP" sz="1600" dirty="0"/>
              <a:t> outcome from the options and write </a:t>
            </a:r>
            <a:r>
              <a:rPr lang="en-US" sz="1600" dirty="0"/>
              <a:t>it </a:t>
            </a:r>
            <a:r>
              <a:rPr lang="en-JP" sz="1600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3652248" y="2239174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666750" y="1566516"/>
            <a:ext cx="183942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6646606" y="2766606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4650367" y="3453486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656113" y="2824230"/>
            <a:ext cx="1841282" cy="10548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have done well in ... </a:t>
            </a:r>
            <a:r>
              <a:rPr lang="en-GB" sz="1400">
                <a:solidFill>
                  <a:schemeClr val="tx1"/>
                </a:solidFill>
              </a:rPr>
              <a:t>b</a:t>
            </a:r>
            <a:r>
              <a:rPr lang="en-JP" sz="1400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2652354" y="3453483"/>
            <a:ext cx="1841282" cy="105486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</a:t>
            </a:r>
            <a:r>
              <a:rPr lang="en-US" sz="1400">
                <a:solidFill>
                  <a:schemeClr val="tx1"/>
                </a:solidFill>
              </a:rPr>
              <a:t>can improve my work by …</a:t>
            </a:r>
            <a:endParaRPr lang="en-JP" sz="140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4659140" y="1039084"/>
            <a:ext cx="1841283" cy="105486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1241464"/>
            <a:ext cx="3456793" cy="19575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3280038"/>
            <a:ext cx="3456793" cy="5745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1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F6EF57EF-D042-41D3-83E8-41A1FE6C1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49657" cy="968214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D00A59BB-A268-4F3E-9D41-CA265AF1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3380" y="0"/>
            <a:ext cx="5320620" cy="968215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0684" y="1471927"/>
            <a:ext cx="3809528" cy="215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3794DCE-9D34-40DF-AB3F-06DA8ACCD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6587" y="4087577"/>
            <a:ext cx="4177413" cy="1055923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45006452-918C-4282-A72C-C9692B669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7577"/>
            <a:ext cx="5335901" cy="1055923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66" name="Arc 206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4377" y="581886"/>
            <a:ext cx="2240924" cy="2240925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10553" y="485694"/>
            <a:ext cx="3350844" cy="22954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Merci !</a:t>
            </a:r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8276" y="275107"/>
            <a:ext cx="4593285" cy="45932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r P Thank You Sticker by @ICT_MrP">
            <a:extLst>
              <a:ext uri="{FF2B5EF4-FFF2-40B4-BE49-F238E27FC236}">
                <a16:creationId xmlns:a16="http://schemas.microsoft.com/office/drawing/2014/main" id="{DBF11288-4B8F-AD6B-D83E-52D69EBF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3929" y="1031098"/>
            <a:ext cx="3081303" cy="308130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4421221" y="1488332"/>
            <a:ext cx="4094129" cy="3144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A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98F6FB-69F0-B822-2261-6BB19080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5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24DD0A-550D-61A4-0D5F-A9454C9C3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Starter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DD27D65-1977-AB3B-3EA6-F9112C6BA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3074" name="Picture 2" descr="Mad The Internet GIF by MOODMAN">
            <a:extLst>
              <a:ext uri="{FF2B5EF4-FFF2-40B4-BE49-F238E27FC236}">
                <a16:creationId xmlns:a16="http://schemas.microsoft.com/office/drawing/2014/main" id="{706088DC-73AA-543D-5A2C-CA1A037780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1022730"/>
            <a:ext cx="2715260" cy="339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nternet GIF">
            <a:extLst>
              <a:ext uri="{FF2B5EF4-FFF2-40B4-BE49-F238E27FC236}">
                <a16:creationId xmlns:a16="http://schemas.microsoft.com/office/drawing/2014/main" id="{022B8F65-2C56-DB03-EEED-85E23D444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072" y="1367396"/>
            <a:ext cx="1904148" cy="142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F6901C-CB42-6F83-721E-96BFCB032780}"/>
              </a:ext>
            </a:extLst>
          </p:cNvPr>
          <p:cNvSpPr txBox="1"/>
          <p:nvPr/>
        </p:nvSpPr>
        <p:spPr>
          <a:xfrm>
            <a:off x="516055" y="816946"/>
            <a:ext cx="50951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Est-ce que vous utilisez Internet pour :</a:t>
            </a:r>
          </a:p>
          <a:p>
            <a:pPr marL="285750" indent="-285750">
              <a:buFontTx/>
              <a:buChar char="-"/>
            </a:pPr>
            <a:r>
              <a:rPr lang="fr-FR" dirty="0"/>
              <a:t>Regarder la télé ? </a:t>
            </a:r>
          </a:p>
          <a:p>
            <a:pPr marL="285750" indent="-285750">
              <a:buFontTx/>
              <a:buChar char="-"/>
            </a:pPr>
            <a:r>
              <a:rPr lang="fr-FR" dirty="0"/>
              <a:t>Faire des devoirs?</a:t>
            </a:r>
          </a:p>
          <a:p>
            <a:pPr marL="285750" indent="-285750">
              <a:buFontTx/>
              <a:buChar char="-"/>
            </a:pPr>
            <a:r>
              <a:rPr lang="fr-FR" dirty="0"/>
              <a:t>Écouter de la musique ?</a:t>
            </a:r>
          </a:p>
          <a:p>
            <a:pPr marL="285750" indent="-285750">
              <a:buFontTx/>
              <a:buChar char="-"/>
            </a:pPr>
            <a:r>
              <a:rPr lang="fr-FR" dirty="0"/>
              <a:t>Parler avec des amis ?</a:t>
            </a:r>
          </a:p>
          <a:p>
            <a:pPr marL="285750" indent="-285750">
              <a:buFontTx/>
              <a:buChar char="-"/>
            </a:pPr>
            <a:r>
              <a:rPr lang="fr-FR" dirty="0"/>
              <a:t>Jouer aux jeux vidéo ?</a:t>
            </a:r>
          </a:p>
        </p:txBody>
      </p:sp>
      <p:pic>
        <p:nvPicPr>
          <p:cNvPr id="3078" name="Picture 6" descr="Cat Internet GIF">
            <a:extLst>
              <a:ext uri="{FF2B5EF4-FFF2-40B4-BE49-F238E27FC236}">
                <a16:creationId xmlns:a16="http://schemas.microsoft.com/office/drawing/2014/main" id="{DEC7F149-C249-54BF-9DF9-83ABAC641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54" y="2952175"/>
            <a:ext cx="238125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46D1D0F-72A2-7E87-E93E-23A34956F8EE}"/>
              </a:ext>
            </a:extLst>
          </p:cNvPr>
          <p:cNvSpPr txBox="1"/>
          <p:nvPr/>
        </p:nvSpPr>
        <p:spPr>
          <a:xfrm>
            <a:off x="3446345" y="2944285"/>
            <a:ext cx="2435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Combien de temps par jour ?</a:t>
            </a:r>
          </a:p>
          <a:p>
            <a:pPr marL="285750" indent="-285750">
              <a:buFontTx/>
              <a:buChar char="-"/>
            </a:pPr>
            <a:r>
              <a:rPr lang="fr-FR" dirty="0"/>
              <a:t>Une heure ? </a:t>
            </a:r>
          </a:p>
          <a:p>
            <a:pPr marL="285750" indent="-285750">
              <a:buFontTx/>
              <a:buChar char="-"/>
            </a:pPr>
            <a:r>
              <a:rPr lang="fr-FR" dirty="0"/>
              <a:t>Trois heures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35B7E63-FD33-B756-080A-72628AAF57F4}"/>
              </a:ext>
            </a:extLst>
          </p:cNvPr>
          <p:cNvSpPr txBox="1"/>
          <p:nvPr/>
        </p:nvSpPr>
        <p:spPr>
          <a:xfrm>
            <a:off x="2006221" y="4262651"/>
            <a:ext cx="3812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B0F0"/>
                </a:solidFill>
              </a:rPr>
              <a:t>Moi, j’utilise Internet une heure pour…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6D1B205-90E9-F2B5-175A-BE864B06F1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8524701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3906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7661" y="210280"/>
            <a:ext cx="8579095" cy="138319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63" y="325158"/>
            <a:ext cx="8354890" cy="697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100">
                <a:solidFill>
                  <a:srgbClr val="FFFFFF"/>
                </a:solidFill>
              </a:rPr>
              <a:t>II. Compréhension globale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72558" y="1141719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F6FA28B1-B95C-407B-D9B5-03C646E69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264" y="1820113"/>
            <a:ext cx="2098759" cy="2998228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7208" y="1947627"/>
            <a:ext cx="0" cy="27432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Espace réservé du contenu 17">
            <a:extLst>
              <a:ext uri="{FF2B5EF4-FFF2-40B4-BE49-F238E27FC236}">
                <a16:creationId xmlns:a16="http://schemas.microsoft.com/office/drawing/2014/main" id="{638DED95-E69B-7563-EF55-640AF4CA2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833804" y="2617179"/>
            <a:ext cx="4091938" cy="1404096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8390E-CBE8-38F6-1DE4-43FCF5DA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2507" y="4891822"/>
            <a:ext cx="2057400" cy="2606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898989"/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3" name="PISTE037">
            <a:hlinkClick r:id="" action="ppaction://media"/>
            <a:extLst>
              <a:ext uri="{FF2B5EF4-FFF2-40B4-BE49-F238E27FC236}">
                <a16:creationId xmlns:a16="http://schemas.microsoft.com/office/drawing/2014/main" id="{2B0F5E5F-5D02-949D-5D09-FB52F87912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48123" y="1977561"/>
            <a:ext cx="304800" cy="30480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A605555-E260-09F8-A968-281EBAC67C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1879161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0568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Résumons la situation de communication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0E58D9-F39D-10C9-06E2-EEDBA4650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Xavier parle avec Imane sur Internet. Ils parlent de ce qu’ils aiment et ce qu’ils détestent.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E5D9CC2-2470-85A7-CC4B-83E997BE9C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592176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</a:rPr>
              <a:t>Parler de mes goûts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124860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ED153AC3-3261-030F-236F-D3DCA35FBD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592176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4203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57E21E-2682-AA70-FDF2-EAF2950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Baseline - Checking </a:t>
            </a:r>
            <a:r>
              <a:rPr lang="fr-FR" dirty="0" err="1"/>
              <a:t>progress</a:t>
            </a:r>
            <a:r>
              <a:rPr lang="fr-FR" dirty="0"/>
              <a:t> 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dirty="0"/>
              <a:t>L: Hey ! Salut Kylian ! Aujourd’hui, c’est jeudi et j’adore le jeudi parce qu’il y a cours de français ! </a:t>
            </a:r>
          </a:p>
          <a:p>
            <a:pPr>
              <a:buFontTx/>
              <a:buChar char="-"/>
            </a:pPr>
            <a:r>
              <a:rPr lang="fr-FR" dirty="0"/>
              <a:t>K: Salut Leo ! Ah non, moi je déteste le français mais j’adore le sport. Mon jour préféré est le dimanche parce que je joue aux jeux vidéo avec mon copain Ney.</a:t>
            </a:r>
          </a:p>
          <a:p>
            <a:pPr>
              <a:buFontTx/>
              <a:buChar char="-"/>
            </a:pPr>
            <a:r>
              <a:rPr lang="fr-FR" dirty="0"/>
              <a:t>L: Est-ce que Ney aime les jeux vidéo ?</a:t>
            </a:r>
          </a:p>
          <a:p>
            <a:pPr>
              <a:buFontTx/>
              <a:buChar char="-"/>
            </a:pPr>
            <a:r>
              <a:rPr lang="fr-FR" dirty="0"/>
              <a:t>L: Oui, il aime jouer à FIFA 23 ! Il est très fort à ce jeu !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4" name="Picture 4" descr="Masque de Kylian Mbappé - Aux Feux de la Fête - Paris">
            <a:extLst>
              <a:ext uri="{FF2B5EF4-FFF2-40B4-BE49-F238E27FC236}">
                <a16:creationId xmlns:a16="http://schemas.microsoft.com/office/drawing/2014/main" id="{14057130-CFF1-23A0-1378-00AD8BE5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19" y="2603889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84161DB-5003-3821-462A-C2BD16CF0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82" y="193993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asque de Kylian Mbappé - Aux Feux de la Fête - Paris">
            <a:extLst>
              <a:ext uri="{FF2B5EF4-FFF2-40B4-BE49-F238E27FC236}">
                <a16:creationId xmlns:a16="http://schemas.microsoft.com/office/drawing/2014/main" id="{390C9F96-5E6D-18FD-48F0-7F93257FF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56" y="3948510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56BFD16B-10FA-7E82-112E-7ECD2919C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94" y="361889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7AA6D6-F55D-C083-2D84-BDB000F36290}"/>
              </a:ext>
            </a:extLst>
          </p:cNvPr>
          <p:cNvSpPr/>
          <p:nvPr/>
        </p:nvSpPr>
        <p:spPr>
          <a:xfrm>
            <a:off x="5895191" y="2033195"/>
            <a:ext cx="658009" cy="2311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82EE93-2FEE-ECCE-107E-9982052AFF57}"/>
              </a:ext>
            </a:extLst>
          </p:cNvPr>
          <p:cNvSpPr/>
          <p:nvPr/>
        </p:nvSpPr>
        <p:spPr>
          <a:xfrm>
            <a:off x="2155258" y="2353790"/>
            <a:ext cx="871389" cy="2179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B63751-236C-0906-9270-2FB9B01B35F1}"/>
              </a:ext>
            </a:extLst>
          </p:cNvPr>
          <p:cNvSpPr/>
          <p:nvPr/>
        </p:nvSpPr>
        <p:spPr>
          <a:xfrm>
            <a:off x="3822551" y="2719444"/>
            <a:ext cx="853440" cy="2311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651E02-1E21-E160-4AF3-C7DCE05187EB}"/>
              </a:ext>
            </a:extLst>
          </p:cNvPr>
          <p:cNvSpPr/>
          <p:nvPr/>
        </p:nvSpPr>
        <p:spPr>
          <a:xfrm>
            <a:off x="6451003" y="2714833"/>
            <a:ext cx="616772" cy="2311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F723BF-8F88-F2F9-A42C-465045A0AB4C}"/>
              </a:ext>
            </a:extLst>
          </p:cNvPr>
          <p:cNvSpPr/>
          <p:nvPr/>
        </p:nvSpPr>
        <p:spPr>
          <a:xfrm>
            <a:off x="3822550" y="2998144"/>
            <a:ext cx="1115209" cy="2775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BE7EC5-630E-3C4E-EF0A-88510A36CF5D}"/>
              </a:ext>
            </a:extLst>
          </p:cNvPr>
          <p:cNvSpPr/>
          <p:nvPr/>
        </p:nvSpPr>
        <p:spPr>
          <a:xfrm>
            <a:off x="5139466" y="2992765"/>
            <a:ext cx="2073536" cy="2775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DE4A83E-B478-714F-7EBD-D951DD02CD52}"/>
              </a:ext>
            </a:extLst>
          </p:cNvPr>
          <p:cNvSpPr/>
          <p:nvPr/>
        </p:nvSpPr>
        <p:spPr>
          <a:xfrm>
            <a:off x="3590765" y="3687401"/>
            <a:ext cx="1115209" cy="2311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EFBC0A-C1C3-6A29-8E54-01C7BAAEDD19}"/>
              </a:ext>
            </a:extLst>
          </p:cNvPr>
          <p:cNvSpPr/>
          <p:nvPr/>
        </p:nvSpPr>
        <p:spPr>
          <a:xfrm>
            <a:off x="2707342" y="3712155"/>
            <a:ext cx="552226" cy="2064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516C5D-FC5A-A69C-F1FC-D8F95A101BB0}"/>
              </a:ext>
            </a:extLst>
          </p:cNvPr>
          <p:cNvSpPr/>
          <p:nvPr/>
        </p:nvSpPr>
        <p:spPr>
          <a:xfrm>
            <a:off x="1746326" y="4070995"/>
            <a:ext cx="552226" cy="2064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F09AA1-F7FE-9F44-C89A-F3F5B240D59C}"/>
              </a:ext>
            </a:extLst>
          </p:cNvPr>
          <p:cNvSpPr/>
          <p:nvPr/>
        </p:nvSpPr>
        <p:spPr>
          <a:xfrm>
            <a:off x="2373855" y="4070995"/>
            <a:ext cx="552226" cy="2064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98" name="Picture 2" descr="Icône de coeur rouge">
            <a:extLst>
              <a:ext uri="{FF2B5EF4-FFF2-40B4-BE49-F238E27FC236}">
                <a16:creationId xmlns:a16="http://schemas.microsoft.com/office/drawing/2014/main" id="{F545ED63-1EDA-5F23-16FA-BA926EC82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191" y="1994768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cône de coeur rouge">
            <a:extLst>
              <a:ext uri="{FF2B5EF4-FFF2-40B4-BE49-F238E27FC236}">
                <a16:creationId xmlns:a16="http://schemas.microsoft.com/office/drawing/2014/main" id="{E8D77AFD-60D8-0F33-735F-AF0773410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674" y="1993147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cône de coeur rouge">
            <a:extLst>
              <a:ext uri="{FF2B5EF4-FFF2-40B4-BE49-F238E27FC236}">
                <a16:creationId xmlns:a16="http://schemas.microsoft.com/office/drawing/2014/main" id="{2381E32F-EF4F-1C64-6098-D6936A0F1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157" y="2726968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Icône de coeur rouge">
            <a:extLst>
              <a:ext uri="{FF2B5EF4-FFF2-40B4-BE49-F238E27FC236}">
                <a16:creationId xmlns:a16="http://schemas.microsoft.com/office/drawing/2014/main" id="{A9AB32C4-1B63-E8E1-E083-0BD6FF2C6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40" y="2729895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Icône de coeur rouge">
            <a:extLst>
              <a:ext uri="{FF2B5EF4-FFF2-40B4-BE49-F238E27FC236}">
                <a16:creationId xmlns:a16="http://schemas.microsoft.com/office/drawing/2014/main" id="{58431CDB-392E-DC4B-6E38-39CC80506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681593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Icône de coeur rouge">
            <a:extLst>
              <a:ext uri="{FF2B5EF4-FFF2-40B4-BE49-F238E27FC236}">
                <a16:creationId xmlns:a16="http://schemas.microsoft.com/office/drawing/2014/main" id="{049EEAFF-33C5-0344-D7B8-209C2369B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479" y="4033973"/>
            <a:ext cx="280483" cy="2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Dislike Hate Thumb Down Thumbdown Disagree No Svg Png Icon Free Download  (#570304) - OnlineWebFonts.COM">
            <a:extLst>
              <a:ext uri="{FF2B5EF4-FFF2-40B4-BE49-F238E27FC236}">
                <a16:creationId xmlns:a16="http://schemas.microsoft.com/office/drawing/2014/main" id="{9C612EB3-D8A3-BA45-052E-AAE27261A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703" y="2745701"/>
            <a:ext cx="234596" cy="20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Dislike Hate Thumb Down Thumbdown Disagree No Svg Png Icon Free Download  (#570304) - OnlineWebFonts.COM">
            <a:extLst>
              <a:ext uri="{FF2B5EF4-FFF2-40B4-BE49-F238E27FC236}">
                <a16:creationId xmlns:a16="http://schemas.microsoft.com/office/drawing/2014/main" id="{7B6965E0-28BD-07C1-7BDB-0C45C1ECF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401" y="2745701"/>
            <a:ext cx="234596" cy="20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1803E0E7-5325-8646-C783-1051E5889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135" y="2909247"/>
            <a:ext cx="444593" cy="44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AC19409F-536E-4148-E5DE-1AA8875EF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6" y="5248611"/>
            <a:ext cx="75448" cy="7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Le jeu vidéo, grand gagnant du confinement">
            <a:extLst>
              <a:ext uri="{FF2B5EF4-FFF2-40B4-BE49-F238E27FC236}">
                <a16:creationId xmlns:a16="http://schemas.microsoft.com/office/drawing/2014/main" id="{DFEA3876-1910-46CF-BFC4-A19FB156F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131" y="3661588"/>
            <a:ext cx="514014" cy="25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France - Wikipedia">
            <a:extLst>
              <a:ext uri="{FF2B5EF4-FFF2-40B4-BE49-F238E27FC236}">
                <a16:creationId xmlns:a16="http://schemas.microsoft.com/office/drawing/2014/main" id="{58A9D6ED-FE57-B871-0367-126DD3F0B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726" y="2362829"/>
            <a:ext cx="280483" cy="18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71FCDC4E-25EB-BC92-E19E-1324EB31F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162" y="3948510"/>
            <a:ext cx="444593" cy="44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182E43DF-9EF7-68AE-6489-D70827F3BE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592176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64397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7886700" cy="994173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en-US" sz="4100" kern="1200" dirty="0">
                <a:latin typeface="+mj-lt"/>
                <a:ea typeface="+mj-ea"/>
                <a:cs typeface="+mj-cs"/>
              </a:rPr>
              <a:t>III. </a:t>
            </a:r>
            <a:r>
              <a:rPr lang="en-US" sz="4100" kern="1200" dirty="0" err="1">
                <a:latin typeface="+mj-lt"/>
                <a:ea typeface="+mj-ea"/>
                <a:cs typeface="+mj-cs"/>
              </a:rPr>
              <a:t>Compréhension</a:t>
            </a:r>
            <a:r>
              <a:rPr lang="en-US" sz="41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latin typeface="+mj-lt"/>
                <a:ea typeface="+mj-ea"/>
                <a:cs typeface="+mj-cs"/>
              </a:rPr>
              <a:t>détaillée</a:t>
            </a:r>
            <a:endParaRPr lang="en-US" sz="41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258029"/>
            <a:ext cx="8140446" cy="13716"/>
          </a:xfrm>
          <a:custGeom>
            <a:avLst/>
            <a:gdLst>
              <a:gd name="connsiteX0" fmla="*/ 0 w 8140446"/>
              <a:gd name="connsiteY0" fmla="*/ 0 h 13716"/>
              <a:gd name="connsiteX1" fmla="*/ 434157 w 8140446"/>
              <a:gd name="connsiteY1" fmla="*/ 0 h 13716"/>
              <a:gd name="connsiteX2" fmla="*/ 1193932 w 8140446"/>
              <a:gd name="connsiteY2" fmla="*/ 0 h 13716"/>
              <a:gd name="connsiteX3" fmla="*/ 1628089 w 8140446"/>
              <a:gd name="connsiteY3" fmla="*/ 0 h 13716"/>
              <a:gd name="connsiteX4" fmla="*/ 2225055 w 8140446"/>
              <a:gd name="connsiteY4" fmla="*/ 0 h 13716"/>
              <a:gd name="connsiteX5" fmla="*/ 3066235 w 8140446"/>
              <a:gd name="connsiteY5" fmla="*/ 0 h 13716"/>
              <a:gd name="connsiteX6" fmla="*/ 3744605 w 8140446"/>
              <a:gd name="connsiteY6" fmla="*/ 0 h 13716"/>
              <a:gd name="connsiteX7" fmla="*/ 4504380 w 8140446"/>
              <a:gd name="connsiteY7" fmla="*/ 0 h 13716"/>
              <a:gd name="connsiteX8" fmla="*/ 5101346 w 8140446"/>
              <a:gd name="connsiteY8" fmla="*/ 0 h 13716"/>
              <a:gd name="connsiteX9" fmla="*/ 5779717 w 8140446"/>
              <a:gd name="connsiteY9" fmla="*/ 0 h 13716"/>
              <a:gd name="connsiteX10" fmla="*/ 6620896 w 8140446"/>
              <a:gd name="connsiteY10" fmla="*/ 0 h 13716"/>
              <a:gd name="connsiteX11" fmla="*/ 7136458 w 8140446"/>
              <a:gd name="connsiteY11" fmla="*/ 0 h 13716"/>
              <a:gd name="connsiteX12" fmla="*/ 8140446 w 8140446"/>
              <a:gd name="connsiteY12" fmla="*/ 0 h 13716"/>
              <a:gd name="connsiteX13" fmla="*/ 8140446 w 8140446"/>
              <a:gd name="connsiteY13" fmla="*/ 13716 h 13716"/>
              <a:gd name="connsiteX14" fmla="*/ 7543480 w 8140446"/>
              <a:gd name="connsiteY14" fmla="*/ 13716 h 13716"/>
              <a:gd name="connsiteX15" fmla="*/ 7109323 w 8140446"/>
              <a:gd name="connsiteY15" fmla="*/ 13716 h 13716"/>
              <a:gd name="connsiteX16" fmla="*/ 6430952 w 8140446"/>
              <a:gd name="connsiteY16" fmla="*/ 13716 h 13716"/>
              <a:gd name="connsiteX17" fmla="*/ 5915391 w 8140446"/>
              <a:gd name="connsiteY17" fmla="*/ 13716 h 13716"/>
              <a:gd name="connsiteX18" fmla="*/ 5237020 w 8140446"/>
              <a:gd name="connsiteY18" fmla="*/ 13716 h 13716"/>
              <a:gd name="connsiteX19" fmla="*/ 4558650 w 8140446"/>
              <a:gd name="connsiteY19" fmla="*/ 13716 h 13716"/>
              <a:gd name="connsiteX20" fmla="*/ 3880279 w 8140446"/>
              <a:gd name="connsiteY20" fmla="*/ 13716 h 13716"/>
              <a:gd name="connsiteX21" fmla="*/ 3201909 w 8140446"/>
              <a:gd name="connsiteY21" fmla="*/ 13716 h 13716"/>
              <a:gd name="connsiteX22" fmla="*/ 2604943 w 8140446"/>
              <a:gd name="connsiteY22" fmla="*/ 13716 h 13716"/>
              <a:gd name="connsiteX23" fmla="*/ 1845168 w 8140446"/>
              <a:gd name="connsiteY23" fmla="*/ 13716 h 13716"/>
              <a:gd name="connsiteX24" fmla="*/ 1166797 w 8140446"/>
              <a:gd name="connsiteY24" fmla="*/ 13716 h 13716"/>
              <a:gd name="connsiteX25" fmla="*/ 0 w 8140446"/>
              <a:gd name="connsiteY25" fmla="*/ 13716 h 13716"/>
              <a:gd name="connsiteX26" fmla="*/ 0 w 8140446"/>
              <a:gd name="connsiteY26" fmla="*/ 0 h 13716"/>
              <a:gd name="connsiteX0" fmla="*/ 0 w 8140446"/>
              <a:gd name="connsiteY0" fmla="*/ 0 h 13716"/>
              <a:gd name="connsiteX1" fmla="*/ 596966 w 8140446"/>
              <a:gd name="connsiteY1" fmla="*/ 0 h 13716"/>
              <a:gd name="connsiteX2" fmla="*/ 1031123 w 8140446"/>
              <a:gd name="connsiteY2" fmla="*/ 0 h 13716"/>
              <a:gd name="connsiteX3" fmla="*/ 1872303 w 8140446"/>
              <a:gd name="connsiteY3" fmla="*/ 0 h 13716"/>
              <a:gd name="connsiteX4" fmla="*/ 2469269 w 8140446"/>
              <a:gd name="connsiteY4" fmla="*/ 0 h 13716"/>
              <a:gd name="connsiteX5" fmla="*/ 3066235 w 8140446"/>
              <a:gd name="connsiteY5" fmla="*/ 0 h 13716"/>
              <a:gd name="connsiteX6" fmla="*/ 3907414 w 8140446"/>
              <a:gd name="connsiteY6" fmla="*/ 0 h 13716"/>
              <a:gd name="connsiteX7" fmla="*/ 4422976 w 8140446"/>
              <a:gd name="connsiteY7" fmla="*/ 0 h 13716"/>
              <a:gd name="connsiteX8" fmla="*/ 5264155 w 8140446"/>
              <a:gd name="connsiteY8" fmla="*/ 0 h 13716"/>
              <a:gd name="connsiteX9" fmla="*/ 6105335 w 8140446"/>
              <a:gd name="connsiteY9" fmla="*/ 0 h 13716"/>
              <a:gd name="connsiteX10" fmla="*/ 6783705 w 8140446"/>
              <a:gd name="connsiteY10" fmla="*/ 0 h 13716"/>
              <a:gd name="connsiteX11" fmla="*/ 8140446 w 8140446"/>
              <a:gd name="connsiteY11" fmla="*/ 0 h 13716"/>
              <a:gd name="connsiteX12" fmla="*/ 8140446 w 8140446"/>
              <a:gd name="connsiteY12" fmla="*/ 13716 h 13716"/>
              <a:gd name="connsiteX13" fmla="*/ 7706289 w 8140446"/>
              <a:gd name="connsiteY13" fmla="*/ 13716 h 13716"/>
              <a:gd name="connsiteX14" fmla="*/ 6865109 w 8140446"/>
              <a:gd name="connsiteY14" fmla="*/ 13716 h 13716"/>
              <a:gd name="connsiteX15" fmla="*/ 6349548 w 8140446"/>
              <a:gd name="connsiteY15" fmla="*/ 13716 h 13716"/>
              <a:gd name="connsiteX16" fmla="*/ 5671177 w 8140446"/>
              <a:gd name="connsiteY16" fmla="*/ 13716 h 13716"/>
              <a:gd name="connsiteX17" fmla="*/ 4829998 w 8140446"/>
              <a:gd name="connsiteY17" fmla="*/ 13716 h 13716"/>
              <a:gd name="connsiteX18" fmla="*/ 4151627 w 8140446"/>
              <a:gd name="connsiteY18" fmla="*/ 13716 h 13716"/>
              <a:gd name="connsiteX19" fmla="*/ 3717470 w 8140446"/>
              <a:gd name="connsiteY19" fmla="*/ 13716 h 13716"/>
              <a:gd name="connsiteX20" fmla="*/ 3201909 w 8140446"/>
              <a:gd name="connsiteY20" fmla="*/ 13716 h 13716"/>
              <a:gd name="connsiteX21" fmla="*/ 2360729 w 8140446"/>
              <a:gd name="connsiteY21" fmla="*/ 13716 h 13716"/>
              <a:gd name="connsiteX22" fmla="*/ 1682359 w 8140446"/>
              <a:gd name="connsiteY22" fmla="*/ 13716 h 13716"/>
              <a:gd name="connsiteX23" fmla="*/ 1166797 w 8140446"/>
              <a:gd name="connsiteY23" fmla="*/ 13716 h 13716"/>
              <a:gd name="connsiteX24" fmla="*/ 0 w 8140446"/>
              <a:gd name="connsiteY24" fmla="*/ 13716 h 13716"/>
              <a:gd name="connsiteX25" fmla="*/ 0 w 8140446"/>
              <a:gd name="connsiteY25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140446" h="13716" fill="none" extrusionOk="0">
                <a:moveTo>
                  <a:pt x="0" y="0"/>
                </a:moveTo>
                <a:cubicBezTo>
                  <a:pt x="87427" y="6231"/>
                  <a:pt x="309612" y="-26324"/>
                  <a:pt x="434157" y="0"/>
                </a:cubicBezTo>
                <a:cubicBezTo>
                  <a:pt x="536972" y="29330"/>
                  <a:pt x="959392" y="28619"/>
                  <a:pt x="1193932" y="0"/>
                </a:cubicBezTo>
                <a:cubicBezTo>
                  <a:pt x="1446097" y="13819"/>
                  <a:pt x="1471680" y="7203"/>
                  <a:pt x="1628089" y="0"/>
                </a:cubicBezTo>
                <a:cubicBezTo>
                  <a:pt x="1817415" y="4047"/>
                  <a:pt x="1949536" y="-59324"/>
                  <a:pt x="2225055" y="0"/>
                </a:cubicBezTo>
                <a:cubicBezTo>
                  <a:pt x="2520490" y="18365"/>
                  <a:pt x="2717469" y="18707"/>
                  <a:pt x="3066235" y="0"/>
                </a:cubicBezTo>
                <a:cubicBezTo>
                  <a:pt x="3437075" y="3751"/>
                  <a:pt x="3408347" y="31644"/>
                  <a:pt x="3744605" y="0"/>
                </a:cubicBezTo>
                <a:cubicBezTo>
                  <a:pt x="4097249" y="-11527"/>
                  <a:pt x="4249699" y="-32555"/>
                  <a:pt x="4504380" y="0"/>
                </a:cubicBezTo>
                <a:cubicBezTo>
                  <a:pt x="4737570" y="17980"/>
                  <a:pt x="4877497" y="1006"/>
                  <a:pt x="5101346" y="0"/>
                </a:cubicBezTo>
                <a:cubicBezTo>
                  <a:pt x="5359305" y="-15330"/>
                  <a:pt x="5447195" y="7257"/>
                  <a:pt x="5779717" y="0"/>
                </a:cubicBezTo>
                <a:cubicBezTo>
                  <a:pt x="6090019" y="-17621"/>
                  <a:pt x="6273151" y="4279"/>
                  <a:pt x="6620896" y="0"/>
                </a:cubicBezTo>
                <a:cubicBezTo>
                  <a:pt x="6968586" y="34056"/>
                  <a:pt x="6990073" y="23587"/>
                  <a:pt x="7136458" y="0"/>
                </a:cubicBezTo>
                <a:cubicBezTo>
                  <a:pt x="7320575" y="20480"/>
                  <a:pt x="7847401" y="-6173"/>
                  <a:pt x="8140446" y="0"/>
                </a:cubicBezTo>
                <a:cubicBezTo>
                  <a:pt x="8139575" y="3138"/>
                  <a:pt x="8140433" y="8565"/>
                  <a:pt x="8140446" y="13716"/>
                </a:cubicBezTo>
                <a:cubicBezTo>
                  <a:pt x="7908069" y="-25208"/>
                  <a:pt x="7683037" y="17405"/>
                  <a:pt x="7543480" y="13716"/>
                </a:cubicBezTo>
                <a:cubicBezTo>
                  <a:pt x="7393752" y="5478"/>
                  <a:pt x="7221032" y="-7801"/>
                  <a:pt x="7109323" y="13716"/>
                </a:cubicBezTo>
                <a:cubicBezTo>
                  <a:pt x="7015297" y="17911"/>
                  <a:pt x="6599332" y="36327"/>
                  <a:pt x="6430952" y="13716"/>
                </a:cubicBezTo>
                <a:cubicBezTo>
                  <a:pt x="6292915" y="-38722"/>
                  <a:pt x="6142305" y="16935"/>
                  <a:pt x="5915391" y="13716"/>
                </a:cubicBezTo>
                <a:cubicBezTo>
                  <a:pt x="5682725" y="43271"/>
                  <a:pt x="5440566" y="26848"/>
                  <a:pt x="5237020" y="13716"/>
                </a:cubicBezTo>
                <a:cubicBezTo>
                  <a:pt x="5046456" y="6005"/>
                  <a:pt x="4706449" y="47404"/>
                  <a:pt x="4558650" y="13716"/>
                </a:cubicBezTo>
                <a:cubicBezTo>
                  <a:pt x="4361396" y="-5559"/>
                  <a:pt x="4145362" y="-26875"/>
                  <a:pt x="3880279" y="13716"/>
                </a:cubicBezTo>
                <a:cubicBezTo>
                  <a:pt x="3610716" y="20839"/>
                  <a:pt x="3472690" y="-564"/>
                  <a:pt x="3201909" y="13716"/>
                </a:cubicBezTo>
                <a:cubicBezTo>
                  <a:pt x="2913595" y="30525"/>
                  <a:pt x="2753317" y="-5721"/>
                  <a:pt x="2604943" y="13716"/>
                </a:cubicBezTo>
                <a:cubicBezTo>
                  <a:pt x="2450130" y="32417"/>
                  <a:pt x="1974183" y="35587"/>
                  <a:pt x="1845168" y="13716"/>
                </a:cubicBezTo>
                <a:cubicBezTo>
                  <a:pt x="1677929" y="-4352"/>
                  <a:pt x="1378098" y="-5344"/>
                  <a:pt x="1166797" y="13716"/>
                </a:cubicBezTo>
                <a:cubicBezTo>
                  <a:pt x="921150" y="48705"/>
                  <a:pt x="327457" y="42725"/>
                  <a:pt x="0" y="13716"/>
                </a:cubicBezTo>
                <a:cubicBezTo>
                  <a:pt x="-457" y="9675"/>
                  <a:pt x="580" y="3290"/>
                  <a:pt x="0" y="0"/>
                </a:cubicBezTo>
                <a:close/>
              </a:path>
              <a:path w="8140446" h="13716" stroke="0" extrusionOk="0">
                <a:moveTo>
                  <a:pt x="0" y="0"/>
                </a:moveTo>
                <a:cubicBezTo>
                  <a:pt x="136968" y="-25482"/>
                  <a:pt x="379786" y="11224"/>
                  <a:pt x="596966" y="0"/>
                </a:cubicBezTo>
                <a:cubicBezTo>
                  <a:pt x="815878" y="-21223"/>
                  <a:pt x="832062" y="11868"/>
                  <a:pt x="1031123" y="0"/>
                </a:cubicBezTo>
                <a:cubicBezTo>
                  <a:pt x="1256800" y="-30738"/>
                  <a:pt x="1658090" y="-20345"/>
                  <a:pt x="1872303" y="0"/>
                </a:cubicBezTo>
                <a:cubicBezTo>
                  <a:pt x="2115604" y="28431"/>
                  <a:pt x="2277865" y="-40642"/>
                  <a:pt x="2469269" y="0"/>
                </a:cubicBezTo>
                <a:cubicBezTo>
                  <a:pt x="2679731" y="25919"/>
                  <a:pt x="2788602" y="-6498"/>
                  <a:pt x="3066235" y="0"/>
                </a:cubicBezTo>
                <a:cubicBezTo>
                  <a:pt x="3325663" y="-14487"/>
                  <a:pt x="3706561" y="67517"/>
                  <a:pt x="3907414" y="0"/>
                </a:cubicBezTo>
                <a:cubicBezTo>
                  <a:pt x="4127229" y="-37113"/>
                  <a:pt x="4179037" y="-8167"/>
                  <a:pt x="4422976" y="0"/>
                </a:cubicBezTo>
                <a:cubicBezTo>
                  <a:pt x="4683575" y="-28486"/>
                  <a:pt x="5055803" y="-13799"/>
                  <a:pt x="5264155" y="0"/>
                </a:cubicBezTo>
                <a:cubicBezTo>
                  <a:pt x="5513566" y="14315"/>
                  <a:pt x="5735215" y="2768"/>
                  <a:pt x="6105335" y="0"/>
                </a:cubicBezTo>
                <a:cubicBezTo>
                  <a:pt x="6510913" y="-12587"/>
                  <a:pt x="6456171" y="3247"/>
                  <a:pt x="6783705" y="0"/>
                </a:cubicBezTo>
                <a:cubicBezTo>
                  <a:pt x="7057099" y="-15461"/>
                  <a:pt x="7592067" y="5384"/>
                  <a:pt x="8140446" y="0"/>
                </a:cubicBezTo>
                <a:cubicBezTo>
                  <a:pt x="8139761" y="5232"/>
                  <a:pt x="8140368" y="9058"/>
                  <a:pt x="8140446" y="13716"/>
                </a:cubicBezTo>
                <a:cubicBezTo>
                  <a:pt x="7961834" y="3834"/>
                  <a:pt x="7874097" y="5778"/>
                  <a:pt x="7706289" y="13716"/>
                </a:cubicBezTo>
                <a:cubicBezTo>
                  <a:pt x="7582508" y="-19492"/>
                  <a:pt x="7179551" y="-37683"/>
                  <a:pt x="6865109" y="13716"/>
                </a:cubicBezTo>
                <a:cubicBezTo>
                  <a:pt x="6583382" y="19545"/>
                  <a:pt x="6525821" y="32124"/>
                  <a:pt x="6349548" y="13716"/>
                </a:cubicBezTo>
                <a:cubicBezTo>
                  <a:pt x="6209953" y="6309"/>
                  <a:pt x="5959707" y="-52400"/>
                  <a:pt x="5671177" y="13716"/>
                </a:cubicBezTo>
                <a:cubicBezTo>
                  <a:pt x="5387744" y="25237"/>
                  <a:pt x="5228514" y="96935"/>
                  <a:pt x="4829998" y="13716"/>
                </a:cubicBezTo>
                <a:cubicBezTo>
                  <a:pt x="4415646" y="-33168"/>
                  <a:pt x="4343809" y="24382"/>
                  <a:pt x="4151627" y="13716"/>
                </a:cubicBezTo>
                <a:cubicBezTo>
                  <a:pt x="3950673" y="-14368"/>
                  <a:pt x="3879947" y="36571"/>
                  <a:pt x="3717470" y="13716"/>
                </a:cubicBezTo>
                <a:cubicBezTo>
                  <a:pt x="3558660" y="5538"/>
                  <a:pt x="3468854" y="24803"/>
                  <a:pt x="3201909" y="13716"/>
                </a:cubicBezTo>
                <a:cubicBezTo>
                  <a:pt x="2965673" y="5933"/>
                  <a:pt x="2568327" y="17544"/>
                  <a:pt x="2360729" y="13716"/>
                </a:cubicBezTo>
                <a:cubicBezTo>
                  <a:pt x="2171885" y="44572"/>
                  <a:pt x="1923258" y="11448"/>
                  <a:pt x="1682359" y="13716"/>
                </a:cubicBezTo>
                <a:cubicBezTo>
                  <a:pt x="1430698" y="-6950"/>
                  <a:pt x="1324229" y="-6323"/>
                  <a:pt x="1166797" y="13716"/>
                </a:cubicBezTo>
                <a:cubicBezTo>
                  <a:pt x="1001390" y="37223"/>
                  <a:pt x="324313" y="53392"/>
                  <a:pt x="0" y="13716"/>
                </a:cubicBezTo>
                <a:cubicBezTo>
                  <a:pt x="427" y="7441"/>
                  <a:pt x="425" y="4765"/>
                  <a:pt x="0" y="0"/>
                </a:cubicBezTo>
                <a:close/>
              </a:path>
              <a:path w="8140446" h="13716" fill="none" stroke="0" extrusionOk="0">
                <a:moveTo>
                  <a:pt x="0" y="0"/>
                </a:moveTo>
                <a:cubicBezTo>
                  <a:pt x="69532" y="-6557"/>
                  <a:pt x="264219" y="3919"/>
                  <a:pt x="434157" y="0"/>
                </a:cubicBezTo>
                <a:cubicBezTo>
                  <a:pt x="600013" y="9090"/>
                  <a:pt x="921449" y="-13478"/>
                  <a:pt x="1193932" y="0"/>
                </a:cubicBezTo>
                <a:cubicBezTo>
                  <a:pt x="1443592" y="14844"/>
                  <a:pt x="1471188" y="10722"/>
                  <a:pt x="1628089" y="0"/>
                </a:cubicBezTo>
                <a:cubicBezTo>
                  <a:pt x="1750006" y="-24149"/>
                  <a:pt x="1967480" y="-14904"/>
                  <a:pt x="2225055" y="0"/>
                </a:cubicBezTo>
                <a:cubicBezTo>
                  <a:pt x="2503918" y="19247"/>
                  <a:pt x="2709263" y="-16351"/>
                  <a:pt x="3066235" y="0"/>
                </a:cubicBezTo>
                <a:cubicBezTo>
                  <a:pt x="3429723" y="-1627"/>
                  <a:pt x="3399401" y="30976"/>
                  <a:pt x="3744605" y="0"/>
                </a:cubicBezTo>
                <a:cubicBezTo>
                  <a:pt x="4081920" y="-40602"/>
                  <a:pt x="4258272" y="-2441"/>
                  <a:pt x="4504380" y="0"/>
                </a:cubicBezTo>
                <a:cubicBezTo>
                  <a:pt x="4760039" y="21121"/>
                  <a:pt x="4866555" y="-1351"/>
                  <a:pt x="5101346" y="0"/>
                </a:cubicBezTo>
                <a:cubicBezTo>
                  <a:pt x="5336279" y="1859"/>
                  <a:pt x="5465100" y="30801"/>
                  <a:pt x="5779717" y="0"/>
                </a:cubicBezTo>
                <a:cubicBezTo>
                  <a:pt x="6117018" y="-2879"/>
                  <a:pt x="6273497" y="-5002"/>
                  <a:pt x="6620896" y="0"/>
                </a:cubicBezTo>
                <a:cubicBezTo>
                  <a:pt x="6972306" y="38666"/>
                  <a:pt x="6992056" y="28334"/>
                  <a:pt x="7136458" y="0"/>
                </a:cubicBezTo>
                <a:cubicBezTo>
                  <a:pt x="7325567" y="-61201"/>
                  <a:pt x="7766555" y="-88399"/>
                  <a:pt x="8140446" y="0"/>
                </a:cubicBezTo>
                <a:cubicBezTo>
                  <a:pt x="8140370" y="2812"/>
                  <a:pt x="8139830" y="9122"/>
                  <a:pt x="8140446" y="13716"/>
                </a:cubicBezTo>
                <a:cubicBezTo>
                  <a:pt x="7892673" y="-8584"/>
                  <a:pt x="7668025" y="-3922"/>
                  <a:pt x="7543480" y="13716"/>
                </a:cubicBezTo>
                <a:cubicBezTo>
                  <a:pt x="7406710" y="-8039"/>
                  <a:pt x="7207646" y="4321"/>
                  <a:pt x="7109323" y="13716"/>
                </a:cubicBezTo>
                <a:cubicBezTo>
                  <a:pt x="6993037" y="44439"/>
                  <a:pt x="6598723" y="54833"/>
                  <a:pt x="6430952" y="13716"/>
                </a:cubicBezTo>
                <a:cubicBezTo>
                  <a:pt x="6284771" y="10743"/>
                  <a:pt x="6162730" y="15778"/>
                  <a:pt x="5915391" y="13716"/>
                </a:cubicBezTo>
                <a:cubicBezTo>
                  <a:pt x="5684668" y="9031"/>
                  <a:pt x="5422852" y="49046"/>
                  <a:pt x="5237020" y="13716"/>
                </a:cubicBezTo>
                <a:cubicBezTo>
                  <a:pt x="5035482" y="21724"/>
                  <a:pt x="4719808" y="50573"/>
                  <a:pt x="4558650" y="13716"/>
                </a:cubicBezTo>
                <a:cubicBezTo>
                  <a:pt x="4375169" y="-40159"/>
                  <a:pt x="4137553" y="7514"/>
                  <a:pt x="3880279" y="13716"/>
                </a:cubicBezTo>
                <a:cubicBezTo>
                  <a:pt x="3624533" y="28076"/>
                  <a:pt x="3467387" y="1908"/>
                  <a:pt x="3201909" y="13716"/>
                </a:cubicBezTo>
                <a:cubicBezTo>
                  <a:pt x="2918126" y="68770"/>
                  <a:pt x="2717830" y="-21728"/>
                  <a:pt x="2604943" y="13716"/>
                </a:cubicBezTo>
                <a:cubicBezTo>
                  <a:pt x="2496133" y="39953"/>
                  <a:pt x="2003915" y="13682"/>
                  <a:pt x="1845168" y="13716"/>
                </a:cubicBezTo>
                <a:cubicBezTo>
                  <a:pt x="1694518" y="10417"/>
                  <a:pt x="1344959" y="39616"/>
                  <a:pt x="1166797" y="13716"/>
                </a:cubicBezTo>
                <a:cubicBezTo>
                  <a:pt x="935925" y="64879"/>
                  <a:pt x="319712" y="-68544"/>
                  <a:pt x="0" y="13716"/>
                </a:cubicBezTo>
                <a:cubicBezTo>
                  <a:pt x="203" y="9362"/>
                  <a:pt x="845" y="232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3716"/>
                      <a:gd name="connsiteX1" fmla="*/ 434157 w 8140446"/>
                      <a:gd name="connsiteY1" fmla="*/ 0 h 13716"/>
                      <a:gd name="connsiteX2" fmla="*/ 1193932 w 8140446"/>
                      <a:gd name="connsiteY2" fmla="*/ 0 h 13716"/>
                      <a:gd name="connsiteX3" fmla="*/ 1628089 w 8140446"/>
                      <a:gd name="connsiteY3" fmla="*/ 0 h 13716"/>
                      <a:gd name="connsiteX4" fmla="*/ 2225055 w 8140446"/>
                      <a:gd name="connsiteY4" fmla="*/ 0 h 13716"/>
                      <a:gd name="connsiteX5" fmla="*/ 3066235 w 8140446"/>
                      <a:gd name="connsiteY5" fmla="*/ 0 h 13716"/>
                      <a:gd name="connsiteX6" fmla="*/ 3744605 w 8140446"/>
                      <a:gd name="connsiteY6" fmla="*/ 0 h 13716"/>
                      <a:gd name="connsiteX7" fmla="*/ 4504380 w 8140446"/>
                      <a:gd name="connsiteY7" fmla="*/ 0 h 13716"/>
                      <a:gd name="connsiteX8" fmla="*/ 5101346 w 8140446"/>
                      <a:gd name="connsiteY8" fmla="*/ 0 h 13716"/>
                      <a:gd name="connsiteX9" fmla="*/ 5779717 w 8140446"/>
                      <a:gd name="connsiteY9" fmla="*/ 0 h 13716"/>
                      <a:gd name="connsiteX10" fmla="*/ 6620896 w 8140446"/>
                      <a:gd name="connsiteY10" fmla="*/ 0 h 13716"/>
                      <a:gd name="connsiteX11" fmla="*/ 7136458 w 8140446"/>
                      <a:gd name="connsiteY11" fmla="*/ 0 h 13716"/>
                      <a:gd name="connsiteX12" fmla="*/ 8140446 w 8140446"/>
                      <a:gd name="connsiteY12" fmla="*/ 0 h 13716"/>
                      <a:gd name="connsiteX13" fmla="*/ 8140446 w 8140446"/>
                      <a:gd name="connsiteY13" fmla="*/ 13716 h 13716"/>
                      <a:gd name="connsiteX14" fmla="*/ 7543480 w 8140446"/>
                      <a:gd name="connsiteY14" fmla="*/ 13716 h 13716"/>
                      <a:gd name="connsiteX15" fmla="*/ 7109323 w 8140446"/>
                      <a:gd name="connsiteY15" fmla="*/ 13716 h 13716"/>
                      <a:gd name="connsiteX16" fmla="*/ 6430952 w 8140446"/>
                      <a:gd name="connsiteY16" fmla="*/ 13716 h 13716"/>
                      <a:gd name="connsiteX17" fmla="*/ 5915391 w 8140446"/>
                      <a:gd name="connsiteY17" fmla="*/ 13716 h 13716"/>
                      <a:gd name="connsiteX18" fmla="*/ 5237020 w 8140446"/>
                      <a:gd name="connsiteY18" fmla="*/ 13716 h 13716"/>
                      <a:gd name="connsiteX19" fmla="*/ 4558650 w 8140446"/>
                      <a:gd name="connsiteY19" fmla="*/ 13716 h 13716"/>
                      <a:gd name="connsiteX20" fmla="*/ 3880279 w 8140446"/>
                      <a:gd name="connsiteY20" fmla="*/ 13716 h 13716"/>
                      <a:gd name="connsiteX21" fmla="*/ 3201909 w 8140446"/>
                      <a:gd name="connsiteY21" fmla="*/ 13716 h 13716"/>
                      <a:gd name="connsiteX22" fmla="*/ 2604943 w 8140446"/>
                      <a:gd name="connsiteY22" fmla="*/ 13716 h 13716"/>
                      <a:gd name="connsiteX23" fmla="*/ 1845168 w 8140446"/>
                      <a:gd name="connsiteY23" fmla="*/ 13716 h 13716"/>
                      <a:gd name="connsiteX24" fmla="*/ 1166797 w 8140446"/>
                      <a:gd name="connsiteY24" fmla="*/ 13716 h 13716"/>
                      <a:gd name="connsiteX25" fmla="*/ 0 w 8140446"/>
                      <a:gd name="connsiteY25" fmla="*/ 13716 h 13716"/>
                      <a:gd name="connsiteX26" fmla="*/ 0 w 8140446"/>
                      <a:gd name="connsiteY2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3716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543" y="2784"/>
                          <a:pt x="8140462" y="9558"/>
                          <a:pt x="8140446" y="13716"/>
                        </a:cubicBezTo>
                        <a:cubicBezTo>
                          <a:pt x="7906329" y="-7615"/>
                          <a:pt x="7681180" y="22893"/>
                          <a:pt x="7543480" y="13716"/>
                        </a:cubicBezTo>
                        <a:cubicBezTo>
                          <a:pt x="7405780" y="4539"/>
                          <a:pt x="7216607" y="-912"/>
                          <a:pt x="7109323" y="13716"/>
                        </a:cubicBezTo>
                        <a:cubicBezTo>
                          <a:pt x="7002039" y="28344"/>
                          <a:pt x="6576231" y="38120"/>
                          <a:pt x="6430952" y="13716"/>
                        </a:cubicBezTo>
                        <a:cubicBezTo>
                          <a:pt x="6285673" y="-10688"/>
                          <a:pt x="6138840" y="29949"/>
                          <a:pt x="5915391" y="13716"/>
                        </a:cubicBezTo>
                        <a:cubicBezTo>
                          <a:pt x="5691942" y="-2517"/>
                          <a:pt x="5459460" y="47094"/>
                          <a:pt x="5237020" y="13716"/>
                        </a:cubicBezTo>
                        <a:cubicBezTo>
                          <a:pt x="5014580" y="-19662"/>
                          <a:pt x="4747677" y="35877"/>
                          <a:pt x="4558650" y="13716"/>
                        </a:cubicBezTo>
                        <a:cubicBezTo>
                          <a:pt x="4369623" y="-8445"/>
                          <a:pt x="4146061" y="7996"/>
                          <a:pt x="3880279" y="13716"/>
                        </a:cubicBezTo>
                        <a:cubicBezTo>
                          <a:pt x="3614497" y="19436"/>
                          <a:pt x="3473808" y="-17480"/>
                          <a:pt x="3201909" y="13716"/>
                        </a:cubicBezTo>
                        <a:cubicBezTo>
                          <a:pt x="2930010" y="44912"/>
                          <a:pt x="2728175" y="-8002"/>
                          <a:pt x="2604943" y="13716"/>
                        </a:cubicBezTo>
                        <a:cubicBezTo>
                          <a:pt x="2481711" y="35434"/>
                          <a:pt x="2004334" y="22380"/>
                          <a:pt x="1845168" y="13716"/>
                        </a:cubicBezTo>
                        <a:cubicBezTo>
                          <a:pt x="1686003" y="5052"/>
                          <a:pt x="1375070" y="33008"/>
                          <a:pt x="1166797" y="13716"/>
                        </a:cubicBezTo>
                        <a:cubicBezTo>
                          <a:pt x="958524" y="-5576"/>
                          <a:pt x="342846" y="4308"/>
                          <a:pt x="0" y="13716"/>
                        </a:cubicBezTo>
                        <a:cubicBezTo>
                          <a:pt x="-100" y="9589"/>
                          <a:pt x="468" y="2983"/>
                          <a:pt x="0" y="0"/>
                        </a:cubicBezTo>
                        <a:close/>
                      </a:path>
                      <a:path w="8140446" h="13716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39772" y="5682"/>
                          <a:pt x="8139843" y="9439"/>
                          <a:pt x="8140446" y="13716"/>
                        </a:cubicBezTo>
                        <a:cubicBezTo>
                          <a:pt x="7959314" y="-1227"/>
                          <a:pt x="7870113" y="5865"/>
                          <a:pt x="7706289" y="13716"/>
                        </a:cubicBezTo>
                        <a:cubicBezTo>
                          <a:pt x="7542465" y="21567"/>
                          <a:pt x="7157940" y="12910"/>
                          <a:pt x="6865109" y="13716"/>
                        </a:cubicBezTo>
                        <a:cubicBezTo>
                          <a:pt x="6572278" y="14522"/>
                          <a:pt x="6524256" y="33479"/>
                          <a:pt x="6349548" y="13716"/>
                        </a:cubicBezTo>
                        <a:cubicBezTo>
                          <a:pt x="6174840" y="-6047"/>
                          <a:pt x="5951624" y="-4398"/>
                          <a:pt x="5671177" y="13716"/>
                        </a:cubicBezTo>
                        <a:cubicBezTo>
                          <a:pt x="5390730" y="31830"/>
                          <a:pt x="5222992" y="55486"/>
                          <a:pt x="4829998" y="13716"/>
                        </a:cubicBezTo>
                        <a:cubicBezTo>
                          <a:pt x="4437004" y="-28054"/>
                          <a:pt x="4344181" y="34515"/>
                          <a:pt x="4151627" y="13716"/>
                        </a:cubicBezTo>
                        <a:cubicBezTo>
                          <a:pt x="3959073" y="-7083"/>
                          <a:pt x="3886970" y="28303"/>
                          <a:pt x="3717470" y="13716"/>
                        </a:cubicBezTo>
                        <a:cubicBezTo>
                          <a:pt x="3547970" y="-871"/>
                          <a:pt x="3451521" y="27300"/>
                          <a:pt x="3201909" y="13716"/>
                        </a:cubicBezTo>
                        <a:cubicBezTo>
                          <a:pt x="2952297" y="132"/>
                          <a:pt x="2543413" y="1457"/>
                          <a:pt x="2360729" y="13716"/>
                        </a:cubicBezTo>
                        <a:cubicBezTo>
                          <a:pt x="2178045" y="25975"/>
                          <a:pt x="1906056" y="21275"/>
                          <a:pt x="1682359" y="13716"/>
                        </a:cubicBezTo>
                        <a:cubicBezTo>
                          <a:pt x="1458662" y="6158"/>
                          <a:pt x="1330405" y="3474"/>
                          <a:pt x="1166797" y="13716"/>
                        </a:cubicBezTo>
                        <a:cubicBezTo>
                          <a:pt x="1003189" y="23958"/>
                          <a:pt x="278098" y="14961"/>
                          <a:pt x="0" y="13716"/>
                        </a:cubicBezTo>
                        <a:cubicBezTo>
                          <a:pt x="303" y="7982"/>
                          <a:pt x="182" y="520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407CBE7-D938-5660-8834-91201DA3BB4D}"/>
              </a:ext>
            </a:extLst>
          </p:cNvPr>
          <p:cNvSpPr/>
          <p:nvPr/>
        </p:nvSpPr>
        <p:spPr>
          <a:xfrm>
            <a:off x="501777" y="2174240"/>
            <a:ext cx="1525143" cy="528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B6596FD-ECAA-D3BB-B142-F64EADFD590A}"/>
              </a:ext>
            </a:extLst>
          </p:cNvPr>
          <p:cNvSpPr/>
          <p:nvPr/>
        </p:nvSpPr>
        <p:spPr>
          <a:xfrm>
            <a:off x="2137537" y="4830242"/>
            <a:ext cx="1133983" cy="3200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C40DBEE-D9E5-90E0-8D4F-7FBDE3BF0CFC}"/>
              </a:ext>
            </a:extLst>
          </p:cNvPr>
          <p:cNvSpPr/>
          <p:nvPr/>
        </p:nvSpPr>
        <p:spPr>
          <a:xfrm>
            <a:off x="3758280" y="4845482"/>
            <a:ext cx="1525143" cy="284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E9B248-B922-8C90-969C-78902BF17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50B1A772-1726-8697-B821-23F983A255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435832"/>
              </p:ext>
            </p:extLst>
          </p:nvPr>
        </p:nvGraphicFramePr>
        <p:xfrm>
          <a:off x="1560321" y="1665104"/>
          <a:ext cx="6650478" cy="339407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28304">
                  <a:extLst>
                    <a:ext uri="{9D8B030D-6E8A-4147-A177-3AD203B41FA5}">
                      <a16:colId xmlns:a16="http://schemas.microsoft.com/office/drawing/2014/main" val="2878681018"/>
                    </a:ext>
                  </a:extLst>
                </a:gridCol>
                <a:gridCol w="2704247">
                  <a:extLst>
                    <a:ext uri="{9D8B030D-6E8A-4147-A177-3AD203B41FA5}">
                      <a16:colId xmlns:a16="http://schemas.microsoft.com/office/drawing/2014/main" val="1789559163"/>
                    </a:ext>
                  </a:extLst>
                </a:gridCol>
                <a:gridCol w="2617927">
                  <a:extLst>
                    <a:ext uri="{9D8B030D-6E8A-4147-A177-3AD203B41FA5}">
                      <a16:colId xmlns:a16="http://schemas.microsoft.com/office/drawing/2014/main" val="3931505517"/>
                    </a:ext>
                  </a:extLst>
                </a:gridCol>
              </a:tblGrid>
              <a:tr h="3087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1" dirty="0">
                          <a:effectLst/>
                        </a:rPr>
                        <a:t>Xavier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1" dirty="0">
                          <a:effectLst/>
                        </a:rPr>
                        <a:t>Imane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044402"/>
                  </a:ext>
                </a:extLst>
              </a:tr>
              <a:tr h="18510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Il / elle aime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J’aime aussi les copains et copines.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J’adore Internet parce que je regarde la télé, je joue aux jeux vidéo, j’écoute de la musique.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J’adore l’école, le français, le sport, les copains et les copines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/>
                </a:tc>
                <a:extLst>
                  <a:ext uri="{0D108BD9-81ED-4DB2-BD59-A6C34878D82A}">
                    <a16:rowId xmlns:a16="http://schemas.microsoft.com/office/drawing/2014/main" val="2977503262"/>
                  </a:ext>
                </a:extLst>
              </a:tr>
              <a:tr h="12342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Il / elle n’aime pas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Je déteste le lundi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Je déteste les maths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Elle déteste les jeux vidéo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17" marR="66817" marT="0" marB="0"/>
                </a:tc>
                <a:extLst>
                  <a:ext uri="{0D108BD9-81ED-4DB2-BD59-A6C34878D82A}">
                    <a16:rowId xmlns:a16="http://schemas.microsoft.com/office/drawing/2014/main" val="1586692996"/>
                  </a:ext>
                </a:extLst>
              </a:tr>
            </a:tbl>
          </a:graphicData>
        </a:graphic>
      </p:graphicFrame>
      <p:pic>
        <p:nvPicPr>
          <p:cNvPr id="5122" name="Picture 7" descr="Cœur (symbole) — Wikipédia">
            <a:extLst>
              <a:ext uri="{FF2B5EF4-FFF2-40B4-BE49-F238E27FC236}">
                <a16:creationId xmlns:a16="http://schemas.microsoft.com/office/drawing/2014/main" id="{3100AA2D-3C66-0A5A-E14C-619E0EE05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27" y="2238756"/>
            <a:ext cx="509587" cy="50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4" descr="Pas D&amp;#39;amour - Coeur Barré Clip Art Libres De Droits , Vecteurs Et  Illustration. Image 56619117.">
            <a:extLst>
              <a:ext uri="{FF2B5EF4-FFF2-40B4-BE49-F238E27FC236}">
                <a16:creationId xmlns:a16="http://schemas.microsoft.com/office/drawing/2014/main" id="{E9620CF4-0D1F-AD37-0F2A-E10C546E4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432" y="4118978"/>
            <a:ext cx="48577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3E8A4CD0-D88D-B3D5-1DBD-58A83952E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34" y="1307724"/>
            <a:ext cx="744870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Placer les mots dans le tableau suivant</a:t>
            </a: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la télévision, l’école, les jeux vidéo, le sport, le lundi, les copains et les copines, les maths, Internet.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E24E52-BF5C-AC73-E5E9-9875AE243FC9}"/>
              </a:ext>
            </a:extLst>
          </p:cNvPr>
          <p:cNvSpPr/>
          <p:nvPr/>
        </p:nvSpPr>
        <p:spPr>
          <a:xfrm>
            <a:off x="2934269" y="2001672"/>
            <a:ext cx="2069910" cy="17256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A2A5AF-C7BA-16D2-633C-44611B23F167}"/>
              </a:ext>
            </a:extLst>
          </p:cNvPr>
          <p:cNvSpPr/>
          <p:nvPr/>
        </p:nvSpPr>
        <p:spPr>
          <a:xfrm>
            <a:off x="2934268" y="2265831"/>
            <a:ext cx="2638567" cy="55925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7E98DC-7109-74F0-C558-5480F730F416}"/>
              </a:ext>
            </a:extLst>
          </p:cNvPr>
          <p:cNvSpPr/>
          <p:nvPr/>
        </p:nvSpPr>
        <p:spPr>
          <a:xfrm>
            <a:off x="5635922" y="2001672"/>
            <a:ext cx="2539088" cy="50958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1A39C1-9493-0D4F-6473-3B73B18525FB}"/>
              </a:ext>
            </a:extLst>
          </p:cNvPr>
          <p:cNvSpPr/>
          <p:nvPr/>
        </p:nvSpPr>
        <p:spPr>
          <a:xfrm>
            <a:off x="2934268" y="3869745"/>
            <a:ext cx="2574877" cy="2018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D80512-47BE-9CFB-89D2-EC3095E96C2B}"/>
              </a:ext>
            </a:extLst>
          </p:cNvPr>
          <p:cNvSpPr/>
          <p:nvPr/>
        </p:nvSpPr>
        <p:spPr>
          <a:xfrm>
            <a:off x="2934269" y="4133341"/>
            <a:ext cx="2574877" cy="2018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79798C-7122-723E-7F2F-62342A1D0CF4}"/>
              </a:ext>
            </a:extLst>
          </p:cNvPr>
          <p:cNvSpPr/>
          <p:nvPr/>
        </p:nvSpPr>
        <p:spPr>
          <a:xfrm>
            <a:off x="5635922" y="3842431"/>
            <a:ext cx="2574877" cy="2018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STE037">
            <a:hlinkClick r:id="" action="ppaction://media"/>
            <a:extLst>
              <a:ext uri="{FF2B5EF4-FFF2-40B4-BE49-F238E27FC236}">
                <a16:creationId xmlns:a16="http://schemas.microsoft.com/office/drawing/2014/main" id="{A7027F5C-3488-ADD4-7434-6D6679B933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85137" y="1672761"/>
            <a:ext cx="304800" cy="304800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7BC3669E-4358-6589-A59B-189370A4D6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7356180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6818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59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01BA83C4BA17E14EA918545F00C8976B" ma:contentTypeVersion="13" ma:contentTypeDescription="Tạo tài liệu mới." ma:contentTypeScope="" ma:versionID="787789c9e236f108ac591683adc33013">
  <xsd:schema xmlns:xsd="http://www.w3.org/2001/XMLSchema" xmlns:xs="http://www.w3.org/2001/XMLSchema" xmlns:p="http://schemas.microsoft.com/office/2006/metadata/properties" xmlns:ns2="574df8aa-483d-4966-97ce-78bc7abf30a9" xmlns:ns3="821c8acb-4cf2-4065-9507-a45c22f5eaea" targetNamespace="http://schemas.microsoft.com/office/2006/metadata/properties" ma:root="true" ma:fieldsID="0ad34e8d9e24d16457e64ced61cea7c5" ns2:_="" ns3:_="">
    <xsd:import namespace="574df8aa-483d-4966-97ce-78bc7abf30a9"/>
    <xsd:import namespace="821c8acb-4cf2-4065-9507-a45c22f5ea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df8aa-483d-4966-97ce-78bc7abf30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1c8acb-4cf2-4065-9507-a45c22f5eae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hia sẻ Với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hia sẻ Có Chi tiế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B9A395-33FF-4D4B-BD25-22B0A95488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02DDC9-CE0B-4174-9E11-381C7B2C2DA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E7397FC-FF9A-4A22-8A37-14F592EE7E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4df8aa-483d-4966-97ce-78bc7abf30a9"/>
    <ds:schemaRef ds:uri="821c8acb-4cf2-4065-9507-a45c22f5ea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2738</TotalTime>
  <Words>2645</Words>
  <Application>Microsoft Office PowerPoint</Application>
  <PresentationFormat>Affichage à l'écran (16:9)</PresentationFormat>
  <Paragraphs>605</Paragraphs>
  <Slides>39</Slides>
  <Notes>6</Notes>
  <HiddenSlides>0</HiddenSlides>
  <MMClips>10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39</vt:i4>
      </vt:variant>
    </vt:vector>
  </HeadingPairs>
  <TitlesOfParts>
    <vt:vector size="48" baseType="lpstr">
      <vt:lpstr>UD Digi Kyokasho NK-R</vt:lpstr>
      <vt:lpstr>Arial</vt:lpstr>
      <vt:lpstr>Calibri</vt:lpstr>
      <vt:lpstr>Calibri Light</vt:lpstr>
      <vt:lpstr>Office Theme</vt:lpstr>
      <vt:lpstr>1_Office Theme</vt:lpstr>
      <vt:lpstr>Thème Office</vt:lpstr>
      <vt:lpstr>Office Theme</vt:lpstr>
      <vt:lpstr>Office Theme</vt:lpstr>
      <vt:lpstr>Présentation PowerPoint</vt:lpstr>
      <vt:lpstr>J’adore les jeux video ! </vt:lpstr>
      <vt:lpstr>I. Starter</vt:lpstr>
      <vt:lpstr>I. Starter</vt:lpstr>
      <vt:lpstr>II. Compréhension globale</vt:lpstr>
      <vt:lpstr>Résumons la situation de communication</vt:lpstr>
      <vt:lpstr>À la fin de la leçon…</vt:lpstr>
      <vt:lpstr>Baseline - Checking progress 1</vt:lpstr>
      <vt:lpstr>III. Compréhension détaillée</vt:lpstr>
      <vt:lpstr>Transcription</vt:lpstr>
      <vt:lpstr>IV. Vocabulaire : Les activités de loisirs</vt:lpstr>
      <vt:lpstr>IV. Vocabulaire : Les activités de loisirs</vt:lpstr>
      <vt:lpstr>À toi !  Ecris 2 phrases sur tes goûts.</vt:lpstr>
      <vt:lpstr>Practice your pronunciation !</vt:lpstr>
      <vt:lpstr>Kahoot time ! </vt:lpstr>
      <vt:lpstr>Baseline - Checking progress 2</vt:lpstr>
      <vt:lpstr>V. Grammaire : Poser une question</vt:lpstr>
      <vt:lpstr>Practice your pronunciation !</vt:lpstr>
      <vt:lpstr>Présentation PowerPoint</vt:lpstr>
      <vt:lpstr>Présentation PowerPoint</vt:lpstr>
      <vt:lpstr>Présentation PowerPoint</vt:lpstr>
      <vt:lpstr>Les verbes réguliers (_____ER)</vt:lpstr>
      <vt:lpstr>Grammaire :  verbes réguliers (_____ER)</vt:lpstr>
      <vt:lpstr>Présentation PowerPoint</vt:lpstr>
      <vt:lpstr>Kahoot time </vt:lpstr>
      <vt:lpstr>Practice your pronunciation !</vt:lpstr>
      <vt:lpstr>Les verbes réguliers : exercices</vt:lpstr>
      <vt:lpstr>Les verbes réguliers : exercices</vt:lpstr>
      <vt:lpstr>Les verbes réguliers : exercices</vt:lpstr>
      <vt:lpstr>Kahoot time ! </vt:lpstr>
      <vt:lpstr>Baseline - Checking progress 3</vt:lpstr>
      <vt:lpstr>VII. Production</vt:lpstr>
      <vt:lpstr>VII. Production</vt:lpstr>
      <vt:lpstr>Différenciation</vt:lpstr>
      <vt:lpstr>VIII. Activités en ligne</vt:lpstr>
      <vt:lpstr>How well have you performed with the Learning Objectives?</vt:lpstr>
      <vt:lpstr>Learning review</vt:lpstr>
      <vt:lpstr>Plenary and self reflection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PHOTOBANK 2015-2016</dc:title>
  <dc:creator>IMAC</dc:creator>
  <cp:lastModifiedBy>Chan, Makara Valery Ouk</cp:lastModifiedBy>
  <cp:revision>46</cp:revision>
  <dcterms:created xsi:type="dcterms:W3CDTF">2015-09-10T03:58:25Z</dcterms:created>
  <dcterms:modified xsi:type="dcterms:W3CDTF">2023-03-03T14:42:50Z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0x01010001BA83C4BA17E14EA918545F00C8976B</vt:lpwstr>
  </property>
</Properties>
</file>