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2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30" r:id="rId2"/>
    <p:sldMasterId id="2147483729" r:id="rId3"/>
    <p:sldMasterId id="2147483717" r:id="rId4"/>
    <p:sldMasterId id="2147483648" r:id="rId5"/>
  </p:sldMasterIdLst>
  <p:notesMasterIdLst>
    <p:notesMasterId r:id="rId48"/>
  </p:notesMasterIdLst>
  <p:sldIdLst>
    <p:sldId id="310" r:id="rId6"/>
    <p:sldId id="256" r:id="rId7"/>
    <p:sldId id="257" r:id="rId8"/>
    <p:sldId id="258" r:id="rId9"/>
    <p:sldId id="283" r:id="rId10"/>
    <p:sldId id="282" r:id="rId11"/>
    <p:sldId id="284" r:id="rId12"/>
    <p:sldId id="259" r:id="rId13"/>
    <p:sldId id="260" r:id="rId14"/>
    <p:sldId id="261" r:id="rId15"/>
    <p:sldId id="306" r:id="rId16"/>
    <p:sldId id="307" r:id="rId17"/>
    <p:sldId id="1502" r:id="rId18"/>
    <p:sldId id="263" r:id="rId19"/>
    <p:sldId id="264" r:id="rId20"/>
    <p:sldId id="265" r:id="rId21"/>
    <p:sldId id="266" r:id="rId22"/>
    <p:sldId id="267" r:id="rId23"/>
    <p:sldId id="268" r:id="rId24"/>
    <p:sldId id="269" r:id="rId25"/>
    <p:sldId id="308" r:id="rId26"/>
    <p:sldId id="301" r:id="rId27"/>
    <p:sldId id="270" r:id="rId28"/>
    <p:sldId id="271" r:id="rId29"/>
    <p:sldId id="272" r:id="rId30"/>
    <p:sldId id="273" r:id="rId31"/>
    <p:sldId id="274" r:id="rId32"/>
    <p:sldId id="1503" r:id="rId33"/>
    <p:sldId id="291" r:id="rId34"/>
    <p:sldId id="275" r:id="rId35"/>
    <p:sldId id="277" r:id="rId36"/>
    <p:sldId id="279" r:id="rId37"/>
    <p:sldId id="278" r:id="rId38"/>
    <p:sldId id="309" r:id="rId39"/>
    <p:sldId id="280" r:id="rId40"/>
    <p:sldId id="292" r:id="rId41"/>
    <p:sldId id="281" r:id="rId42"/>
    <p:sldId id="290" r:id="rId43"/>
    <p:sldId id="285" r:id="rId44"/>
    <p:sldId id="286" r:id="rId45"/>
    <p:sldId id="287" r:id="rId46"/>
    <p:sldId id="288" r:id="rId47"/>
  </p:sldIdLst>
  <p:sldSz cx="12192000" cy="6858000"/>
  <p:notesSz cx="7102475" cy="93884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27F97BB-C833-4FB7-BDE5-3F7075034690}" styleName="Style à thème 2 - Accentuation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Style à thème 2 - Accentuation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2838BEF-8BB2-4498-84A7-C5851F593DF1}" styleName="Style moyen 4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16" autoAdjust="0"/>
    <p:restoredTop sz="94660"/>
  </p:normalViewPr>
  <p:slideViewPr>
    <p:cSldViewPr snapToGrid="0">
      <p:cViewPr>
        <p:scale>
          <a:sx n="80" d="100"/>
          <a:sy n="80" d="100"/>
        </p:scale>
        <p:origin x="30" y="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0.jpg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10.jpg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FFC00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4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2100" b="1" noProof="0" dirty="0"/>
            <a:t>Communication</a:t>
          </a:r>
        </a:p>
        <a:p>
          <a:pPr rtl="0"/>
          <a:r>
            <a:rPr lang="fr-FR" sz="1600" b="0" noProof="0" dirty="0"/>
            <a:t>- Demander et dire l’âge</a:t>
          </a:r>
        </a:p>
        <a:p>
          <a:pPr rtl="0"/>
          <a:r>
            <a:rPr lang="fr-FR" sz="1600" b="0" noProof="0" dirty="0"/>
            <a:t>- Décrire le physique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Grammaire</a:t>
          </a:r>
        </a:p>
        <a:p>
          <a:pPr rtl="0"/>
          <a:r>
            <a:rPr lang="fr-FR" b="0" noProof="0" dirty="0"/>
            <a:t>- Le féminin des adjectifs</a:t>
          </a:r>
        </a:p>
        <a:p>
          <a:pPr rtl="0"/>
          <a:r>
            <a:rPr lang="fr-FR" b="0" noProof="0" dirty="0"/>
            <a:t>- Le verbe AVOIR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Phonétique</a:t>
          </a:r>
        </a:p>
        <a:p>
          <a:pPr rtl="0"/>
          <a:r>
            <a:rPr lang="fr-FR" b="0" noProof="0" dirty="0"/>
            <a:t>- Le féminin des adjectifs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Culture</a:t>
          </a:r>
        </a:p>
        <a:p>
          <a:pPr rtl="0"/>
          <a:r>
            <a:rPr lang="fr-FR" sz="1800" b="0" noProof="0" dirty="0"/>
            <a:t>- Les défilés de mode parisiens</a:t>
          </a:r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 custT="1"/>
      <dgm:spPr/>
      <dgm:t>
        <a:bodyPr rtlCol="0"/>
        <a:lstStyle/>
        <a:p>
          <a:pPr rtl="0"/>
          <a:r>
            <a:rPr lang="fr-FR" sz="2200" b="1" noProof="0" dirty="0"/>
            <a:t>Vocabulaire</a:t>
          </a:r>
        </a:p>
        <a:p>
          <a:pPr rtl="0"/>
          <a:r>
            <a:rPr lang="fr-FR" sz="1800" b="0" noProof="0" dirty="0"/>
            <a:t>- Le physique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83" custLinFactNeighborY="34840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 custLinFactNeighborY="256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/>
      <dgm:spPr/>
      <dgm:t>
        <a:bodyPr rtlCol="0"/>
        <a:lstStyle/>
        <a:p>
          <a:pPr rtl="0"/>
          <a:r>
            <a:rPr lang="fr-FR" b="1" noProof="0" dirty="0"/>
            <a:t>I</a:t>
          </a:r>
          <a:r>
            <a:rPr lang="fr-FR" noProof="0" dirty="0"/>
            <a:t>. </a:t>
          </a:r>
          <a:r>
            <a:rPr lang="fr-FR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/>
        </a:p>
      </dgm:t>
    </dgm:pt>
    <dgm:pt modelId="{23A0DE4A-FE92-496E-B335-3433CEFB74E9}">
      <dgm:prSet phldrT="[Text]"/>
      <dgm:spPr/>
      <dgm:t>
        <a:bodyPr rtlCol="0"/>
        <a:lstStyle/>
        <a:p>
          <a:pPr rtl="0"/>
          <a:r>
            <a:rPr lang="fr-FR" noProof="0" dirty="0"/>
            <a:t>Les activités de vacances des Français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Situation de communication 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37A7C994-CC74-44DD-8777-ED6736B35821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/>
        </a:p>
      </dgm:t>
    </dgm:pt>
    <dgm:pt modelId="{30FF9F33-11F2-4729-A62E-AD56E0B488E1}">
      <dgm:prSet phldrT="[Text]"/>
      <dgm:spPr/>
      <dgm:t>
        <a:bodyPr rtlCol="0"/>
        <a:lstStyle/>
        <a:p>
          <a:pPr rtl="0"/>
          <a:r>
            <a:rPr lang="fr-FR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/>
        </a:p>
      </dgm:t>
    </dgm:pt>
    <dgm:pt modelId="{0556DF01-8241-46B9-A9A7-696B425311D4}">
      <dgm:prSet phldrT="[Text]"/>
      <dgm:spPr/>
      <dgm:t>
        <a:bodyPr rtlCol="0"/>
        <a:lstStyle/>
        <a:p>
          <a:pPr rtl="0"/>
          <a:r>
            <a:rPr lang="fr-FR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/>
        </a:p>
      </dgm:t>
    </dgm:pt>
    <dgm:pt modelId="{BB4D7CBF-85AC-465D-A310-564A188D2236}">
      <dgm:prSet phldrT="[Text]"/>
      <dgm:spPr/>
      <dgm:t>
        <a:bodyPr rtlCol="0"/>
        <a:lstStyle/>
        <a:p>
          <a:pPr rtl="0"/>
          <a:r>
            <a:rPr lang="fr-FR" noProof="0" dirty="0"/>
            <a:t>La famille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/>
        </a:p>
      </dgm:t>
    </dgm:pt>
    <dgm:pt modelId="{A789976D-D9F7-4CAE-A0FA-57AD5327459D}">
      <dgm:prSet phldrT="[Text]"/>
      <dgm:spPr/>
      <dgm:t>
        <a:bodyPr rtlCol="0"/>
        <a:lstStyle/>
        <a:p>
          <a:pPr rtl="0"/>
          <a:r>
            <a:rPr lang="fr-FR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/>
        </a:p>
      </dgm:t>
    </dgm:pt>
    <dgm:pt modelId="{010F7425-1081-46EA-BC6D-7D7F7133B2F3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/>
        </a:p>
      </dgm:t>
    </dgm:pt>
    <dgm:pt modelId="{EF2B91B6-6F0A-4365-9672-0E2C5B6A7701}">
      <dgm:prSet phldrT="[Text]"/>
      <dgm:spPr/>
      <dgm:t>
        <a:bodyPr rtlCol="0"/>
        <a:lstStyle/>
        <a:p>
          <a:pPr rtl="0"/>
          <a:r>
            <a:rPr lang="fr-FR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/>
        </a:p>
      </dgm:t>
    </dgm:pt>
    <dgm:pt modelId="{C405AABF-5221-4BF2-84F2-80740C29EB11}">
      <dgm:prSet phldrT="[Text]"/>
      <dgm:spPr/>
      <dgm:t>
        <a:bodyPr rtlCol="0"/>
        <a:lstStyle/>
        <a:p>
          <a:pPr rtl="0"/>
          <a:r>
            <a:rPr lang="fr-FR" noProof="0" dirty="0"/>
            <a:t>Téléphoner pour demander des nouvelles d’un ami et de sa famille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/>
        </a:p>
      </dgm:t>
    </dgm:pt>
    <dgm:pt modelId="{E5B59BB8-AD1F-45CC-80A1-25E8E627A9B9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EBABB395-CF47-4849-B85C-3F0C9A0078D5}" type="parTrans" cxnId="{45BD8F43-B47C-438E-8B5F-EEBD3FA2A64A}">
      <dgm:prSet/>
      <dgm:spPr/>
      <dgm:t>
        <a:bodyPr/>
        <a:lstStyle/>
        <a:p>
          <a:endParaRPr lang="fr-FR"/>
        </a:p>
      </dgm:t>
    </dgm:pt>
    <dgm:pt modelId="{393B4169-BFA4-42B9-A770-7FC2E2675E5C}" type="sibTrans" cxnId="{45BD8F43-B47C-438E-8B5F-EEBD3FA2A64A}">
      <dgm:prSet/>
      <dgm:spPr/>
      <dgm:t>
        <a:bodyPr/>
        <a:lstStyle/>
        <a:p>
          <a:endParaRPr lang="fr-FR"/>
        </a:p>
      </dgm:t>
    </dgm:pt>
    <dgm:pt modelId="{78E4F035-FD07-4927-857A-3EA9856A69A3}">
      <dgm:prSet phldrT="[Text]"/>
      <dgm:spPr/>
      <dgm:t>
        <a:bodyPr/>
        <a:lstStyle/>
        <a:p>
          <a:r>
            <a:rPr lang="fr-FR" noProof="0" dirty="0"/>
            <a:t>Parler de la famille</a:t>
          </a:r>
        </a:p>
      </dgm:t>
    </dgm:pt>
    <dgm:pt modelId="{D1589922-52D6-4B0C-8EA5-07B9FBE6FF18}" type="parTrans" cxnId="{B5524F15-F197-406D-8E52-993F9539DA12}">
      <dgm:prSet/>
      <dgm:spPr/>
      <dgm:t>
        <a:bodyPr/>
        <a:lstStyle/>
        <a:p>
          <a:endParaRPr lang="fr-FR"/>
        </a:p>
      </dgm:t>
    </dgm:pt>
    <dgm:pt modelId="{5CDA482B-BA63-4509-8C5F-1A5444835F70}" type="sibTrans" cxnId="{B5524F15-F197-406D-8E52-993F9539DA12}">
      <dgm:prSet/>
      <dgm:spPr/>
      <dgm:t>
        <a:bodyPr/>
        <a:lstStyle/>
        <a:p>
          <a:endParaRPr lang="fr-FR"/>
        </a:p>
      </dgm:t>
    </dgm:pt>
    <dgm:pt modelId="{D14B87D9-A49E-4D5A-9DBF-263F5C7A0B8E}">
      <dgm:prSet phldrT="[Text]"/>
      <dgm:spPr/>
      <dgm:t>
        <a:bodyPr/>
        <a:lstStyle/>
        <a:p>
          <a:r>
            <a:rPr lang="fr-FR" noProof="0" dirty="0"/>
            <a:t>Téléphoner</a:t>
          </a:r>
        </a:p>
      </dgm:t>
    </dgm:pt>
    <dgm:pt modelId="{63DF6654-97CC-46C5-AF3A-04D87D4EB30F}" type="parTrans" cxnId="{0D6EE81D-C201-4BE6-918F-A3F67E320E83}">
      <dgm:prSet/>
      <dgm:spPr/>
      <dgm:t>
        <a:bodyPr/>
        <a:lstStyle/>
        <a:p>
          <a:endParaRPr lang="fr-FR"/>
        </a:p>
      </dgm:t>
    </dgm:pt>
    <dgm:pt modelId="{53FFB66B-C3D6-456C-AB64-2D85AD7DC9B0}" type="sibTrans" cxnId="{0D6EE81D-C201-4BE6-918F-A3F67E320E83}">
      <dgm:prSet/>
      <dgm:spPr/>
      <dgm:t>
        <a:bodyPr/>
        <a:lstStyle/>
        <a:p>
          <a:endParaRPr lang="fr-FR"/>
        </a:p>
      </dgm:t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BD100511-F51C-44AD-88D2-ABE3A447485A}" type="presOf" srcId="{E5B59BB8-AD1F-45CC-80A1-25E8E627A9B9}" destId="{22DBAEEB-CD07-4F46-AE9E-D9F56E20E4A8}" srcOrd="0" destOrd="1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B5524F15-F197-406D-8E52-993F9539DA12}" srcId="{6D0E5D9F-7263-4526-A227-51301233F549}" destId="{78E4F035-FD07-4927-857A-3EA9856A69A3}" srcOrd="2" destOrd="0" parTransId="{D1589922-52D6-4B0C-8EA5-07B9FBE6FF18}" sibTransId="{5CDA482B-BA63-4509-8C5F-1A5444835F70}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0D6EE81D-C201-4BE6-918F-A3F67E320E83}" srcId="{6D0E5D9F-7263-4526-A227-51301233F549}" destId="{D14B87D9-A49E-4D5A-9DBF-263F5C7A0B8E}" srcOrd="1" destOrd="0" parTransId="{63DF6654-97CC-46C5-AF3A-04D87D4EB30F}" sibTransId="{53FFB66B-C3D6-456C-AB64-2D85AD7DC9B0}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B477BF39-D803-414C-84BB-97341C9CAD5B}" type="presOf" srcId="{78E4F035-FD07-4927-857A-3EA9856A69A3}" destId="{69B3D3AF-F358-429C-9782-F1EF33A1BFA2}" srcOrd="0" destOrd="2" presId="urn:microsoft.com/office/officeart/2005/8/layout/hList1"/>
    <dgm:cxn modelId="{45BD8F43-B47C-438E-8B5F-EEBD3FA2A64A}" srcId="{B6E26FFC-9977-4BBC-BEC7-3D6B63754E52}" destId="{E5B59BB8-AD1F-45CC-80A1-25E8E627A9B9}" srcOrd="1" destOrd="0" parTransId="{EBABB395-CF47-4849-B85C-3F0C9A0078D5}" sibTransId="{393B4169-BFA4-42B9-A770-7FC2E2675E5C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5F1A5165-98B4-41E7-80A5-8FEA2E64E7F1}" type="presOf" srcId="{BB4D7CBF-85AC-465D-A310-564A188D2236}" destId="{F5439521-8C9F-42F4-BB47-CBF88C9A562D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F2A61577-3E0C-4D00-9C27-DF636B4C95E0}" type="presOf" srcId="{D14B87D9-A49E-4D5A-9DBF-263F5C7A0B8E}" destId="{69B3D3AF-F358-429C-9782-F1EF33A1BFA2}" srcOrd="0" destOrd="1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1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6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rgbClr val="00B050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1471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Do you have your:</a:t>
          </a:r>
        </a:p>
      </dsp:txBody>
      <dsp:txXfrm>
        <a:off x="32784" y="47495"/>
        <a:ext cx="10321263" cy="606012"/>
      </dsp:txXfrm>
    </dsp:sp>
    <dsp:sp modelId="{28C096D3-B5F3-4D00-AFDF-908FC9029D5F}">
      <dsp:nvSpPr>
        <dsp:cNvPr id="0" name=""/>
        <dsp:cNvSpPr/>
      </dsp:nvSpPr>
      <dsp:spPr>
        <a:xfrm>
          <a:off x="0" y="686291"/>
          <a:ext cx="10386831" cy="1506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29782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Pens?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Textbook/ workbook?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Devices?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/>
            <a:t>Water?</a:t>
          </a:r>
        </a:p>
      </dsp:txBody>
      <dsp:txXfrm>
        <a:off x="0" y="686291"/>
        <a:ext cx="10386831" cy="1506960"/>
      </dsp:txXfrm>
    </dsp:sp>
    <dsp:sp modelId="{0D493520-50A0-4EE6-BEC2-DCC2534E4367}">
      <dsp:nvSpPr>
        <dsp:cNvPr id="0" name=""/>
        <dsp:cNvSpPr/>
      </dsp:nvSpPr>
      <dsp:spPr>
        <a:xfrm>
          <a:off x="0" y="219325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Put everything else in your locker now. </a:t>
          </a:r>
        </a:p>
      </dsp:txBody>
      <dsp:txXfrm>
        <a:off x="32784" y="2226035"/>
        <a:ext cx="10321263" cy="606012"/>
      </dsp:txXfrm>
    </dsp:sp>
    <dsp:sp modelId="{1C3F512B-3C0C-4B14-91A1-9AC3F1E9968C}">
      <dsp:nvSpPr>
        <dsp:cNvPr id="0" name=""/>
        <dsp:cNvSpPr/>
      </dsp:nvSpPr>
      <dsp:spPr>
        <a:xfrm>
          <a:off x="0" y="2945471"/>
          <a:ext cx="10386831" cy="671580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When you are done, sit down and show me you are ready to learn! </a:t>
          </a:r>
        </a:p>
      </dsp:txBody>
      <dsp:txXfrm>
        <a:off x="32784" y="2978255"/>
        <a:ext cx="10321263" cy="60601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3651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54187" cy="365125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64891" y="0"/>
        <a:ext cx="1480343" cy="365125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141266" y="0"/>
        <a:ext cx="1480343" cy="365125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617641" y="0"/>
        <a:ext cx="1480343" cy="365125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94016" y="0"/>
        <a:ext cx="1480343" cy="365125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70391" y="0"/>
        <a:ext cx="1480343" cy="365125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365125"/>
        </a:xfrm>
        <a:prstGeom prst="chevron">
          <a:avLst/>
        </a:prstGeom>
        <a:solidFill>
          <a:srgbClr val="FFC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46766" y="0"/>
        <a:ext cx="1480343" cy="365125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3651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523141" y="0"/>
        <a:ext cx="1480343" cy="365125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chemeClr val="accent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2137500" cy="264477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9352" tIns="149352" rIns="149352" bIns="149352" numCol="1" spcCol="1270" rtlCol="0" anchor="ctr" anchorCtr="0">
          <a:noAutofit/>
        </a:bodyPr>
        <a:lstStyle/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100" b="1" kern="1200" noProof="0" dirty="0"/>
            <a:t>Communication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Demander et dire l’âge</a:t>
          </a:r>
        </a:p>
        <a:p>
          <a:pPr marL="0" lvl="0" indent="0" algn="ctr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0" kern="1200" noProof="0" dirty="0"/>
            <a:t>- Décrire le physique</a:t>
          </a:r>
        </a:p>
      </dsp:txBody>
      <dsp:txXfrm>
        <a:off x="0" y="1057910"/>
        <a:ext cx="2137500" cy="1057910"/>
      </dsp:txXfrm>
    </dsp:sp>
    <dsp:sp modelId="{58659876-9F73-4F70-83CB-16E4C9A112FC}">
      <dsp:nvSpPr>
        <dsp:cNvPr id="0" name=""/>
        <dsp:cNvSpPr/>
      </dsp:nvSpPr>
      <dsp:spPr>
        <a:xfrm>
          <a:off x="6283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2201625" y="0"/>
          <a:ext cx="2137500" cy="264477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Vocabulaire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 physique</a:t>
          </a:r>
        </a:p>
      </dsp:txBody>
      <dsp:txXfrm>
        <a:off x="2201625" y="1057910"/>
        <a:ext cx="2137500" cy="1057910"/>
      </dsp:txXfrm>
    </dsp:sp>
    <dsp:sp modelId="{279DFE09-28EE-48A2-B192-FFEC93ADF17D}">
      <dsp:nvSpPr>
        <dsp:cNvPr id="0" name=""/>
        <dsp:cNvSpPr/>
      </dsp:nvSpPr>
      <dsp:spPr>
        <a:xfrm>
          <a:off x="283001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4403250" y="0"/>
          <a:ext cx="2137500" cy="264477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Grammaire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0" kern="1200" noProof="0" dirty="0"/>
            <a:t>- Le féminin des adjectifs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0" kern="1200" noProof="0" dirty="0"/>
            <a:t>- Le verbe AVOIR</a:t>
          </a:r>
        </a:p>
      </dsp:txBody>
      <dsp:txXfrm>
        <a:off x="4403250" y="1057910"/>
        <a:ext cx="2137500" cy="1057910"/>
      </dsp:txXfrm>
    </dsp:sp>
    <dsp:sp modelId="{112E1D68-647B-46C7-AF2C-FF0A84DB584F}">
      <dsp:nvSpPr>
        <dsp:cNvPr id="0" name=""/>
        <dsp:cNvSpPr/>
      </dsp:nvSpPr>
      <dsp:spPr>
        <a:xfrm>
          <a:off x="503164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6598697" y="0"/>
          <a:ext cx="2137500" cy="264477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rtlCol="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1" kern="1200" noProof="0" dirty="0"/>
            <a:t>Phonétique</a:t>
          </a:r>
        </a:p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b="0" kern="1200" noProof="0" dirty="0"/>
            <a:t>- Le féminin des adjectifs</a:t>
          </a:r>
        </a:p>
      </dsp:txBody>
      <dsp:txXfrm>
        <a:off x="6598697" y="1057910"/>
        <a:ext cx="2137500" cy="1057910"/>
      </dsp:txXfrm>
    </dsp:sp>
    <dsp:sp modelId="{AAA72936-24EE-441D-B947-9946DAB89182}">
      <dsp:nvSpPr>
        <dsp:cNvPr id="0" name=""/>
        <dsp:cNvSpPr/>
      </dsp:nvSpPr>
      <dsp:spPr>
        <a:xfrm>
          <a:off x="7233269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8806500" y="0"/>
          <a:ext cx="2137500" cy="2644775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rtlCol="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b="1" kern="1200" noProof="0" dirty="0"/>
            <a:t>Culture</a:t>
          </a:r>
        </a:p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800" b="0" kern="1200" noProof="0" dirty="0"/>
            <a:t>- Les défilés de mode parisiens</a:t>
          </a:r>
        </a:p>
      </dsp:txBody>
      <dsp:txXfrm>
        <a:off x="8806500" y="1057910"/>
        <a:ext cx="2137500" cy="1057910"/>
      </dsp:txXfrm>
    </dsp:sp>
    <dsp:sp modelId="{6D76E5FF-7D2E-406A-B668-9F0EAFB414C8}">
      <dsp:nvSpPr>
        <dsp:cNvPr id="0" name=""/>
        <dsp:cNvSpPr/>
      </dsp:nvSpPr>
      <dsp:spPr>
        <a:xfrm>
          <a:off x="9434894" y="158686"/>
          <a:ext cx="880710" cy="880710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399399" y="2248058"/>
          <a:ext cx="10128488" cy="396716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4714" y="151333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</a:t>
          </a:r>
          <a:r>
            <a:rPr lang="fr-FR" sz="1200" kern="1200" noProof="0" dirty="0"/>
            <a:t>. </a:t>
          </a:r>
          <a:r>
            <a:rPr lang="fr-FR" sz="1200" b="1" kern="1200" noProof="0" dirty="0"/>
            <a:t>Starter</a:t>
          </a:r>
        </a:p>
      </dsp:txBody>
      <dsp:txXfrm>
        <a:off x="4714" y="1513337"/>
        <a:ext cx="1398389" cy="432438"/>
      </dsp:txXfrm>
    </dsp:sp>
    <dsp:sp modelId="{21128288-DB21-4567-814A-FD43921EC1E1}">
      <dsp:nvSpPr>
        <dsp:cNvPr id="0" name=""/>
        <dsp:cNvSpPr/>
      </dsp:nvSpPr>
      <dsp:spPr>
        <a:xfrm>
          <a:off x="4714" y="1945775"/>
          <a:ext cx="1398389" cy="10663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Les activités de vacances des Français</a:t>
          </a:r>
        </a:p>
      </dsp:txBody>
      <dsp:txXfrm>
        <a:off x="4714" y="1945775"/>
        <a:ext cx="1398389" cy="1066319"/>
      </dsp:txXfrm>
    </dsp:sp>
    <dsp:sp modelId="{BEEAC373-8D24-46A1-8F25-48D9280E0B30}">
      <dsp:nvSpPr>
        <dsp:cNvPr id="0" name=""/>
        <dsp:cNvSpPr/>
      </dsp:nvSpPr>
      <dsp:spPr>
        <a:xfrm>
          <a:off x="1598878" y="151333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II. Compréhension globale</a:t>
          </a:r>
        </a:p>
      </dsp:txBody>
      <dsp:txXfrm>
        <a:off x="1598878" y="1513337"/>
        <a:ext cx="1398389" cy="432438"/>
      </dsp:txXfrm>
    </dsp:sp>
    <dsp:sp modelId="{22DBAEEB-CD07-4F46-AE9E-D9F56E20E4A8}">
      <dsp:nvSpPr>
        <dsp:cNvPr id="0" name=""/>
        <dsp:cNvSpPr/>
      </dsp:nvSpPr>
      <dsp:spPr>
        <a:xfrm>
          <a:off x="1598878" y="1945775"/>
          <a:ext cx="1398389" cy="10663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Situation de communication </a:t>
          </a:r>
        </a:p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1598878" y="1945775"/>
        <a:ext cx="1398389" cy="1066319"/>
      </dsp:txXfrm>
    </dsp:sp>
    <dsp:sp modelId="{3A1F93BF-07F6-4D52-ADA9-8BB3478BC0A0}">
      <dsp:nvSpPr>
        <dsp:cNvPr id="0" name=""/>
        <dsp:cNvSpPr/>
      </dsp:nvSpPr>
      <dsp:spPr>
        <a:xfrm>
          <a:off x="3193041" y="151333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III. Compréhension détaillée</a:t>
          </a:r>
        </a:p>
      </dsp:txBody>
      <dsp:txXfrm>
        <a:off x="3193041" y="1513337"/>
        <a:ext cx="1398389" cy="432438"/>
      </dsp:txXfrm>
    </dsp:sp>
    <dsp:sp modelId="{69B3D3AF-F358-429C-9782-F1EF33A1BFA2}">
      <dsp:nvSpPr>
        <dsp:cNvPr id="0" name=""/>
        <dsp:cNvSpPr/>
      </dsp:nvSpPr>
      <dsp:spPr>
        <a:xfrm>
          <a:off x="3193041" y="1945775"/>
          <a:ext cx="1398389" cy="10663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Recherche des phrases clés 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Téléphoner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Parler de la famille</a:t>
          </a:r>
        </a:p>
      </dsp:txBody>
      <dsp:txXfrm>
        <a:off x="3193041" y="1945775"/>
        <a:ext cx="1398389" cy="1066319"/>
      </dsp:txXfrm>
    </dsp:sp>
    <dsp:sp modelId="{75606C84-D441-41D7-A330-CE5244395508}">
      <dsp:nvSpPr>
        <dsp:cNvPr id="0" name=""/>
        <dsp:cNvSpPr/>
      </dsp:nvSpPr>
      <dsp:spPr>
        <a:xfrm>
          <a:off x="4787205" y="151333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IV. Vocabulaire</a:t>
          </a:r>
        </a:p>
      </dsp:txBody>
      <dsp:txXfrm>
        <a:off x="4787205" y="1513337"/>
        <a:ext cx="1398389" cy="432438"/>
      </dsp:txXfrm>
    </dsp:sp>
    <dsp:sp modelId="{F5439521-8C9F-42F4-BB47-CBF88C9A562D}">
      <dsp:nvSpPr>
        <dsp:cNvPr id="0" name=""/>
        <dsp:cNvSpPr/>
      </dsp:nvSpPr>
      <dsp:spPr>
        <a:xfrm>
          <a:off x="4787205" y="1945775"/>
          <a:ext cx="1398389" cy="10663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La famille</a:t>
          </a:r>
        </a:p>
      </dsp:txBody>
      <dsp:txXfrm>
        <a:off x="4787205" y="1945775"/>
        <a:ext cx="1398389" cy="1066319"/>
      </dsp:txXfrm>
    </dsp:sp>
    <dsp:sp modelId="{184AE719-47DF-4D8D-97CB-2ECB9DE8A3CB}">
      <dsp:nvSpPr>
        <dsp:cNvPr id="0" name=""/>
        <dsp:cNvSpPr/>
      </dsp:nvSpPr>
      <dsp:spPr>
        <a:xfrm>
          <a:off x="6381369" y="151333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V. Grammaire</a:t>
          </a:r>
        </a:p>
      </dsp:txBody>
      <dsp:txXfrm>
        <a:off x="6381369" y="1513337"/>
        <a:ext cx="1398389" cy="432438"/>
      </dsp:txXfrm>
    </dsp:sp>
    <dsp:sp modelId="{C0508996-06C5-4E96-ACE1-6951E96BDCC9}">
      <dsp:nvSpPr>
        <dsp:cNvPr id="0" name=""/>
        <dsp:cNvSpPr/>
      </dsp:nvSpPr>
      <dsp:spPr>
        <a:xfrm>
          <a:off x="6381369" y="1945775"/>
          <a:ext cx="1398389" cy="10663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6381369" y="1945775"/>
        <a:ext cx="1398389" cy="1066319"/>
      </dsp:txXfrm>
    </dsp:sp>
    <dsp:sp modelId="{B2762319-A1FD-490B-89D0-718A61434EED}">
      <dsp:nvSpPr>
        <dsp:cNvPr id="0" name=""/>
        <dsp:cNvSpPr/>
      </dsp:nvSpPr>
      <dsp:spPr>
        <a:xfrm>
          <a:off x="7975532" y="151333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VI. Phonétique</a:t>
          </a:r>
        </a:p>
      </dsp:txBody>
      <dsp:txXfrm>
        <a:off x="7975532" y="1513337"/>
        <a:ext cx="1398389" cy="432438"/>
      </dsp:txXfrm>
    </dsp:sp>
    <dsp:sp modelId="{4DAB2062-0521-4B53-8A97-213220A7F991}">
      <dsp:nvSpPr>
        <dsp:cNvPr id="0" name=""/>
        <dsp:cNvSpPr/>
      </dsp:nvSpPr>
      <dsp:spPr>
        <a:xfrm>
          <a:off x="7975532" y="1945775"/>
          <a:ext cx="1398389" cy="10663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200" kern="1200" noProof="0" dirty="0"/>
        </a:p>
      </dsp:txBody>
      <dsp:txXfrm>
        <a:off x="7975532" y="1945775"/>
        <a:ext cx="1398389" cy="1066319"/>
      </dsp:txXfrm>
    </dsp:sp>
    <dsp:sp modelId="{6C65B53E-6BDE-4EEE-A70B-6395ABEF16C8}">
      <dsp:nvSpPr>
        <dsp:cNvPr id="0" name=""/>
        <dsp:cNvSpPr/>
      </dsp:nvSpPr>
      <dsp:spPr>
        <a:xfrm>
          <a:off x="9569696" y="1513337"/>
          <a:ext cx="1398389" cy="4324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5344" tIns="48768" rIns="85344" bIns="48768" numCol="1" spcCol="1270" rtlCol="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200" b="1" kern="1200" noProof="0" dirty="0"/>
            <a:t>VII. Production</a:t>
          </a:r>
        </a:p>
      </dsp:txBody>
      <dsp:txXfrm>
        <a:off x="9569696" y="1513337"/>
        <a:ext cx="1398389" cy="432438"/>
      </dsp:txXfrm>
    </dsp:sp>
    <dsp:sp modelId="{CBAA222E-6236-476E-A397-F41E5F0819F9}">
      <dsp:nvSpPr>
        <dsp:cNvPr id="0" name=""/>
        <dsp:cNvSpPr/>
      </dsp:nvSpPr>
      <dsp:spPr>
        <a:xfrm>
          <a:off x="9569696" y="1945775"/>
          <a:ext cx="1398389" cy="106631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rtlCol="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200" kern="1200" noProof="0" dirty="0"/>
            <a:t>Téléphoner pour demander des nouvelles d’un ami et de sa famille</a:t>
          </a:r>
        </a:p>
      </dsp:txBody>
      <dsp:txXfrm>
        <a:off x="9569696" y="1945775"/>
        <a:ext cx="1398389" cy="1066319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5953" y="0"/>
          <a:ext cx="1845468" cy="273844"/>
        </a:xfrm>
        <a:prstGeom prst="homePlate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5953" y="0"/>
        <a:ext cx="1777007" cy="273844"/>
      </dsp:txXfrm>
    </dsp:sp>
    <dsp:sp modelId="{1B0034AB-7894-4042-9291-74C6831A5E4E}">
      <dsp:nvSpPr>
        <dsp:cNvPr id="0" name=""/>
        <dsp:cNvSpPr/>
      </dsp:nvSpPr>
      <dsp:spPr>
        <a:xfrm>
          <a:off x="1482328" y="0"/>
          <a:ext cx="1845468" cy="273844"/>
        </a:xfrm>
        <a:prstGeom prst="chevron">
          <a:avLst/>
        </a:prstGeom>
        <a:solidFill>
          <a:schemeClr val="accent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619250" y="0"/>
        <a:ext cx="1571624" cy="273844"/>
      </dsp:txXfrm>
    </dsp:sp>
    <dsp:sp modelId="{2F548C05-5D23-47B9-9153-0D08392EF497}">
      <dsp:nvSpPr>
        <dsp:cNvPr id="0" name=""/>
        <dsp:cNvSpPr/>
      </dsp:nvSpPr>
      <dsp:spPr>
        <a:xfrm>
          <a:off x="2958703" y="0"/>
          <a:ext cx="1845468" cy="273844"/>
        </a:xfrm>
        <a:prstGeom prst="chevron">
          <a:avLst/>
        </a:prstGeom>
        <a:solidFill>
          <a:schemeClr val="accent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3095625" y="0"/>
        <a:ext cx="1571624" cy="273844"/>
      </dsp:txXfrm>
    </dsp:sp>
    <dsp:sp modelId="{0BF32CFA-15F8-41C4-A152-C55FC3476C2D}">
      <dsp:nvSpPr>
        <dsp:cNvPr id="0" name=""/>
        <dsp:cNvSpPr/>
      </dsp:nvSpPr>
      <dsp:spPr>
        <a:xfrm>
          <a:off x="44350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4572000" y="0"/>
        <a:ext cx="1571624" cy="273844"/>
      </dsp:txXfrm>
    </dsp:sp>
    <dsp:sp modelId="{56B9543B-0CB2-4BC7-931C-14EE9E24960A}">
      <dsp:nvSpPr>
        <dsp:cNvPr id="0" name=""/>
        <dsp:cNvSpPr/>
      </dsp:nvSpPr>
      <dsp:spPr>
        <a:xfrm>
          <a:off x="591145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6048375" y="0"/>
        <a:ext cx="1571624" cy="273844"/>
      </dsp:txXfrm>
    </dsp:sp>
    <dsp:sp modelId="{92430BDE-7174-4B03-866C-936903DF07F9}">
      <dsp:nvSpPr>
        <dsp:cNvPr id="0" name=""/>
        <dsp:cNvSpPr/>
      </dsp:nvSpPr>
      <dsp:spPr>
        <a:xfrm>
          <a:off x="738782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7524750" y="0"/>
        <a:ext cx="1571624" cy="273844"/>
      </dsp:txXfrm>
    </dsp:sp>
    <dsp:sp modelId="{2CB68F4E-D058-4ECE-8D28-436B2D71DCC9}">
      <dsp:nvSpPr>
        <dsp:cNvPr id="0" name=""/>
        <dsp:cNvSpPr/>
      </dsp:nvSpPr>
      <dsp:spPr>
        <a:xfrm>
          <a:off x="8864203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9001125" y="0"/>
        <a:ext cx="1571624" cy="273844"/>
      </dsp:txXfrm>
    </dsp:sp>
    <dsp:sp modelId="{0C87E591-2435-4DBD-9E68-B72400FDDC35}">
      <dsp:nvSpPr>
        <dsp:cNvPr id="0" name=""/>
        <dsp:cNvSpPr/>
      </dsp:nvSpPr>
      <dsp:spPr>
        <a:xfrm>
          <a:off x="10340578" y="0"/>
          <a:ext cx="1845468" cy="273844"/>
        </a:xfrm>
        <a:prstGeom prst="chevron">
          <a:avLst/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10477500" y="0"/>
        <a:ext cx="1571624" cy="2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18" tIns="47108" rIns="94218" bIns="47108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71054"/>
          </a:xfrm>
          <a:prstGeom prst="rect">
            <a:avLst/>
          </a:prstGeom>
        </p:spPr>
        <p:txBody>
          <a:bodyPr vert="horz" lIns="94218" tIns="47108" rIns="94218" bIns="47108" rtlCol="0"/>
          <a:lstStyle>
            <a:lvl1pPr algn="r">
              <a:defRPr sz="1200"/>
            </a:lvl1pPr>
          </a:lstStyle>
          <a:p>
            <a:fld id="{005A8A6B-6205-4E0B-9CDE-55C90DCFE1ED}" type="datetimeFigureOut">
              <a:rPr lang="fr-FR" smtClean="0"/>
              <a:t>03/03/2023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18" tIns="47108" rIns="94218" bIns="47108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18" tIns="47108" rIns="94218" bIns="47108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917423"/>
            <a:ext cx="3077739" cy="471053"/>
          </a:xfrm>
          <a:prstGeom prst="rect">
            <a:avLst/>
          </a:prstGeom>
        </p:spPr>
        <p:txBody>
          <a:bodyPr vert="horz" lIns="94218" tIns="47108" rIns="94218" bIns="47108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093" y="8917423"/>
            <a:ext cx="3077739" cy="471053"/>
          </a:xfrm>
          <a:prstGeom prst="rect">
            <a:avLst/>
          </a:prstGeom>
        </p:spPr>
        <p:txBody>
          <a:bodyPr vert="horz" lIns="94218" tIns="47108" rIns="94218" bIns="47108" rtlCol="0" anchor="b"/>
          <a:lstStyle>
            <a:lvl1pPr algn="r">
              <a:defRPr sz="1200"/>
            </a:lvl1pPr>
          </a:lstStyle>
          <a:p>
            <a:fld id="{AE1A6476-7631-45BF-BE6D-D66A26E0A1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5765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59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able students do 4 to 8 + extension task</a:t>
            </a:r>
          </a:p>
          <a:p>
            <a:r>
              <a:rPr lang="en-US" dirty="0"/>
              <a:t>Peer assessment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8426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8426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248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582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997973"/>
            <a:ext cx="8404122" cy="49849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135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667"/>
            </a:lvl1pPr>
            <a:lvl2pPr>
              <a:defRPr sz="2667"/>
            </a:lvl2pPr>
            <a:lvl3pPr>
              <a:defRPr sz="2667"/>
            </a:lvl3pPr>
            <a:lvl4pPr>
              <a:defRPr sz="2667"/>
            </a:lvl4pPr>
            <a:lvl5pPr>
              <a:defRPr sz="266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AC4AA-FCB9-4DF9-8853-373B9D96CFFF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"/>
            <a:ext cx="10972800" cy="878300"/>
          </a:xfrm>
        </p:spPr>
        <p:txBody>
          <a:bodyPr>
            <a:normAutofit/>
          </a:bodyPr>
          <a:lstStyle>
            <a:lvl1pPr>
              <a:defRPr sz="4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51721"/>
            <a:ext cx="10972800" cy="477444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2133"/>
            </a:lvl4pPr>
            <a:lvl5pPr>
              <a:defRPr sz="213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74096" y="6599586"/>
            <a:ext cx="2844800" cy="365125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965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424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12793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15383" y="2128684"/>
            <a:ext cx="5304417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384441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72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87" y="929148"/>
            <a:ext cx="10640005" cy="76154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4" y="1681163"/>
            <a:ext cx="5282192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5384" y="2505075"/>
            <a:ext cx="5282192" cy="342377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4237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144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724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70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426" y="781665"/>
            <a:ext cx="4093599" cy="122345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8258" y="2315497"/>
            <a:ext cx="4093599" cy="35534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6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342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3342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3E8B1C-86EF-43CF-8304-24948108864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B2ADC-AF19-4574-8C10-79B5B04FCA2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45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93126"/>
            <a:ext cx="10691265" cy="3636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925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2F3E8B1C-86EF-43CF-8304-249481088644}" type="datetimeFigureOut">
              <a:rPr lang="en-US" smtClean="0"/>
              <a:pPr/>
              <a:t>3/3/2023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15383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C3DB2ADC-AF19-4574-8C10-79B5B04FCA27}" type="slidenum">
              <a:rPr lang="en-US" smtClean="0"/>
              <a:pPr/>
              <a:t>‹N°›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975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75" r:id="rId5"/>
    <p:sldLayoutId id="2147483680" r:id="rId6"/>
    <p:sldLayoutId id="2147483676" r:id="rId7"/>
    <p:sldLayoutId id="2147483677" r:id="rId8"/>
    <p:sldLayoutId id="2147483678" r:id="rId9"/>
    <p:sldLayoutId id="2147483679" r:id="rId10"/>
    <p:sldLayoutId id="214748368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81BC37-9CB5-4CE4-96B4-896BAFA69F4B}" type="datetime1">
              <a:rPr lang="fr-FR" smtClean="0"/>
              <a:t>03/03/2023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Layout" Target="../diagrams/layout11.xml"/><Relationship Id="rId5" Type="http://schemas.openxmlformats.org/officeDocument/2006/relationships/diagramData" Target="../diagrams/data11.xml"/><Relationship Id="rId10" Type="http://schemas.openxmlformats.org/officeDocument/2006/relationships/image" Target="../media/image9.png"/><Relationship Id="rId4" Type="http://schemas.openxmlformats.org/officeDocument/2006/relationships/image" Target="../media/image18.png"/><Relationship Id="rId9" Type="http://schemas.microsoft.com/office/2007/relationships/diagramDrawing" Target="../diagrams/drawing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13" Type="http://schemas.openxmlformats.org/officeDocument/2006/relationships/image" Target="../media/image21.gif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12.xml"/><Relationship Id="rId12" Type="http://schemas.openxmlformats.org/officeDocument/2006/relationships/image" Target="../media/image9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hyperlink" Target="http://www.wordwall.net/fr/resource/34338362" TargetMode="External"/><Relationship Id="rId11" Type="http://schemas.microsoft.com/office/2007/relationships/diagramDrawing" Target="../diagrams/drawing12.xml"/><Relationship Id="rId5" Type="http://schemas.openxmlformats.org/officeDocument/2006/relationships/image" Target="../media/image20.png"/><Relationship Id="rId15" Type="http://schemas.openxmlformats.org/officeDocument/2006/relationships/image" Target="../media/image23.gif"/><Relationship Id="rId10" Type="http://schemas.openxmlformats.org/officeDocument/2006/relationships/diagramColors" Target="../diagrams/colors12.xml"/><Relationship Id="rId4" Type="http://schemas.openxmlformats.org/officeDocument/2006/relationships/image" Target="../media/image19.png"/><Relationship Id="rId9" Type="http://schemas.openxmlformats.org/officeDocument/2006/relationships/diagramQuickStyle" Target="../diagrams/quickStyle12.xml"/><Relationship Id="rId1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3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diagramLayout" Target="../diagrams/layout13.xml"/><Relationship Id="rId11" Type="http://schemas.openxmlformats.org/officeDocument/2006/relationships/image" Target="../media/image9.png"/><Relationship Id="rId5" Type="http://schemas.openxmlformats.org/officeDocument/2006/relationships/diagramData" Target="../diagrams/data13.xml"/><Relationship Id="rId10" Type="http://schemas.openxmlformats.org/officeDocument/2006/relationships/image" Target="../media/image21.gif"/><Relationship Id="rId4" Type="http://schemas.openxmlformats.org/officeDocument/2006/relationships/image" Target="../media/image20.png"/><Relationship Id="rId9" Type="http://schemas.microsoft.com/office/2007/relationships/diagramDrawing" Target="../diagrams/drawing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6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25.gif"/><Relationship Id="rId5" Type="http://schemas.openxmlformats.org/officeDocument/2006/relationships/image" Target="../media/image24.png"/><Relationship Id="rId4" Type="http://schemas.openxmlformats.org/officeDocument/2006/relationships/hyperlink" Target="https://ttsfree.com/speech-to-text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5.xml"/><Relationship Id="rId3" Type="http://schemas.openxmlformats.org/officeDocument/2006/relationships/image" Target="../media/image28.png"/><Relationship Id="rId7" Type="http://schemas.openxmlformats.org/officeDocument/2006/relationships/diagramQuickStyle" Target="../diagrams/quickStyle15.xml"/><Relationship Id="rId2" Type="http://schemas.openxmlformats.org/officeDocument/2006/relationships/hyperlink" Target="https://play.kahoot.it/v2/?quizId=43725ed0-7d90-40de-83d4-b4226ee090c6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5.xml"/><Relationship Id="rId5" Type="http://schemas.openxmlformats.org/officeDocument/2006/relationships/diagramData" Target="../diagrams/data15.xml"/><Relationship Id="rId4" Type="http://schemas.openxmlformats.org/officeDocument/2006/relationships/image" Target="../media/image29.svg"/><Relationship Id="rId9" Type="http://schemas.microsoft.com/office/2007/relationships/diagramDrawing" Target="../diagrams/drawin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7.xml"/><Relationship Id="rId3" Type="http://schemas.openxmlformats.org/officeDocument/2006/relationships/image" Target="../media/image23.gif"/><Relationship Id="rId7" Type="http://schemas.openxmlformats.org/officeDocument/2006/relationships/diagramColors" Target="../diagrams/colors17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7.xml"/><Relationship Id="rId5" Type="http://schemas.openxmlformats.org/officeDocument/2006/relationships/diagramLayout" Target="../diagrams/layout17.xml"/><Relationship Id="rId4" Type="http://schemas.openxmlformats.org/officeDocument/2006/relationships/diagramData" Target="../diagrams/data17.xml"/><Relationship Id="rId9" Type="http://schemas.openxmlformats.org/officeDocument/2006/relationships/image" Target="../media/image21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7" Type="http://schemas.openxmlformats.org/officeDocument/2006/relationships/image" Target="../media/image21.gif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34.png"/><Relationship Id="rId7" Type="http://schemas.openxmlformats.org/officeDocument/2006/relationships/diagramColors" Target="../diagrams/colors22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3.xml"/><Relationship Id="rId3" Type="http://schemas.openxmlformats.org/officeDocument/2006/relationships/hyperlink" Target="https://www.youtube.com/watch?v=zlsk8bY9ypg" TargetMode="External"/><Relationship Id="rId7" Type="http://schemas.openxmlformats.org/officeDocument/2006/relationships/diagramQuickStyle" Target="../diagrams/quickStyle23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3.xml"/><Relationship Id="rId5" Type="http://schemas.openxmlformats.org/officeDocument/2006/relationships/diagramData" Target="../diagrams/data23.xml"/><Relationship Id="rId4" Type="http://schemas.openxmlformats.org/officeDocument/2006/relationships/hyperlink" Target="https://www.youtube.com/watch?v=4bPGxLxogvw" TargetMode="External"/><Relationship Id="rId9" Type="http://schemas.microsoft.com/office/2007/relationships/diagramDrawing" Target="../diagrams/drawing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hyperlink" Target="https://play.kahoot.it/v2/?quizId=63b1e1f3-06f4-49ed-80b7-0727e4182581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6.xml"/><Relationship Id="rId3" Type="http://schemas.openxmlformats.org/officeDocument/2006/relationships/slideLayout" Target="../slideLayouts/slideLayout2.xml"/><Relationship Id="rId7" Type="http://schemas.openxmlformats.org/officeDocument/2006/relationships/diagramColors" Target="../diagrams/colors26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diagramQuickStyle" Target="../diagrams/quickStyle26.xml"/><Relationship Id="rId5" Type="http://schemas.openxmlformats.org/officeDocument/2006/relationships/diagramLayout" Target="../diagrams/layout26.xml"/><Relationship Id="rId10" Type="http://schemas.openxmlformats.org/officeDocument/2006/relationships/image" Target="../media/image21.gif"/><Relationship Id="rId4" Type="http://schemas.openxmlformats.org/officeDocument/2006/relationships/diagramData" Target="../diagrams/data26.xml"/><Relationship Id="rId9" Type="http://schemas.openxmlformats.org/officeDocument/2006/relationships/image" Target="../media/image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7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2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diagramLayout" Target="../diagrams/layout27.xml"/><Relationship Id="rId11" Type="http://schemas.openxmlformats.org/officeDocument/2006/relationships/image" Target="../media/image21.gif"/><Relationship Id="rId5" Type="http://schemas.openxmlformats.org/officeDocument/2006/relationships/diagramData" Target="../diagrams/data27.xml"/><Relationship Id="rId10" Type="http://schemas.openxmlformats.org/officeDocument/2006/relationships/image" Target="../media/image9.png"/><Relationship Id="rId4" Type="http://schemas.openxmlformats.org/officeDocument/2006/relationships/image" Target="../media/image36.png"/><Relationship Id="rId9" Type="http://schemas.microsoft.com/office/2007/relationships/diagramDrawing" Target="../diagrams/drawing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e.kahoot.it/details/aeaa1cea-d867-471d-8030-b994774d2fe5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3" Type="http://schemas.microsoft.com/office/2007/relationships/media" Target="../media/media4.mp3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hyperlink" Target="https://ttsfree.com/speech-to-text" TargetMode="Externa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26.png"/><Relationship Id="rId4" Type="http://schemas.openxmlformats.org/officeDocument/2006/relationships/audio" Target="../media/media4.mp3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8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28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diagramData" Target="../diagrams/data28.xml"/><Relationship Id="rId5" Type="http://schemas.openxmlformats.org/officeDocument/2006/relationships/image" Target="../media/image9.png"/><Relationship Id="rId10" Type="http://schemas.microsoft.com/office/2007/relationships/diagramDrawing" Target="../diagrams/drawing28.xml"/><Relationship Id="rId4" Type="http://schemas.openxmlformats.org/officeDocument/2006/relationships/image" Target="../media/image37.png"/><Relationship Id="rId9" Type="http://schemas.openxmlformats.org/officeDocument/2006/relationships/diagramColors" Target="../diagrams/colors28.xml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9.xml"/><Relationship Id="rId3" Type="http://schemas.openxmlformats.org/officeDocument/2006/relationships/image" Target="../media/image39.png"/><Relationship Id="rId7" Type="http://schemas.openxmlformats.org/officeDocument/2006/relationships/diagramColors" Target="../diagrams/colors29.xm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9.xml"/><Relationship Id="rId5" Type="http://schemas.openxmlformats.org/officeDocument/2006/relationships/diagramLayout" Target="../diagrams/layout29.xml"/><Relationship Id="rId4" Type="http://schemas.openxmlformats.org/officeDocument/2006/relationships/diagramData" Target="../diagrams/data2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1.xml"/><Relationship Id="rId3" Type="http://schemas.openxmlformats.org/officeDocument/2006/relationships/hyperlink" Target="https://play.kahoot.it/v2/?quizId=00746e7c-e1e6-48c5-bdf7-a54e954c8667" TargetMode="External"/><Relationship Id="rId7" Type="http://schemas.openxmlformats.org/officeDocument/2006/relationships/diagramColors" Target="../diagrams/colors31.xml"/><Relationship Id="rId2" Type="http://schemas.openxmlformats.org/officeDocument/2006/relationships/hyperlink" Target="https://play.kahoot.it/v2/?quizId=9871a79a-8449-4b56-97ee-70640eff2d96" TargetMode="Externa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31.xml"/><Relationship Id="rId5" Type="http://schemas.openxmlformats.org/officeDocument/2006/relationships/diagramLayout" Target="../diagrams/layout31.xml"/><Relationship Id="rId4" Type="http://schemas.openxmlformats.org/officeDocument/2006/relationships/diagramData" Target="../diagrams/data3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2.xml"/><Relationship Id="rId3" Type="http://schemas.openxmlformats.org/officeDocument/2006/relationships/image" Target="../media/image41.png"/><Relationship Id="rId7" Type="http://schemas.openxmlformats.org/officeDocument/2006/relationships/diagramQuickStyle" Target="../diagrams/quickStyle3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2.xml"/><Relationship Id="rId5" Type="http://schemas.openxmlformats.org/officeDocument/2006/relationships/diagramData" Target="../diagrams/data32.xml"/><Relationship Id="rId10" Type="http://schemas.openxmlformats.org/officeDocument/2006/relationships/image" Target="../media/image43.jpeg"/><Relationship Id="rId4" Type="http://schemas.openxmlformats.org/officeDocument/2006/relationships/image" Target="../media/image42.png"/><Relationship Id="rId9" Type="http://schemas.microsoft.com/office/2007/relationships/diagramDrawing" Target="../diagrams/drawing3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4.xml"/><Relationship Id="rId3" Type="http://schemas.openxmlformats.org/officeDocument/2006/relationships/hyperlink" Target="https://wordwall.net/play/21188/390/575" TargetMode="External"/><Relationship Id="rId7" Type="http://schemas.openxmlformats.org/officeDocument/2006/relationships/image" Target="../media/image47.png"/><Relationship Id="rId12" Type="http://schemas.microsoft.com/office/2007/relationships/diagramDrawing" Target="../diagrams/drawing34.xml"/><Relationship Id="rId2" Type="http://schemas.openxmlformats.org/officeDocument/2006/relationships/hyperlink" Target="https://wordwall.net/play/21188/054/488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11" Type="http://schemas.openxmlformats.org/officeDocument/2006/relationships/diagramColors" Target="../diagrams/colors34.xml"/><Relationship Id="rId5" Type="http://schemas.openxmlformats.org/officeDocument/2006/relationships/image" Target="../media/image45.png"/><Relationship Id="rId10" Type="http://schemas.openxmlformats.org/officeDocument/2006/relationships/diagramQuickStyle" Target="../diagrams/quickStyle34.xml"/><Relationship Id="rId4" Type="http://schemas.openxmlformats.org/officeDocument/2006/relationships/hyperlink" Target="https://wordwall.net/play/21187/628/528" TargetMode="External"/><Relationship Id="rId9" Type="http://schemas.openxmlformats.org/officeDocument/2006/relationships/diagramLayout" Target="../diagrams/layout3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5.xml"/><Relationship Id="rId3" Type="http://schemas.openxmlformats.org/officeDocument/2006/relationships/image" Target="../media/image48.png"/><Relationship Id="rId7" Type="http://schemas.openxmlformats.org/officeDocument/2006/relationships/diagramLayout" Target="../diagrams/layout35.xml"/><Relationship Id="rId2" Type="http://schemas.openxmlformats.org/officeDocument/2006/relationships/hyperlink" Target="http://www.wordwall.net/fr/resource/7009160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5.xml"/><Relationship Id="rId5" Type="http://schemas.openxmlformats.org/officeDocument/2006/relationships/hyperlink" Target="http://www.wordwall.net/fr/resource/43102021" TargetMode="External"/><Relationship Id="rId10" Type="http://schemas.microsoft.com/office/2007/relationships/diagramDrawing" Target="../diagrams/drawing35.xml"/><Relationship Id="rId4" Type="http://schemas.openxmlformats.org/officeDocument/2006/relationships/image" Target="../media/image49.png"/><Relationship Id="rId9" Type="http://schemas.openxmlformats.org/officeDocument/2006/relationships/diagramColors" Target="../diagrams/colors3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slideLayout" Target="../slideLayouts/slideLayout2.xml"/><Relationship Id="rId7" Type="http://schemas.openxmlformats.org/officeDocument/2006/relationships/diagramData" Target="../diagrams/data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11" Type="http://schemas.microsoft.com/office/2007/relationships/diagramDrawing" Target="../diagrams/drawing3.xml"/><Relationship Id="rId5" Type="http://schemas.openxmlformats.org/officeDocument/2006/relationships/image" Target="../media/image8.png"/><Relationship Id="rId10" Type="http://schemas.openxmlformats.org/officeDocument/2006/relationships/diagramColors" Target="../diagrams/colors3.xml"/><Relationship Id="rId4" Type="http://schemas.openxmlformats.org/officeDocument/2006/relationships/image" Target="../media/image7.png"/><Relationship Id="rId9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gif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3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6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9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Data" Target="../diagrams/data9.xml"/><Relationship Id="rId5" Type="http://schemas.openxmlformats.org/officeDocument/2006/relationships/image" Target="../media/image9.png"/><Relationship Id="rId10" Type="http://schemas.microsoft.com/office/2007/relationships/diagramDrawing" Target="../diagrams/drawing9.xml"/><Relationship Id="rId4" Type="http://schemas.openxmlformats.org/officeDocument/2006/relationships/image" Target="../media/image17.png"/><Relationship Id="rId9" Type="http://schemas.openxmlformats.org/officeDocument/2006/relationships/diagramColors" Target="../diagrams/colors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2919" y="258230"/>
            <a:ext cx="5154459" cy="2407133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6598597" y="2046203"/>
            <a:ext cx="447666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1116734" y="2693476"/>
          <a:ext cx="10386831" cy="36317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1333" y="141095"/>
            <a:ext cx="823972" cy="82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B746F99-CF96-F4D3-FA06-D366AFEFE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script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15" descr="Text&#10;&#10;Description automatically generated">
            <a:extLst>
              <a:ext uri="{FF2B5EF4-FFF2-40B4-BE49-F238E27FC236}">
                <a16:creationId xmlns:a16="http://schemas.microsoft.com/office/drawing/2014/main" id="{8D563E24-DF1D-28E6-E954-21BB6ADA27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275" y="723901"/>
            <a:ext cx="5381948" cy="54102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33AA108D-79CC-A2D4-44B8-2533B609E0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443649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PISTE058">
            <a:hlinkClick r:id="" action="ppaction://media"/>
            <a:extLst>
              <a:ext uri="{FF2B5EF4-FFF2-40B4-BE49-F238E27FC236}">
                <a16:creationId xmlns:a16="http://schemas.microsoft.com/office/drawing/2014/main" id="{6AF1CAEC-E74F-6DCB-1313-0F64614E52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07924" y="2856497"/>
            <a:ext cx="2390064" cy="239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380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1E2351-933F-B184-BAD6-505D0F779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11" y="753035"/>
            <a:ext cx="5933795" cy="1129127"/>
          </a:xfrm>
        </p:spPr>
        <p:txBody>
          <a:bodyPr>
            <a:normAutofit fontScale="90000"/>
          </a:bodyPr>
          <a:lstStyle/>
          <a:p>
            <a:r>
              <a:rPr lang="fr-FR" dirty="0"/>
              <a:t>IV. Vocabulaire</a:t>
            </a:r>
            <a:br>
              <a:rPr lang="fr-FR" dirty="0"/>
            </a:br>
            <a:r>
              <a:rPr lang="fr-FR" dirty="0"/>
              <a:t>La description physique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7F0AD9F-E6E5-CB33-1D13-AE6DA56D26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94111" y="2362815"/>
            <a:ext cx="1920945" cy="1920945"/>
          </a:xfrm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id="{F7964BAB-852B-D74B-AB5E-FF6C612A32D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2612" b="5230"/>
          <a:stretch/>
        </p:blipFill>
        <p:spPr bwMode="auto">
          <a:xfrm>
            <a:off x="6857999" y="211541"/>
            <a:ext cx="5270863" cy="653557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9BD5846-EDDF-29D1-C853-03F5B5831182}"/>
              </a:ext>
            </a:extLst>
          </p:cNvPr>
          <p:cNvSpPr txBox="1"/>
          <p:nvPr/>
        </p:nvSpPr>
        <p:spPr>
          <a:xfrm>
            <a:off x="694111" y="1866229"/>
            <a:ext cx="5714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0" dirty="0">
                <a:solidFill>
                  <a:srgbClr val="202020"/>
                </a:solidFill>
                <a:effectLst/>
                <a:latin typeface="Rubik"/>
                <a:hlinkClick r:id="rId6"/>
              </a:rPr>
              <a:t>www.wordwall.net/fr/resource/34338362</a:t>
            </a:r>
            <a:endParaRPr lang="en-US" b="1" i="0" dirty="0">
              <a:solidFill>
                <a:srgbClr val="202020"/>
              </a:solidFill>
              <a:effectLst/>
              <a:latin typeface="Rubik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5CCC8BA-D07C-6C25-AE85-06DD7C747BF5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5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FF48D47F-723C-7644-8C45-EE9F5878538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2550.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794861" y="1211384"/>
            <a:ext cx="528142" cy="528142"/>
          </a:xfrm>
          <a:prstGeom prst="rect">
            <a:avLst/>
          </a:prstGeom>
        </p:spPr>
      </p:pic>
      <p:pic>
        <p:nvPicPr>
          <p:cNvPr id="8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EA82427D-A82D-3D66-4555-397C0D699CD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00" end="42550.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18405" y="2119310"/>
            <a:ext cx="528142" cy="528142"/>
          </a:xfrm>
          <a:prstGeom prst="rect">
            <a:avLst/>
          </a:prstGeom>
        </p:spPr>
      </p:pic>
      <p:pic>
        <p:nvPicPr>
          <p:cNvPr id="9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9E3FD2F1-AC53-78F3-A18C-FC3415E3018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000" end="29550.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794862" y="4113667"/>
            <a:ext cx="528141" cy="528141"/>
          </a:xfrm>
          <a:prstGeom prst="rect">
            <a:avLst/>
          </a:prstGeom>
        </p:spPr>
      </p:pic>
      <p:pic>
        <p:nvPicPr>
          <p:cNvPr id="10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70311331-F5A6-96A2-4F71-E0DB389EC7D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000" end="16950.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794861" y="4906152"/>
            <a:ext cx="528142" cy="528142"/>
          </a:xfrm>
          <a:prstGeom prst="rect">
            <a:avLst/>
          </a:prstGeom>
        </p:spPr>
      </p:pic>
      <p:pic>
        <p:nvPicPr>
          <p:cNvPr id="12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1BE3548E-26AC-C44E-99D3-CF0BF6E5EE0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6550.12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787056" y="5575711"/>
            <a:ext cx="528141" cy="528141"/>
          </a:xfrm>
          <a:prstGeom prst="rect">
            <a:avLst/>
          </a:prstGeom>
        </p:spPr>
      </p:pic>
      <p:pic>
        <p:nvPicPr>
          <p:cNvPr id="14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DA5F310D-A037-8059-E307-FDA6B2CF0D6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000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818404" y="6204337"/>
            <a:ext cx="528141" cy="528141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43A0C249-BB46-C5E8-B9F9-FB8DC8A8DE56}"/>
              </a:ext>
            </a:extLst>
          </p:cNvPr>
          <p:cNvSpPr txBox="1"/>
          <p:nvPr/>
        </p:nvSpPr>
        <p:spPr>
          <a:xfrm>
            <a:off x="2654649" y="2428810"/>
            <a:ext cx="42900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</a:t>
            </a:r>
            <a:r>
              <a:rPr lang="fr-FR" dirty="0"/>
              <a:t>u te souviens de combien de mots ?</a:t>
            </a:r>
          </a:p>
        </p:txBody>
      </p:sp>
      <p:pic>
        <p:nvPicPr>
          <p:cNvPr id="18" name="Picture 2" descr="Cat Kitty Sticker by 궁디팡팡 캣페스타">
            <a:extLst>
              <a:ext uri="{FF2B5EF4-FFF2-40B4-BE49-F238E27FC236}">
                <a16:creationId xmlns:a16="http://schemas.microsoft.com/office/drawing/2014/main" id="{6D42D472-151D-0E3B-6BB2-B7A1D18F66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4842" y="4848398"/>
            <a:ext cx="191262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VERBE ÊTRE ET AVOIR AU PRÉSENT DE L'INDICATIF | placedufle">
            <a:extLst>
              <a:ext uri="{FF2B5EF4-FFF2-40B4-BE49-F238E27FC236}">
                <a16:creationId xmlns:a16="http://schemas.microsoft.com/office/drawing/2014/main" id="{33EB1067-7EE7-4821-6480-67FDA0123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651" y="3747541"/>
            <a:ext cx="3909282" cy="299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Today Remember Sticker by Demic">
            <a:extLst>
              <a:ext uri="{FF2B5EF4-FFF2-40B4-BE49-F238E27FC236}">
                <a16:creationId xmlns:a16="http://schemas.microsoft.com/office/drawing/2014/main" id="{5734F99A-8900-3CC9-B8F4-54845E627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769" y="3182081"/>
            <a:ext cx="1085244" cy="108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53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A8F7D3-1379-0473-FB18-C8DFDEBFA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rmAutofit/>
          </a:bodyPr>
          <a:lstStyle/>
          <a:p>
            <a:r>
              <a:rPr lang="fr-FR" sz="4000" u="sng" dirty="0"/>
              <a:t>Pour décrire l’apparence physique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364C09-9ED5-53B4-5C0C-002A0F97E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4840967" cy="4002264"/>
          </a:xfrm>
        </p:spPr>
        <p:txBody>
          <a:bodyPr>
            <a:normAutofit lnSpcReduction="10000"/>
          </a:bodyPr>
          <a:lstStyle/>
          <a:p>
            <a:pPr algn="just"/>
            <a:r>
              <a:rPr lang="fr-FR" sz="2000" b="1" dirty="0"/>
              <a:t>C’est + genre (nom)</a:t>
            </a:r>
          </a:p>
          <a:p>
            <a:pPr marL="0" indent="0" algn="just">
              <a:buNone/>
            </a:pPr>
            <a:r>
              <a:rPr lang="fr-FR" sz="2000" i="1" dirty="0"/>
              <a:t>C’est une femme, c’est un homme.</a:t>
            </a:r>
          </a:p>
          <a:p>
            <a:pPr marL="0" indent="0" algn="just">
              <a:buNone/>
            </a:pPr>
            <a:endParaRPr lang="fr-FR" sz="2000" i="1" dirty="0"/>
          </a:p>
          <a:p>
            <a:pPr algn="just"/>
            <a:r>
              <a:rPr lang="fr-FR" sz="2000" b="1" dirty="0"/>
              <a:t>Il </a:t>
            </a:r>
            <a:r>
              <a:rPr lang="fr-FR" sz="2000" b="1" dirty="0">
                <a:solidFill>
                  <a:srgbClr val="00B0F0"/>
                </a:solidFill>
              </a:rPr>
              <a:t>est</a:t>
            </a:r>
            <a:r>
              <a:rPr lang="fr-FR" sz="2000" b="1" dirty="0"/>
              <a:t> / elle </a:t>
            </a:r>
            <a:r>
              <a:rPr lang="fr-FR" sz="2000" b="1" dirty="0">
                <a:solidFill>
                  <a:srgbClr val="00B0F0"/>
                </a:solidFill>
              </a:rPr>
              <a:t>est</a:t>
            </a:r>
            <a:r>
              <a:rPr lang="fr-FR" sz="2000" b="1" dirty="0"/>
              <a:t> + </a:t>
            </a:r>
            <a:r>
              <a:rPr lang="fr-FR" sz="2000" b="1" dirty="0">
                <a:solidFill>
                  <a:schemeClr val="accent4"/>
                </a:solidFill>
              </a:rPr>
              <a:t>adjectif</a:t>
            </a:r>
          </a:p>
          <a:p>
            <a:pPr marL="0" indent="0" algn="just">
              <a:buNone/>
            </a:pPr>
            <a:r>
              <a:rPr lang="fr-FR" sz="2000" i="1" dirty="0"/>
              <a:t>Il </a:t>
            </a:r>
            <a:r>
              <a:rPr lang="fr-FR" sz="2000" i="1" dirty="0">
                <a:solidFill>
                  <a:srgbClr val="00B0F0"/>
                </a:solidFill>
              </a:rPr>
              <a:t>est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chemeClr val="accent4"/>
                </a:solidFill>
              </a:rPr>
              <a:t>petit</a:t>
            </a:r>
            <a:r>
              <a:rPr lang="fr-FR" sz="2000" i="1" dirty="0"/>
              <a:t>, elle </a:t>
            </a:r>
            <a:r>
              <a:rPr lang="fr-FR" sz="2000" i="1" dirty="0">
                <a:solidFill>
                  <a:srgbClr val="00B0F0"/>
                </a:solidFill>
              </a:rPr>
              <a:t>est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chemeClr val="accent4"/>
                </a:solidFill>
              </a:rPr>
              <a:t>mince</a:t>
            </a:r>
            <a:r>
              <a:rPr lang="fr-FR" sz="2000" i="1" dirty="0"/>
              <a:t>.</a:t>
            </a:r>
          </a:p>
          <a:p>
            <a:pPr marL="0" indent="0" algn="just">
              <a:buNone/>
            </a:pPr>
            <a:endParaRPr lang="fr-FR" sz="2000" i="1" dirty="0"/>
          </a:p>
          <a:p>
            <a:pPr algn="just"/>
            <a:r>
              <a:rPr lang="fr-FR" sz="2000" b="1" dirty="0"/>
              <a:t>Il </a:t>
            </a:r>
            <a:r>
              <a:rPr lang="fr-FR" sz="2000" b="1" dirty="0">
                <a:solidFill>
                  <a:srgbClr val="00B050"/>
                </a:solidFill>
              </a:rPr>
              <a:t>a</a:t>
            </a:r>
            <a:r>
              <a:rPr lang="fr-FR" sz="2000" b="1" dirty="0"/>
              <a:t> / elle </a:t>
            </a:r>
            <a:r>
              <a:rPr lang="fr-FR" sz="2000" b="1" dirty="0">
                <a:solidFill>
                  <a:srgbClr val="00B050"/>
                </a:solidFill>
              </a:rPr>
              <a:t>a</a:t>
            </a:r>
            <a:r>
              <a:rPr lang="fr-FR" sz="2000" b="1" dirty="0"/>
              <a:t> + </a:t>
            </a:r>
            <a:r>
              <a:rPr lang="fr-FR" sz="2000" b="1" dirty="0">
                <a:solidFill>
                  <a:srgbClr val="7030A0"/>
                </a:solidFill>
              </a:rPr>
              <a:t>nom</a:t>
            </a:r>
            <a:r>
              <a:rPr lang="fr-FR" sz="2000" b="1" dirty="0"/>
              <a:t> + </a:t>
            </a:r>
            <a:r>
              <a:rPr lang="fr-FR" sz="2000" b="1" dirty="0">
                <a:solidFill>
                  <a:schemeClr val="accent4"/>
                </a:solidFill>
              </a:rPr>
              <a:t>adjectif</a:t>
            </a:r>
          </a:p>
          <a:p>
            <a:pPr marL="0" indent="0" algn="just">
              <a:buNone/>
            </a:pPr>
            <a:r>
              <a:rPr lang="fr-FR" sz="2000" i="1" dirty="0"/>
              <a:t>Il </a:t>
            </a:r>
            <a:r>
              <a:rPr lang="fr-FR" sz="2000" i="1" dirty="0">
                <a:solidFill>
                  <a:srgbClr val="00B050"/>
                </a:solidFill>
              </a:rPr>
              <a:t>a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rgbClr val="7030A0"/>
                </a:solidFill>
              </a:rPr>
              <a:t>les yeux </a:t>
            </a:r>
            <a:r>
              <a:rPr lang="fr-FR" sz="2000" i="1" dirty="0">
                <a:solidFill>
                  <a:schemeClr val="accent4"/>
                </a:solidFill>
              </a:rPr>
              <a:t>bleus</a:t>
            </a:r>
            <a:r>
              <a:rPr lang="fr-FR" sz="2000" i="1" dirty="0"/>
              <a:t>, elle </a:t>
            </a:r>
            <a:r>
              <a:rPr lang="fr-FR" sz="2000" i="1" dirty="0">
                <a:solidFill>
                  <a:srgbClr val="00B050"/>
                </a:solidFill>
              </a:rPr>
              <a:t>a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rgbClr val="7030A0"/>
                </a:solidFill>
              </a:rPr>
              <a:t>les cheveux </a:t>
            </a:r>
            <a:r>
              <a:rPr lang="fr-FR" sz="2000" i="1" dirty="0">
                <a:solidFill>
                  <a:schemeClr val="accent4"/>
                </a:solidFill>
              </a:rPr>
              <a:t>blonds</a:t>
            </a:r>
            <a:r>
              <a:rPr lang="fr-FR" sz="2000" i="1" dirty="0"/>
              <a:t>, ils </a:t>
            </a:r>
            <a:r>
              <a:rPr lang="fr-FR" sz="2000" i="1" dirty="0">
                <a:solidFill>
                  <a:srgbClr val="00B050"/>
                </a:solidFill>
              </a:rPr>
              <a:t>ont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rgbClr val="7030A0"/>
                </a:solidFill>
              </a:rPr>
              <a:t>la peau</a:t>
            </a:r>
            <a:r>
              <a:rPr lang="fr-FR" sz="2000" i="1" dirty="0"/>
              <a:t> </a:t>
            </a:r>
            <a:r>
              <a:rPr lang="fr-FR" sz="2000" i="1" dirty="0">
                <a:solidFill>
                  <a:schemeClr val="accent4"/>
                </a:solidFill>
              </a:rPr>
              <a:t>mate</a:t>
            </a:r>
            <a:r>
              <a:rPr lang="fr-FR" sz="2000" i="1" dirty="0"/>
              <a:t>.</a:t>
            </a:r>
          </a:p>
          <a:p>
            <a:pPr marL="0" indent="0">
              <a:buNone/>
            </a:pPr>
            <a:endParaRPr lang="fr-FR" sz="2000" i="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A092A7F-E5E3-87D4-5B39-83F0BC77E66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762" b="4667"/>
          <a:stretch/>
        </p:blipFill>
        <p:spPr bwMode="auto">
          <a:xfrm>
            <a:off x="6994949" y="155388"/>
            <a:ext cx="5197051" cy="6650360"/>
          </a:xfrm>
          <a:prstGeom prst="rect">
            <a:avLst/>
          </a:prstGeom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554EA1D3-33D4-883F-40CA-7ACC6F026E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6173460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E048F4FB-1E8A-58FD-D12F-7D0B58BE2ED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638" y="3161167"/>
            <a:ext cx="1717714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3EFA861B-3945-EBAC-F173-6B3E743D48F3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2550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94861" y="1211384"/>
            <a:ext cx="528142" cy="528142"/>
          </a:xfrm>
          <a:prstGeom prst="rect">
            <a:avLst/>
          </a:prstGeom>
        </p:spPr>
      </p:pic>
      <p:pic>
        <p:nvPicPr>
          <p:cNvPr id="9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23F39DA1-EA08-B9C4-D6CF-3A2CA48DC4F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00" end="42550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18405" y="2119310"/>
            <a:ext cx="528142" cy="528142"/>
          </a:xfrm>
          <a:prstGeom prst="rect">
            <a:avLst/>
          </a:prstGeom>
        </p:spPr>
      </p:pic>
      <p:pic>
        <p:nvPicPr>
          <p:cNvPr id="10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9ADCFF7E-D371-FA1C-A376-F58ACEADE39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000" end="29550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94862" y="4113667"/>
            <a:ext cx="528141" cy="528141"/>
          </a:xfrm>
          <a:prstGeom prst="rect">
            <a:avLst/>
          </a:prstGeom>
        </p:spPr>
      </p:pic>
      <p:pic>
        <p:nvPicPr>
          <p:cNvPr id="11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9A17722F-F2B1-41D4-A066-FFA3B63EE00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000" end="16950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94861" y="4906152"/>
            <a:ext cx="528142" cy="528142"/>
          </a:xfrm>
          <a:prstGeom prst="rect">
            <a:avLst/>
          </a:prstGeom>
        </p:spPr>
      </p:pic>
      <p:pic>
        <p:nvPicPr>
          <p:cNvPr id="12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8FC2D874-903E-5810-CFC4-58706D432E01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6550.12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787056" y="5575711"/>
            <a:ext cx="528141" cy="528141"/>
          </a:xfrm>
          <a:prstGeom prst="rect">
            <a:avLst/>
          </a:prstGeom>
        </p:spPr>
      </p:pic>
      <p:pic>
        <p:nvPicPr>
          <p:cNvPr id="13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699FD377-3050-8165-2DF3-4F562BEFECA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000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6818404" y="6204337"/>
            <a:ext cx="528141" cy="52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44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03323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4267" dirty="0"/>
              <a:t>Practice </a:t>
            </a:r>
            <a:r>
              <a:rPr lang="fr-FR" sz="4267" dirty="0" err="1"/>
              <a:t>your</a:t>
            </a:r>
            <a:r>
              <a:rPr lang="fr-FR" sz="4267" dirty="0"/>
              <a:t> </a:t>
            </a:r>
            <a:r>
              <a:rPr lang="fr-FR" sz="4267" dirty="0" err="1"/>
              <a:t>pronunciation</a:t>
            </a:r>
            <a:r>
              <a:rPr lang="fr-FR" sz="4267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9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38" indent="-514338">
              <a:buAutoNum type="arabicParenR"/>
            </a:pP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667" dirty="0" err="1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667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667" dirty="0">
                <a:solidFill>
                  <a:srgbClr val="0563C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Set the </a:t>
            </a:r>
            <a:r>
              <a:rPr lang="fr-FR" sz="2667" dirty="0" err="1"/>
              <a:t>spoken</a:t>
            </a:r>
            <a:r>
              <a:rPr lang="fr-FR" sz="2667" dirty="0"/>
              <a:t> </a:t>
            </a:r>
            <a:r>
              <a:rPr lang="fr-FR" sz="2667" dirty="0" err="1"/>
              <a:t>language</a:t>
            </a:r>
            <a:r>
              <a:rPr lang="fr-FR" sz="2667" dirty="0"/>
              <a:t> in French</a:t>
            </a:r>
          </a:p>
          <a:p>
            <a:pPr marL="514338" indent="-514338">
              <a:buAutoNum type="arabicParenR"/>
            </a:pPr>
            <a:r>
              <a:rPr lang="fr-FR" sz="2667" dirty="0"/>
              <a:t>Click on the </a:t>
            </a:r>
            <a:r>
              <a:rPr lang="fr-FR" sz="2667" dirty="0" err="1"/>
              <a:t>mic</a:t>
            </a:r>
            <a:endParaRPr lang="fr-FR" sz="2667" dirty="0"/>
          </a:p>
          <a:p>
            <a:pPr marL="514338" indent="-514338">
              <a:buAutoNum type="arabicParenR"/>
            </a:pPr>
            <a:r>
              <a:rPr lang="fr-FR" sz="2667" dirty="0"/>
              <a:t>Practice </a:t>
            </a:r>
            <a:r>
              <a:rPr lang="fr-FR" sz="2667" dirty="0">
                <a:sym typeface="Wingdings" panose="05000000000000000000" pitchFamily="2" charset="2"/>
              </a:rPr>
              <a:t> </a:t>
            </a:r>
          </a:p>
          <a:p>
            <a:pPr marL="514338" indent="-514338">
              <a:buAutoNum type="arabicParenR"/>
            </a:pPr>
            <a:endParaRPr lang="fr-FR" sz="2667" dirty="0">
              <a:sym typeface="Wingdings" panose="05000000000000000000" pitchFamily="2" charset="2"/>
            </a:endParaRPr>
          </a:p>
          <a:p>
            <a:pPr indent="0">
              <a:buNone/>
            </a:pP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667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667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667" dirty="0">
              <a:solidFill>
                <a:srgbClr val="00B050"/>
              </a:solidFill>
            </a:endParaRPr>
          </a:p>
          <a:p>
            <a:endParaRPr lang="fr-FR" sz="2667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92289" y="2859636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8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9" y="2905247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037752-E347-90D7-54E6-95F472F194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6973" y="4534246"/>
            <a:ext cx="2146791" cy="2154043"/>
          </a:xfrm>
          <a:prstGeom prst="rect">
            <a:avLst/>
          </a:prstGeom>
        </p:spPr>
      </p:pic>
      <p:pic>
        <p:nvPicPr>
          <p:cNvPr id="6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FE6F9EF2-4EB6-81BC-C9B6-4473192DA71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72550.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48896" y="4757645"/>
            <a:ext cx="390757" cy="390757"/>
          </a:xfrm>
          <a:prstGeom prst="rect">
            <a:avLst/>
          </a:prstGeom>
        </p:spPr>
      </p:pic>
      <p:pic>
        <p:nvPicPr>
          <p:cNvPr id="8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EE57A684-B0C6-7516-CB9D-E775BADA2EB2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00" end="42550.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48895" y="5437325"/>
            <a:ext cx="390757" cy="390757"/>
          </a:xfrm>
          <a:prstGeom prst="rect">
            <a:avLst/>
          </a:prstGeom>
        </p:spPr>
      </p:pic>
      <p:pic>
        <p:nvPicPr>
          <p:cNvPr id="9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D981C6C0-2847-6DA9-8E1F-6F4A8A5338B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000" end="29550.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848896" y="5990007"/>
            <a:ext cx="390756" cy="390756"/>
          </a:xfrm>
          <a:prstGeom prst="rect">
            <a:avLst/>
          </a:prstGeom>
        </p:spPr>
      </p:pic>
      <p:pic>
        <p:nvPicPr>
          <p:cNvPr id="10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49C05361-BD42-162B-DD47-85964CB9A36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9000" end="16950.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09212" y="4767766"/>
            <a:ext cx="390757" cy="390757"/>
          </a:xfrm>
          <a:prstGeom prst="rect">
            <a:avLst/>
          </a:prstGeom>
        </p:spPr>
      </p:pic>
      <p:pic>
        <p:nvPicPr>
          <p:cNvPr id="11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299F8210-6264-6B4F-558B-C2CED9D7C5E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61600" end="6550.125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01408" y="5437326"/>
            <a:ext cx="390756" cy="390756"/>
          </a:xfrm>
          <a:prstGeom prst="rect">
            <a:avLst/>
          </a:prstGeom>
        </p:spPr>
      </p:pic>
      <p:pic>
        <p:nvPicPr>
          <p:cNvPr id="13" name="mp3-output-ttsfree(dot)com (25)">
            <a:hlinkClick r:id="" action="ppaction://media"/>
            <a:extLst>
              <a:ext uri="{FF2B5EF4-FFF2-40B4-BE49-F238E27FC236}">
                <a16:creationId xmlns:a16="http://schemas.microsoft.com/office/drawing/2014/main" id="{B99941DA-E0E8-3405-E340-C7E44D2E69A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72000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532756" y="6065952"/>
            <a:ext cx="390756" cy="390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899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1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6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04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655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9128FAD7-336C-D10E-1985-89528382DEE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53464454"/>
              </p:ext>
            </p:extLst>
          </p:nvPr>
        </p:nvGraphicFramePr>
        <p:xfrm>
          <a:off x="5861273" y="1070112"/>
          <a:ext cx="5630092" cy="4958397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4511692">
                  <a:extLst>
                    <a:ext uri="{9D8B030D-6E8A-4147-A177-3AD203B41FA5}">
                      <a16:colId xmlns:a16="http://schemas.microsoft.com/office/drawing/2014/main" val="796865449"/>
                    </a:ext>
                  </a:extLst>
                </a:gridCol>
                <a:gridCol w="1118400">
                  <a:extLst>
                    <a:ext uri="{9D8B030D-6E8A-4147-A177-3AD203B41FA5}">
                      <a16:colId xmlns:a16="http://schemas.microsoft.com/office/drawing/2014/main" val="3321180347"/>
                    </a:ext>
                  </a:extLst>
                </a:gridCol>
              </a:tblGrid>
              <a:tr h="94212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 dirty="0">
                          <a:effectLst/>
                        </a:rPr>
                        <a:t>Il est très petit. Il est à moitié chauve et il a les cheveux blancs. Il a une moustache minuscule.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 err="1">
                          <a:effectLst/>
                        </a:rPr>
                        <a:t>Ortopedix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3149807935"/>
                  </a:ext>
                </a:extLst>
              </a:tr>
              <a:tr h="94212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 dirty="0">
                          <a:effectLst/>
                        </a:rPr>
                        <a:t>Il est jeune et rapide. Il a les cheveux raides, courts et blonds. Il a les yeux noirs.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 err="1">
                          <a:effectLst/>
                        </a:rPr>
                        <a:t>Keskonrix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470668255"/>
                  </a:ext>
                </a:extLst>
              </a:tr>
              <a:tr h="942125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 dirty="0">
                          <a:effectLst/>
                        </a:rPr>
                        <a:t>Il est très petit. Il a les cheveux châtains et courts. Il a un grand nez et une moustache.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 err="1">
                          <a:effectLst/>
                        </a:rPr>
                        <a:t>Alambix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1507980363"/>
                  </a:ext>
                </a:extLst>
              </a:tr>
              <a:tr h="62287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 dirty="0">
                          <a:effectLst/>
                        </a:rPr>
                        <a:t>Il est grand, gros et fort. Il a les cheveux roux et il a des nattes.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>
                          <a:effectLst/>
                        </a:rPr>
                        <a:t>Obélix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1680233087"/>
                  </a:ext>
                </a:extLst>
              </a:tr>
              <a:tr h="88626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>
                          <a:effectLst/>
                        </a:rPr>
                        <a:t>Il est très vieux. Il a une longue barbe blanche et une moustache blanche.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 err="1">
                          <a:effectLst/>
                        </a:rPr>
                        <a:t>Panoramix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2121512872"/>
                  </a:ext>
                </a:extLst>
              </a:tr>
              <a:tr h="62287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fr-FR" sz="1600" b="0">
                          <a:effectLst/>
                        </a:rPr>
                        <a:t>Elle est vieille, grosse et petite. Elle a les cheveux longs et gris.</a:t>
                      </a:r>
                      <a:endParaRPr lang="fr-FR" sz="16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600" b="0" dirty="0">
                          <a:effectLst/>
                        </a:rPr>
                        <a:t>Gélatine</a:t>
                      </a:r>
                      <a:endParaRPr lang="fr-FR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25" marR="62525" marT="0" marB="0"/>
                </a:tc>
                <a:extLst>
                  <a:ext uri="{0D108BD9-81ED-4DB2-BD59-A6C34878D82A}">
                    <a16:rowId xmlns:a16="http://schemas.microsoft.com/office/drawing/2014/main" val="2692699531"/>
                  </a:ext>
                </a:extLst>
              </a:tr>
            </a:tbl>
          </a:graphicData>
        </a:graphic>
      </p:graphicFrame>
      <p:pic>
        <p:nvPicPr>
          <p:cNvPr id="5" name="Picture 5" descr="Astérix et ses amis worksheet">
            <a:extLst>
              <a:ext uri="{FF2B5EF4-FFF2-40B4-BE49-F238E27FC236}">
                <a16:creationId xmlns:a16="http://schemas.microsoft.com/office/drawing/2014/main" id="{489E698E-E866-5BCD-3B38-B3C04178DA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85" b="5120"/>
          <a:stretch/>
        </p:blipFill>
        <p:spPr bwMode="auto">
          <a:xfrm>
            <a:off x="646610" y="874170"/>
            <a:ext cx="4676503" cy="520008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A3B0A55-9C91-FECD-4B75-C0AD4759281B}"/>
              </a:ext>
            </a:extLst>
          </p:cNvPr>
          <p:cNvSpPr/>
          <p:nvPr/>
        </p:nvSpPr>
        <p:spPr>
          <a:xfrm>
            <a:off x="10424160" y="1070112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9ADF8EC-F3DD-F666-0C3B-8B1989E3E65D}"/>
              </a:ext>
            </a:extLst>
          </p:cNvPr>
          <p:cNvSpPr/>
          <p:nvPr/>
        </p:nvSpPr>
        <p:spPr>
          <a:xfrm>
            <a:off x="10424160" y="2056047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815913-90DC-14DB-2E08-593296331725}"/>
              </a:ext>
            </a:extLst>
          </p:cNvPr>
          <p:cNvSpPr/>
          <p:nvPr/>
        </p:nvSpPr>
        <p:spPr>
          <a:xfrm>
            <a:off x="10424160" y="2987704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492384-90C5-464F-015E-4607BFAE2939}"/>
              </a:ext>
            </a:extLst>
          </p:cNvPr>
          <p:cNvSpPr/>
          <p:nvPr/>
        </p:nvSpPr>
        <p:spPr>
          <a:xfrm>
            <a:off x="10424160" y="3919361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480A36D-2681-CB8E-37C2-2C4D74817156}"/>
              </a:ext>
            </a:extLst>
          </p:cNvPr>
          <p:cNvSpPr/>
          <p:nvPr/>
        </p:nvSpPr>
        <p:spPr>
          <a:xfrm>
            <a:off x="10424160" y="4538292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5BE699-856A-F38C-E5C1-731101ED3613}"/>
              </a:ext>
            </a:extLst>
          </p:cNvPr>
          <p:cNvSpPr/>
          <p:nvPr/>
        </p:nvSpPr>
        <p:spPr>
          <a:xfrm>
            <a:off x="10424160" y="5430921"/>
            <a:ext cx="986246" cy="24923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639E456-50EE-A9D0-2BBA-100823B7A7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924059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408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C252AF7-00B5-CA1B-8BED-488988A9D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088" y="909637"/>
            <a:ext cx="6852004" cy="1362073"/>
          </a:xfrm>
        </p:spPr>
        <p:txBody>
          <a:bodyPr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F1E95A2-E5F1-4C8A-92DC-CE369D193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D26DBF-28BB-1365-27AF-E4FE5147D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088" y="2276474"/>
            <a:ext cx="6804626" cy="3553109"/>
          </a:xfrm>
        </p:spPr>
        <p:txBody>
          <a:bodyPr>
            <a:normAutofit/>
          </a:bodyPr>
          <a:lstStyle/>
          <a:p>
            <a:r>
              <a:rPr lang="fr-FR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Description physique </a:t>
            </a:r>
            <a:r>
              <a:rPr lang="fr-FR" b="1" u="sng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https://play.kahoot.it/v2/?quizId=43725ed0-7d90-40de-83d4-b4226ee090c6</a:t>
            </a:r>
            <a:endParaRPr lang="fr-FR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7" name="Graphic 6" descr="Wind Chime">
            <a:extLst>
              <a:ext uri="{FF2B5EF4-FFF2-40B4-BE49-F238E27FC236}">
                <a16:creationId xmlns:a16="http://schemas.microsoft.com/office/drawing/2014/main" id="{DF0AE013-8B2C-F71B-E6BB-5897BDB710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15300" y="1790698"/>
            <a:ext cx="3276600" cy="32766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AFCF674C-D208-4497-A189-02E8503DA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4694F4A3-7F70-1547-8B31-0C22C2841B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9240597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273012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8B2C62-7648-4430-90D5-AE0F252AF1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86DD669-BD46-3853-A43B-2AA56BA89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</p:spPr>
        <p:txBody>
          <a:bodyPr>
            <a:normAutofit fontScale="90000"/>
          </a:bodyPr>
          <a:lstStyle/>
          <a:p>
            <a:r>
              <a:rPr lang="fr-FR" dirty="0"/>
              <a:t>V. Grammaire : décrire l’apparence physique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BB96FAB-CCBF-4D1E-9D0D-B038ACC29B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E0FEB0B-79A7-338E-F33F-71C478EDD4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4335483"/>
              </p:ext>
            </p:extLst>
          </p:nvPr>
        </p:nvGraphicFramePr>
        <p:xfrm>
          <a:off x="2796588" y="2372097"/>
          <a:ext cx="6595650" cy="2718437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6595650">
                  <a:extLst>
                    <a:ext uri="{9D8B030D-6E8A-4147-A177-3AD203B41FA5}">
                      <a16:colId xmlns:a16="http://schemas.microsoft.com/office/drawing/2014/main" val="2780913661"/>
                    </a:ext>
                  </a:extLst>
                </a:gridCol>
              </a:tblGrid>
              <a:tr h="36000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dirty="0">
                          <a:effectLst/>
                        </a:rPr>
                        <a:t>Décrire l’apparence physique </a:t>
                      </a:r>
                      <a:endParaRPr lang="fr-FR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8243667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</a:rPr>
                        <a:t>Tu es blond(e)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536905828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</a:rPr>
                        <a:t>Tu es brun(e)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571699086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Tu es roux (rousse)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9722730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</a:rPr>
                        <a:t>Tu es grand(e)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2259697632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Tu es petit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80612105"/>
                  </a:ext>
                </a:extLst>
              </a:tr>
              <a:tr h="36000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Tu es un garçon ou une fille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864622470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23FFBB89-D001-2260-49E1-2F7C00F35D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9276399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58787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6DD669-BD46-3853-A43B-2AA56BA895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88999"/>
            <a:ext cx="10798176" cy="1051914"/>
          </a:xfrm>
        </p:spPr>
        <p:txBody>
          <a:bodyPr>
            <a:normAutofit fontScale="90000"/>
          </a:bodyPr>
          <a:lstStyle/>
          <a:p>
            <a:r>
              <a:rPr lang="fr-FR" dirty="0"/>
              <a:t>V. Grammaire (1): décrire l’apparence physique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4E0FEB0B-79A7-338E-F33F-71C478EDD4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036423"/>
              </p:ext>
            </p:extLst>
          </p:nvPr>
        </p:nvGraphicFramePr>
        <p:xfrm>
          <a:off x="1127800" y="1675491"/>
          <a:ext cx="5745141" cy="4277441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5745141">
                  <a:extLst>
                    <a:ext uri="{9D8B030D-6E8A-4147-A177-3AD203B41FA5}">
                      <a16:colId xmlns:a16="http://schemas.microsoft.com/office/drawing/2014/main" val="2780913661"/>
                    </a:ext>
                  </a:extLst>
                </a:gridCol>
              </a:tblGrid>
              <a:tr h="6573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Décrire l’apparence physique 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8243667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blond</a:t>
                      </a:r>
                      <a:r>
                        <a:rPr lang="fr-FR" sz="1900">
                          <a:effectLst/>
                        </a:rPr>
                        <a:t>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536905828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brun</a:t>
                      </a:r>
                      <a:r>
                        <a:rPr lang="fr-FR" sz="1900">
                          <a:effectLst/>
                        </a:rPr>
                        <a:t>(e)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571699086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roux</a:t>
                      </a:r>
                      <a:r>
                        <a:rPr lang="fr-FR" sz="1900">
                          <a:effectLst/>
                        </a:rPr>
                        <a:t> (rousse)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1339722730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 dirty="0">
                          <a:effectLst/>
                        </a:rPr>
                        <a:t> </a:t>
                      </a:r>
                      <a:r>
                        <a:rPr lang="fr-FR" sz="1900" dirty="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 dirty="0">
                          <a:effectLst/>
                        </a:rPr>
                        <a:t> </a:t>
                      </a:r>
                      <a:r>
                        <a:rPr lang="fr-FR" sz="1900" dirty="0">
                          <a:effectLst/>
                          <a:highlight>
                            <a:srgbClr val="00FFFF"/>
                          </a:highlight>
                        </a:rPr>
                        <a:t>grand</a:t>
                      </a:r>
                      <a:r>
                        <a:rPr lang="fr-FR" sz="1900" dirty="0">
                          <a:effectLst/>
                        </a:rPr>
                        <a:t>(e)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2259697632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FF"/>
                          </a:highlight>
                        </a:rPr>
                        <a:t>petit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380612105"/>
                  </a:ext>
                </a:extLst>
              </a:tr>
              <a:tr h="3726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>
                          <a:effectLst/>
                          <a:highlight>
                            <a:srgbClr val="FFFF00"/>
                          </a:highlight>
                        </a:rPr>
                        <a:t>Tu</a:t>
                      </a:r>
                      <a:r>
                        <a:rPr lang="fr-FR" sz="1900">
                          <a:effectLst/>
                        </a:rPr>
                        <a:t> </a:t>
                      </a:r>
                      <a:r>
                        <a:rPr lang="fr-FR" sz="1900">
                          <a:effectLst/>
                          <a:highlight>
                            <a:srgbClr val="00FF00"/>
                          </a:highlight>
                        </a:rPr>
                        <a:t>es</a:t>
                      </a:r>
                      <a:r>
                        <a:rPr lang="fr-FR" sz="1900">
                          <a:effectLst/>
                        </a:rPr>
                        <a:t> un garçon ou une fille</a:t>
                      </a:r>
                      <a:endParaRPr lang="fr-FR" sz="19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/>
                </a:tc>
                <a:extLst>
                  <a:ext uri="{0D108BD9-81ED-4DB2-BD59-A6C34878D82A}">
                    <a16:rowId xmlns:a16="http://schemas.microsoft.com/office/drawing/2014/main" val="864622470"/>
                  </a:ext>
                </a:extLst>
              </a:tr>
              <a:tr h="138443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Pour décrire le physique d’une personne, on utilise 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900" dirty="0">
                          <a:effectLst/>
                        </a:rPr>
                        <a:t> </a:t>
                      </a:r>
                      <a:r>
                        <a:rPr lang="fr-FR" sz="1900" dirty="0">
                          <a:effectLst/>
                          <a:highlight>
                            <a:srgbClr val="FFFF00"/>
                          </a:highlight>
                        </a:rPr>
                        <a:t>Sujet</a:t>
                      </a:r>
                      <a:r>
                        <a:rPr lang="fr-FR" sz="1900" dirty="0">
                          <a:effectLst/>
                        </a:rPr>
                        <a:t> + verbe </a:t>
                      </a:r>
                      <a:r>
                        <a:rPr lang="fr-FR" sz="1900" dirty="0">
                          <a:effectLst/>
                          <a:highlight>
                            <a:srgbClr val="00FF00"/>
                          </a:highlight>
                        </a:rPr>
                        <a:t>ÊTRE</a:t>
                      </a:r>
                      <a:r>
                        <a:rPr lang="fr-FR" sz="1900" dirty="0">
                          <a:effectLst/>
                        </a:rPr>
                        <a:t> + </a:t>
                      </a:r>
                      <a:r>
                        <a:rPr lang="fr-FR" sz="1900" dirty="0">
                          <a:effectLst/>
                          <a:highlight>
                            <a:srgbClr val="00FFFF"/>
                          </a:highlight>
                        </a:rPr>
                        <a:t>adjectif</a:t>
                      </a:r>
                      <a:endParaRPr lang="fr-FR" sz="1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9301" marR="119301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9434060"/>
                  </a:ext>
                </a:extLst>
              </a:tr>
            </a:tbl>
          </a:graphicData>
        </a:graphic>
      </p:graphicFrame>
      <p:pic>
        <p:nvPicPr>
          <p:cNvPr id="4098" name="Picture 2" descr="Conjugaison du verbe &quot;être&quot; - Club de français ( FLE ) | Facebook">
            <a:extLst>
              <a:ext uri="{FF2B5EF4-FFF2-40B4-BE49-F238E27FC236}">
                <a16:creationId xmlns:a16="http://schemas.microsoft.com/office/drawing/2014/main" id="{A13CCBB9-EDE3-643C-A33B-33FA2DD1E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877" y="2875699"/>
            <a:ext cx="2043063" cy="304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Today Remember Sticker by Demic">
            <a:extLst>
              <a:ext uri="{FF2B5EF4-FFF2-40B4-BE49-F238E27FC236}">
                <a16:creationId xmlns:a16="http://schemas.microsoft.com/office/drawing/2014/main" id="{B520BA9D-7C13-0117-AEAF-B566A8B2A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1079" y="2105959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30D499E-B79B-EB62-048C-2635177A65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0" y="501755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7669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F10F54-8055-AB2C-618C-8F6F1456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050" y="897753"/>
            <a:ext cx="11185899" cy="771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(2) : 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L’accord</a:t>
            </a: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féminin</a:t>
            </a: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des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adjectifs</a:t>
            </a:r>
            <a:endParaRPr lang="en-US" sz="3600" kern="1200" cap="all" spc="3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1">
            <a:extLst>
              <a:ext uri="{FF2B5EF4-FFF2-40B4-BE49-F238E27FC236}">
                <a16:creationId xmlns:a16="http://schemas.microsoft.com/office/drawing/2014/main" id="{1C5604C1-D9FE-09DB-4FBC-5254FEA87C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466" y="1842820"/>
            <a:ext cx="10471234" cy="7712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rmAutofit/>
          </a:bodyPr>
          <a:lstStyle/>
          <a:p>
            <a:pPr marL="0" marR="0" lvl="0" indent="-228600" fontAlgn="base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Observe les phrases ci-dessous,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pourquoi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les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adjectifs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sont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fr-FR" sz="2000" b="0" i="0" u="none" strike="noStrike" cap="none" normalizeH="0" baseline="0" dirty="0" err="1">
                <a:ln>
                  <a:noFill/>
                </a:ln>
                <a:effectLst/>
              </a:rPr>
              <a:t>différents</a:t>
            </a:r>
            <a:r>
              <a:rPr kumimoji="0" lang="en-US" altLang="fr-FR" sz="2000" b="0" i="0" u="none" strike="noStrike" cap="none" normalizeH="0" baseline="0" dirty="0">
                <a:ln>
                  <a:noFill/>
                </a:ln>
                <a:effectLst/>
              </a:rPr>
              <a:t> ?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:a16="http://schemas.microsoft.com/office/drawing/2014/main" id="{90ACE5E3-301A-DF7C-6E84-2C1B3CE878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838630"/>
              </p:ext>
            </p:extLst>
          </p:nvPr>
        </p:nvGraphicFramePr>
        <p:xfrm>
          <a:off x="764241" y="2679350"/>
          <a:ext cx="10366460" cy="2587535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5183230">
                  <a:extLst>
                    <a:ext uri="{9D8B030D-6E8A-4147-A177-3AD203B41FA5}">
                      <a16:colId xmlns:a16="http://schemas.microsoft.com/office/drawing/2014/main" val="4294509785"/>
                    </a:ext>
                  </a:extLst>
                </a:gridCol>
                <a:gridCol w="5183230">
                  <a:extLst>
                    <a:ext uri="{9D8B030D-6E8A-4147-A177-3AD203B41FA5}">
                      <a16:colId xmlns:a16="http://schemas.microsoft.com/office/drawing/2014/main" val="212825605"/>
                    </a:ext>
                  </a:extLst>
                </a:gridCol>
              </a:tblGrid>
              <a:tr h="86243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Vincent est blond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Sophie est blond</a:t>
                      </a:r>
                      <a:r>
                        <a:rPr lang="fr-FR" sz="2900" b="0" dirty="0">
                          <a:solidFill>
                            <a:schemeClr val="accent6"/>
                          </a:solidFill>
                          <a:effectLst/>
                        </a:rPr>
                        <a:t>e</a:t>
                      </a:r>
                      <a:endParaRPr lang="fr-FR" sz="2900" b="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extLst>
                  <a:ext uri="{0D108BD9-81ED-4DB2-BD59-A6C34878D82A}">
                    <a16:rowId xmlns:a16="http://schemas.microsoft.com/office/drawing/2014/main" val="749613067"/>
                  </a:ext>
                </a:extLst>
              </a:tr>
              <a:tr h="8625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 err="1">
                          <a:effectLst/>
                        </a:rPr>
                        <a:t>Khang</a:t>
                      </a:r>
                      <a:r>
                        <a:rPr lang="fr-FR" sz="2900" b="0" dirty="0">
                          <a:effectLst/>
                        </a:rPr>
                        <a:t> est grand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 err="1">
                          <a:effectLst/>
                        </a:rPr>
                        <a:t>Hoa</a:t>
                      </a:r>
                      <a:r>
                        <a:rPr lang="fr-FR" sz="2900" b="0" dirty="0">
                          <a:effectLst/>
                        </a:rPr>
                        <a:t> est grand</a:t>
                      </a:r>
                      <a:r>
                        <a:rPr lang="fr-FR" sz="2900" b="0" dirty="0">
                          <a:solidFill>
                            <a:schemeClr val="accent6"/>
                          </a:solidFill>
                          <a:effectLst/>
                        </a:rPr>
                        <a:t>e</a:t>
                      </a:r>
                      <a:endParaRPr lang="fr-FR" sz="2900" b="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extLst>
                  <a:ext uri="{0D108BD9-81ED-4DB2-BD59-A6C34878D82A}">
                    <a16:rowId xmlns:a16="http://schemas.microsoft.com/office/drawing/2014/main" val="842275840"/>
                  </a:ext>
                </a:extLst>
              </a:tr>
              <a:tr h="86255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>
                          <a:effectLst/>
                        </a:rPr>
                        <a:t>Le vêtement est original</a:t>
                      </a:r>
                      <a:endParaRPr lang="fr-FR" sz="29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Lise a une robe original</a:t>
                      </a:r>
                      <a:r>
                        <a:rPr lang="fr-FR" sz="2900" b="0" dirty="0">
                          <a:solidFill>
                            <a:schemeClr val="accent6"/>
                          </a:solidFill>
                          <a:effectLst/>
                        </a:rPr>
                        <a:t>e</a:t>
                      </a:r>
                      <a:endParaRPr lang="fr-FR" sz="2900" b="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0279" marR="180279" marT="0" marB="0"/>
                </a:tc>
                <a:extLst>
                  <a:ext uri="{0D108BD9-81ED-4DB2-BD59-A6C34878D82A}">
                    <a16:rowId xmlns:a16="http://schemas.microsoft.com/office/drawing/2014/main" val="3493901902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5FF43E2-740F-AA79-DE54-684139D2D4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91889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9F10F54-8055-AB2C-618C-8F6F1456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14557"/>
            <a:ext cx="10872665" cy="70578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V. Grammaire (2) :  L’accord féminin des adjectifs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A3A456B-AE30-6239-21CD-9438573C56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75299"/>
              </p:ext>
            </p:extLst>
          </p:nvPr>
        </p:nvGraphicFramePr>
        <p:xfrm>
          <a:off x="1161233" y="2292953"/>
          <a:ext cx="9869534" cy="3929353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5127069">
                  <a:extLst>
                    <a:ext uri="{9D8B030D-6E8A-4147-A177-3AD203B41FA5}">
                      <a16:colId xmlns:a16="http://schemas.microsoft.com/office/drawing/2014/main" val="3822845549"/>
                    </a:ext>
                  </a:extLst>
                </a:gridCol>
                <a:gridCol w="4742465">
                  <a:extLst>
                    <a:ext uri="{9D8B030D-6E8A-4147-A177-3AD203B41FA5}">
                      <a16:colId xmlns:a16="http://schemas.microsoft.com/office/drawing/2014/main" val="3518781157"/>
                    </a:ext>
                  </a:extLst>
                </a:gridCol>
              </a:tblGrid>
              <a:tr h="55149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4000" u="sng" dirty="0">
                          <a:effectLst/>
                        </a:rPr>
                        <a:t>Adjectifs d’apparence</a:t>
                      </a:r>
                      <a:endParaRPr lang="fr-FR" sz="4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324112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1" dirty="0">
                          <a:effectLst/>
                        </a:rPr>
                        <a:t>Masculin</a:t>
                      </a:r>
                      <a:endParaRPr lang="fr-FR" sz="29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1" dirty="0">
                          <a:solidFill>
                            <a:srgbClr val="FF0000"/>
                          </a:solidFill>
                          <a:effectLst/>
                        </a:rPr>
                        <a:t>Féminin</a:t>
                      </a:r>
                      <a:endParaRPr lang="fr-FR" sz="29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1136008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Petit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Petit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558319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Grand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Grand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3270668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Brun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Brun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083423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Blond</a:t>
                      </a:r>
                      <a:endParaRPr lang="fr-FR" sz="29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Blond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0873267"/>
                  </a:ext>
                </a:extLst>
              </a:tr>
              <a:tr h="5514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b="0" dirty="0">
                          <a:effectLst/>
                        </a:rPr>
                        <a:t>Rou</a:t>
                      </a:r>
                      <a:r>
                        <a:rPr lang="fr-FR" sz="2900" b="0" dirty="0">
                          <a:solidFill>
                            <a:srgbClr val="00B0F0"/>
                          </a:solidFill>
                          <a:effectLst/>
                        </a:rPr>
                        <a:t>x</a:t>
                      </a:r>
                      <a:endParaRPr lang="fr-FR" sz="2900" b="0" dirty="0">
                        <a:solidFill>
                          <a:srgbClr val="00B0F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900" dirty="0">
                          <a:effectLst/>
                        </a:rPr>
                        <a:t>Rou</a:t>
                      </a:r>
                      <a:r>
                        <a:rPr lang="fr-FR" sz="2900" dirty="0">
                          <a:solidFill>
                            <a:srgbClr val="00B0F0"/>
                          </a:solidFill>
                          <a:effectLst/>
                        </a:rPr>
                        <a:t>ss</a:t>
                      </a:r>
                      <a:r>
                        <a:rPr lang="fr-FR" sz="2900" dirty="0">
                          <a:solidFill>
                            <a:srgbClr val="FF0000"/>
                          </a:solidFill>
                          <a:effectLst/>
                        </a:rPr>
                        <a:t>e</a:t>
                      </a:r>
                      <a:endParaRPr lang="fr-FR" sz="2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82759" marR="182759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8754338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9B70FC5-31C6-4FC3-438F-4018BAF2BA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3490" y="486623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5835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6E9B9CD-B753-0893-3329-17A01AEF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699" y="871758"/>
            <a:ext cx="5227171" cy="3871143"/>
          </a:xfrm>
        </p:spPr>
        <p:txBody>
          <a:bodyPr>
            <a:normAutofit/>
          </a:bodyPr>
          <a:lstStyle/>
          <a:p>
            <a:r>
              <a:rPr lang="fr-FR" dirty="0"/>
              <a:t>Je suis grande et blonde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60C83B0-E21F-B886-8ADD-BC93AE7732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95325" y="4785543"/>
            <a:ext cx="4857857" cy="1005657"/>
          </a:xfrm>
        </p:spPr>
        <p:txBody>
          <a:bodyPr>
            <a:normAutofit/>
          </a:bodyPr>
          <a:lstStyle/>
          <a:p>
            <a:r>
              <a:rPr lang="fr-FR" dirty="0"/>
              <a:t>Unité 3 – Leçon 1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9149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7CC41EB-2D81-4303-9171-6401B388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34100"/>
            <a:ext cx="49149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9F0FAD05-13EF-1D6E-FC36-405F75E12E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508" r="19237"/>
          <a:stretch/>
        </p:blipFill>
        <p:spPr>
          <a:xfrm>
            <a:off x="6515100" y="10"/>
            <a:ext cx="56769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5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9C31DC6-A925-5F97-24D8-D308E8E75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14557"/>
            <a:ext cx="10872665" cy="7057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Exercice LE 1 p.46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7A5B507-DD2F-4879-CC7B-8C35C068AE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44422" y="2292953"/>
            <a:ext cx="8903156" cy="386045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5029470-24D7-D1D4-F57F-2078E30305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14325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5287409-0809-9765-9554-FE2A0B305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88182" y="685116"/>
            <a:ext cx="4665617" cy="5488578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Dwayne Johnson c’est un homme, il est grand et beau. Il a les yeux noirs. Il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cheveux (= il est chauve). Il a la peau foncée et il a des tatouages.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Reine Elisabeth, c’est une femme. Elle est vieille et petite. Elle a des lunettes. Elle a les cheveux mi-longs, blancs et gris. Elle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n’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fr-FR" sz="22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 de</a:t>
            </a: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piercing.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Michael Jackson, c’est un homme. Il est de taille moyenne et mince. Il a les cheveux longs et bruns. Il a la peau mate. Il a les yeux marrons bouclés.</a:t>
            </a:r>
          </a:p>
        </p:txBody>
      </p:sp>
      <p:pic>
        <p:nvPicPr>
          <p:cNvPr id="4" name="Picture 11">
            <a:extLst>
              <a:ext uri="{FF2B5EF4-FFF2-40B4-BE49-F238E27FC236}">
                <a16:creationId xmlns:a16="http://schemas.microsoft.com/office/drawing/2014/main" id="{6C92EA06-6CE7-FB49-AE40-FD250DEC7C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5919" y="1414342"/>
            <a:ext cx="4572563" cy="488848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10DD973-5F3A-CC3F-EC15-5EB3C2665967}"/>
              </a:ext>
            </a:extLst>
          </p:cNvPr>
          <p:cNvSpPr txBox="1"/>
          <p:nvPr/>
        </p:nvSpPr>
        <p:spPr>
          <a:xfrm>
            <a:off x="1574073" y="607423"/>
            <a:ext cx="457256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2000" u="sng" dirty="0"/>
              <a:t>Décris 3 personnalités de ton choix 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165FF712-8E1D-6E16-0C87-3C7E08B1EE50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87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647AF3D-DB83-5B71-371C-56636FF8D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4" y="586242"/>
            <a:ext cx="9794968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dirty="0">
                <a:solidFill>
                  <a:srgbClr val="00B0F0"/>
                </a:solidFill>
              </a:rPr>
              <a:t>Qui </a:t>
            </a:r>
            <a:r>
              <a:rPr lang="en-US" sz="4000" dirty="0" err="1">
                <a:solidFill>
                  <a:srgbClr val="00B0F0"/>
                </a:solidFill>
              </a:rPr>
              <a:t>est-ce</a:t>
            </a:r>
            <a:r>
              <a:rPr lang="en-US" sz="4000" dirty="0">
                <a:solidFill>
                  <a:srgbClr val="00B0F0"/>
                </a:solidFill>
              </a:rPr>
              <a:t> ? (Questions </a:t>
            </a:r>
            <a:r>
              <a:rPr lang="en-US" sz="4000" dirty="0" err="1">
                <a:solidFill>
                  <a:srgbClr val="00B0F0"/>
                </a:solidFill>
              </a:rPr>
              <a:t>fermées</a:t>
            </a:r>
            <a:r>
              <a:rPr lang="en-US" sz="4000" dirty="0">
                <a:solidFill>
                  <a:srgbClr val="00B0F0"/>
                </a:solidFill>
              </a:rPr>
              <a:t>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0D11FD-BBD2-963A-9EC6-70A3A6F58B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09" t="10417" r="3530" b="13356"/>
          <a:stretch/>
        </p:blipFill>
        <p:spPr bwMode="auto">
          <a:xfrm>
            <a:off x="1075779" y="1667449"/>
            <a:ext cx="4351667" cy="5120680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Picture 7">
            <a:extLst>
              <a:ext uri="{FF2B5EF4-FFF2-40B4-BE49-F238E27FC236}">
                <a16:creationId xmlns:a16="http://schemas.microsoft.com/office/drawing/2014/main" id="{22A1301F-395B-DF1F-D463-3CEA0609FE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63" t="10244" r="4759" b="13877"/>
          <a:stretch/>
        </p:blipFill>
        <p:spPr bwMode="auto">
          <a:xfrm>
            <a:off x="5520727" y="1667449"/>
            <a:ext cx="4292637" cy="508365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7E196DE4-6138-A727-427B-CDC77E471A0F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37190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1B940A6-EF5E-0343-6BAD-27E255C8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14557"/>
            <a:ext cx="10872665" cy="7057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Imagine le physique du chanteur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24" descr="Une image contenant table&#10;&#10;Description générée automatiquement">
            <a:extLst>
              <a:ext uri="{FF2B5EF4-FFF2-40B4-BE49-F238E27FC236}">
                <a16:creationId xmlns:a16="http://schemas.microsoft.com/office/drawing/2014/main" id="{4D84C91A-A03C-FED8-5F54-75CA5A308D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8603"/>
          <a:stretch/>
        </p:blipFill>
        <p:spPr bwMode="auto">
          <a:xfrm>
            <a:off x="800100" y="2390746"/>
            <a:ext cx="10591800" cy="3756135"/>
          </a:xfrm>
          <a:prstGeom prst="rect">
            <a:avLst/>
          </a:prstGeom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F7232A2-BB71-1C48-A7DF-873C64C33296}"/>
              </a:ext>
            </a:extLst>
          </p:cNvPr>
          <p:cNvSpPr txBox="1"/>
          <p:nvPr/>
        </p:nvSpPr>
        <p:spPr>
          <a:xfrm>
            <a:off x="872565" y="1620338"/>
            <a:ext cx="10519335" cy="77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Chanteur 1 « Jacques a dit »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https://www.youtube.com/watch?v=zlsk8bY9ypg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Chanteur 2 « sapés comme jamais »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https://www.youtube.com/watch?v=4bPGxLxogvw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44B23CB-6007-5422-4CDD-317811192C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88828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64E098-712B-F605-6903-B50A38BE1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877351-2BAC-02FE-FA7E-3A8ED15497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Description physique : accord des adjectifs </a:t>
            </a:r>
          </a:p>
          <a:p>
            <a:pPr marL="0" indent="0">
              <a:buNone/>
            </a:pP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https://play.kahoot.it/v2/?quizId=63b1e1f3-06f4-49ed-80b7-0727e4182581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0730EBF7-7D3B-E225-DD44-BC772A0BD4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801405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F10F54-8055-AB2C-618C-8F6F1456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050" y="897753"/>
            <a:ext cx="11185899" cy="771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(3) : Demander et donner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l’âge</a:t>
            </a:r>
            <a:endParaRPr lang="en-US" sz="3600" kern="1200" cap="all" spc="3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F3FA0E6-5F8D-924C-D8C7-421BE411E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0440604"/>
              </p:ext>
            </p:extLst>
          </p:nvPr>
        </p:nvGraphicFramePr>
        <p:xfrm>
          <a:off x="863600" y="2037977"/>
          <a:ext cx="10384118" cy="122893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192059">
                  <a:extLst>
                    <a:ext uri="{9D8B030D-6E8A-4147-A177-3AD203B41FA5}">
                      <a16:colId xmlns:a16="http://schemas.microsoft.com/office/drawing/2014/main" val="276467654"/>
                    </a:ext>
                  </a:extLst>
                </a:gridCol>
                <a:gridCol w="5192059">
                  <a:extLst>
                    <a:ext uri="{9D8B030D-6E8A-4147-A177-3AD203B41FA5}">
                      <a16:colId xmlns:a16="http://schemas.microsoft.com/office/drawing/2014/main" val="624347198"/>
                    </a:ext>
                  </a:extLst>
                </a:gridCol>
              </a:tblGrid>
              <a:tr h="63202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b="1" dirty="0">
                          <a:effectLst/>
                        </a:rPr>
                        <a:t>Demander l’âge</a:t>
                      </a:r>
                      <a:endParaRPr lang="fr-FR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b="1" dirty="0">
                          <a:effectLst/>
                        </a:rPr>
                        <a:t>Dire l’âge</a:t>
                      </a:r>
                      <a:endParaRPr lang="fr-FR" sz="3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171556"/>
                  </a:ext>
                </a:extLst>
              </a:tr>
              <a:tr h="5969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Vous avez quel âge ?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Nous avons douze ans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768671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92270DF-6F16-8619-36F9-6A44F7DB25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46808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F10F54-8055-AB2C-618C-8F6F1456B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050" y="897753"/>
            <a:ext cx="11185899" cy="771215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V.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Grammaire</a:t>
            </a:r>
            <a:r>
              <a:rPr lang="en-US" sz="3600" kern="1200" cap="all" spc="3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(3) : Demander et donner </a:t>
            </a:r>
            <a:r>
              <a:rPr lang="en-US" sz="3600" kern="1200" cap="all" spc="3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l’âge</a:t>
            </a:r>
            <a:endParaRPr lang="en-US" sz="3600" kern="1200" cap="all" spc="3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FF3FA0E6-5F8D-924C-D8C7-421BE411E5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842593"/>
              </p:ext>
            </p:extLst>
          </p:nvPr>
        </p:nvGraphicFramePr>
        <p:xfrm>
          <a:off x="863599" y="2067860"/>
          <a:ext cx="10497672" cy="3155575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5248836">
                  <a:extLst>
                    <a:ext uri="{9D8B030D-6E8A-4147-A177-3AD203B41FA5}">
                      <a16:colId xmlns:a16="http://schemas.microsoft.com/office/drawing/2014/main" val="276467654"/>
                    </a:ext>
                  </a:extLst>
                </a:gridCol>
                <a:gridCol w="5248836">
                  <a:extLst>
                    <a:ext uri="{9D8B030D-6E8A-4147-A177-3AD203B41FA5}">
                      <a16:colId xmlns:a16="http://schemas.microsoft.com/office/drawing/2014/main" val="624347198"/>
                    </a:ext>
                  </a:extLst>
                </a:gridCol>
              </a:tblGrid>
              <a:tr h="62963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 dirty="0">
                          <a:effectLst/>
                        </a:rPr>
                        <a:t>Demander l’âge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600" b="1" dirty="0">
                          <a:effectLst/>
                        </a:rPr>
                        <a:t>Dire l’âge</a:t>
                      </a:r>
                      <a:endParaRPr lang="fr-FR" sz="3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39171556"/>
                  </a:ext>
                </a:extLst>
              </a:tr>
              <a:tr h="5946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>
                          <a:effectLst/>
                        </a:rPr>
                        <a:t>Vous avez </a:t>
                      </a:r>
                      <a:r>
                        <a:rPr lang="fr-FR" sz="2000" b="0">
                          <a:effectLst/>
                          <a:highlight>
                            <a:srgbClr val="FFFF00"/>
                          </a:highlight>
                        </a:rPr>
                        <a:t>quel âge</a:t>
                      </a:r>
                      <a:r>
                        <a:rPr lang="fr-FR" sz="2000" b="0">
                          <a:effectLst/>
                        </a:rPr>
                        <a:t> ?</a:t>
                      </a:r>
                      <a:endParaRPr lang="fr-FR" sz="20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Nous avons </a:t>
                      </a:r>
                      <a:r>
                        <a:rPr lang="fr-FR" sz="2000" dirty="0">
                          <a:effectLst/>
                          <a:highlight>
                            <a:srgbClr val="00FF00"/>
                          </a:highlight>
                        </a:rPr>
                        <a:t>douze</a:t>
                      </a:r>
                      <a:r>
                        <a:rPr lang="fr-FR" sz="2000" dirty="0">
                          <a:effectLst/>
                        </a:rPr>
                        <a:t> </a:t>
                      </a:r>
                      <a:r>
                        <a:rPr lang="fr-FR" sz="2000" dirty="0">
                          <a:effectLst/>
                          <a:highlight>
                            <a:srgbClr val="00FF00"/>
                          </a:highlight>
                        </a:rPr>
                        <a:t>ans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43768671"/>
                  </a:ext>
                </a:extLst>
              </a:tr>
              <a:tr h="19312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Pour demander l’âge : </a:t>
                      </a:r>
                      <a:endParaRPr lang="fr-FR" sz="2400" b="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b="0" dirty="0">
                        <a:effectLst/>
                      </a:endParaRPr>
                    </a:p>
                    <a:p>
                      <a:pPr marL="34290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Font typeface="Calibri" panose="020F0502020204030204" pitchFamily="34" charset="0"/>
                        <a:buChar char="-"/>
                      </a:pPr>
                      <a:r>
                        <a:rPr lang="fr-FR" sz="2000" b="0" dirty="0">
                          <a:effectLst/>
                        </a:rPr>
                        <a:t>S + </a:t>
                      </a:r>
                      <a:r>
                        <a:rPr lang="fr-FR" sz="2000" b="0" dirty="0" err="1">
                          <a:effectLst/>
                        </a:rPr>
                        <a:t>Vb</a:t>
                      </a:r>
                      <a:r>
                        <a:rPr lang="fr-FR" sz="2000" b="0" dirty="0">
                          <a:effectLst/>
                        </a:rPr>
                        <a:t> AVOIR + </a:t>
                      </a:r>
                      <a:r>
                        <a:rPr lang="fr-FR" sz="2000" b="0" dirty="0">
                          <a:effectLst/>
                          <a:highlight>
                            <a:srgbClr val="FFFF00"/>
                          </a:highlight>
                        </a:rPr>
                        <a:t>QUEL ÂGE</a:t>
                      </a:r>
                      <a:r>
                        <a:rPr lang="fr-FR" sz="2000" b="0" dirty="0">
                          <a:effectLst/>
                        </a:rPr>
                        <a:t> ?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Pour dire l’âge : 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fr-FR" sz="20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dirty="0">
                          <a:effectLst/>
                        </a:rPr>
                        <a:t>S + </a:t>
                      </a:r>
                      <a:r>
                        <a:rPr lang="fr-FR" sz="2000" dirty="0" err="1">
                          <a:effectLst/>
                        </a:rPr>
                        <a:t>Vb</a:t>
                      </a:r>
                      <a:r>
                        <a:rPr lang="fr-FR" sz="2000" dirty="0">
                          <a:effectLst/>
                        </a:rPr>
                        <a:t> AVOIR + </a:t>
                      </a:r>
                      <a:r>
                        <a:rPr lang="fr-FR" sz="2000" dirty="0">
                          <a:effectLst/>
                          <a:highlight>
                            <a:srgbClr val="00FF00"/>
                          </a:highlight>
                        </a:rPr>
                        <a:t>(âge)</a:t>
                      </a:r>
                      <a:r>
                        <a:rPr lang="fr-FR" sz="2000" dirty="0">
                          <a:effectLst/>
                        </a:rPr>
                        <a:t> + </a:t>
                      </a:r>
                      <a:r>
                        <a:rPr lang="fr-FR" sz="2000" dirty="0">
                          <a:effectLst/>
                          <a:highlight>
                            <a:srgbClr val="00FF00"/>
                          </a:highlight>
                        </a:rPr>
                        <a:t>ans</a:t>
                      </a:r>
                      <a:r>
                        <a:rPr lang="fr-FR" sz="20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24161"/>
                  </a:ext>
                </a:extLst>
              </a:tr>
            </a:tbl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DE7C1A2-09CC-072B-3515-4E29B91EBAE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mp3-output-ttsfree(dot)com (27)">
            <a:hlinkClick r:id="" action="ppaction://media"/>
            <a:extLst>
              <a:ext uri="{FF2B5EF4-FFF2-40B4-BE49-F238E27FC236}">
                <a16:creationId xmlns:a16="http://schemas.microsoft.com/office/drawing/2014/main" id="{F3E61C68-1709-F2E7-9184-0F3D7292C9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025427" y="3884223"/>
            <a:ext cx="806695" cy="806695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8858" y="4835498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671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51" name="Straight Connector 6150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53" name="Straight Connector 6152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6155" name="Rectangle 6154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FD005B9-15D6-E8C7-17A5-A978DD657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4"/>
            <a:ext cx="3076032" cy="391494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Le </a:t>
            </a:r>
            <a:r>
              <a:rPr lang="en-US" dirty="0" err="1"/>
              <a:t>verbe</a:t>
            </a:r>
            <a:r>
              <a:rPr lang="en-US" dirty="0"/>
              <a:t> </a:t>
            </a:r>
            <a:r>
              <a:rPr lang="en-US" dirty="0" err="1"/>
              <a:t>avoir</a:t>
            </a:r>
            <a:endParaRPr lang="en-US" dirty="0"/>
          </a:p>
        </p:txBody>
      </p:sp>
      <p:cxnSp>
        <p:nvCxnSpPr>
          <p:cNvPr id="6157" name="Straight Connector 6156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Le verbe AVOIR au présent Le verbe AVOIR au présent de l'indicatif">
            <a:extLst>
              <a:ext uri="{FF2B5EF4-FFF2-40B4-BE49-F238E27FC236}">
                <a16:creationId xmlns:a16="http://schemas.microsoft.com/office/drawing/2014/main" id="{8FA8D82F-6043-B3D0-E82C-094AAC222A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08449" y="723901"/>
            <a:ext cx="7213600" cy="541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A3932B2-DF99-DD3A-C225-6021F46010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4" name="mp3-output-ttsfree(dot)com (26)">
            <a:hlinkClick r:id="" action="ppaction://media"/>
            <a:extLst>
              <a:ext uri="{FF2B5EF4-FFF2-40B4-BE49-F238E27FC236}">
                <a16:creationId xmlns:a16="http://schemas.microsoft.com/office/drawing/2014/main" id="{A412D713-B4D4-9B7D-EB8B-6B888F058D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00100" y="2887840"/>
            <a:ext cx="2705148" cy="2705148"/>
          </a:xfrm>
          <a:prstGeom prst="rect">
            <a:avLst/>
          </a:prstGeom>
        </p:spPr>
      </p:pic>
      <p:pic>
        <p:nvPicPr>
          <p:cNvPr id="5" name="Picture 2" descr="Cat Kitty Sticker by 궁디팡팡 캣페스타">
            <a:extLst>
              <a:ext uri="{FF2B5EF4-FFF2-40B4-BE49-F238E27FC236}">
                <a16:creationId xmlns:a16="http://schemas.microsoft.com/office/drawing/2014/main" id="{5A287875-F81E-EB65-7BEC-239BDF3DDC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4226" y="4943902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21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710FDB-0919-493E-8539-8240C23F1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E27B77E-AE6C-7B7A-ABE6-5A5BFEA67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22096"/>
            <a:ext cx="10691265" cy="1371030"/>
          </a:xfrm>
        </p:spPr>
        <p:txBody>
          <a:bodyPr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: ÊTRE et AVOIR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33715A5-8048-453E-A44A-0F17BBB481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8638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B71A990-3D11-FCCB-BB79-271EF8E49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4" y="2276474"/>
            <a:ext cx="10734675" cy="3943351"/>
          </a:xfrm>
        </p:spPr>
        <p:txBody>
          <a:bodyPr>
            <a:normAutofit/>
          </a:bodyPr>
          <a:lstStyle/>
          <a:p>
            <a:r>
              <a:rPr lang="fr-FR" dirty="0">
                <a:hlinkClick r:id="rId2"/>
              </a:rPr>
              <a:t>https://create.kahoot.it/details/aeaa1cea-d867-471d-8030-b994774d2fe5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116732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579683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dirty="0" err="1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dirty="0">
                <a:solidFill>
                  <a:srgbClr val="0563C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Set the </a:t>
            </a:r>
            <a:r>
              <a:rPr lang="fr-FR" dirty="0" err="1"/>
              <a:t>spoken</a:t>
            </a:r>
            <a:r>
              <a:rPr lang="fr-FR" dirty="0"/>
              <a:t> </a:t>
            </a:r>
            <a:r>
              <a:rPr lang="fr-FR" dirty="0" err="1"/>
              <a:t>language</a:t>
            </a:r>
            <a:r>
              <a:rPr lang="fr-FR" dirty="0"/>
              <a:t> in French</a:t>
            </a:r>
          </a:p>
          <a:p>
            <a:pPr marL="514350" indent="-514350">
              <a:buAutoNum type="arabicParenR"/>
            </a:pPr>
            <a:r>
              <a:rPr lang="fr-FR" dirty="0"/>
              <a:t>Click on the </a:t>
            </a:r>
            <a:r>
              <a:rPr lang="fr-FR" dirty="0" err="1"/>
              <a:t>mic</a:t>
            </a:r>
            <a:endParaRPr lang="fr-FR" dirty="0"/>
          </a:p>
          <a:p>
            <a:pPr marL="514350" indent="-514350">
              <a:buAutoNum type="arabicParenR"/>
            </a:pPr>
            <a:r>
              <a:rPr lang="fr-FR" dirty="0"/>
              <a:t>Practice </a:t>
            </a:r>
            <a:r>
              <a:rPr lang="fr-FR" dirty="0"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dirty="0">
              <a:solidFill>
                <a:srgbClr val="00B050"/>
              </a:solidFill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mp3-output-ttsfree(dot)com (27)">
            <a:hlinkClick r:id="" action="ppaction://media"/>
            <a:extLst>
              <a:ext uri="{FF2B5EF4-FFF2-40B4-BE49-F238E27FC236}">
                <a16:creationId xmlns:a16="http://schemas.microsoft.com/office/drawing/2014/main" id="{BBDE8E25-BDBF-3330-924C-B826A5289F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54071" y="5752531"/>
            <a:ext cx="477251" cy="477251"/>
          </a:xfrm>
          <a:prstGeom prst="rect">
            <a:avLst/>
          </a:prstGeom>
        </p:spPr>
      </p:pic>
      <p:pic>
        <p:nvPicPr>
          <p:cNvPr id="6" name="mp3-output-ttsfree(dot)com (26)">
            <a:hlinkClick r:id="" action="ppaction://media"/>
            <a:extLst>
              <a:ext uri="{FF2B5EF4-FFF2-40B4-BE49-F238E27FC236}">
                <a16:creationId xmlns:a16="http://schemas.microsoft.com/office/drawing/2014/main" id="{777E5684-CC7C-71E5-47F4-B99959E862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954071" y="4931037"/>
            <a:ext cx="477251" cy="47725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AF918F4-F24F-4121-F38A-6FFFD20B54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377" y="4609649"/>
            <a:ext cx="2146791" cy="2154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49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9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0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1978AB1-71D4-94AF-0BEB-8F8D88A649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897753"/>
            <a:ext cx="3635046" cy="1575391"/>
          </a:xfrm>
        </p:spPr>
        <p:txBody>
          <a:bodyPr>
            <a:normAutofit/>
          </a:bodyPr>
          <a:lstStyle/>
          <a:p>
            <a:r>
              <a:rPr lang="fr-FR"/>
              <a:t>I. Starter</a:t>
            </a:r>
            <a:endParaRPr lang="fr-FR" dirty="0"/>
          </a:p>
        </p:txBody>
      </p:sp>
      <p:cxnSp>
        <p:nvCxnSpPr>
          <p:cNvPr id="16" name="Straight Connector 12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86E5F45B-02F9-205A-CAA6-1215583D22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4" y="2710035"/>
            <a:ext cx="3902801" cy="3500265"/>
          </a:xfrm>
        </p:spPr>
        <p:txBody>
          <a:bodyPr>
            <a:normAutofit/>
          </a:bodyPr>
          <a:lstStyle/>
          <a:p>
            <a:r>
              <a:rPr lang="en-US" dirty="0" err="1"/>
              <a:t>Qu’est-ce</a:t>
            </a:r>
            <a:r>
              <a:rPr lang="en-US" dirty="0"/>
              <a:t> que les enfants font ?</a:t>
            </a:r>
          </a:p>
          <a:p>
            <a:endParaRPr lang="en-US" dirty="0"/>
          </a:p>
          <a:p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grands </a:t>
            </a:r>
            <a:r>
              <a:rPr lang="en-US" dirty="0" err="1"/>
              <a:t>ou</a:t>
            </a:r>
            <a:r>
              <a:rPr lang="en-US" dirty="0"/>
              <a:t> petits ? </a:t>
            </a:r>
          </a:p>
          <a:p>
            <a:endParaRPr lang="en-US" dirty="0"/>
          </a:p>
          <a:p>
            <a:r>
              <a:rPr lang="en-US" dirty="0" err="1"/>
              <a:t>Ils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blonds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bruns</a:t>
            </a:r>
            <a:r>
              <a:rPr lang="en-US" dirty="0"/>
              <a:t> ?</a:t>
            </a:r>
          </a:p>
        </p:txBody>
      </p:sp>
      <p:pic>
        <p:nvPicPr>
          <p:cNvPr id="4" name="Content Placeholder 3" descr="Kindermodenschau auf der &quot;Children's Fashion Coogne&quot; | Kölner Stadt-Anzeiger">
            <a:extLst>
              <a:ext uri="{FF2B5EF4-FFF2-40B4-BE49-F238E27FC236}">
                <a16:creationId xmlns:a16="http://schemas.microsoft.com/office/drawing/2014/main" id="{1901163C-9ABC-10ED-E99A-1BEB288331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76800" y="1140571"/>
            <a:ext cx="6515100" cy="4576857"/>
          </a:xfrm>
          <a:prstGeom prst="rect">
            <a:avLst/>
          </a:prstGeom>
          <a:noFill/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369ED8B-5364-D419-B664-1FAAD8400A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0186433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1943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8F1EC8D-9185-62EF-8EC3-645BA7F7F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899025"/>
            <a:ext cx="3076032" cy="140789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/>
              <a:t>Exercice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LE 12 p.47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3716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3038163-69FB-4A06-D7FF-F11CE3CC0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038600" y="1480378"/>
            <a:ext cx="7353299" cy="3897246"/>
          </a:xfrm>
          <a:prstGeom prst="rect">
            <a:avLst/>
          </a:prstGeom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AFCA568-912A-5106-92AA-FDE8CE777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4033093"/>
              </p:ext>
            </p:extLst>
          </p:nvPr>
        </p:nvGraphicFramePr>
        <p:xfrm>
          <a:off x="909955" y="2617694"/>
          <a:ext cx="2556398" cy="290456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78199">
                  <a:extLst>
                    <a:ext uri="{9D8B030D-6E8A-4147-A177-3AD203B41FA5}">
                      <a16:colId xmlns:a16="http://schemas.microsoft.com/office/drawing/2014/main" val="3979704590"/>
                    </a:ext>
                  </a:extLst>
                </a:gridCol>
                <a:gridCol w="1278199">
                  <a:extLst>
                    <a:ext uri="{9D8B030D-6E8A-4147-A177-3AD203B41FA5}">
                      <a16:colId xmlns:a16="http://schemas.microsoft.com/office/drawing/2014/main" val="919459010"/>
                    </a:ext>
                  </a:extLst>
                </a:gridCol>
              </a:tblGrid>
              <a:tr h="735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1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B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9944689"/>
                  </a:ext>
                </a:extLst>
              </a:tr>
              <a:tr h="735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2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01022120"/>
                  </a:ext>
                </a:extLst>
              </a:tr>
              <a:tr h="735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3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11086923"/>
                  </a:ext>
                </a:extLst>
              </a:tr>
              <a:tr h="6972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>
                          <a:effectLst/>
                        </a:rPr>
                        <a:t>4</a:t>
                      </a:r>
                      <a:endParaRPr lang="fr-FR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3200" dirty="0">
                          <a:effectLst/>
                        </a:rPr>
                        <a:t> </a:t>
                      </a:r>
                      <a:endParaRPr lang="fr-FR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6473935"/>
                  </a:ext>
                </a:extLst>
              </a:tr>
            </a:tbl>
          </a:graphicData>
        </a:graphic>
      </p:graphicFrame>
      <p:pic>
        <p:nvPicPr>
          <p:cNvPr id="7" name="PISTE073">
            <a:hlinkClick r:id="" action="ppaction://media"/>
            <a:extLst>
              <a:ext uri="{FF2B5EF4-FFF2-40B4-BE49-F238E27FC236}">
                <a16:creationId xmlns:a16="http://schemas.microsoft.com/office/drawing/2014/main" id="{59150B31-30A1-9A02-927A-E39D3767F8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38499" y="1597676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434ADC1-DCF1-2E1B-0D1A-9CDEEE4A88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24535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41BFA31-6544-45C2-9DA0-9E1C5E0B1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AB715C5-A09A-96E5-3AA7-B7BE68E9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871759"/>
            <a:ext cx="4126774" cy="11288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dirty="0"/>
              <a:t>Ex le 2 p.46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C36F877-5419-44C1-A2CD-376BDDDC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CE104BF4-5F10-8EED-47E1-4A5B04C6F18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0099" y="3081087"/>
            <a:ext cx="5085200" cy="2448427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493C4F9F-7E5C-7EF3-A8B1-5DDF817615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6253514" y="3187209"/>
            <a:ext cx="5128862" cy="2236182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4B21692-652C-4371-95C5-05248EF34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7890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1">
            <a:extLst>
              <a:ext uri="{FF2B5EF4-FFF2-40B4-BE49-F238E27FC236}">
                <a16:creationId xmlns:a16="http://schemas.microsoft.com/office/drawing/2014/main" id="{04A2D152-313C-0AB8-4CDE-2CD42025CD02}"/>
              </a:ext>
            </a:extLst>
          </p:cNvPr>
          <p:cNvSpPr txBox="1">
            <a:spLocks/>
          </p:cNvSpPr>
          <p:nvPr/>
        </p:nvSpPr>
        <p:spPr>
          <a:xfrm>
            <a:off x="6201591" y="871759"/>
            <a:ext cx="4126774" cy="11288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 cap="all" spc="3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/>
              <a:t>Ex le 7 p.39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5337674-EBA1-583F-57D8-E9F0C44F61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8153430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3FCC03-43B6-AAEF-5CED-F3FEB52FD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Exercice LE 4 p.46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5D24665-2719-01BD-DE12-E79F0076B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56845" y="2116183"/>
            <a:ext cx="5945492" cy="3838974"/>
          </a:xfr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3F9DACC-D829-29D5-D1F0-57569634980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63095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481F19-6016-DAD0-C21F-7391E76DE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Kahoot</a:t>
            </a:r>
            <a:r>
              <a:rPr lang="fr-FR" dirty="0"/>
              <a:t> time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E264E2-CD93-50D0-4309-07C436ECCC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1583" y="2128684"/>
            <a:ext cx="5304417" cy="112793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Kahoot</a:t>
            </a: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âge et nombres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https://play.kahoot.it/v2/?quizId=9871a79a-8449-4b56-97ee-70640eff2d96</a:t>
            </a:r>
            <a:endParaRPr lang="fr-FR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405E753-08E7-8982-6FA9-EF0383DABD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28684"/>
            <a:ext cx="5219700" cy="1127930"/>
          </a:xfr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Avoir et Être au présent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https://play.kahoot.it/v2/?quizId=00746e7c-e1e6-48c5-bdf7-a54e954c8667</a:t>
            </a:r>
            <a:endParaRPr lang="fr-FR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3298D8B9-610C-0FFB-56AE-5FEC8B5192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6760426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6980767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5944539" y="1139745"/>
            <a:ext cx="5954373" cy="1835985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67" dirty="0"/>
              <a:t>STEPS: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Check </a:t>
            </a:r>
            <a:r>
              <a:rPr lang="fr-FR" sz="1600" dirty="0" err="1"/>
              <a:t>vocabulary</a:t>
            </a:r>
            <a:r>
              <a:rPr lang="fr-FR" sz="1600" dirty="0"/>
              <a:t> to </a:t>
            </a:r>
            <a:r>
              <a:rPr lang="fr-FR" sz="1600" dirty="0" err="1"/>
              <a:t>enrich</a:t>
            </a:r>
            <a:r>
              <a:rPr lang="fr-FR" sz="1600" dirty="0"/>
              <a:t> </a:t>
            </a:r>
            <a:r>
              <a:rPr lang="fr-FR" sz="1600" dirty="0" err="1"/>
              <a:t>your</a:t>
            </a:r>
            <a:r>
              <a:rPr lang="fr-FR" sz="1600" dirty="0"/>
              <a:t> </a:t>
            </a:r>
            <a:r>
              <a:rPr lang="fr-FR" sz="1600" dirty="0" err="1"/>
              <a:t>text</a:t>
            </a:r>
            <a:endParaRPr lang="fr-FR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600" dirty="0"/>
              <a:t>Check </a:t>
            </a:r>
            <a:r>
              <a:rPr lang="fr-FR" sz="1600" dirty="0" err="1"/>
              <a:t>grammar</a:t>
            </a:r>
            <a:r>
              <a:rPr lang="fr-FR" sz="1600" dirty="0"/>
              <a:t> structures (adjective agreement)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5944539" y="4983100"/>
            <a:ext cx="5954373" cy="1112965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/>
              <a:t>NEED HELP?</a:t>
            </a:r>
          </a:p>
          <a:p>
            <a:pPr marL="457189" indent="-457189">
              <a:buAutoNum type="arabicPeriod"/>
            </a:pPr>
            <a:r>
              <a:rPr lang="en-US" sz="2133" dirty="0"/>
              <a:t>Check the vocabulary in textbook/lesson</a:t>
            </a:r>
          </a:p>
          <a:p>
            <a:pPr marL="457189" indent="-457189">
              <a:buAutoNum type="arabicPeriod"/>
            </a:pPr>
            <a:r>
              <a:rPr lang="en-US" sz="2133" dirty="0"/>
              <a:t>Ask at least two classmates before </a:t>
            </a:r>
            <a:r>
              <a:rPr lang="en-US" sz="2133" dirty="0" err="1"/>
              <a:t>Mr</a:t>
            </a:r>
            <a:r>
              <a:rPr lang="en-US" sz="2133" dirty="0"/>
              <a:t> </a:t>
            </a:r>
            <a:r>
              <a:rPr lang="en-US" sz="2133" dirty="0" err="1"/>
              <a:t>Mak</a:t>
            </a:r>
            <a:endParaRPr lang="en-US" sz="2133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9355493" y="462947"/>
            <a:ext cx="2509976" cy="547131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667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979" y="462947"/>
            <a:ext cx="8814331" cy="547129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8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VII. Production</a:t>
            </a:r>
            <a:endParaRPr lang="en-GB" sz="38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428979" y="1139745"/>
            <a:ext cx="5372379" cy="495632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133" dirty="0"/>
              <a:t>Trouve une photo de votre personnalité préférée et écris sa description (physique et caractère).</a:t>
            </a:r>
          </a:p>
          <a:p>
            <a:endParaRPr lang="fr-FR" sz="2133" dirty="0"/>
          </a:p>
          <a:p>
            <a:endParaRPr lang="en-US" sz="2133" dirty="0"/>
          </a:p>
          <a:p>
            <a:r>
              <a:rPr lang="en-US" sz="2133" u="sng" dirty="0" err="1">
                <a:solidFill>
                  <a:srgbClr val="00B0F0"/>
                </a:solidFill>
              </a:rPr>
              <a:t>Exemple</a:t>
            </a:r>
            <a:r>
              <a:rPr lang="en-US" sz="2133" u="sng" dirty="0">
                <a:solidFill>
                  <a:srgbClr val="00B0F0"/>
                </a:solidFill>
              </a:rPr>
              <a:t>:</a:t>
            </a:r>
          </a:p>
          <a:p>
            <a:r>
              <a:rPr lang="en-US" sz="2133" dirty="0"/>
              <a:t>Ma </a:t>
            </a:r>
            <a:r>
              <a:rPr lang="en-US" sz="2133" dirty="0" err="1"/>
              <a:t>personnalité</a:t>
            </a:r>
            <a:r>
              <a:rPr lang="en-US" sz="2133" dirty="0"/>
              <a:t> </a:t>
            </a:r>
            <a:r>
              <a:rPr lang="en-US" sz="2133" dirty="0" err="1"/>
              <a:t>préférée</a:t>
            </a:r>
            <a:r>
              <a:rPr lang="en-US" sz="2133" dirty="0"/>
              <a:t> </a:t>
            </a:r>
          </a:p>
          <a:p>
            <a:r>
              <a:rPr lang="en-US" sz="2133" dirty="0" err="1"/>
              <a:t>est</a:t>
            </a:r>
            <a:r>
              <a:rPr lang="en-US" sz="2133" dirty="0"/>
              <a:t> </a:t>
            </a:r>
            <a:r>
              <a:rPr lang="en-US" sz="2133" dirty="0" err="1"/>
              <a:t>Kylian</a:t>
            </a:r>
            <a:r>
              <a:rPr lang="en-US" sz="2133" dirty="0"/>
              <a:t> </a:t>
            </a:r>
            <a:r>
              <a:rPr lang="en-US" sz="2133" dirty="0" err="1"/>
              <a:t>Mbappé</a:t>
            </a:r>
            <a:r>
              <a:rPr lang="en-US" sz="2133" dirty="0"/>
              <a:t>. Il a 24</a:t>
            </a:r>
          </a:p>
          <a:p>
            <a:r>
              <a:rPr lang="en-US" sz="2133" dirty="0"/>
              <a:t>ans. Il </a:t>
            </a:r>
            <a:r>
              <a:rPr lang="en-US" sz="2133" dirty="0" err="1"/>
              <a:t>est</a:t>
            </a:r>
            <a:r>
              <a:rPr lang="en-US" sz="2133" dirty="0"/>
              <a:t> </a:t>
            </a:r>
            <a:r>
              <a:rPr lang="en-US" sz="2133" dirty="0" err="1"/>
              <a:t>célibataire</a:t>
            </a:r>
            <a:r>
              <a:rPr lang="en-US" sz="2133" dirty="0"/>
              <a:t>. Il </a:t>
            </a:r>
            <a:r>
              <a:rPr lang="en-US" sz="2133" dirty="0" err="1"/>
              <a:t>est</a:t>
            </a:r>
            <a:endParaRPr lang="en-US" sz="2133" dirty="0"/>
          </a:p>
          <a:p>
            <a:pPr algn="just"/>
            <a:r>
              <a:rPr lang="en-US" sz="2133" dirty="0"/>
              <a:t> grand, mince et </a:t>
            </a:r>
            <a:r>
              <a:rPr lang="en-US" sz="2133" dirty="0" err="1"/>
              <a:t>musclé</a:t>
            </a:r>
            <a:r>
              <a:rPr lang="en-US" sz="2133" dirty="0"/>
              <a:t>. Il a les </a:t>
            </a:r>
            <a:r>
              <a:rPr lang="en-US" sz="2133" dirty="0" err="1"/>
              <a:t>cheveux</a:t>
            </a:r>
            <a:r>
              <a:rPr lang="en-US" sz="2133" dirty="0"/>
              <a:t> </a:t>
            </a:r>
            <a:r>
              <a:rPr lang="en-US" sz="2133" dirty="0" err="1"/>
              <a:t>bruns</a:t>
            </a:r>
            <a:r>
              <a:rPr lang="en-US" sz="2133" dirty="0"/>
              <a:t> et courts. Il a les </a:t>
            </a:r>
            <a:r>
              <a:rPr lang="en-US" sz="2133" dirty="0" err="1"/>
              <a:t>yeux</a:t>
            </a:r>
            <a:r>
              <a:rPr lang="en-US" sz="2133" dirty="0"/>
              <a:t> marrons. Il </a:t>
            </a:r>
            <a:r>
              <a:rPr lang="en-US" sz="2133" dirty="0" err="1"/>
              <a:t>est</a:t>
            </a:r>
            <a:r>
              <a:rPr lang="en-US" sz="2133" dirty="0"/>
              <a:t> sportif, </a:t>
            </a:r>
            <a:r>
              <a:rPr lang="en-US" sz="2133" dirty="0" err="1"/>
              <a:t>sympa</a:t>
            </a:r>
            <a:r>
              <a:rPr lang="en-US" sz="2133" dirty="0"/>
              <a:t> </a:t>
            </a:r>
            <a:r>
              <a:rPr lang="en-US" sz="2133" dirty="0" err="1"/>
              <a:t>mais</a:t>
            </a:r>
            <a:r>
              <a:rPr lang="en-US" sz="2133" dirty="0"/>
              <a:t> il </a:t>
            </a:r>
            <a:r>
              <a:rPr lang="en-US" sz="2133" dirty="0" err="1"/>
              <a:t>est</a:t>
            </a:r>
            <a:r>
              <a:rPr lang="en-US" sz="2133" dirty="0"/>
              <a:t> </a:t>
            </a:r>
            <a:r>
              <a:rPr lang="en-US" sz="2133" dirty="0" err="1"/>
              <a:t>aussi</a:t>
            </a:r>
            <a:r>
              <a:rPr lang="en-US" sz="2133" dirty="0"/>
              <a:t> </a:t>
            </a:r>
            <a:r>
              <a:rPr lang="en-US" sz="2133" dirty="0" err="1"/>
              <a:t>paresseux</a:t>
            </a:r>
            <a:r>
              <a:rPr lang="en-US" sz="2133" dirty="0"/>
              <a:t>.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9411720" y="3061423"/>
            <a:ext cx="2487192" cy="1835984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Prolongement</a:t>
            </a:r>
            <a:r>
              <a:rPr lang="en-US" sz="2133" dirty="0"/>
              <a:t>:</a:t>
            </a:r>
          </a:p>
          <a:p>
            <a:r>
              <a:rPr lang="en-US" sz="2000" dirty="0" err="1"/>
              <a:t>Décris</a:t>
            </a:r>
            <a:r>
              <a:rPr lang="en-US" sz="2000" dirty="0"/>
              <a:t> un </a:t>
            </a:r>
            <a:r>
              <a:rPr lang="en-US" sz="2000" dirty="0" err="1"/>
              <a:t>membre</a:t>
            </a:r>
            <a:r>
              <a:rPr lang="en-US" sz="2000" dirty="0"/>
              <a:t> de ta </a:t>
            </a:r>
            <a:r>
              <a:rPr lang="en-US" sz="2000" dirty="0" err="1"/>
              <a:t>famille</a:t>
            </a:r>
            <a:endParaRPr lang="en-US" sz="2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5944539" y="3061422"/>
            <a:ext cx="3298771" cy="1835985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21920" tIns="60960" rIns="121920" bIns="6096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33" dirty="0" err="1"/>
              <a:t>Critères</a:t>
            </a:r>
            <a:r>
              <a:rPr lang="en-US" sz="2133" dirty="0"/>
              <a:t> de </a:t>
            </a:r>
            <a:r>
              <a:rPr lang="en-US" sz="2133" dirty="0" err="1"/>
              <a:t>réussite</a:t>
            </a:r>
            <a:r>
              <a:rPr lang="en-US" sz="2133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fr-FR" altLang="ja-JP" sz="2000" dirty="0">
                <a:ea typeface="ＭＳ Ｐゴシック"/>
              </a:rPr>
              <a:t>et, mais, alors, donc</a:t>
            </a:r>
            <a:endParaRPr lang="en-US" altLang="ja-JP" sz="1333" i="1" dirty="0">
              <a:solidFill>
                <a:srgbClr val="00B050"/>
              </a:solidFill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400" dirty="0">
                <a:ea typeface="ＭＳ Ｐゴシック"/>
              </a:rPr>
              <a:t> </a:t>
            </a:r>
            <a:r>
              <a:rPr lang="en-US" altLang="ja-JP" sz="2000" dirty="0">
                <a:ea typeface="ＭＳ Ｐゴシック"/>
              </a:rPr>
              <a:t>description </a:t>
            </a:r>
            <a:r>
              <a:rPr lang="en-US" altLang="ja-JP" sz="2400" dirty="0">
                <a:ea typeface="ＭＳ Ｐゴシック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ja-JP" altLang="en-US" sz="2133" dirty="0">
                <a:ea typeface="ＭＳ Ｐゴシック"/>
              </a:rPr>
              <a:t>　　　　　</a:t>
            </a:r>
            <a:r>
              <a:rPr lang="en-US" altLang="ja-JP" sz="2000" dirty="0">
                <a:ea typeface="ＭＳ Ｐゴシック"/>
              </a:rPr>
              <a:t>qui</a:t>
            </a:r>
            <a:endParaRPr lang="en-US" sz="11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8252886" y="280652"/>
            <a:ext cx="739465" cy="6206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6255027"/>
            <a:ext cx="12192000" cy="602973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>
                <a:solidFill>
                  <a:schemeClr val="tx1"/>
                </a:solidFill>
              </a:rPr>
              <a:t>Objectif d’apprentissage </a:t>
            </a:r>
            <a:r>
              <a:rPr lang="en-JP" sz="3200" dirty="0">
                <a:solidFill>
                  <a:schemeClr val="tx1"/>
                </a:solidFill>
              </a:rPr>
              <a:t>: </a:t>
            </a:r>
            <a:r>
              <a:rPr lang="fr-FR" sz="3200" dirty="0">
                <a:solidFill>
                  <a:schemeClr val="tx1"/>
                </a:solidFill>
              </a:rPr>
              <a:t>Je peux </a:t>
            </a:r>
            <a:r>
              <a:rPr lang="fr-FR" sz="3200" b="1" dirty="0">
                <a:solidFill>
                  <a:schemeClr val="tx1"/>
                </a:solidFill>
              </a:rPr>
              <a:t>décrire </a:t>
            </a:r>
            <a:r>
              <a:rPr lang="fr-FR" sz="3200" dirty="0"/>
              <a:t>ma personnalité préférée</a:t>
            </a:r>
            <a:endParaRPr lang="en-JP" sz="3200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49489"/>
            <a:ext cx="239765" cy="172355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11" y="3652804"/>
            <a:ext cx="239765" cy="172355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8222" y="3653856"/>
            <a:ext cx="239765" cy="172355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600" y="4171532"/>
            <a:ext cx="239765" cy="17235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0974" y="4160995"/>
            <a:ext cx="239765" cy="172355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3908" y="4604083"/>
            <a:ext cx="239765" cy="172355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/>
        </p:nvGraphicFramePr>
        <p:xfrm>
          <a:off x="-1" y="12131"/>
          <a:ext cx="12192001" cy="365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6146" name="Picture 2" descr="Kylian Mbappé a mis le feu à Twitter depuis un restaurant à Marrakech…">
            <a:extLst>
              <a:ext uri="{FF2B5EF4-FFF2-40B4-BE49-F238E27FC236}">
                <a16:creationId xmlns:a16="http://schemas.microsoft.com/office/drawing/2014/main" id="{958321A5-C5B1-45BA-FEB1-126F3A9CC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651" y="2004334"/>
            <a:ext cx="1904278" cy="190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F1B993-F5BF-528B-4B32-56DE4EC14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VII. Production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0C41EDE-9EA8-F7A2-5D6B-891262064C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Rédiger une petite annonce pour jouer dans un film (comme le modèle p.38). Utilise la charte pour t’aider.</a:t>
            </a:r>
          </a:p>
          <a:p>
            <a:pPr marL="0" indent="0">
              <a:buNone/>
            </a:pPr>
            <a:r>
              <a:rPr lang="fr-FR" sz="18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Exemple:</a:t>
            </a:r>
          </a:p>
          <a:p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5163A89-57A5-3CD9-BEB3-17B731B2F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Différenciation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 : Write a short ad for a role in a movie (30 words)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 : Same as above (40 words)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 : Same as above (50 words)</a:t>
            </a:r>
            <a:endParaRPr lang="fr-F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03A9AAA-9FBA-B298-0D48-6FD8595BA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474" y="3707193"/>
            <a:ext cx="4612743" cy="2240206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D13DBC1A-358D-25CF-77C5-DEE9185E94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91078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5280942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95" y="783939"/>
            <a:ext cx="10515600" cy="1003322"/>
          </a:xfrm>
        </p:spPr>
        <p:txBody>
          <a:bodyPr/>
          <a:lstStyle/>
          <a:p>
            <a:r>
              <a:rPr lang="fr-FR" dirty="0"/>
              <a:t>Practice </a:t>
            </a:r>
            <a:r>
              <a:rPr lang="fr-FR" dirty="0" err="1"/>
              <a:t>your</a:t>
            </a:r>
            <a:r>
              <a:rPr lang="fr-FR" dirty="0"/>
              <a:t> </a:t>
            </a:r>
            <a:r>
              <a:rPr lang="fr-FR" dirty="0" err="1"/>
              <a:t>pronunciation</a:t>
            </a:r>
            <a:r>
              <a:rPr lang="fr-FR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905" y="1407745"/>
            <a:ext cx="10515600" cy="4351338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fr-FR" sz="28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800" dirty="0" err="1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8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800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rabicParenR"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 the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spoken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language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French</a:t>
            </a:r>
          </a:p>
          <a:p>
            <a:pPr marL="514350" indent="-514350">
              <a:buAutoNum type="arabicParenR"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Click on the </a:t>
            </a:r>
            <a:r>
              <a:rPr lang="fr-FR" sz="28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</a:t>
            </a:r>
            <a:endParaRPr lang="fr-FR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rabicParenR"/>
            </a:pP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Practice </a:t>
            </a:r>
            <a:r>
              <a:rPr lang="fr-FR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 </a:t>
            </a:r>
          </a:p>
          <a:p>
            <a:pPr marL="514350" indent="-514350">
              <a:buAutoNum type="arabicParenR"/>
            </a:pPr>
            <a:endParaRPr lang="fr-FR" dirty="0">
              <a:sym typeface="Wingdings" panose="05000000000000000000" pitchFamily="2" charset="2"/>
            </a:endParaRPr>
          </a:p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288" y="2859635"/>
            <a:ext cx="6691745" cy="3441003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6438637" y="2415277"/>
            <a:ext cx="3291840" cy="8891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3828918" y="2905246"/>
            <a:ext cx="3733680" cy="302577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472" y="257566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572015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47F7C8-2531-3A61-7691-B69D4D681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VII. 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4BF60E6-8589-1996-D29F-EE5B04C895F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Description physique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https://wordwall.net/play/21188/054/488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Féminin des adjectifs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https://wordwall.net/play/21188/390/575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Verbe AVOIR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https://wordwall.net/play/21187/628/528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Picture 17" descr="Qr code&#10;&#10;Description automatically generated">
            <a:extLst>
              <a:ext uri="{FF2B5EF4-FFF2-40B4-BE49-F238E27FC236}">
                <a16:creationId xmlns:a16="http://schemas.microsoft.com/office/drawing/2014/main" id="{F677D32A-56E4-0B32-C974-4FB9BC2F08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1977" y="2261961"/>
            <a:ext cx="530225" cy="557530"/>
          </a:xfrm>
          <a:prstGeom prst="rect">
            <a:avLst/>
          </a:prstGeom>
        </p:spPr>
      </p:pic>
      <p:pic>
        <p:nvPicPr>
          <p:cNvPr id="6" name="Picture 20" descr="Qr code&#10;&#10;Description automatically generated">
            <a:extLst>
              <a:ext uri="{FF2B5EF4-FFF2-40B4-BE49-F238E27FC236}">
                <a16:creationId xmlns:a16="http://schemas.microsoft.com/office/drawing/2014/main" id="{40584C5C-D146-B1DF-AE11-5D06908A07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41977" y="3581091"/>
            <a:ext cx="563245" cy="569595"/>
          </a:xfrm>
          <a:prstGeom prst="rect">
            <a:avLst/>
          </a:prstGeom>
        </p:spPr>
      </p:pic>
      <p:pic>
        <p:nvPicPr>
          <p:cNvPr id="7" name="Picture 4" descr="Qr code&#10;&#10;Description automatically generated">
            <a:extLst>
              <a:ext uri="{FF2B5EF4-FFF2-40B4-BE49-F238E27FC236}">
                <a16:creationId xmlns:a16="http://schemas.microsoft.com/office/drawing/2014/main" id="{D1E29BC5-0F85-A00A-B1DF-73C9378DCE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41977" y="4818388"/>
            <a:ext cx="482600" cy="504190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A588447-1A3A-DC8F-81C5-E7D14EF4F3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910896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8160135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8C425D-87EE-0FA1-1897-B431B65E1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en ligne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AF10EE5-9B15-3EBA-00AF-D4FEB9E7C0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635" y="1769035"/>
            <a:ext cx="10691265" cy="416017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>
                <a:solidFill>
                  <a:srgbClr val="202020"/>
                </a:solidFill>
                <a:latin typeface="Rubik"/>
                <a:hlinkClick r:id="rId2"/>
              </a:rPr>
              <a:t>Pick the right word</a:t>
            </a:r>
          </a:p>
          <a:p>
            <a:pPr marL="0" indent="0">
              <a:buNone/>
            </a:pPr>
            <a:r>
              <a:rPr lang="en-US" sz="1800" b="1" dirty="0">
                <a:solidFill>
                  <a:srgbClr val="202020"/>
                </a:solidFill>
                <a:latin typeface="Rubik"/>
                <a:hlinkClick r:id="rId2"/>
              </a:rPr>
              <a:t>www.wordwall.net/fr/resource/7009160</a:t>
            </a:r>
            <a:br>
              <a:rPr lang="en-US" dirty="0"/>
            </a:br>
            <a:endParaRPr lang="fr-FR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97594E6-EC91-1ACE-B8A3-5D163BF295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87" y="2652713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495F603C-E1B2-B4D5-B933-C96E0E888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589" y="2652713"/>
            <a:ext cx="3524250" cy="3524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6BBE420-BB2C-9FA7-8894-1B04F2AE9261}"/>
              </a:ext>
            </a:extLst>
          </p:cNvPr>
          <p:cNvSpPr txBox="1"/>
          <p:nvPr/>
        </p:nvSpPr>
        <p:spPr>
          <a:xfrm>
            <a:off x="6454589" y="1690688"/>
            <a:ext cx="6096000" cy="8803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02020"/>
                </a:solidFill>
                <a:effectLst/>
                <a:latin typeface="Rubik"/>
                <a:hlinkClick r:id="rId5"/>
              </a:rPr>
              <a:t>Complete the text</a:t>
            </a:r>
          </a:p>
          <a:p>
            <a:pPr>
              <a:lnSpc>
                <a:spcPct val="150000"/>
              </a:lnSpc>
            </a:pPr>
            <a:r>
              <a:rPr lang="en-US" b="1" i="0" dirty="0">
                <a:solidFill>
                  <a:srgbClr val="202020"/>
                </a:solidFill>
                <a:effectLst/>
                <a:latin typeface="Rubik"/>
                <a:hlinkClick r:id="rId5"/>
              </a:rPr>
              <a:t>www.wordwall.net/fr/resource/43102021</a:t>
            </a: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9A5C8C29-02E5-D924-4127-519093E86430}"/>
              </a:ext>
            </a:extLst>
          </p:cNvPr>
          <p:cNvGraphicFramePr/>
          <p:nvPr/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8548623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030" y="1"/>
            <a:ext cx="11269917" cy="878300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dirty="0"/>
              <a:t>How well have you performed with the Learning Objectives?</a:t>
            </a:r>
            <a:endParaRPr lang="en-JP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53" y="2272097"/>
            <a:ext cx="11479947" cy="3144067"/>
          </a:xfrm>
        </p:spPr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b="1" dirty="0"/>
              <a:t>Write an </a:t>
            </a:r>
            <a:r>
              <a:rPr lang="fr-FR" sz="3200" b="1" dirty="0" err="1"/>
              <a:t>advertisement</a:t>
            </a:r>
            <a:r>
              <a:rPr lang="en-JP" sz="3200" dirty="0"/>
              <a:t>.</a:t>
            </a:r>
            <a:r>
              <a:rPr lang="en-US" sz="32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32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dirty="0">
              <a:ea typeface="UD Digi Kyokasho NK-R" panose="02020400000000000000" pitchFamily="18" charset="-128"/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Ask</a:t>
            </a:r>
            <a:r>
              <a:rPr lang="fr-FR" sz="3200" b="1" dirty="0">
                <a:ea typeface="UD Digi Kyokasho NK-R" panose="02020400000000000000" pitchFamily="18" charset="-128"/>
              </a:rPr>
              <a:t> and tell </a:t>
            </a:r>
            <a:r>
              <a:rPr lang="fr-FR" sz="3200" b="1" dirty="0" err="1">
                <a:ea typeface="UD Digi Kyokasho NK-R" panose="02020400000000000000" pitchFamily="18" charset="-128"/>
              </a:rPr>
              <a:t>age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3200" b="1" dirty="0" err="1">
                <a:ea typeface="UD Digi Kyokasho NK-R" panose="02020400000000000000" pitchFamily="18" charset="-128"/>
              </a:rPr>
              <a:t>Describe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physical</a:t>
            </a:r>
            <a:r>
              <a:rPr lang="fr-FR" sz="3200" b="1" dirty="0">
                <a:ea typeface="UD Digi Kyokasho NK-R" panose="02020400000000000000" pitchFamily="18" charset="-128"/>
              </a:rPr>
              <a:t> </a:t>
            </a:r>
            <a:r>
              <a:rPr lang="fr-FR" sz="3200" b="1" dirty="0" err="1">
                <a:ea typeface="UD Digi Kyokasho NK-R" panose="02020400000000000000" pitchFamily="18" charset="-128"/>
              </a:rPr>
              <a:t>appearance</a:t>
            </a:r>
            <a:r>
              <a:rPr lang="en-JP" sz="3200" dirty="0">
                <a:ea typeface="UD Digi Kyokasho NK-R" panose="02020400000000000000" pitchFamily="18" charset="-128"/>
              </a:rPr>
              <a:t>.</a:t>
            </a:r>
            <a:r>
              <a:rPr lang="en-US" sz="32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32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210030" y="805765"/>
            <a:ext cx="11771940" cy="1272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373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729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41BFA31-6544-45C2-9DA0-9E1C5E0B19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C22058A-2216-9526-7C73-60DD4B942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871759"/>
            <a:ext cx="10744200" cy="127050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/>
          <a:p>
            <a:r>
              <a:rPr lang="en-US" sz="5000" dirty="0"/>
              <a:t>II. </a:t>
            </a:r>
            <a:r>
              <a:rPr lang="en-US" sz="5000" dirty="0" err="1"/>
              <a:t>Compréhension</a:t>
            </a:r>
            <a:r>
              <a:rPr lang="en-US" sz="5000" dirty="0"/>
              <a:t> </a:t>
            </a:r>
            <a:r>
              <a:rPr lang="en-US" sz="5000" dirty="0" err="1"/>
              <a:t>globale</a:t>
            </a:r>
            <a:endParaRPr lang="en-US" sz="5000" dirty="0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C36F877-5419-44C1-A2CD-376BDDDC3E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48387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ECC07033-5211-9AF6-1A50-AAEE9053A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" y="2425856"/>
            <a:ext cx="10586156" cy="1455593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44B21692-652C-4371-95C5-05248EF342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4152" y="6134100"/>
            <a:ext cx="485464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F36D458-D991-3008-FC55-6AC82407D88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218" b="5546"/>
          <a:stretch/>
        </p:blipFill>
        <p:spPr>
          <a:xfrm>
            <a:off x="784152" y="4148369"/>
            <a:ext cx="4867277" cy="1270513"/>
          </a:xfrm>
          <a:prstGeom prst="rect">
            <a:avLst/>
          </a:prstGeom>
        </p:spPr>
      </p:pic>
      <p:pic>
        <p:nvPicPr>
          <p:cNvPr id="8" name="PISTE058">
            <a:hlinkClick r:id="" action="ppaction://media"/>
            <a:extLst>
              <a:ext uri="{FF2B5EF4-FFF2-40B4-BE49-F238E27FC236}">
                <a16:creationId xmlns:a16="http://schemas.microsoft.com/office/drawing/2014/main" id="{E39B5A14-2428-F4A8-45FC-F3CE42CB33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77760" y="4165040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7D749F3-1FB5-7901-3A58-54180A7C42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146345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5784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6675"/>
            <a:ext cx="10972800" cy="878300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4800"/>
              <a:t>Learning review</a:t>
            </a:r>
            <a:endParaRPr lang="en-JP" sz="48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3536472" y="1385445"/>
            <a:ext cx="244334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8862140" y="208868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7535814" y="1"/>
            <a:ext cx="4349263" cy="1710977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2133" dirty="0"/>
              <a:t>Choose </a:t>
            </a:r>
            <a:r>
              <a:rPr lang="en-US" sz="2133" dirty="0"/>
              <a:t>at least one</a:t>
            </a:r>
            <a:r>
              <a:rPr lang="en-JP" sz="2133" dirty="0"/>
              <a:t> outcome from the options and write </a:t>
            </a:r>
            <a:r>
              <a:rPr lang="en-US" sz="2133" dirty="0"/>
              <a:t>it </a:t>
            </a:r>
            <a:r>
              <a:rPr lang="en-JP" sz="2133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4869663" y="2985565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888999" y="2088687"/>
            <a:ext cx="245256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8862140" y="3688807"/>
            <a:ext cx="2455043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6200489" y="4604647"/>
            <a:ext cx="2452675" cy="140648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874817" y="3765639"/>
            <a:ext cx="2455043" cy="140648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have done well in ... </a:t>
            </a:r>
            <a:r>
              <a:rPr lang="en-GB" sz="1867">
                <a:solidFill>
                  <a:schemeClr val="tx1"/>
                </a:solidFill>
              </a:rPr>
              <a:t>b</a:t>
            </a:r>
            <a:r>
              <a:rPr lang="en-JP" sz="1867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3536471" y="4604643"/>
            <a:ext cx="2455043" cy="1406487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I </a:t>
            </a:r>
            <a:r>
              <a:rPr lang="en-US" sz="1867">
                <a:solidFill>
                  <a:schemeClr val="tx1"/>
                </a:solidFill>
              </a:rPr>
              <a:t>can improve my work by …</a:t>
            </a:r>
            <a:endParaRPr lang="en-JP" sz="1867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6212187" y="1385445"/>
            <a:ext cx="2455044" cy="140648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867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39261807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0322" y="1655286"/>
            <a:ext cx="4272564" cy="261004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0322" y="4373384"/>
            <a:ext cx="4272564" cy="76638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0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20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A655A132-543A-420C-B045-863DB1829B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32876" cy="1290953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C8908FA0-651E-4684-866E-0B2BAA88B3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41" y="1"/>
            <a:ext cx="7094159" cy="1290953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1248" y="1962740"/>
            <a:ext cx="5079371" cy="286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D774DE7-7E08-4AD4-A4B9-E7758DECB2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22116" y="5450103"/>
            <a:ext cx="5569884" cy="1407897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2366A95B-DCA5-4A24-84FD-B90CDBC590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450103"/>
            <a:ext cx="7114535" cy="1407897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20150" y="5623560"/>
            <a:ext cx="253365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>
                    <a:alpha val="80000"/>
                  </a:srgbClr>
                </a:solidFill>
              </a:rPr>
              <a:pPr>
                <a:spcAft>
                  <a:spcPts val="600"/>
                </a:spcAft>
              </a:pPr>
              <a:t>41</a:t>
            </a:fld>
            <a:endParaRPr lang="en-US">
              <a:solidFill>
                <a:srgbClr val="FFFFFF">
                  <a:alpha val="8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04" name="Rectangle 7203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6" name="Freeform: Shape 7205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170" name="Picture 2" descr="Merci Sticker by elodie shanta">
            <a:extLst>
              <a:ext uri="{FF2B5EF4-FFF2-40B4-BE49-F238E27FC236}">
                <a16:creationId xmlns:a16="http://schemas.microsoft.com/office/drawing/2014/main" id="{60653DF4-84FB-0C79-1320-C7363A8F54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163" y="1877330"/>
            <a:ext cx="6246003" cy="3061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08" name="Right Triangle 7207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Graphic 6" descr="Winking Face with No Fill">
            <a:extLst>
              <a:ext uri="{FF2B5EF4-FFF2-40B4-BE49-F238E27FC236}">
                <a16:creationId xmlns:a16="http://schemas.microsoft.com/office/drawing/2014/main" id="{B0A60502-1B75-1957-3A93-6D3411277C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1606" y="955623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122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fr-FR" sz="4200" u="sng" dirty="0">
                <a:solidFill>
                  <a:srgbClr val="FFFFFF"/>
                </a:solidFill>
              </a:rPr>
              <a:t>Résumé de </a:t>
            </a:r>
            <a:br>
              <a:rPr lang="fr-FR" sz="4200" u="sng" dirty="0">
                <a:solidFill>
                  <a:srgbClr val="FFFFFF"/>
                </a:solidFill>
              </a:rPr>
            </a:br>
            <a:r>
              <a:rPr lang="fr-FR" sz="4200" u="sng" dirty="0">
                <a:solidFill>
                  <a:srgbClr val="FFFFFF"/>
                </a:solidFill>
              </a:rPr>
              <a:t>la situation de communication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C5E9F3C6-4990-3420-CE7B-1017DCB54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lnSpc>
                <a:spcPct val="250000"/>
              </a:lnSpc>
              <a:buNone/>
            </a:pPr>
            <a:r>
              <a:rPr lang="fr-FR" sz="2200" dirty="0"/>
              <a:t>Lise et Léa sont jumelles. Elles lisent une annonce pour un défilé de mode. L’annonce </a:t>
            </a:r>
            <a:r>
              <a:rPr lang="fr-FR" sz="2200" dirty="0">
                <a:solidFill>
                  <a:srgbClr val="FF0000"/>
                </a:solidFill>
              </a:rPr>
              <a:t>décrit les candidats et les candidates </a:t>
            </a:r>
            <a:r>
              <a:rPr lang="fr-FR" sz="2200" dirty="0"/>
              <a:t>recherchés pour le défilé.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z="1800" smtClean="0"/>
              <a:pPr>
                <a:lnSpc>
                  <a:spcPct val="90000"/>
                </a:lnSpc>
                <a:spcAft>
                  <a:spcPts val="600"/>
                </a:spcAft>
              </a:pPr>
              <a:t>5</a:t>
            </a:fld>
            <a:endParaRPr lang="en-US" sz="180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A7F4586B-57D7-D2C6-852A-58F9A2E1617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597806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8" grpI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/>
              <a:t>À la fin de la </a:t>
            </a:r>
            <a:r>
              <a:rPr lang="fr-FR" sz="3200" dirty="0"/>
              <a:t>leçon</a:t>
            </a:r>
            <a:r>
              <a:rPr lang="en-US" sz="3200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609601" y="1690024"/>
            <a:ext cx="10972800" cy="1415083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0990" indent="-380990" algn="ctr">
              <a:buFont typeface="Arial" panose="020B0604020202020204" pitchFamily="34" charset="0"/>
              <a:buChar char="•"/>
            </a:pPr>
            <a:r>
              <a:rPr lang="fr-FR" sz="3200" dirty="0">
                <a:solidFill>
                  <a:schemeClr val="tx2"/>
                </a:solidFill>
              </a:rPr>
              <a:t>Écrire une annonce et y répondre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1468067"/>
              </p:ext>
            </p:extLst>
          </p:nvPr>
        </p:nvGraphicFramePr>
        <p:xfrm>
          <a:off x="632372" y="3257439"/>
          <a:ext cx="10944000" cy="26447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7236" y="1735076"/>
            <a:ext cx="1723285" cy="1324979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9466766" y="1756342"/>
            <a:ext cx="1714500" cy="1282447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E2F6C59-C41F-F5AC-68F6-6F59EC562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A6BB57E-589B-8F64-4CFC-21B7669A143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672668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89016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lang="en-US"/>
            </a:defPPr>
            <a:lvl1pPr marL="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12760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25519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278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25103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06379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876557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68931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502075" algn="l" defTabSz="812760" rtl="0" eaLnBrk="1" latinLnBrk="0" hangingPunct="1"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A0576F8-4F0C-FD4F-B2E1-A427388F89CF}" type="slidenum">
              <a:rPr lang="en-US" smtClean="0"/>
              <a:t>7</a:t>
            </a:fld>
            <a:endParaRPr lang="en-US" dirty="0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09600" y="1600201"/>
          <a:ext cx="10972800" cy="4525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6BCEBFB-85BA-E945-B473-737DCB677874}"/>
              </a:ext>
            </a:extLst>
          </p:cNvPr>
          <p:cNvSpPr/>
          <p:nvPr/>
        </p:nvSpPr>
        <p:spPr>
          <a:xfrm>
            <a:off x="3428954" y="1495762"/>
            <a:ext cx="5334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Etapes de la leçon</a:t>
            </a:r>
          </a:p>
        </p:txBody>
      </p:sp>
      <p:graphicFrame>
        <p:nvGraphicFramePr>
          <p:cNvPr id="2" name="Diagramme 1">
            <a:extLst>
              <a:ext uri="{FF2B5EF4-FFF2-40B4-BE49-F238E27FC236}">
                <a16:creationId xmlns:a16="http://schemas.microsoft.com/office/drawing/2014/main" id="{ED9ACF0E-BB65-2945-6CB0-B44F0A1191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2355745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64F9B95-9045-48D2-B9F3-2927E98F54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5AA86F-6A4D-4BCB-A045-D992CDC295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3E93247-6229-44AB-A550-739E971E6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AEBE9D7-D2CA-3158-10BD-5BD7DA0FF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25" y="914557"/>
            <a:ext cx="10872665" cy="7057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III. Compréhension finalisée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E2E603F-4A95-4FE8-BB06-211DFD75DB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0100" y="723900"/>
            <a:ext cx="16383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88B0CEEF-B1CF-85F9-0836-C2D64AD118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796470" y="2292953"/>
            <a:ext cx="6599060" cy="3860450"/>
          </a:xfrm>
          <a:prstGeom prst="rect">
            <a:avLst/>
          </a:prstGeom>
        </p:spPr>
      </p:pic>
      <p:pic>
        <p:nvPicPr>
          <p:cNvPr id="9" name="PISTE058">
            <a:hlinkClick r:id="" action="ppaction://media"/>
            <a:extLst>
              <a:ext uri="{FF2B5EF4-FFF2-40B4-BE49-F238E27FC236}">
                <a16:creationId xmlns:a16="http://schemas.microsoft.com/office/drawing/2014/main" id="{B757FFD4-C520-5A51-24CE-C5AC699086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88949" y="2382494"/>
            <a:ext cx="304800" cy="304800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ECC79DED-884A-CC12-6F3B-EF6E019E71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0947744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361775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6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D16F46-E338-AC15-CF96-39AC0E131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III. Compréhension finalisée</a:t>
            </a: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F53C01BF-701A-39E6-C1E8-FD1731FDD2F6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67626668"/>
              </p:ext>
            </p:extLst>
          </p:nvPr>
        </p:nvGraphicFramePr>
        <p:xfrm>
          <a:off x="1302683" y="2649555"/>
          <a:ext cx="4117975" cy="3136151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4117975">
                  <a:extLst>
                    <a:ext uri="{9D8B030D-6E8A-4147-A177-3AD203B41FA5}">
                      <a16:colId xmlns:a16="http://schemas.microsoft.com/office/drawing/2014/main" val="600509017"/>
                    </a:ext>
                  </a:extLst>
                </a:gridCol>
              </a:tblGrid>
              <a:tr h="38598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Décrire une personne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1426921560"/>
                  </a:ext>
                </a:extLst>
              </a:tr>
              <a:tr h="3859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un garçon ou une fille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3809642176"/>
                  </a:ext>
                </a:extLst>
              </a:tr>
              <a:tr h="3859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blond(e)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3512825226"/>
                  </a:ext>
                </a:extLst>
              </a:tr>
              <a:tr h="3859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brun(e)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4066093314"/>
                  </a:ext>
                </a:extLst>
              </a:tr>
              <a:tr h="3859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roux (rousse)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1873058548"/>
                  </a:ext>
                </a:extLst>
              </a:tr>
              <a:tr h="3859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grand(e)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4288142018"/>
                  </a:ext>
                </a:extLst>
              </a:tr>
              <a:tr h="3859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es petit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3350472524"/>
                  </a:ext>
                </a:extLst>
              </a:tr>
              <a:tr h="38598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Tu as 12 ans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7759" marR="57759" marT="0" marB="0"/>
                </a:tc>
                <a:extLst>
                  <a:ext uri="{0D108BD9-81ED-4DB2-BD59-A6C34878D82A}">
                    <a16:rowId xmlns:a16="http://schemas.microsoft.com/office/drawing/2014/main" val="450335897"/>
                  </a:ext>
                </a:extLst>
              </a:tr>
            </a:tbl>
          </a:graphicData>
        </a:graphic>
      </p:graphicFrame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B934CFCA-36E3-686B-1746-9AE8F8495C3C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221234146"/>
              </p:ext>
            </p:extLst>
          </p:nvPr>
        </p:nvGraphicFramePr>
        <p:xfrm>
          <a:off x="5892800" y="2649555"/>
          <a:ext cx="5336986" cy="236597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668493">
                  <a:extLst>
                    <a:ext uri="{9D8B030D-6E8A-4147-A177-3AD203B41FA5}">
                      <a16:colId xmlns:a16="http://schemas.microsoft.com/office/drawing/2014/main" val="841986914"/>
                    </a:ext>
                  </a:extLst>
                </a:gridCol>
                <a:gridCol w="2668493">
                  <a:extLst>
                    <a:ext uri="{9D8B030D-6E8A-4147-A177-3AD203B41FA5}">
                      <a16:colId xmlns:a16="http://schemas.microsoft.com/office/drawing/2014/main" val="1261315649"/>
                    </a:ext>
                  </a:extLst>
                </a:gridCol>
              </a:tblGrid>
              <a:tr h="36856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Demander l’âge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Donner l’âge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7498040"/>
                  </a:ext>
                </a:extLst>
              </a:tr>
              <a:tr h="193170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Vous avez quel âge ?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000" b="0" dirty="0">
                          <a:effectLst/>
                        </a:rPr>
                        <a:t>Nous avons 12 ans</a:t>
                      </a:r>
                      <a:endParaRPr lang="fr-FR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2573354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92093B2C-F284-46CB-71D2-9DAF1ACE7177}"/>
              </a:ext>
            </a:extLst>
          </p:cNvPr>
          <p:cNvSpPr/>
          <p:nvPr/>
        </p:nvSpPr>
        <p:spPr>
          <a:xfrm>
            <a:off x="1362635" y="3095812"/>
            <a:ext cx="4004236" cy="26898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AF8A9-BFE0-6AAF-4285-796EA64102FB}"/>
              </a:ext>
            </a:extLst>
          </p:cNvPr>
          <p:cNvSpPr/>
          <p:nvPr/>
        </p:nvSpPr>
        <p:spPr>
          <a:xfrm>
            <a:off x="5997387" y="3095812"/>
            <a:ext cx="5166659" cy="191972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DD3089A-0DD3-D417-328C-D9367FD8B4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4436492"/>
              </p:ext>
            </p:extLst>
          </p:nvPr>
        </p:nvGraphicFramePr>
        <p:xfrm>
          <a:off x="-1" y="9098"/>
          <a:ext cx="12192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43165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theme/theme1.xml><?xml version="1.0" encoding="utf-8"?>
<a:theme xmlns:a="http://schemas.openxmlformats.org/drawingml/2006/main" name="ChronicleVTI">
  <a:themeElements>
    <a:clrScheme name="AnalogousFromDarkSeedLeftStep">
      <a:dk1>
        <a:srgbClr val="000000"/>
      </a:dk1>
      <a:lt1>
        <a:srgbClr val="FFFFFF"/>
      </a:lt1>
      <a:dk2>
        <a:srgbClr val="3E3423"/>
      </a:dk2>
      <a:lt2>
        <a:srgbClr val="E8E2E6"/>
      </a:lt2>
      <a:accent1>
        <a:srgbClr val="21B94B"/>
      </a:accent1>
      <a:accent2>
        <a:srgbClr val="2BB814"/>
      </a:accent2>
      <a:accent3>
        <a:srgbClr val="70B11F"/>
      </a:accent3>
      <a:accent4>
        <a:srgbClr val="A2A712"/>
      </a:accent4>
      <a:accent5>
        <a:srgbClr val="D69226"/>
      </a:accent5>
      <a:accent6>
        <a:srgbClr val="D53C17"/>
      </a:accent6>
      <a:hlink>
        <a:srgbClr val="968032"/>
      </a:hlink>
      <a:folHlink>
        <a:srgbClr val="7F7F7F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2478</Words>
  <Application>Microsoft Office PowerPoint</Application>
  <PresentationFormat>Grand écran</PresentationFormat>
  <Paragraphs>523</Paragraphs>
  <Slides>42</Slides>
  <Notes>3</Notes>
  <HiddenSlides>0</HiddenSlides>
  <MMClips>26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42</vt:i4>
      </vt:variant>
    </vt:vector>
  </HeadingPairs>
  <TitlesOfParts>
    <vt:vector size="54" baseType="lpstr">
      <vt:lpstr>UD Digi Kyokasho NK-R</vt:lpstr>
      <vt:lpstr>Arial</vt:lpstr>
      <vt:lpstr>Calibri</vt:lpstr>
      <vt:lpstr>Calibri Light</vt:lpstr>
      <vt:lpstr>Calisto MT</vt:lpstr>
      <vt:lpstr>Rubik</vt:lpstr>
      <vt:lpstr>Univers Condensed</vt:lpstr>
      <vt:lpstr>ChronicleVTI</vt:lpstr>
      <vt:lpstr>Office Theme</vt:lpstr>
      <vt:lpstr>Office Theme</vt:lpstr>
      <vt:lpstr>Thème Office</vt:lpstr>
      <vt:lpstr>Office Theme</vt:lpstr>
      <vt:lpstr>Présentation PowerPoint</vt:lpstr>
      <vt:lpstr>Je suis grande et blonde</vt:lpstr>
      <vt:lpstr>I. Starter</vt:lpstr>
      <vt:lpstr>II. Compréhension globale</vt:lpstr>
      <vt:lpstr>Résumé de  la situation de communication</vt:lpstr>
      <vt:lpstr>À la fin de la leçon…</vt:lpstr>
      <vt:lpstr>Présentation PowerPoint</vt:lpstr>
      <vt:lpstr>III. Compréhension finalisée</vt:lpstr>
      <vt:lpstr>III. Compréhension finalisée</vt:lpstr>
      <vt:lpstr>script</vt:lpstr>
      <vt:lpstr>IV. Vocabulaire La description physique</vt:lpstr>
      <vt:lpstr>Pour décrire l’apparence physique :</vt:lpstr>
      <vt:lpstr>Practice your pronunciation !</vt:lpstr>
      <vt:lpstr>Présentation PowerPoint</vt:lpstr>
      <vt:lpstr>Kahoot time !</vt:lpstr>
      <vt:lpstr>V. Grammaire : décrire l’apparence physique</vt:lpstr>
      <vt:lpstr>V. Grammaire (1): décrire l’apparence physique</vt:lpstr>
      <vt:lpstr>V. Grammaire (2) :  L’accord féminin des adjectifs</vt:lpstr>
      <vt:lpstr>V. Grammaire (2) :  L’accord féminin des adjectifs</vt:lpstr>
      <vt:lpstr>Exercice LE 1 p.46</vt:lpstr>
      <vt:lpstr>Présentation PowerPoint</vt:lpstr>
      <vt:lpstr>Qui est-ce ? (Questions fermées)</vt:lpstr>
      <vt:lpstr>Imagine le physique du chanteur</vt:lpstr>
      <vt:lpstr>Kahoot time !</vt:lpstr>
      <vt:lpstr>V. Grammaire (3) : Demander et donner l’âge</vt:lpstr>
      <vt:lpstr>V. Grammaire (3) : Demander et donner l’âge</vt:lpstr>
      <vt:lpstr>Le verbe avoir</vt:lpstr>
      <vt:lpstr>Kahoot time : ÊTRE et AVOIR</vt:lpstr>
      <vt:lpstr>Practice your pronunciation !</vt:lpstr>
      <vt:lpstr>Exercice  LE 12 p.47</vt:lpstr>
      <vt:lpstr>Ex le 2 p.46</vt:lpstr>
      <vt:lpstr>Exercice LE 4 p.46</vt:lpstr>
      <vt:lpstr>Kahoot time !</vt:lpstr>
      <vt:lpstr>VII. Production</vt:lpstr>
      <vt:lpstr>VII. Production</vt:lpstr>
      <vt:lpstr>Practice your pronunciation !</vt:lpstr>
      <vt:lpstr>VII. Activités en ligne</vt:lpstr>
      <vt:lpstr>Activités en ligne</vt:lpstr>
      <vt:lpstr>How well have you performed with the Learning Objectives?</vt:lpstr>
      <vt:lpstr>Learning review</vt:lpstr>
      <vt:lpstr>Plenary and self reflection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 suis grande et blonde</dc:title>
  <dc:creator>Chan, Makara Valery Ouk</dc:creator>
  <cp:lastModifiedBy>Chan, Makara Valery Ouk</cp:lastModifiedBy>
  <cp:revision>16</cp:revision>
  <cp:lastPrinted>2023-02-16T00:58:21Z</cp:lastPrinted>
  <dcterms:created xsi:type="dcterms:W3CDTF">2022-12-06T06:08:48Z</dcterms:created>
  <dcterms:modified xsi:type="dcterms:W3CDTF">2023-03-03T14:44:39Z</dcterms:modified>
</cp:coreProperties>
</file>