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4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48" r:id="rId2"/>
    <p:sldMasterId id="2147483717" r:id="rId3"/>
    <p:sldMasterId id="2147483731" r:id="rId4"/>
    <p:sldMasterId id="2147483729" r:id="rId5"/>
  </p:sldMasterIdLst>
  <p:notesMasterIdLst>
    <p:notesMasterId r:id="rId37"/>
  </p:notesMasterIdLst>
  <p:sldIdLst>
    <p:sldId id="256" r:id="rId6"/>
    <p:sldId id="257" r:id="rId7"/>
    <p:sldId id="258" r:id="rId8"/>
    <p:sldId id="267" r:id="rId9"/>
    <p:sldId id="268" r:id="rId10"/>
    <p:sldId id="269" r:id="rId11"/>
    <p:sldId id="259" r:id="rId12"/>
    <p:sldId id="288" r:id="rId13"/>
    <p:sldId id="289" r:id="rId14"/>
    <p:sldId id="292" r:id="rId15"/>
    <p:sldId id="291" r:id="rId16"/>
    <p:sldId id="293" r:id="rId17"/>
    <p:sldId id="260" r:id="rId18"/>
    <p:sldId id="277" r:id="rId19"/>
    <p:sldId id="279" r:id="rId20"/>
    <p:sldId id="278" r:id="rId21"/>
    <p:sldId id="280" r:id="rId22"/>
    <p:sldId id="271" r:id="rId23"/>
    <p:sldId id="261" r:id="rId24"/>
    <p:sldId id="282" r:id="rId25"/>
    <p:sldId id="283" r:id="rId26"/>
    <p:sldId id="284" r:id="rId27"/>
    <p:sldId id="285" r:id="rId28"/>
    <p:sldId id="286" r:id="rId29"/>
    <p:sldId id="287" r:id="rId30"/>
    <p:sldId id="272" r:id="rId31"/>
    <p:sldId id="264" r:id="rId32"/>
    <p:sldId id="273" r:id="rId33"/>
    <p:sldId id="274" r:id="rId34"/>
    <p:sldId id="275" r:id="rId35"/>
    <p:sldId id="276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>
        <p:scale>
          <a:sx n="75" d="100"/>
          <a:sy n="75" d="100"/>
        </p:scale>
        <p:origin x="37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7.jpg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7.jpg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54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800" b="0" noProof="0" dirty="0"/>
            <a:t>- Décrire une ville</a:t>
          </a:r>
        </a:p>
        <a:p>
          <a:pPr rtl="0"/>
          <a:r>
            <a:rPr lang="fr-FR" sz="1800" b="0" noProof="0" dirty="0"/>
            <a:t>- Donner la météo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400" b="0" noProof="0" dirty="0"/>
            <a:t>- Le pluriel des noms</a:t>
          </a:r>
        </a:p>
        <a:p>
          <a:pPr rtl="0"/>
          <a:r>
            <a:rPr lang="fr-FR" sz="1400" b="0" noProof="0" dirty="0"/>
            <a:t>- Le verbe « faire »</a:t>
          </a:r>
        </a:p>
        <a:p>
          <a:pPr rtl="0"/>
          <a:r>
            <a:rPr lang="fr-FR" sz="1400" b="0" noProof="0" dirty="0"/>
            <a:t>Le pronom sujet « on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900" b="1" noProof="0" dirty="0"/>
            <a:t>Phonétique</a:t>
          </a:r>
        </a:p>
        <a:p>
          <a:pPr rtl="0"/>
          <a:r>
            <a:rPr lang="fr-FR" sz="1600" b="0" noProof="0" dirty="0"/>
            <a:t>- Singulier / pluriel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Paris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400" b="0" noProof="0" dirty="0"/>
            <a:t>- La ville</a:t>
          </a:r>
        </a:p>
        <a:p>
          <a:pPr rtl="0"/>
          <a:r>
            <a:rPr lang="fr-FR" sz="1400" b="0" noProof="0" dirty="0"/>
            <a:t>- Les activités de loisirs</a:t>
          </a:r>
        </a:p>
        <a:p>
          <a:pPr rtl="0"/>
          <a:r>
            <a:rPr lang="fr-FR" sz="1400" b="0" noProof="0" dirty="0"/>
            <a:t>-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Paris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Le pluriel des noms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r>
            <a:rPr lang="fr-FR" noProof="0" dirty="0"/>
            <a:t>Distinction singulier/pluriel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Décrire mon quartier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D14B87D9-A49E-4D5A-9DBF-263F5C7A0B8E}">
      <dgm:prSet phldrT="[Text]"/>
      <dgm:spPr/>
      <dgm:t>
        <a:bodyPr/>
        <a:lstStyle/>
        <a:p>
          <a:r>
            <a:rPr lang="fr-FR" noProof="0" dirty="0"/>
            <a:t>Décrire une ville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/>
        </a:p>
      </dgm:t>
    </dgm:pt>
    <dgm:pt modelId="{775A1A75-C6CE-4C3D-A09A-9B9A71B94389}">
      <dgm:prSet phldrT="[Text]"/>
      <dgm:spPr/>
      <dgm:t>
        <a:bodyPr rtlCol="0"/>
        <a:lstStyle/>
        <a:p>
          <a:pPr rtl="0"/>
          <a:r>
            <a:rPr lang="fr-FR" noProof="0" dirty="0"/>
            <a:t>Les activités de loisirs</a:t>
          </a:r>
        </a:p>
      </dgm:t>
    </dgm:pt>
    <dgm:pt modelId="{D4C4551D-5E2A-434E-BB45-FC2AB13C3AC9}" type="parTrans" cxnId="{F9E512BF-1D4D-43E8-A4B8-593F657AE70C}">
      <dgm:prSet/>
      <dgm:spPr/>
    </dgm:pt>
    <dgm:pt modelId="{0B8A0F3F-0529-4755-9646-AA52B5EABC67}" type="sibTrans" cxnId="{F9E512BF-1D4D-43E8-A4B8-593F657AE70C}">
      <dgm:prSet/>
      <dgm:spPr/>
    </dgm:pt>
    <dgm:pt modelId="{37A0550F-AE97-41A2-A229-794337F601B2}">
      <dgm:prSet phldrT="[Text]"/>
      <dgm:spPr/>
      <dgm:t>
        <a:bodyPr/>
        <a:lstStyle/>
        <a:p>
          <a:r>
            <a:rPr lang="fr-FR" noProof="0" dirty="0"/>
            <a:t>Donner la météo</a:t>
          </a:r>
        </a:p>
      </dgm:t>
    </dgm:pt>
    <dgm:pt modelId="{68FDD2E1-0D2C-4DC9-B322-AEF2937084FE}" type="parTrans" cxnId="{4115D053-6E5C-4152-9B36-9DBE9E91ACB2}">
      <dgm:prSet/>
      <dgm:spPr/>
    </dgm:pt>
    <dgm:pt modelId="{857C7011-76E6-4394-AD66-41A712492875}" type="sibTrans" cxnId="{4115D053-6E5C-4152-9B36-9DBE9E91ACB2}">
      <dgm:prSet/>
      <dgm:spPr/>
    </dgm:pt>
    <dgm:pt modelId="{F8877094-4D56-411D-BDC5-21D87B182A8C}">
      <dgm:prSet phldrT="[Text]"/>
      <dgm:spPr/>
      <dgm:t>
        <a:bodyPr rtlCol="0"/>
        <a:lstStyle/>
        <a:p>
          <a:pPr rtl="0"/>
          <a:r>
            <a:rPr lang="fr-FR" noProof="0" dirty="0"/>
            <a:t>La ville</a:t>
          </a:r>
        </a:p>
      </dgm:t>
    </dgm:pt>
    <dgm:pt modelId="{16D4434E-9E3D-421F-92A2-F46CB244AB15}" type="parTrans" cxnId="{05E3074C-2629-4D5F-B3D2-A03643EE4ECF}">
      <dgm:prSet/>
      <dgm:spPr/>
    </dgm:pt>
    <dgm:pt modelId="{FFC8C225-A660-4482-860D-42A64A1C085D}" type="sibTrans" cxnId="{05E3074C-2629-4D5F-B3D2-A03643EE4ECF}">
      <dgm:prSet/>
      <dgm:spPr/>
    </dgm:pt>
    <dgm:pt modelId="{624F17BD-0DDF-4551-B3E8-3A6BED8FE612}">
      <dgm:prSet phldrT="[Text]"/>
      <dgm:spPr/>
      <dgm:t>
        <a:bodyPr rtlCol="0"/>
        <a:lstStyle/>
        <a:p>
          <a:pPr rtl="0"/>
          <a:r>
            <a:rPr lang="fr-FR" noProof="0" dirty="0"/>
            <a:t>La météo</a:t>
          </a:r>
        </a:p>
      </dgm:t>
    </dgm:pt>
    <dgm:pt modelId="{74665B5F-3095-4CE3-B9B0-E4C77049B545}" type="parTrans" cxnId="{11AEDF87-7B41-49C9-9721-3E20ADB397BF}">
      <dgm:prSet/>
      <dgm:spPr/>
    </dgm:pt>
    <dgm:pt modelId="{9BCE9553-F910-4CAE-B70D-DFDBFB00F3BA}" type="sibTrans" cxnId="{11AEDF87-7B41-49C9-9721-3E20ADB397BF}">
      <dgm:prSet/>
      <dgm:spPr/>
    </dgm:pt>
    <dgm:pt modelId="{60B7C7FE-6399-4217-9650-09F46FFBF5B1}">
      <dgm:prSet phldrT="[Text]"/>
      <dgm:spPr/>
      <dgm:t>
        <a:bodyPr rtlCol="0"/>
        <a:lstStyle/>
        <a:p>
          <a:pPr rtl="0"/>
          <a:r>
            <a:rPr lang="fr-FR" noProof="0" dirty="0"/>
            <a:t>Verbe « faire »</a:t>
          </a:r>
        </a:p>
      </dgm:t>
    </dgm:pt>
    <dgm:pt modelId="{D6E0D99F-D11E-41CA-830C-46208A098141}" type="parTrans" cxnId="{3239031A-80BE-4ABE-8FF1-9C2E02939EC5}">
      <dgm:prSet/>
      <dgm:spPr/>
    </dgm:pt>
    <dgm:pt modelId="{62DD07D6-8B57-4E3E-9625-BA5887316A53}" type="sibTrans" cxnId="{3239031A-80BE-4ABE-8FF1-9C2E02939EC5}">
      <dgm:prSet/>
      <dgm:spPr/>
    </dgm:pt>
    <dgm:pt modelId="{1F9E4651-89D9-44C6-ABB5-4E277F707D69}">
      <dgm:prSet phldrT="[Text]"/>
      <dgm:spPr/>
      <dgm:t>
        <a:bodyPr rtlCol="0"/>
        <a:lstStyle/>
        <a:p>
          <a:pPr rtl="0"/>
          <a:r>
            <a:rPr lang="fr-FR" noProof="0" dirty="0"/>
            <a:t>Pronom « on »</a:t>
          </a:r>
        </a:p>
      </dgm:t>
    </dgm:pt>
    <dgm:pt modelId="{A03DDF29-E8BF-4602-9A63-F57D4E931290}" type="parTrans" cxnId="{3EA449CF-2657-4160-905B-822A3C321156}">
      <dgm:prSet/>
      <dgm:spPr/>
    </dgm:pt>
    <dgm:pt modelId="{3A4C6438-FBEA-4CCD-A53D-29BF24B4BC0F}" type="sibTrans" cxnId="{3EA449CF-2657-4160-905B-822A3C321156}">
      <dgm:prSet/>
      <dgm:spPr/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3239031A-80BE-4ABE-8FF1-9C2E02939EC5}" srcId="{0556DF01-8241-46B9-A9A7-696B425311D4}" destId="{60B7C7FE-6399-4217-9650-09F46FFBF5B1}" srcOrd="1" destOrd="0" parTransId="{D6E0D99F-D11E-41CA-830C-46208A098141}" sibTransId="{62DD07D6-8B57-4E3E-9625-BA5887316A53}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0CFF4028-4F1F-4493-8614-D9EA5DEA3C63}" type="presOf" srcId="{624F17BD-0DDF-4551-B3E8-3A6BED8FE612}" destId="{F5439521-8C9F-42F4-BB47-CBF88C9A562D}" srcOrd="0" destOrd="2" presId="urn:microsoft.com/office/officeart/2005/8/layout/hList1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05E3074C-2629-4D5F-B3D2-A03643EE4ECF}" srcId="{E5E95E82-EF79-43CA-AA86-43B0E1CBCD3F}" destId="{F8877094-4D56-411D-BDC5-21D87B182A8C}" srcOrd="1" destOrd="0" parTransId="{16D4434E-9E3D-421F-92A2-F46CB244AB15}" sibTransId="{FFC8C225-A660-4482-860D-42A64A1C085D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4115D053-6E5C-4152-9B36-9DBE9E91ACB2}" srcId="{6D0E5D9F-7263-4526-A227-51301233F549}" destId="{37A0550F-AE97-41A2-A229-794337F601B2}" srcOrd="2" destOrd="0" parTransId="{68FDD2E1-0D2C-4DC9-B322-AEF2937084FE}" sibTransId="{857C7011-76E6-4394-AD66-41A712492875}"/>
    <dgm:cxn modelId="{64245576-DD30-4BDD-A9C0-7B8DF7B43B56}" type="presOf" srcId="{60B7C7FE-6399-4217-9650-09F46FFBF5B1}" destId="{C0508996-06C5-4E96-ACE1-6951E96BDCC9}" srcOrd="0" destOrd="1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11AEDF87-7B41-49C9-9721-3E20ADB397BF}" srcId="{E5E95E82-EF79-43CA-AA86-43B0E1CBCD3F}" destId="{624F17BD-0DDF-4551-B3E8-3A6BED8FE612}" srcOrd="2" destOrd="0" parTransId="{74665B5F-3095-4CE3-B9B0-E4C77049B545}" sibTransId="{9BCE9553-F910-4CAE-B70D-DFDBFB00F3BA}"/>
    <dgm:cxn modelId="{0A4D2C89-84AF-4087-AC7F-26E50ECCF356}" type="presOf" srcId="{775A1A75-C6CE-4C3D-A09A-9B9A71B94389}" destId="{F5439521-8C9F-42F4-BB47-CBF88C9A562D}" srcOrd="0" destOrd="0" presId="urn:microsoft.com/office/officeart/2005/8/layout/hList1"/>
    <dgm:cxn modelId="{95377D89-D61B-49B9-BD09-C45AA1E50404}" type="presOf" srcId="{F8877094-4D56-411D-BDC5-21D87B182A8C}" destId="{F5439521-8C9F-42F4-BB47-CBF88C9A562D}" srcOrd="0" destOrd="1" presId="urn:microsoft.com/office/officeart/2005/8/layout/hList1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9D504395-75B6-437B-AEA9-4BDE56745E3D}" type="presOf" srcId="{1F9E4651-89D9-44C6-ABB5-4E277F707D69}" destId="{C0508996-06C5-4E96-ACE1-6951E96BDCC9}" srcOrd="0" destOrd="2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3EA449CF-2657-4160-905B-822A3C321156}" srcId="{0556DF01-8241-46B9-A9A7-696B425311D4}" destId="{1F9E4651-89D9-44C6-ABB5-4E277F707D69}" srcOrd="2" destOrd="0" parTransId="{A03DDF29-E8BF-4602-9A63-F57D4E931290}" sibTransId="{3A4C6438-FBEA-4CCD-A53D-29BF24B4BC0F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2425A6FA-5EEE-49F1-8D01-1DF3D764ABC6}" type="presOf" srcId="{37A0550F-AE97-41A2-A229-794337F601B2}" destId="{69B3D3AF-F358-429C-9782-F1EF33A1BFA2}" srcOrd="0" destOrd="2" presId="urn:microsoft.com/office/officeart/2005/8/layout/hList1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une ville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la météo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La ville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Les activités de loisirs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La météo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Le pluriel des noms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Le verbe « faire »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Le pronom sujet « on »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Phonétique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Singulier / pluriel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Paris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603351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603351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2035789"/>
          <a:ext cx="1398389" cy="8862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Paris</a:t>
          </a:r>
        </a:p>
      </dsp:txBody>
      <dsp:txXfrm>
        <a:off x="4714" y="2035789"/>
        <a:ext cx="1398389" cy="886291"/>
      </dsp:txXfrm>
    </dsp:sp>
    <dsp:sp modelId="{BEEAC373-8D24-46A1-8F25-48D9280E0B30}">
      <dsp:nvSpPr>
        <dsp:cNvPr id="0" name=""/>
        <dsp:cNvSpPr/>
      </dsp:nvSpPr>
      <dsp:spPr>
        <a:xfrm>
          <a:off x="1598878" y="1603351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603351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2035789"/>
          <a:ext cx="1398389" cy="8862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2035789"/>
        <a:ext cx="1398389" cy="886291"/>
      </dsp:txXfrm>
    </dsp:sp>
    <dsp:sp modelId="{3A1F93BF-07F6-4D52-ADA9-8BB3478BC0A0}">
      <dsp:nvSpPr>
        <dsp:cNvPr id="0" name=""/>
        <dsp:cNvSpPr/>
      </dsp:nvSpPr>
      <dsp:spPr>
        <a:xfrm>
          <a:off x="3193041" y="1603351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603351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2035789"/>
          <a:ext cx="1398389" cy="8862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Décrire une ville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Donner la météo</a:t>
          </a:r>
        </a:p>
      </dsp:txBody>
      <dsp:txXfrm>
        <a:off x="3193041" y="2035789"/>
        <a:ext cx="1398389" cy="886291"/>
      </dsp:txXfrm>
    </dsp:sp>
    <dsp:sp modelId="{75606C84-D441-41D7-A330-CE5244395508}">
      <dsp:nvSpPr>
        <dsp:cNvPr id="0" name=""/>
        <dsp:cNvSpPr/>
      </dsp:nvSpPr>
      <dsp:spPr>
        <a:xfrm>
          <a:off x="4787205" y="1603351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603351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2035789"/>
          <a:ext cx="1398389" cy="8862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activités de loisirs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La ville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La météo</a:t>
          </a:r>
        </a:p>
      </dsp:txBody>
      <dsp:txXfrm>
        <a:off x="4787205" y="2035789"/>
        <a:ext cx="1398389" cy="886291"/>
      </dsp:txXfrm>
    </dsp:sp>
    <dsp:sp modelId="{184AE719-47DF-4D8D-97CB-2ECB9DE8A3CB}">
      <dsp:nvSpPr>
        <dsp:cNvPr id="0" name=""/>
        <dsp:cNvSpPr/>
      </dsp:nvSpPr>
      <dsp:spPr>
        <a:xfrm>
          <a:off x="6381369" y="1603351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603351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2035789"/>
          <a:ext cx="1398389" cy="8862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pluriel des noms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Verbe « faire »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Pronom « on »</a:t>
          </a:r>
        </a:p>
      </dsp:txBody>
      <dsp:txXfrm>
        <a:off x="6381369" y="2035789"/>
        <a:ext cx="1398389" cy="886291"/>
      </dsp:txXfrm>
    </dsp:sp>
    <dsp:sp modelId="{B2762319-A1FD-490B-89D0-718A61434EED}">
      <dsp:nvSpPr>
        <dsp:cNvPr id="0" name=""/>
        <dsp:cNvSpPr/>
      </dsp:nvSpPr>
      <dsp:spPr>
        <a:xfrm>
          <a:off x="7975532" y="1603351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603351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2035789"/>
          <a:ext cx="1398389" cy="8862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Distinction singulier/pluriel</a:t>
          </a:r>
        </a:p>
      </dsp:txBody>
      <dsp:txXfrm>
        <a:off x="7975532" y="2035789"/>
        <a:ext cx="1398389" cy="886291"/>
      </dsp:txXfrm>
    </dsp:sp>
    <dsp:sp modelId="{6C65B53E-6BDE-4EEE-A70B-6395ABEF16C8}">
      <dsp:nvSpPr>
        <dsp:cNvPr id="0" name=""/>
        <dsp:cNvSpPr/>
      </dsp:nvSpPr>
      <dsp:spPr>
        <a:xfrm>
          <a:off x="9569696" y="1603351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603351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2035789"/>
          <a:ext cx="1398389" cy="8862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Décrire mon quartier</a:t>
          </a:r>
        </a:p>
      </dsp:txBody>
      <dsp:txXfrm>
        <a:off x="9569696" y="2035789"/>
        <a:ext cx="1398389" cy="8862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94F5A-0137-4BAB-A491-3129B21C85B0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4C77D-F533-47B7-B771-DE43E2911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63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Cacher les premières secondes « Paris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4C77D-F533-47B7-B771-DE43E2911BE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992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Quels autres lieux de la ville voyez-vous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4C77D-F533-47B7-B771-DE43E2911BE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503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6E17DA-0559-9E27-5777-D48DD7DD6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8C4339-FD47-9E70-378F-04AFC77D8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4A577-E6B1-2217-8C22-4737A36A2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2A949C-C1ED-4E1B-FA01-D68D1340C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FCA8C8-1350-6F93-4BFD-13B3D987A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8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EC6B39-8F38-CBC5-3D86-19450D00A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15CC6F8-0EBE-F711-AAAF-8C5BBB2D5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AE4F35-29EB-FC4C-0241-1356FABB8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0C6BF5-D458-E024-DFCB-CB567E394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C0A4C8-C200-68D0-D7D3-4E37E082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02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5D93BC6-0903-AA99-09C8-83A71FCE97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333EDE-423E-FBDD-6F93-CB721AFA1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AE3894-4426-7E0A-E14A-186C5C156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8EEEB-48E2-88D1-9099-2D8D5151D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1A4FF7-5C00-A8BF-24C2-70B7C73D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874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25/01/2023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B3B0A-83C8-AF5E-4C47-18B81C8B4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E38953-4A4B-E1D0-A0A7-439061A7A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B52096-236B-9227-26E8-1DA9561F4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13A6C1-81ED-4A96-0211-3A3C8C42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FDFC4B-BD08-9279-2A4C-47271AD6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9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53574D-FFE0-9E90-641A-52382034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280ECF-CC29-09C2-3B60-F0B544D61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2D7460-603A-3CEE-2B8C-EE14E44CB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EA6595-C9B6-797C-6A69-713AA2EE9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B25BC6-4F00-F899-B8CE-861A91407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666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30F5C4-0D0F-49E7-780D-6DDC0ADDA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9ED0AF-4029-C67C-5EF1-872DEF1C0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2D26AF-D80A-591B-02FE-5A00B5B22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4627CA-3495-CD61-08D7-E02A3757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B1AA19A-1185-EFA5-74A2-B2A993B8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DF4A5B-D238-308E-78E7-77B26F17A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57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86AE70-EA71-6F1F-52EA-3B6525EE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D9FE49-8D3D-D496-F5F8-2086E14D0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40ACF9-ACE9-D0E2-4336-A483F5EEC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FD0B06C-92A6-5DBE-A9E8-7373D8D2E2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4CE6563-9650-7297-110C-C6281A336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70775F9-F998-324D-D16C-EEFACA07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67FDACE-CEE7-9FC6-F0D3-62BFF7740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067BD94-59CD-5BA4-F072-F5223468B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116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6BA173-A88B-7E86-C81C-57C4F09B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37A759-B6A8-9344-3AA6-90D545E64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134D4D2-BDC4-BDC3-D227-C0A35C8DA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2B261B-BBB3-7480-00D9-B0103532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14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A6D606E-D23E-CB73-4B08-E2EC34F7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0060EB3-FD01-6CEB-8504-46AB6CE5D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7428B3-4A1D-E9A5-0188-0CE19F8C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51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963668-3552-9CD0-5616-51122DCE6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F80CC9-ACB5-AE67-DD39-C9F324FD3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C823E7-6D6E-9D59-CA7B-2ED903DA6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D5AC86-00DF-E152-6B2D-31E488EB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E8CFE8-996C-4D2B-6384-EABAC5623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FAB191-B0EB-F681-6E48-AA3BBD455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410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8078C5-CFAB-6FE0-38BD-D1D5FC0A9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D1CC5B5-3237-D14F-35D4-F537A99CC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7F947D-806B-1001-FEFA-672B299FA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747B25-F158-8674-B5EC-420343630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4DA682-B307-5594-71E1-EA83BB2CC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9541E89-D86A-3B8E-D4B1-A36ED4EAB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04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B8E3CF5-408B-14E3-0107-3B11702F1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D06C22-8D56-9267-1DC9-294E384B1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B7F637-A7E9-138D-017D-96AFDB18B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951E3-958F-4611-B170-D081BA0250F9}" type="datetimeFigureOut">
              <a:rPr lang="en-US" smtClean="0"/>
              <a:pPr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19A59B-2A5C-A74A-D687-243985AC5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A6BF81-C5F9-A8C5-F6EE-7239A7FD5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71EFB-7B9E-4E86-A89E-697E8EBB06F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59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25/01/2023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image" Target="../media/image18.png"/><Relationship Id="rId3" Type="http://schemas.microsoft.com/office/2007/relationships/media" Target="../media/media2.mp3"/><Relationship Id="rId21" Type="http://schemas.microsoft.com/office/2007/relationships/media" Target="../media/media11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openxmlformats.org/officeDocument/2006/relationships/image" Target="../media/image17.png"/><Relationship Id="rId33" Type="http://schemas.openxmlformats.org/officeDocument/2006/relationships/image" Target="../media/image25.gif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29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16.png"/><Relationship Id="rId32" Type="http://schemas.openxmlformats.org/officeDocument/2006/relationships/image" Target="../media/image24.png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openxmlformats.org/officeDocument/2006/relationships/slideLayout" Target="../slideLayouts/slideLayout2.xml"/><Relationship Id="rId28" Type="http://schemas.openxmlformats.org/officeDocument/2006/relationships/image" Target="../media/image20.png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31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8" Type="http://schemas.openxmlformats.org/officeDocument/2006/relationships/audio" Target="../media/media4.mp3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12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29.gif"/><Relationship Id="rId9" Type="http://schemas.microsoft.com/office/2007/relationships/diagramDrawing" Target="../diagrams/drawing1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hyperlink" Target="https://play.kahoot.it/v2/?quizId=cb0614bd-f16b-4faf-a688-3cd941541aeb" TargetMode="External"/><Relationship Id="rId7" Type="http://schemas.openxmlformats.org/officeDocument/2006/relationships/diagramColors" Target="../diagrams/colors13.xml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6.xml.rels><?xml version="1.0" encoding="UTF-8" standalone="yes"?>
<Relationships xmlns="http://schemas.openxmlformats.org/package/2006/relationships"><Relationship Id="rId13" Type="http://schemas.microsoft.com/office/2007/relationships/media" Target="../media/media18.mp3"/><Relationship Id="rId18" Type="http://schemas.openxmlformats.org/officeDocument/2006/relationships/audio" Target="../media/media20.mp3"/><Relationship Id="rId26" Type="http://schemas.openxmlformats.org/officeDocument/2006/relationships/audio" Target="../media/media24.mp3"/><Relationship Id="rId39" Type="http://schemas.microsoft.com/office/2007/relationships/media" Target="../media/media31.mp3"/><Relationship Id="rId21" Type="http://schemas.microsoft.com/office/2007/relationships/media" Target="../media/media22.mp3"/><Relationship Id="rId34" Type="http://schemas.openxmlformats.org/officeDocument/2006/relationships/audio" Target="../media/media28.mp3"/><Relationship Id="rId42" Type="http://schemas.openxmlformats.org/officeDocument/2006/relationships/audio" Target="../media/media32.mp3"/><Relationship Id="rId47" Type="http://schemas.openxmlformats.org/officeDocument/2006/relationships/slideLayout" Target="../slideLayouts/slideLayout2.xml"/><Relationship Id="rId50" Type="http://schemas.openxmlformats.org/officeDocument/2006/relationships/diagramData" Target="../diagrams/data16.xml"/><Relationship Id="rId7" Type="http://schemas.microsoft.com/office/2007/relationships/media" Target="../media/media15.mp3"/><Relationship Id="rId2" Type="http://schemas.openxmlformats.org/officeDocument/2006/relationships/audio" Target="../media/media12.mp3"/><Relationship Id="rId16" Type="http://schemas.openxmlformats.org/officeDocument/2006/relationships/audio" Target="../media/media19.mp3"/><Relationship Id="rId29" Type="http://schemas.microsoft.com/office/2007/relationships/media" Target="../media/media26.mp3"/><Relationship Id="rId11" Type="http://schemas.microsoft.com/office/2007/relationships/media" Target="../media/media17.mp3"/><Relationship Id="rId24" Type="http://schemas.openxmlformats.org/officeDocument/2006/relationships/audio" Target="../media/media23.mp3"/><Relationship Id="rId32" Type="http://schemas.openxmlformats.org/officeDocument/2006/relationships/audio" Target="../media/media27.mp3"/><Relationship Id="rId37" Type="http://schemas.microsoft.com/office/2007/relationships/media" Target="../media/media30.mp3"/><Relationship Id="rId40" Type="http://schemas.openxmlformats.org/officeDocument/2006/relationships/audio" Target="../media/media31.mp3"/><Relationship Id="rId45" Type="http://schemas.microsoft.com/office/2007/relationships/media" Target="../media/media34.mp3"/><Relationship Id="rId53" Type="http://schemas.openxmlformats.org/officeDocument/2006/relationships/diagramColors" Target="../diagrams/colors16.xml"/><Relationship Id="rId5" Type="http://schemas.microsoft.com/office/2007/relationships/media" Target="../media/media14.mp3"/><Relationship Id="rId10" Type="http://schemas.openxmlformats.org/officeDocument/2006/relationships/audio" Target="../media/media16.mp3"/><Relationship Id="rId19" Type="http://schemas.microsoft.com/office/2007/relationships/media" Target="../media/media21.mp3"/><Relationship Id="rId31" Type="http://schemas.microsoft.com/office/2007/relationships/media" Target="../media/media27.mp3"/><Relationship Id="rId44" Type="http://schemas.openxmlformats.org/officeDocument/2006/relationships/audio" Target="../media/media33.mp3"/><Relationship Id="rId52" Type="http://schemas.openxmlformats.org/officeDocument/2006/relationships/diagramQuickStyle" Target="../diagrams/quickStyle16.xml"/><Relationship Id="rId4" Type="http://schemas.openxmlformats.org/officeDocument/2006/relationships/audio" Target="../media/media13.mp3"/><Relationship Id="rId9" Type="http://schemas.microsoft.com/office/2007/relationships/media" Target="../media/media16.mp3"/><Relationship Id="rId14" Type="http://schemas.openxmlformats.org/officeDocument/2006/relationships/audio" Target="../media/media18.mp3"/><Relationship Id="rId22" Type="http://schemas.openxmlformats.org/officeDocument/2006/relationships/audio" Target="../media/media22.mp3"/><Relationship Id="rId27" Type="http://schemas.microsoft.com/office/2007/relationships/media" Target="../media/media25.mp3"/><Relationship Id="rId30" Type="http://schemas.openxmlformats.org/officeDocument/2006/relationships/audio" Target="../media/media26.mp3"/><Relationship Id="rId35" Type="http://schemas.microsoft.com/office/2007/relationships/media" Target="../media/media29.mp3"/><Relationship Id="rId43" Type="http://schemas.microsoft.com/office/2007/relationships/media" Target="../media/media33.mp3"/><Relationship Id="rId48" Type="http://schemas.openxmlformats.org/officeDocument/2006/relationships/image" Target="../media/image24.png"/><Relationship Id="rId8" Type="http://schemas.openxmlformats.org/officeDocument/2006/relationships/audio" Target="../media/media15.mp3"/><Relationship Id="rId51" Type="http://schemas.openxmlformats.org/officeDocument/2006/relationships/diagramLayout" Target="../diagrams/layout16.xml"/><Relationship Id="rId3" Type="http://schemas.microsoft.com/office/2007/relationships/media" Target="../media/media13.mp3"/><Relationship Id="rId12" Type="http://schemas.openxmlformats.org/officeDocument/2006/relationships/audio" Target="../media/media17.mp3"/><Relationship Id="rId17" Type="http://schemas.microsoft.com/office/2007/relationships/media" Target="../media/media20.mp3"/><Relationship Id="rId25" Type="http://schemas.microsoft.com/office/2007/relationships/media" Target="../media/media24.mp3"/><Relationship Id="rId33" Type="http://schemas.microsoft.com/office/2007/relationships/media" Target="../media/media28.mp3"/><Relationship Id="rId38" Type="http://schemas.openxmlformats.org/officeDocument/2006/relationships/audio" Target="../media/media30.mp3"/><Relationship Id="rId46" Type="http://schemas.openxmlformats.org/officeDocument/2006/relationships/audio" Target="../media/media34.mp3"/><Relationship Id="rId20" Type="http://schemas.openxmlformats.org/officeDocument/2006/relationships/audio" Target="../media/media21.mp3"/><Relationship Id="rId41" Type="http://schemas.microsoft.com/office/2007/relationships/media" Target="../media/media32.mp3"/><Relationship Id="rId54" Type="http://schemas.microsoft.com/office/2007/relationships/diagramDrawing" Target="../diagrams/drawing16.xml"/><Relationship Id="rId1" Type="http://schemas.microsoft.com/office/2007/relationships/media" Target="../media/media12.mp3"/><Relationship Id="rId6" Type="http://schemas.openxmlformats.org/officeDocument/2006/relationships/audio" Target="../media/media14.mp3"/><Relationship Id="rId15" Type="http://schemas.microsoft.com/office/2007/relationships/media" Target="../media/media19.mp3"/><Relationship Id="rId23" Type="http://schemas.microsoft.com/office/2007/relationships/media" Target="../media/media23.mp3"/><Relationship Id="rId28" Type="http://schemas.openxmlformats.org/officeDocument/2006/relationships/audio" Target="../media/media25.mp3"/><Relationship Id="rId36" Type="http://schemas.openxmlformats.org/officeDocument/2006/relationships/audio" Target="../media/media29.mp3"/><Relationship Id="rId49" Type="http://schemas.openxmlformats.org/officeDocument/2006/relationships/image" Target="../media/image25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38.mp3"/><Relationship Id="rId13" Type="http://schemas.microsoft.com/office/2007/relationships/media" Target="../media/media41.mp3"/><Relationship Id="rId18" Type="http://schemas.openxmlformats.org/officeDocument/2006/relationships/diagramData" Target="../diagrams/data17.xml"/><Relationship Id="rId3" Type="http://schemas.microsoft.com/office/2007/relationships/media" Target="../media/media36.mp3"/><Relationship Id="rId21" Type="http://schemas.openxmlformats.org/officeDocument/2006/relationships/diagramColors" Target="../diagrams/colors17.xml"/><Relationship Id="rId7" Type="http://schemas.microsoft.com/office/2007/relationships/media" Target="../media/media38.mp3"/><Relationship Id="rId12" Type="http://schemas.openxmlformats.org/officeDocument/2006/relationships/audio" Target="../media/media40.mp3"/><Relationship Id="rId17" Type="http://schemas.openxmlformats.org/officeDocument/2006/relationships/image" Target="../media/image24.png"/><Relationship Id="rId2" Type="http://schemas.openxmlformats.org/officeDocument/2006/relationships/audio" Target="../media/media35.mp3"/><Relationship Id="rId16" Type="http://schemas.openxmlformats.org/officeDocument/2006/relationships/image" Target="../media/image25.gif"/><Relationship Id="rId20" Type="http://schemas.openxmlformats.org/officeDocument/2006/relationships/diagramQuickStyle" Target="../diagrams/quickStyle17.xml"/><Relationship Id="rId1" Type="http://schemas.microsoft.com/office/2007/relationships/media" Target="../media/media35.mp3"/><Relationship Id="rId6" Type="http://schemas.openxmlformats.org/officeDocument/2006/relationships/audio" Target="../media/media37.mp3"/><Relationship Id="rId11" Type="http://schemas.microsoft.com/office/2007/relationships/media" Target="../media/media40.mp3"/><Relationship Id="rId5" Type="http://schemas.microsoft.com/office/2007/relationships/media" Target="../media/media37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39.mp3"/><Relationship Id="rId19" Type="http://schemas.openxmlformats.org/officeDocument/2006/relationships/diagramLayout" Target="../diagrams/layout17.xml"/><Relationship Id="rId4" Type="http://schemas.openxmlformats.org/officeDocument/2006/relationships/audio" Target="../media/media36.mp3"/><Relationship Id="rId9" Type="http://schemas.microsoft.com/office/2007/relationships/media" Target="../media/media39.mp3"/><Relationship Id="rId14" Type="http://schemas.openxmlformats.org/officeDocument/2006/relationships/audio" Target="../media/media41.mp3"/><Relationship Id="rId22" Type="http://schemas.microsoft.com/office/2007/relationships/diagramDrawing" Target="../diagrams/drawing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1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image" Target="../media/image29.gif"/><Relationship Id="rId9" Type="http://schemas.microsoft.com/office/2007/relationships/diagramDrawing" Target="../diagrams/drawin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1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fEiKK-iX70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2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diagramLayout" Target="../diagrams/layout22.xml"/><Relationship Id="rId5" Type="http://schemas.openxmlformats.org/officeDocument/2006/relationships/diagramData" Target="../diagrams/data22.xml"/><Relationship Id="rId4" Type="http://schemas.openxmlformats.org/officeDocument/2006/relationships/image" Target="../media/image24.png"/><Relationship Id="rId9" Type="http://schemas.microsoft.com/office/2007/relationships/diagramDrawing" Target="../diagrams/drawing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3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23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3.xml"/><Relationship Id="rId5" Type="http://schemas.openxmlformats.org/officeDocument/2006/relationships/diagramData" Target="../diagrams/data23.xml"/><Relationship Id="rId4" Type="http://schemas.openxmlformats.org/officeDocument/2006/relationships/image" Target="../media/image29.gif"/><Relationship Id="rId9" Type="http://schemas.microsoft.com/office/2007/relationships/diagramDrawing" Target="../diagrams/drawin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image" Target="../media/image36.png"/><Relationship Id="rId7" Type="http://schemas.openxmlformats.org/officeDocument/2006/relationships/diagramQuickStyle" Target="../diagrams/quickStyle2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10" Type="http://schemas.openxmlformats.org/officeDocument/2006/relationships/image" Target="../media/image35.png"/><Relationship Id="rId4" Type="http://schemas.openxmlformats.org/officeDocument/2006/relationships/image" Target="../media/image37.png"/><Relationship Id="rId9" Type="http://schemas.microsoft.com/office/2007/relationships/diagramDrawing" Target="../diagrams/drawing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7.xml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microsoft.com/office/2007/relationships/diagramDrawing" Target="../diagrams/drawing27.xml"/><Relationship Id="rId2" Type="http://schemas.openxmlformats.org/officeDocument/2006/relationships/hyperlink" Target="https://wordwall.net/play/25049/569/7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play/25050/208/395" TargetMode="External"/><Relationship Id="rId11" Type="http://schemas.openxmlformats.org/officeDocument/2006/relationships/diagramColors" Target="../diagrams/colors27.xml"/><Relationship Id="rId5" Type="http://schemas.openxmlformats.org/officeDocument/2006/relationships/hyperlink" Target="https://wordwall.net/play/25049/960/906" TargetMode="External"/><Relationship Id="rId10" Type="http://schemas.openxmlformats.org/officeDocument/2006/relationships/diagramQuickStyle" Target="../diagrams/quickStyle27.xml"/><Relationship Id="rId4" Type="http://schemas.openxmlformats.org/officeDocument/2006/relationships/image" Target="../media/image39.png"/><Relationship Id="rId9" Type="http://schemas.openxmlformats.org/officeDocument/2006/relationships/diagramLayout" Target="../diagrams/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hyperlink" Target="https://play.kahoot.it/v2/?quizId=56e1ab76-c384-413d-8116-b527b286d00f" TargetMode="External"/><Relationship Id="rId7" Type="http://schemas.openxmlformats.org/officeDocument/2006/relationships/diagramColors" Target="../diagrams/colors9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âtiments à l'ancienne">
            <a:extLst>
              <a:ext uri="{FF2B5EF4-FFF2-40B4-BE49-F238E27FC236}">
                <a16:creationId xmlns:a16="http://schemas.microsoft.com/office/drawing/2014/main" id="{C4BFD34E-2B40-A95A-8A78-B2C8DA6820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4640" b="11090"/>
          <a:stretch/>
        </p:blipFill>
        <p:spPr>
          <a:xfrm>
            <a:off x="6822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44CEED9-AA49-534E-4C9F-573624658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9691" y="1256045"/>
            <a:ext cx="6962052" cy="1884207"/>
          </a:xfrm>
        </p:spPr>
        <p:txBody>
          <a:bodyPr anchor="b">
            <a:normAutofit/>
          </a:bodyPr>
          <a:lstStyle/>
          <a:p>
            <a:pPr algn="ctr"/>
            <a:r>
              <a:rPr lang="fr-FR">
                <a:solidFill>
                  <a:srgbClr val="FFFFFF"/>
                </a:solidFill>
              </a:rPr>
              <a:t>À Paris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9F4A764-4105-721D-0758-9876C8368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1857" y="5159228"/>
            <a:ext cx="6581930" cy="746640"/>
          </a:xfrm>
        </p:spPr>
        <p:txBody>
          <a:bodyPr>
            <a:normAutofit/>
          </a:bodyPr>
          <a:lstStyle/>
          <a:p>
            <a:pPr algn="ctr"/>
            <a:r>
              <a:rPr lang="fr-FR">
                <a:solidFill>
                  <a:srgbClr val="FFFFFF"/>
                </a:solidFill>
              </a:rPr>
              <a:t>Unité  4 (Leçon 10)</a:t>
            </a:r>
          </a:p>
        </p:txBody>
      </p:sp>
    </p:spTree>
    <p:extLst>
      <p:ext uri="{BB962C8B-B14F-4D97-AF65-F5344CB8AC3E}">
        <p14:creationId xmlns:p14="http://schemas.microsoft.com/office/powerpoint/2010/main" val="4104735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E6BD41B-F706-760B-A993-BADC15BD35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276510"/>
              </p:ext>
            </p:extLst>
          </p:nvPr>
        </p:nvGraphicFramePr>
        <p:xfrm>
          <a:off x="142407" y="127416"/>
          <a:ext cx="11474971" cy="6565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2252">
                  <a:extLst>
                    <a:ext uri="{9D8B030D-6E8A-4147-A177-3AD203B41FA5}">
                      <a16:colId xmlns:a16="http://schemas.microsoft.com/office/drawing/2014/main" val="1183654568"/>
                    </a:ext>
                  </a:extLst>
                </a:gridCol>
                <a:gridCol w="3945095">
                  <a:extLst>
                    <a:ext uri="{9D8B030D-6E8A-4147-A177-3AD203B41FA5}">
                      <a16:colId xmlns:a16="http://schemas.microsoft.com/office/drawing/2014/main" val="2091649434"/>
                    </a:ext>
                  </a:extLst>
                </a:gridCol>
                <a:gridCol w="3942800">
                  <a:extLst>
                    <a:ext uri="{9D8B030D-6E8A-4147-A177-3AD203B41FA5}">
                      <a16:colId xmlns:a16="http://schemas.microsoft.com/office/drawing/2014/main" val="3947374"/>
                    </a:ext>
                  </a:extLst>
                </a:gridCol>
                <a:gridCol w="2464824">
                  <a:extLst>
                    <a:ext uri="{9D8B030D-6E8A-4147-A177-3AD203B41FA5}">
                      <a16:colId xmlns:a16="http://schemas.microsoft.com/office/drawing/2014/main" val="2821461482"/>
                    </a:ext>
                  </a:extLst>
                </a:gridCol>
              </a:tblGrid>
              <a:tr h="5515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y a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effectLst/>
                        </a:rPr>
                        <a:t>+ </a:t>
                      </a:r>
                      <a:r>
                        <a:rPr lang="fr-FR" sz="2400" dirty="0">
                          <a:solidFill>
                            <a:schemeClr val="accent4"/>
                          </a:solidFill>
                          <a:effectLst/>
                        </a:rPr>
                        <a:t>du/de la/des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effectLst/>
                        </a:rPr>
                        <a:t>+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nom</a:t>
                      </a:r>
                      <a:endParaRPr lang="fr-FR" sz="1100" dirty="0">
                        <a:solidFill>
                          <a:schemeClr val="bg1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Il fait 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effectLst/>
                        </a:rPr>
                        <a:t>+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adjectif</a:t>
                      </a:r>
                      <a:endParaRPr lang="fr-FR" sz="1100" dirty="0">
                        <a:solidFill>
                          <a:schemeClr val="bg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Il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effectLst/>
                        </a:rPr>
                        <a:t>+ </a:t>
                      </a:r>
                      <a:r>
                        <a:rPr lang="fr-FR" sz="2400" dirty="0">
                          <a:solidFill>
                            <a:schemeClr val="bg1"/>
                          </a:solidFill>
                          <a:effectLst/>
                          <a:highlight>
                            <a:srgbClr val="FF00FF"/>
                          </a:highlight>
                        </a:rPr>
                        <a:t>verbe</a:t>
                      </a:r>
                      <a:endParaRPr lang="fr-FR" sz="1100" dirty="0">
                        <a:solidFill>
                          <a:schemeClr val="bg1"/>
                        </a:solidFill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extLst>
                  <a:ext uri="{0D108BD9-81ED-4DB2-BD59-A6C34878D82A}">
                    <a16:rowId xmlns:a16="http://schemas.microsoft.com/office/drawing/2014/main" val="3663418400"/>
                  </a:ext>
                </a:extLst>
              </a:tr>
              <a:tr h="732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y a </a:t>
                      </a:r>
                      <a:r>
                        <a:rPr lang="fr-FR" sz="2400" dirty="0">
                          <a:solidFill>
                            <a:schemeClr val="accent4"/>
                          </a:solidFill>
                          <a:effectLst/>
                        </a:rPr>
                        <a:t>du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soleil</a:t>
                      </a:r>
                      <a:endParaRPr lang="fr-FR" sz="1100" dirty="0"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Il fait </a:t>
                      </a: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beau</a:t>
                      </a:r>
                      <a:endParaRPr lang="fr-FR" sz="1100" dirty="0"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779825"/>
                  </a:ext>
                </a:extLst>
              </a:tr>
              <a:tr h="784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y 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>
                          <a:solidFill>
                            <a:schemeClr val="accent4"/>
                          </a:solidFill>
                          <a:effectLst/>
                        </a:rPr>
                        <a:t>du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vent</a:t>
                      </a:r>
                      <a:endParaRPr lang="fr-FR" sz="1100" dirty="0"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738996"/>
                  </a:ext>
                </a:extLst>
              </a:tr>
              <a:tr h="732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y a </a:t>
                      </a:r>
                      <a:r>
                        <a:rPr lang="fr-FR" sz="2400" dirty="0">
                          <a:solidFill>
                            <a:schemeClr val="accent4"/>
                          </a:solidFill>
                          <a:effectLst/>
                        </a:rPr>
                        <a:t>de la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neige</a:t>
                      </a:r>
                      <a:endParaRPr lang="fr-FR" sz="1100" dirty="0"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Il </a:t>
                      </a:r>
                      <a:r>
                        <a:rPr lang="fr-FR" sz="2400" dirty="0">
                          <a:effectLst/>
                          <a:highlight>
                            <a:srgbClr val="FF00FF"/>
                          </a:highlight>
                        </a:rPr>
                        <a:t>neige</a:t>
                      </a:r>
                      <a:endParaRPr lang="fr-FR" sz="11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extLst>
                  <a:ext uri="{0D108BD9-81ED-4DB2-BD59-A6C34878D82A}">
                    <a16:rowId xmlns:a16="http://schemas.microsoft.com/office/drawing/2014/main" val="9562848"/>
                  </a:ext>
                </a:extLst>
              </a:tr>
              <a:tr h="732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y a </a:t>
                      </a:r>
                      <a:r>
                        <a:rPr lang="fr-FR" sz="2400" dirty="0">
                          <a:solidFill>
                            <a:schemeClr val="accent4"/>
                          </a:solidFill>
                          <a:effectLst/>
                        </a:rPr>
                        <a:t>de la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pluie</a:t>
                      </a:r>
                      <a:endParaRPr lang="fr-FR" sz="1100" dirty="0"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Il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>
                          <a:effectLst/>
                          <a:highlight>
                            <a:srgbClr val="FF00FF"/>
                          </a:highlight>
                        </a:rPr>
                        <a:t>pleut </a:t>
                      </a:r>
                      <a:endParaRPr lang="fr-FR" sz="11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extLst>
                  <a:ext uri="{0D108BD9-81ED-4DB2-BD59-A6C34878D82A}">
                    <a16:rowId xmlns:a16="http://schemas.microsoft.com/office/drawing/2014/main" val="3649665898"/>
                  </a:ext>
                </a:extLst>
              </a:tr>
              <a:tr h="784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y a </a:t>
                      </a:r>
                      <a:r>
                        <a:rPr lang="fr-FR" sz="2400" dirty="0">
                          <a:solidFill>
                            <a:schemeClr val="accent4"/>
                          </a:solidFill>
                          <a:effectLst/>
                        </a:rPr>
                        <a:t>des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nuages </a:t>
                      </a:r>
                      <a:endParaRPr lang="fr-FR" sz="1100" dirty="0"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988376"/>
                  </a:ext>
                </a:extLst>
              </a:tr>
              <a:tr h="732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Il y a </a:t>
                      </a:r>
                      <a:r>
                        <a:rPr lang="fr-FR" sz="2400" dirty="0">
                          <a:solidFill>
                            <a:schemeClr val="accent4"/>
                          </a:solidFill>
                          <a:effectLst/>
                        </a:rPr>
                        <a:t>des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orages</a:t>
                      </a:r>
                      <a:endParaRPr lang="fr-FR" sz="1100" dirty="0"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559846"/>
                  </a:ext>
                </a:extLst>
              </a:tr>
              <a:tr h="732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Il fait </a:t>
                      </a: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chaud </a:t>
                      </a:r>
                      <a:r>
                        <a:rPr lang="fr-FR" sz="2400" dirty="0">
                          <a:effectLst/>
                        </a:rPr>
                        <a:t>/ 40 degrés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4226"/>
                  </a:ext>
                </a:extLst>
              </a:tr>
              <a:tr h="784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Il fait </a:t>
                      </a:r>
                      <a:r>
                        <a:rPr lang="fr-FR" sz="2400" dirty="0">
                          <a:effectLst/>
                          <a:highlight>
                            <a:srgbClr val="00FFFF"/>
                          </a:highlight>
                        </a:rPr>
                        <a:t>froid</a:t>
                      </a:r>
                      <a:r>
                        <a:rPr lang="fr-FR" sz="2400" dirty="0">
                          <a:effectLst/>
                        </a:rPr>
                        <a:t> / 5 degrés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69" marR="63369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854273"/>
                  </a:ext>
                </a:extLst>
              </a:tr>
            </a:tbl>
          </a:graphicData>
        </a:graphic>
      </p:graphicFrame>
      <p:pic>
        <p:nvPicPr>
          <p:cNvPr id="6152" name="Picture 260">
            <a:extLst>
              <a:ext uri="{FF2B5EF4-FFF2-40B4-BE49-F238E27FC236}">
                <a16:creationId xmlns:a16="http://schemas.microsoft.com/office/drawing/2014/main" id="{DC39AB8F-C6EF-BC61-8528-2DD1F5685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7" y="805166"/>
            <a:ext cx="481012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261">
            <a:extLst>
              <a:ext uri="{FF2B5EF4-FFF2-40B4-BE49-F238E27FC236}">
                <a16:creationId xmlns:a16="http://schemas.microsoft.com/office/drawing/2014/main" id="{5C28E87F-FA37-9CB7-B23D-CB8FF25D7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604959"/>
            <a:ext cx="5143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262">
            <a:extLst>
              <a:ext uri="{FF2B5EF4-FFF2-40B4-BE49-F238E27FC236}">
                <a16:creationId xmlns:a16="http://schemas.microsoft.com/office/drawing/2014/main" id="{87D8CF40-6BDF-0EFF-1ED5-DDEB95D89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2365949"/>
            <a:ext cx="481012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263">
            <a:extLst>
              <a:ext uri="{FF2B5EF4-FFF2-40B4-BE49-F238E27FC236}">
                <a16:creationId xmlns:a16="http://schemas.microsoft.com/office/drawing/2014/main" id="{82C515FF-591E-C667-5F8B-1E58A47C7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9" y="3069735"/>
            <a:ext cx="51435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264">
            <a:extLst>
              <a:ext uri="{FF2B5EF4-FFF2-40B4-BE49-F238E27FC236}">
                <a16:creationId xmlns:a16="http://schemas.microsoft.com/office/drawing/2014/main" id="{BEE255A3-5279-0A27-4327-081FDCDD4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28" y="3898805"/>
            <a:ext cx="442912" cy="30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265">
            <a:extLst>
              <a:ext uri="{FF2B5EF4-FFF2-40B4-BE49-F238E27FC236}">
                <a16:creationId xmlns:a16="http://schemas.microsoft.com/office/drawing/2014/main" id="{EF0E02E6-9F9D-33CD-6FB0-D7A170AE0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49" y="4616175"/>
            <a:ext cx="419100" cy="3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66">
            <a:extLst>
              <a:ext uri="{FF2B5EF4-FFF2-40B4-BE49-F238E27FC236}">
                <a16:creationId xmlns:a16="http://schemas.microsoft.com/office/drawing/2014/main" id="{5AC15159-8381-CCC9-E9DE-096D5CC14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7324" y="5304864"/>
            <a:ext cx="6096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267">
            <a:extLst>
              <a:ext uri="{FF2B5EF4-FFF2-40B4-BE49-F238E27FC236}">
                <a16:creationId xmlns:a16="http://schemas.microsoft.com/office/drawing/2014/main" id="{9824F6F4-4E38-693E-F496-7BE6EBA25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7793" y="6170329"/>
            <a:ext cx="728662" cy="30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E80D5D-BDCB-2768-2E8E-835B14FDD9B8}"/>
              </a:ext>
            </a:extLst>
          </p:cNvPr>
          <p:cNvSpPr/>
          <p:nvPr/>
        </p:nvSpPr>
        <p:spPr>
          <a:xfrm>
            <a:off x="1281659" y="689548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5CBFBD-BFC2-6C0B-FF14-D58D5FA9D9F7}"/>
              </a:ext>
            </a:extLst>
          </p:cNvPr>
          <p:cNvSpPr/>
          <p:nvPr/>
        </p:nvSpPr>
        <p:spPr>
          <a:xfrm>
            <a:off x="1281658" y="1402633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18236C-9E62-EFDC-EEB0-F60BE81E2E54}"/>
              </a:ext>
            </a:extLst>
          </p:cNvPr>
          <p:cNvSpPr/>
          <p:nvPr/>
        </p:nvSpPr>
        <p:spPr>
          <a:xfrm>
            <a:off x="1281658" y="2196649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FFF344-875E-5242-A3EE-E53B7755871D}"/>
              </a:ext>
            </a:extLst>
          </p:cNvPr>
          <p:cNvSpPr/>
          <p:nvPr/>
        </p:nvSpPr>
        <p:spPr>
          <a:xfrm>
            <a:off x="1281657" y="2909734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752A6C-E727-6575-D79F-E1FAEF4FBB16}"/>
              </a:ext>
            </a:extLst>
          </p:cNvPr>
          <p:cNvSpPr/>
          <p:nvPr/>
        </p:nvSpPr>
        <p:spPr>
          <a:xfrm>
            <a:off x="1281657" y="3698383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EBACA1-DD96-8DCF-711E-DDACBAEB798A}"/>
              </a:ext>
            </a:extLst>
          </p:cNvPr>
          <p:cNvSpPr/>
          <p:nvPr/>
        </p:nvSpPr>
        <p:spPr>
          <a:xfrm>
            <a:off x="1281656" y="4411468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5CE1CA-D5C8-4214-33E2-6E6588AD819C}"/>
              </a:ext>
            </a:extLst>
          </p:cNvPr>
          <p:cNvSpPr/>
          <p:nvPr/>
        </p:nvSpPr>
        <p:spPr>
          <a:xfrm>
            <a:off x="5234062" y="662134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2DE51E-2301-C1E7-9284-B624036F98D8}"/>
              </a:ext>
            </a:extLst>
          </p:cNvPr>
          <p:cNvSpPr/>
          <p:nvPr/>
        </p:nvSpPr>
        <p:spPr>
          <a:xfrm>
            <a:off x="5234062" y="5187514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084402-7507-8C44-F85C-D5C6D7408D30}"/>
              </a:ext>
            </a:extLst>
          </p:cNvPr>
          <p:cNvSpPr/>
          <p:nvPr/>
        </p:nvSpPr>
        <p:spPr>
          <a:xfrm>
            <a:off x="5234061" y="5900599"/>
            <a:ext cx="3897443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F53293-F173-B133-D83B-BD5A3B005CE9}"/>
              </a:ext>
            </a:extLst>
          </p:cNvPr>
          <p:cNvSpPr/>
          <p:nvPr/>
        </p:nvSpPr>
        <p:spPr>
          <a:xfrm>
            <a:off x="9171476" y="2196649"/>
            <a:ext cx="2438408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A4E759-1237-AAB3-1024-0627AC90873E}"/>
              </a:ext>
            </a:extLst>
          </p:cNvPr>
          <p:cNvSpPr/>
          <p:nvPr/>
        </p:nvSpPr>
        <p:spPr>
          <a:xfrm>
            <a:off x="9171475" y="2909734"/>
            <a:ext cx="2438408" cy="766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mp3-output-ttsfree(dot)com - 2023-01-26T135853.869">
            <a:hlinkClick r:id="" action="ppaction://media"/>
            <a:extLst>
              <a:ext uri="{FF2B5EF4-FFF2-40B4-BE49-F238E27FC236}">
                <a16:creationId xmlns:a16="http://schemas.microsoft.com/office/drawing/2014/main" id="{0347313A-5058-CA58-7F95-D586725ACA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694680" y="886129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6T135944.236">
            <a:hlinkClick r:id="" action="ppaction://media"/>
            <a:extLst>
              <a:ext uri="{FF2B5EF4-FFF2-40B4-BE49-F238E27FC236}">
                <a16:creationId xmlns:a16="http://schemas.microsoft.com/office/drawing/2014/main" id="{3771075A-8016-79D7-DFFC-CE314471E2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694680" y="1588957"/>
            <a:ext cx="304800" cy="304800"/>
          </a:xfrm>
          <a:prstGeom prst="rect">
            <a:avLst/>
          </a:prstGeom>
        </p:spPr>
      </p:pic>
      <p:pic>
        <p:nvPicPr>
          <p:cNvPr id="21" name="mp3-output-ttsfree(dot)com - 2023-01-26T140044.445">
            <a:hlinkClick r:id="" action="ppaction://media"/>
            <a:extLst>
              <a:ext uri="{FF2B5EF4-FFF2-40B4-BE49-F238E27FC236}">
                <a16:creationId xmlns:a16="http://schemas.microsoft.com/office/drawing/2014/main" id="{FAF8E134-FA56-3D8F-CD8A-5133AF398F1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694680" y="2394524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6T140110.037">
            <a:hlinkClick r:id="" action="ppaction://media"/>
            <a:extLst>
              <a:ext uri="{FF2B5EF4-FFF2-40B4-BE49-F238E27FC236}">
                <a16:creationId xmlns:a16="http://schemas.microsoft.com/office/drawing/2014/main" id="{6B9847DC-D926-FA1F-1669-A7D4B9F44B4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675793" y="3135023"/>
            <a:ext cx="304800" cy="304800"/>
          </a:xfrm>
          <a:prstGeom prst="rect">
            <a:avLst/>
          </a:prstGeom>
        </p:spPr>
      </p:pic>
      <p:pic>
        <p:nvPicPr>
          <p:cNvPr id="23" name="mp3-output-ttsfree(dot)com - 2023-01-26T140144.250">
            <a:hlinkClick r:id="" action="ppaction://media"/>
            <a:extLst>
              <a:ext uri="{FF2B5EF4-FFF2-40B4-BE49-F238E27FC236}">
                <a16:creationId xmlns:a16="http://schemas.microsoft.com/office/drawing/2014/main" id="{91FAD860-86A3-97FC-E524-ADF7895B079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694680" y="3943309"/>
            <a:ext cx="304800" cy="304800"/>
          </a:xfrm>
          <a:prstGeom prst="rect">
            <a:avLst/>
          </a:prstGeom>
        </p:spPr>
      </p:pic>
      <p:pic>
        <p:nvPicPr>
          <p:cNvPr id="24" name="mp3-output-ttsfree(dot)com - 2023-01-26T140213.307">
            <a:hlinkClick r:id="" action="ppaction://media"/>
            <a:extLst>
              <a:ext uri="{FF2B5EF4-FFF2-40B4-BE49-F238E27FC236}">
                <a16:creationId xmlns:a16="http://schemas.microsoft.com/office/drawing/2014/main" id="{C3F0AC70-5162-3E65-B0CD-A380AFEFF7B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675793" y="4709911"/>
            <a:ext cx="304800" cy="304800"/>
          </a:xfrm>
          <a:prstGeom prst="rect">
            <a:avLst/>
          </a:prstGeom>
        </p:spPr>
      </p:pic>
      <p:pic>
        <p:nvPicPr>
          <p:cNvPr id="25" name="mp3-output-ttsfree(dot)com - 2023-01-26T140252.558">
            <a:hlinkClick r:id="" action="ppaction://media"/>
            <a:extLst>
              <a:ext uri="{FF2B5EF4-FFF2-40B4-BE49-F238E27FC236}">
                <a16:creationId xmlns:a16="http://schemas.microsoft.com/office/drawing/2014/main" id="{0DA60525-BDEC-F08C-07D9-45EC7209A6DE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8588376" y="893035"/>
            <a:ext cx="304800" cy="304800"/>
          </a:xfrm>
          <a:prstGeom prst="rect">
            <a:avLst/>
          </a:prstGeom>
        </p:spPr>
      </p:pic>
      <p:pic>
        <p:nvPicPr>
          <p:cNvPr id="26" name="mp3-output-ttsfree(dot)com - 2023-01-26T140323.516">
            <a:hlinkClick r:id="" action="ppaction://media"/>
            <a:extLst>
              <a:ext uri="{FF2B5EF4-FFF2-40B4-BE49-F238E27FC236}">
                <a16:creationId xmlns:a16="http://schemas.microsoft.com/office/drawing/2014/main" id="{3A30994A-89F6-3A2D-8B6F-552C1FFB59A4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156431" y="2427550"/>
            <a:ext cx="304800" cy="304800"/>
          </a:xfrm>
          <a:prstGeom prst="rect">
            <a:avLst/>
          </a:prstGeom>
        </p:spPr>
      </p:pic>
      <p:pic>
        <p:nvPicPr>
          <p:cNvPr id="27" name="mp3-output-ttsfree(dot)com - 2023-01-26T140345.872">
            <a:hlinkClick r:id="" action="ppaction://media"/>
            <a:extLst>
              <a:ext uri="{FF2B5EF4-FFF2-40B4-BE49-F238E27FC236}">
                <a16:creationId xmlns:a16="http://schemas.microsoft.com/office/drawing/2014/main" id="{2BD93DEF-4491-AE01-E2DB-C54AB2C13DE0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160179" y="3137387"/>
            <a:ext cx="304800" cy="304800"/>
          </a:xfrm>
          <a:prstGeom prst="rect">
            <a:avLst/>
          </a:prstGeom>
        </p:spPr>
      </p:pic>
      <p:pic>
        <p:nvPicPr>
          <p:cNvPr id="28" name="mp3-output-ttsfree(dot)com - 2023-01-26T140826.483">
            <a:hlinkClick r:id="" action="ppaction://media"/>
            <a:extLst>
              <a:ext uri="{FF2B5EF4-FFF2-40B4-BE49-F238E27FC236}">
                <a16:creationId xmlns:a16="http://schemas.microsoft.com/office/drawing/2014/main" id="{6CC61DD4-1E6C-0A90-95C0-B617C7690E2F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8588376" y="5418415"/>
            <a:ext cx="304800" cy="304800"/>
          </a:xfrm>
          <a:prstGeom prst="rect">
            <a:avLst/>
          </a:prstGeom>
        </p:spPr>
      </p:pic>
      <p:pic>
        <p:nvPicPr>
          <p:cNvPr id="30" name="mp3-output-ttsfree(dot)com - 2023-01-26T141131.223">
            <a:hlinkClick r:id="" action="ppaction://media"/>
            <a:extLst>
              <a:ext uri="{FF2B5EF4-FFF2-40B4-BE49-F238E27FC236}">
                <a16:creationId xmlns:a16="http://schemas.microsoft.com/office/drawing/2014/main" id="{EDEDD7E1-F127-7E58-420D-B7FD6CD88C8E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8530783" y="6131500"/>
            <a:ext cx="304800" cy="304800"/>
          </a:xfrm>
          <a:prstGeom prst="rect">
            <a:avLst/>
          </a:prstGeom>
        </p:spPr>
      </p:pic>
      <p:pic>
        <p:nvPicPr>
          <p:cNvPr id="31" name="Picture 2" descr="Cat Kitty Sticker by 궁디팡팡 캣페스타">
            <a:extLst>
              <a:ext uri="{FF2B5EF4-FFF2-40B4-BE49-F238E27FC236}">
                <a16:creationId xmlns:a16="http://schemas.microsoft.com/office/drawing/2014/main" id="{2DE93504-72DB-762F-EF8B-D1C223A1DF6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49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3" name="Rectangle 7202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5" name="Rectangle 7204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LA MÉTEO: QUEL TEMPS FAIT-IL? (II) – 🆃🅾2🅰🅻🅲🅾🅻🅴">
            <a:extLst>
              <a:ext uri="{FF2B5EF4-FFF2-40B4-BE49-F238E27FC236}">
                <a16:creationId xmlns:a16="http://schemas.microsoft.com/office/drawing/2014/main" id="{B083C973-2CE2-9B9A-5209-CA30FC52A1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81641"/>
            <a:ext cx="5294716" cy="529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207" name="Straight Connector 7206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27">
            <a:extLst>
              <a:ext uri="{FF2B5EF4-FFF2-40B4-BE49-F238E27FC236}">
                <a16:creationId xmlns:a16="http://schemas.microsoft.com/office/drawing/2014/main" id="{20365909-F8D7-8741-23E3-C8DC84E8D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507" y="467747"/>
            <a:ext cx="3979648" cy="5746786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E7B0CC9-1111-6892-EBDF-CD4A8E9BD2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1272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263D26E-4CA6-C3DC-5C1E-CF1408B3F3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14358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F6594F-C36F-78EA-EEF3-6B3EFB3BFF2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IV. Vocabulaire (2): La ville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BA3381-7DBC-E58F-2935-EFE71A376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2006"/>
            <a:ext cx="10515600" cy="526590"/>
          </a:xfrm>
        </p:spPr>
        <p:txBody>
          <a:bodyPr/>
          <a:lstStyle/>
          <a:p>
            <a:r>
              <a:rPr lang="fr-FR" dirty="0"/>
              <a:t>Complète l’exercice suivant en plaçant le nom des lieux sur la carte.</a:t>
            </a:r>
          </a:p>
        </p:txBody>
      </p:sp>
      <p:pic>
        <p:nvPicPr>
          <p:cNvPr id="1026" name="Picture 2" descr="Kermit The Frog Map GIF by Muppet Wiki">
            <a:extLst>
              <a:ext uri="{FF2B5EF4-FFF2-40B4-BE49-F238E27FC236}">
                <a16:creationId xmlns:a16="http://schemas.microsoft.com/office/drawing/2014/main" id="{F5600987-DEDF-01B0-9D41-DF72D99CE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251" y="3429000"/>
            <a:ext cx="5041497" cy="32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2BBEC2-B2AD-DB6D-2FCA-77E52C45BE69}"/>
              </a:ext>
            </a:extLst>
          </p:cNvPr>
          <p:cNvSpPr txBox="1"/>
          <p:nvPr/>
        </p:nvSpPr>
        <p:spPr>
          <a:xfrm>
            <a:off x="838200" y="1771092"/>
            <a:ext cx="78943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https://play.kahoot.it/v2/?quizId=cb0614bd-f16b-4faf-a688-3cd941541aeb</a:t>
            </a: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1415E39-81A7-B1BE-081F-E33B28205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42639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923BE5A7-AD7E-F2B2-F3B0-B616C2A48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50"/>
            <a:ext cx="9721937" cy="56130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A3EB2AE-6765-A4C9-DB9E-EE719F8BA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365" y="5153041"/>
            <a:ext cx="4823635" cy="16484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AB94C63-C02F-6A75-66F8-7B402F25208D}"/>
              </a:ext>
            </a:extLst>
          </p:cNvPr>
          <p:cNvSpPr txBox="1"/>
          <p:nvPr/>
        </p:nvSpPr>
        <p:spPr>
          <a:xfrm>
            <a:off x="2408349" y="2574701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b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950BFA-3ACE-81D9-F70C-DDF7EC8ECF66}"/>
              </a:ext>
            </a:extLst>
          </p:cNvPr>
          <p:cNvSpPr txBox="1"/>
          <p:nvPr/>
        </p:nvSpPr>
        <p:spPr>
          <a:xfrm>
            <a:off x="5279264" y="2944033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c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8952C05-AB02-EA08-6215-148B48E504C1}"/>
              </a:ext>
            </a:extLst>
          </p:cNvPr>
          <p:cNvSpPr txBox="1"/>
          <p:nvPr/>
        </p:nvSpPr>
        <p:spPr>
          <a:xfrm>
            <a:off x="7374805" y="2752022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d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1141CA6-931C-9CBB-6FF2-58A2ACD66EEA}"/>
              </a:ext>
            </a:extLst>
          </p:cNvPr>
          <p:cNvSpPr txBox="1"/>
          <p:nvPr/>
        </p:nvSpPr>
        <p:spPr>
          <a:xfrm>
            <a:off x="5437030" y="2390035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8C33ECD-2461-3A04-8262-9F999195DA70}"/>
              </a:ext>
            </a:extLst>
          </p:cNvPr>
          <p:cNvSpPr txBox="1"/>
          <p:nvPr/>
        </p:nvSpPr>
        <p:spPr>
          <a:xfrm>
            <a:off x="3547592" y="2567356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f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C05F8B6-A721-6580-9753-FD1EC915812C}"/>
              </a:ext>
            </a:extLst>
          </p:cNvPr>
          <p:cNvSpPr txBox="1"/>
          <p:nvPr/>
        </p:nvSpPr>
        <p:spPr>
          <a:xfrm>
            <a:off x="5752563" y="601181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g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666FB11-D66F-9582-9882-EBAA760C3B5D}"/>
              </a:ext>
            </a:extLst>
          </p:cNvPr>
          <p:cNvSpPr txBox="1"/>
          <p:nvPr/>
        </p:nvSpPr>
        <p:spPr>
          <a:xfrm>
            <a:off x="9076385" y="1628241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h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9F1D1C-C624-5BDF-230B-BB0B194BC185}"/>
              </a:ext>
            </a:extLst>
          </p:cNvPr>
          <p:cNvSpPr txBox="1"/>
          <p:nvPr/>
        </p:nvSpPr>
        <p:spPr>
          <a:xfrm>
            <a:off x="7579483" y="231849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j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05F05D9-8F57-1906-9E9D-94E781AB2B53}"/>
              </a:ext>
            </a:extLst>
          </p:cNvPr>
          <p:cNvSpPr txBox="1"/>
          <p:nvPr/>
        </p:nvSpPr>
        <p:spPr>
          <a:xfrm>
            <a:off x="3863125" y="231849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k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283717E-CF36-7B1A-4A33-D529A0B53C6B}"/>
              </a:ext>
            </a:extLst>
          </p:cNvPr>
          <p:cNvSpPr txBox="1"/>
          <p:nvPr/>
        </p:nvSpPr>
        <p:spPr>
          <a:xfrm>
            <a:off x="2862866" y="416515"/>
            <a:ext cx="31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i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8305653-B6EE-AB34-E66E-08C980F82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4657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DEF917C-355B-91B8-37C1-C70A8EBCF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549" b="17749"/>
          <a:stretch/>
        </p:blipFill>
        <p:spPr bwMode="auto">
          <a:xfrm>
            <a:off x="16121" y="282942"/>
            <a:ext cx="12149758" cy="6343049"/>
          </a:xfrm>
          <a:custGeom>
            <a:avLst/>
            <a:gdLst/>
            <a:ahLst/>
            <a:cxnLst/>
            <a:rect l="l" t="t" r="r" b="b"/>
            <a:pathLst>
              <a:path w="10485104" h="5523506">
                <a:moveTo>
                  <a:pt x="5949681" y="536"/>
                </a:moveTo>
                <a:cubicBezTo>
                  <a:pt x="6074035" y="-2131"/>
                  <a:pt x="6198411" y="5173"/>
                  <a:pt x="6321822" y="22405"/>
                </a:cubicBezTo>
                <a:cubicBezTo>
                  <a:pt x="6498937" y="51493"/>
                  <a:pt x="6677824" y="73364"/>
                  <a:pt x="6857694" y="55210"/>
                </a:cubicBezTo>
                <a:cubicBezTo>
                  <a:pt x="6981675" y="42526"/>
                  <a:pt x="7105459" y="35089"/>
                  <a:pt x="7230031" y="35528"/>
                </a:cubicBezTo>
                <a:cubicBezTo>
                  <a:pt x="7516370" y="35528"/>
                  <a:pt x="7802902" y="38152"/>
                  <a:pt x="8089242" y="32684"/>
                </a:cubicBezTo>
                <a:cubicBezTo>
                  <a:pt x="8344090" y="27873"/>
                  <a:pt x="8597956" y="17377"/>
                  <a:pt x="8853003" y="43837"/>
                </a:cubicBezTo>
                <a:cubicBezTo>
                  <a:pt x="9229472" y="82767"/>
                  <a:pt x="9607909" y="70300"/>
                  <a:pt x="9985559" y="65708"/>
                </a:cubicBezTo>
                <a:cubicBezTo>
                  <a:pt x="10083101" y="64320"/>
                  <a:pt x="10180599" y="61132"/>
                  <a:pt x="10278047" y="56140"/>
                </a:cubicBezTo>
                <a:lnTo>
                  <a:pt x="10449151" y="44199"/>
                </a:lnTo>
                <a:lnTo>
                  <a:pt x="10468533" y="198724"/>
                </a:lnTo>
                <a:cubicBezTo>
                  <a:pt x="10475933" y="234109"/>
                  <a:pt x="10480462" y="270161"/>
                  <a:pt x="10482057" y="306442"/>
                </a:cubicBezTo>
                <a:cubicBezTo>
                  <a:pt x="10492136" y="438884"/>
                  <a:pt x="10475168" y="569479"/>
                  <a:pt x="10461007" y="700359"/>
                </a:cubicBezTo>
                <a:cubicBezTo>
                  <a:pt x="10451566" y="783776"/>
                  <a:pt x="10437150" y="868045"/>
                  <a:pt x="10461007" y="950608"/>
                </a:cubicBezTo>
                <a:cubicBezTo>
                  <a:pt x="10477350" y="1008147"/>
                  <a:pt x="10480985" y="1069224"/>
                  <a:pt x="10471595" y="1128666"/>
                </a:cubicBezTo>
                <a:cubicBezTo>
                  <a:pt x="10455763" y="1234166"/>
                  <a:pt x="10452459" y="1341527"/>
                  <a:pt x="10461772" y="1447979"/>
                </a:cubicBezTo>
                <a:cubicBezTo>
                  <a:pt x="10467921" y="1518165"/>
                  <a:pt x="10466977" y="1588906"/>
                  <a:pt x="10458965" y="1658865"/>
                </a:cubicBezTo>
                <a:cubicBezTo>
                  <a:pt x="10448377" y="1752939"/>
                  <a:pt x="10431919" y="1848719"/>
                  <a:pt x="10451949" y="1943076"/>
                </a:cubicBezTo>
                <a:cubicBezTo>
                  <a:pt x="10483843" y="2092999"/>
                  <a:pt x="10477464" y="2242779"/>
                  <a:pt x="10464706" y="2393837"/>
                </a:cubicBezTo>
                <a:cubicBezTo>
                  <a:pt x="10455138" y="2506243"/>
                  <a:pt x="10444549" y="2619928"/>
                  <a:pt x="10463686" y="2733613"/>
                </a:cubicBezTo>
                <a:cubicBezTo>
                  <a:pt x="10471914" y="2786362"/>
                  <a:pt x="10471914" y="2840306"/>
                  <a:pt x="10463686" y="2893056"/>
                </a:cubicBezTo>
                <a:cubicBezTo>
                  <a:pt x="10453735" y="2964109"/>
                  <a:pt x="10444294" y="3034452"/>
                  <a:pt x="10457052" y="3106215"/>
                </a:cubicBezTo>
                <a:cubicBezTo>
                  <a:pt x="10462665" y="3137479"/>
                  <a:pt x="10466875" y="3169026"/>
                  <a:pt x="10469810" y="3200574"/>
                </a:cubicBezTo>
                <a:cubicBezTo>
                  <a:pt x="10475653" y="3281119"/>
                  <a:pt x="10473561" y="3362120"/>
                  <a:pt x="10463559" y="3442154"/>
                </a:cubicBezTo>
                <a:cubicBezTo>
                  <a:pt x="10453990" y="3535091"/>
                  <a:pt x="10469554" y="3628597"/>
                  <a:pt x="10456797" y="3721250"/>
                </a:cubicBezTo>
                <a:cubicBezTo>
                  <a:pt x="10447738" y="3795870"/>
                  <a:pt x="10447394" y="3871485"/>
                  <a:pt x="10455776" y="3946204"/>
                </a:cubicBezTo>
                <a:cubicBezTo>
                  <a:pt x="10470855" y="4087457"/>
                  <a:pt x="10469912" y="4230260"/>
                  <a:pt x="10452970" y="4371244"/>
                </a:cubicBezTo>
                <a:cubicBezTo>
                  <a:pt x="10442508" y="4453523"/>
                  <a:pt x="10436512" y="4538218"/>
                  <a:pt x="10455266" y="4618934"/>
                </a:cubicBezTo>
                <a:cubicBezTo>
                  <a:pt x="10499408" y="4808646"/>
                  <a:pt x="10473637" y="4998642"/>
                  <a:pt x="10455266" y="5187359"/>
                </a:cubicBezTo>
                <a:cubicBezTo>
                  <a:pt x="10444103" y="5288708"/>
                  <a:pt x="10443847" y="5391181"/>
                  <a:pt x="10454500" y="5492602"/>
                </a:cubicBezTo>
                <a:lnTo>
                  <a:pt x="10454510" y="5492731"/>
                </a:lnTo>
                <a:lnTo>
                  <a:pt x="10414967" y="5491139"/>
                </a:lnTo>
                <a:cubicBezTo>
                  <a:pt x="10117611" y="5495732"/>
                  <a:pt x="9820450" y="5526349"/>
                  <a:pt x="9523092" y="5507105"/>
                </a:cubicBezTo>
                <a:cubicBezTo>
                  <a:pt x="9272964" y="5490920"/>
                  <a:pt x="9023034" y="5477142"/>
                  <a:pt x="8772711" y="5490483"/>
                </a:cubicBezTo>
                <a:cubicBezTo>
                  <a:pt x="8636774" y="5499549"/>
                  <a:pt x="8500636" y="5503107"/>
                  <a:pt x="8364561" y="5501172"/>
                </a:cubicBezTo>
                <a:lnTo>
                  <a:pt x="8196562" y="5491993"/>
                </a:lnTo>
                <a:lnTo>
                  <a:pt x="8077075" y="5475562"/>
                </a:lnTo>
                <a:lnTo>
                  <a:pt x="7915670" y="5468917"/>
                </a:lnTo>
                <a:lnTo>
                  <a:pt x="7914092" y="5467957"/>
                </a:lnTo>
                <a:lnTo>
                  <a:pt x="7894412" y="5467957"/>
                </a:lnTo>
                <a:lnTo>
                  <a:pt x="7892834" y="5468758"/>
                </a:lnTo>
                <a:lnTo>
                  <a:pt x="7727602" y="5475562"/>
                </a:lnTo>
                <a:lnTo>
                  <a:pt x="7690606" y="5480649"/>
                </a:lnTo>
                <a:lnTo>
                  <a:pt x="7624212" y="5484579"/>
                </a:lnTo>
                <a:cubicBezTo>
                  <a:pt x="7434738" y="5508001"/>
                  <a:pt x="7243868" y="5514147"/>
                  <a:pt x="7053506" y="5502949"/>
                </a:cubicBezTo>
                <a:cubicBezTo>
                  <a:pt x="6777009" y="5485453"/>
                  <a:pt x="6500117" y="5474737"/>
                  <a:pt x="6223029" y="5498574"/>
                </a:cubicBezTo>
                <a:cubicBezTo>
                  <a:pt x="6065592" y="5511916"/>
                  <a:pt x="5908157" y="5526131"/>
                  <a:pt x="5750720" y="5507761"/>
                </a:cubicBezTo>
                <a:cubicBezTo>
                  <a:pt x="5616170" y="5490965"/>
                  <a:pt x="5480520" y="5488253"/>
                  <a:pt x="5345518" y="5499668"/>
                </a:cubicBezTo>
                <a:cubicBezTo>
                  <a:pt x="5197844" y="5511040"/>
                  <a:pt x="5049616" y="5511040"/>
                  <a:pt x="4901942" y="5499668"/>
                </a:cubicBezTo>
                <a:cubicBezTo>
                  <a:pt x="4760445" y="5490920"/>
                  <a:pt x="4618556" y="5476268"/>
                  <a:pt x="4477454" y="5492013"/>
                </a:cubicBezTo>
                <a:cubicBezTo>
                  <a:pt x="4279085" y="5513884"/>
                  <a:pt x="4081305" y="5506667"/>
                  <a:pt x="3883329" y="5493326"/>
                </a:cubicBezTo>
                <a:cubicBezTo>
                  <a:pt x="3719792" y="5482391"/>
                  <a:pt x="3555664" y="5466425"/>
                  <a:pt x="3392914" y="5492233"/>
                </a:cubicBezTo>
                <a:cubicBezTo>
                  <a:pt x="3175771" y="5523222"/>
                  <a:pt x="2956480" y="5531206"/>
                  <a:pt x="2737979" y="5516072"/>
                </a:cubicBezTo>
                <a:cubicBezTo>
                  <a:pt x="2289680" y="5492670"/>
                  <a:pt x="1840986" y="5498574"/>
                  <a:pt x="1392489" y="5480641"/>
                </a:cubicBezTo>
                <a:cubicBezTo>
                  <a:pt x="1244499" y="5474519"/>
                  <a:pt x="1097296" y="5507322"/>
                  <a:pt x="949699" y="5509072"/>
                </a:cubicBezTo>
                <a:cubicBezTo>
                  <a:pt x="684469" y="5512352"/>
                  <a:pt x="418241" y="5493120"/>
                  <a:pt x="151598" y="5492249"/>
                </a:cubicBezTo>
                <a:lnTo>
                  <a:pt x="1415" y="5496057"/>
                </a:lnTo>
                <a:lnTo>
                  <a:pt x="3772" y="5431261"/>
                </a:lnTo>
                <a:cubicBezTo>
                  <a:pt x="7163" y="5398149"/>
                  <a:pt x="12808" y="5364994"/>
                  <a:pt x="20909" y="5331792"/>
                </a:cubicBezTo>
                <a:cubicBezTo>
                  <a:pt x="51502" y="5208362"/>
                  <a:pt x="50009" y="5079152"/>
                  <a:pt x="16572" y="4956462"/>
                </a:cubicBezTo>
                <a:cubicBezTo>
                  <a:pt x="9172" y="4924695"/>
                  <a:pt x="4643" y="4892329"/>
                  <a:pt x="3048" y="4859758"/>
                </a:cubicBezTo>
                <a:cubicBezTo>
                  <a:pt x="-7031" y="4740857"/>
                  <a:pt x="9937" y="4623614"/>
                  <a:pt x="24098" y="4506116"/>
                </a:cubicBezTo>
                <a:cubicBezTo>
                  <a:pt x="33539" y="4431228"/>
                  <a:pt x="47955" y="4355575"/>
                  <a:pt x="24098" y="4281453"/>
                </a:cubicBezTo>
                <a:cubicBezTo>
                  <a:pt x="7755" y="4229797"/>
                  <a:pt x="4120" y="4174965"/>
                  <a:pt x="13510" y="4121600"/>
                </a:cubicBezTo>
                <a:cubicBezTo>
                  <a:pt x="29342" y="4026887"/>
                  <a:pt x="32646" y="3930503"/>
                  <a:pt x="23333" y="3834935"/>
                </a:cubicBezTo>
                <a:cubicBezTo>
                  <a:pt x="17184" y="3771925"/>
                  <a:pt x="18128" y="3708417"/>
                  <a:pt x="26140" y="3645611"/>
                </a:cubicBezTo>
                <a:cubicBezTo>
                  <a:pt x="36728" y="3561155"/>
                  <a:pt x="53186" y="3475168"/>
                  <a:pt x="33156" y="3390458"/>
                </a:cubicBezTo>
                <a:cubicBezTo>
                  <a:pt x="1262" y="3255864"/>
                  <a:pt x="7641" y="3121398"/>
                  <a:pt x="20399" y="2985784"/>
                </a:cubicBezTo>
                <a:cubicBezTo>
                  <a:pt x="29967" y="2884871"/>
                  <a:pt x="40556" y="2782810"/>
                  <a:pt x="21419" y="2680748"/>
                </a:cubicBezTo>
                <a:cubicBezTo>
                  <a:pt x="13191" y="2633392"/>
                  <a:pt x="13191" y="2584964"/>
                  <a:pt x="21419" y="2537607"/>
                </a:cubicBezTo>
                <a:cubicBezTo>
                  <a:pt x="31370" y="2473819"/>
                  <a:pt x="40811" y="2410668"/>
                  <a:pt x="28053" y="2346242"/>
                </a:cubicBezTo>
                <a:cubicBezTo>
                  <a:pt x="22440" y="2318175"/>
                  <a:pt x="18230" y="2289853"/>
                  <a:pt x="15295" y="2261531"/>
                </a:cubicBezTo>
                <a:cubicBezTo>
                  <a:pt x="9452" y="2189221"/>
                  <a:pt x="11544" y="2116502"/>
                  <a:pt x="21546" y="2044651"/>
                </a:cubicBezTo>
                <a:cubicBezTo>
                  <a:pt x="31115" y="1961216"/>
                  <a:pt x="15551" y="1877270"/>
                  <a:pt x="28308" y="1794090"/>
                </a:cubicBezTo>
                <a:cubicBezTo>
                  <a:pt x="37367" y="1727100"/>
                  <a:pt x="37711" y="1659216"/>
                  <a:pt x="29329" y="1592136"/>
                </a:cubicBezTo>
                <a:cubicBezTo>
                  <a:pt x="14250" y="1465325"/>
                  <a:pt x="15193" y="1337123"/>
                  <a:pt x="32135" y="1210554"/>
                </a:cubicBezTo>
                <a:cubicBezTo>
                  <a:pt x="42597" y="1136687"/>
                  <a:pt x="48593" y="1060652"/>
                  <a:pt x="29839" y="988188"/>
                </a:cubicBezTo>
                <a:cubicBezTo>
                  <a:pt x="-14303" y="817873"/>
                  <a:pt x="11468" y="647303"/>
                  <a:pt x="29839" y="477881"/>
                </a:cubicBezTo>
                <a:cubicBezTo>
                  <a:pt x="41002" y="386894"/>
                  <a:pt x="41258" y="294898"/>
                  <a:pt x="30605" y="203847"/>
                </a:cubicBezTo>
                <a:lnTo>
                  <a:pt x="17136" y="42362"/>
                </a:lnTo>
                <a:lnTo>
                  <a:pt x="155390" y="51827"/>
                </a:lnTo>
                <a:cubicBezTo>
                  <a:pt x="380715" y="63616"/>
                  <a:pt x="606095" y="63411"/>
                  <a:pt x="831032" y="41432"/>
                </a:cubicBezTo>
                <a:cubicBezTo>
                  <a:pt x="1107234" y="18075"/>
                  <a:pt x="1384519" y="14708"/>
                  <a:pt x="1661115" y="31372"/>
                </a:cubicBezTo>
                <a:cubicBezTo>
                  <a:pt x="1911045" y="42962"/>
                  <a:pt x="2160581" y="71395"/>
                  <a:pt x="2411103" y="47120"/>
                </a:cubicBezTo>
                <a:cubicBezTo>
                  <a:pt x="2497298" y="38807"/>
                  <a:pt x="2581920" y="18689"/>
                  <a:pt x="2668707" y="14096"/>
                </a:cubicBezTo>
                <a:cubicBezTo>
                  <a:pt x="3075287" y="-7775"/>
                  <a:pt x="3480488" y="25030"/>
                  <a:pt x="3885690" y="51930"/>
                </a:cubicBezTo>
                <a:cubicBezTo>
                  <a:pt x="4033287" y="61770"/>
                  <a:pt x="4180883" y="73799"/>
                  <a:pt x="4328480" y="46900"/>
                </a:cubicBezTo>
                <a:cubicBezTo>
                  <a:pt x="4453032" y="25577"/>
                  <a:pt x="4579453" y="21181"/>
                  <a:pt x="4704949" y="33778"/>
                </a:cubicBezTo>
                <a:cubicBezTo>
                  <a:pt x="4816098" y="46376"/>
                  <a:pt x="4927939" y="49371"/>
                  <a:pt x="5039501" y="42745"/>
                </a:cubicBezTo>
                <a:cubicBezTo>
                  <a:pt x="5342568" y="15407"/>
                  <a:pt x="5645828" y="318"/>
                  <a:pt x="5949681" y="536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6D01716-368F-13AF-3367-D7D75383A8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61195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E5781FC-5DA7-5A5A-5B25-A3AAE4A9A8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881901"/>
              </p:ext>
            </p:extLst>
          </p:nvPr>
        </p:nvGraphicFramePr>
        <p:xfrm>
          <a:off x="1254029" y="643466"/>
          <a:ext cx="9683942" cy="5758844"/>
        </p:xfrm>
        <a:graphic>
          <a:graphicData uri="http://schemas.openxmlformats.org/drawingml/2006/table">
            <a:tbl>
              <a:tblPr firstRow="1" firstCol="1" bandRow="1"/>
              <a:tblGrid>
                <a:gridCol w="4880640">
                  <a:extLst>
                    <a:ext uri="{9D8B030D-6E8A-4147-A177-3AD203B41FA5}">
                      <a16:colId xmlns:a16="http://schemas.microsoft.com/office/drawing/2014/main" val="3417423339"/>
                    </a:ext>
                  </a:extLst>
                </a:gridCol>
                <a:gridCol w="4803302">
                  <a:extLst>
                    <a:ext uri="{9D8B030D-6E8A-4147-A177-3AD203B41FA5}">
                      <a16:colId xmlns:a16="http://schemas.microsoft.com/office/drawing/2014/main" val="3788343753"/>
                    </a:ext>
                  </a:extLst>
                </a:gridCol>
              </a:tblGrid>
              <a:tr h="568342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lieux de Paris</a:t>
                      </a:r>
                      <a:endParaRPr lang="fr-FR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9058" marR="169058" marT="84529" marB="8452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336429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fleuve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café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989769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quais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cinéma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296621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rive gauche / droite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stade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45454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ponts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musée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89033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bateaux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marché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118417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jardins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supermarché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829073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rues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restaurant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16585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avenues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gare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097452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places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théâtre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835179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bâtiment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salle de gym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444906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vieille ville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piscine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320645"/>
                  </a:ext>
                </a:extLst>
              </a:tr>
              <a:tr h="4168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espaces verts (parcs, jardins)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794" marR="126794" marT="176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8454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001B545-44D2-3432-D978-2AD98430365A}"/>
              </a:ext>
            </a:extLst>
          </p:cNvPr>
          <p:cNvSpPr/>
          <p:nvPr/>
        </p:nvSpPr>
        <p:spPr>
          <a:xfrm>
            <a:off x="1339016" y="5157597"/>
            <a:ext cx="4715301" cy="12093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4C1740-4CBE-955E-6C77-693FF587D31A}"/>
              </a:ext>
            </a:extLst>
          </p:cNvPr>
          <p:cNvSpPr/>
          <p:nvPr/>
        </p:nvSpPr>
        <p:spPr>
          <a:xfrm>
            <a:off x="6222672" y="1465355"/>
            <a:ext cx="4630312" cy="45220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p3-output-ttsfree(dot)com - 2023-01-25T010220.861">
            <a:hlinkClick r:id="" action="ppaction://media"/>
            <a:extLst>
              <a:ext uri="{FF2B5EF4-FFF2-40B4-BE49-F238E27FC236}">
                <a16:creationId xmlns:a16="http://schemas.microsoft.com/office/drawing/2014/main" id="{D676BB8E-55B4-AB11-43B1-245A49F9C8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1508899"/>
            <a:ext cx="304800" cy="304800"/>
          </a:xfrm>
          <a:prstGeom prst="rect">
            <a:avLst/>
          </a:prstGeom>
        </p:spPr>
      </p:pic>
      <p:pic>
        <p:nvPicPr>
          <p:cNvPr id="9" name="mp3-output-ttsfree(dot)com - 2023-01-25T010334.258">
            <a:hlinkClick r:id="" action="ppaction://media"/>
            <a:extLst>
              <a:ext uri="{FF2B5EF4-FFF2-40B4-BE49-F238E27FC236}">
                <a16:creationId xmlns:a16="http://schemas.microsoft.com/office/drawing/2014/main" id="{FAB721DF-D40E-7F91-F300-AA13A4C55D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1931080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5T010433.284">
            <a:hlinkClick r:id="" action="ppaction://media"/>
            <a:extLst>
              <a:ext uri="{FF2B5EF4-FFF2-40B4-BE49-F238E27FC236}">
                <a16:creationId xmlns:a16="http://schemas.microsoft.com/office/drawing/2014/main" id="{8678DC4C-203B-E045-4AA4-968793EC9BE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2331489"/>
            <a:ext cx="304800" cy="304800"/>
          </a:xfrm>
          <a:prstGeom prst="rect">
            <a:avLst/>
          </a:prstGeom>
        </p:spPr>
      </p:pic>
      <p:pic>
        <p:nvPicPr>
          <p:cNvPr id="11" name="mp3-output-ttsfree(dot)com - 2023-01-25T010523.553">
            <a:hlinkClick r:id="" action="ppaction://media"/>
            <a:extLst>
              <a:ext uri="{FF2B5EF4-FFF2-40B4-BE49-F238E27FC236}">
                <a16:creationId xmlns:a16="http://schemas.microsoft.com/office/drawing/2014/main" id="{C3D98A6F-B940-9B7D-51C1-805805D3162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2731898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5T010556.136">
            <a:hlinkClick r:id="" action="ppaction://media"/>
            <a:extLst>
              <a:ext uri="{FF2B5EF4-FFF2-40B4-BE49-F238E27FC236}">
                <a16:creationId xmlns:a16="http://schemas.microsoft.com/office/drawing/2014/main" id="{E41D0FF1-D55F-EFED-7597-29C19A1EB17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3124200"/>
            <a:ext cx="304800" cy="304800"/>
          </a:xfrm>
          <a:prstGeom prst="rect">
            <a:avLst/>
          </a:prstGeom>
        </p:spPr>
      </p:pic>
      <p:pic>
        <p:nvPicPr>
          <p:cNvPr id="13" name="mp3-output-ttsfree(dot)com - 2023-01-25T010627.589">
            <a:hlinkClick r:id="" action="ppaction://media"/>
            <a:extLst>
              <a:ext uri="{FF2B5EF4-FFF2-40B4-BE49-F238E27FC236}">
                <a16:creationId xmlns:a16="http://schemas.microsoft.com/office/drawing/2014/main" id="{286CA46C-AFED-A5A1-3592-CC6BE3119DD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3555546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5T010658.927">
            <a:hlinkClick r:id="" action="ppaction://media"/>
            <a:extLst>
              <a:ext uri="{FF2B5EF4-FFF2-40B4-BE49-F238E27FC236}">
                <a16:creationId xmlns:a16="http://schemas.microsoft.com/office/drawing/2014/main" id="{7FBC953B-82E5-F84A-F7D0-CCB094A5961F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3968916"/>
            <a:ext cx="304800" cy="304800"/>
          </a:xfrm>
          <a:prstGeom prst="rect">
            <a:avLst/>
          </a:prstGeom>
        </p:spPr>
      </p:pic>
      <p:pic>
        <p:nvPicPr>
          <p:cNvPr id="15" name="mp3-output-ttsfree(dot)com - 2023-01-25T010732.992">
            <a:hlinkClick r:id="" action="ppaction://media"/>
            <a:extLst>
              <a:ext uri="{FF2B5EF4-FFF2-40B4-BE49-F238E27FC236}">
                <a16:creationId xmlns:a16="http://schemas.microsoft.com/office/drawing/2014/main" id="{76B38F85-0BB0-73C0-BD20-B229EB7E2E2D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4400262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5T010802.816">
            <a:hlinkClick r:id="" action="ppaction://media"/>
            <a:extLst>
              <a:ext uri="{FF2B5EF4-FFF2-40B4-BE49-F238E27FC236}">
                <a16:creationId xmlns:a16="http://schemas.microsoft.com/office/drawing/2014/main" id="{1FE3D1DE-E75C-7424-D90E-808500CA74EF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4786416"/>
            <a:ext cx="304800" cy="304800"/>
          </a:xfrm>
          <a:prstGeom prst="rect">
            <a:avLst/>
          </a:prstGeom>
        </p:spPr>
      </p:pic>
      <p:pic>
        <p:nvPicPr>
          <p:cNvPr id="17" name="mp3-output-ttsfree(dot)com - 2023-01-25T010841.997">
            <a:hlinkClick r:id="" action="ppaction://media"/>
            <a:extLst>
              <a:ext uri="{FF2B5EF4-FFF2-40B4-BE49-F238E27FC236}">
                <a16:creationId xmlns:a16="http://schemas.microsoft.com/office/drawing/2014/main" id="{FD559251-1D96-E340-825F-6E324CC532AC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5211891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5T010908.518">
            <a:hlinkClick r:id="" action="ppaction://media"/>
            <a:extLst>
              <a:ext uri="{FF2B5EF4-FFF2-40B4-BE49-F238E27FC236}">
                <a16:creationId xmlns:a16="http://schemas.microsoft.com/office/drawing/2014/main" id="{3B292763-C1BD-1F57-8A1D-C2D9367BFE69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4391479" y="5637366"/>
            <a:ext cx="304800" cy="304800"/>
          </a:xfrm>
          <a:prstGeom prst="rect">
            <a:avLst/>
          </a:prstGeom>
        </p:spPr>
      </p:pic>
      <p:pic>
        <p:nvPicPr>
          <p:cNvPr id="19" name="mp3-output-ttsfree(dot)com - 2023-01-25T010936.035">
            <a:hlinkClick r:id="" action="ppaction://media"/>
            <a:extLst>
              <a:ext uri="{FF2B5EF4-FFF2-40B4-BE49-F238E27FC236}">
                <a16:creationId xmlns:a16="http://schemas.microsoft.com/office/drawing/2014/main" id="{FFE950A6-2537-9A4A-5509-2C04B727EDF9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5534252" y="6062134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5T011003.538">
            <a:hlinkClick r:id="" action="ppaction://media"/>
            <a:extLst>
              <a:ext uri="{FF2B5EF4-FFF2-40B4-BE49-F238E27FC236}">
                <a16:creationId xmlns:a16="http://schemas.microsoft.com/office/drawing/2014/main" id="{87604E0B-982F-4C3A-5463-A91810C8A715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1454470"/>
            <a:ext cx="304800" cy="304800"/>
          </a:xfrm>
          <a:prstGeom prst="rect">
            <a:avLst/>
          </a:prstGeom>
        </p:spPr>
      </p:pic>
      <p:pic>
        <p:nvPicPr>
          <p:cNvPr id="21" name="mp3-output-ttsfree(dot)com - 2023-01-25T011028.555">
            <a:hlinkClick r:id="" action="ppaction://media"/>
            <a:extLst>
              <a:ext uri="{FF2B5EF4-FFF2-40B4-BE49-F238E27FC236}">
                <a16:creationId xmlns:a16="http://schemas.microsoft.com/office/drawing/2014/main" id="{8C961F62-2012-397E-547B-74FA7711676A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1874931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5T011057.772">
            <a:hlinkClick r:id="" action="ppaction://media"/>
            <a:extLst>
              <a:ext uri="{FF2B5EF4-FFF2-40B4-BE49-F238E27FC236}">
                <a16:creationId xmlns:a16="http://schemas.microsoft.com/office/drawing/2014/main" id="{5697C4B8-0884-A12A-FC0D-64E59D5E4B44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2283862"/>
            <a:ext cx="304800" cy="304800"/>
          </a:xfrm>
          <a:prstGeom prst="rect">
            <a:avLst/>
          </a:prstGeom>
        </p:spPr>
      </p:pic>
      <p:pic>
        <p:nvPicPr>
          <p:cNvPr id="23" name="mp3-output-ttsfree(dot)com - 2023-01-25T011133.344">
            <a:hlinkClick r:id="" action="ppaction://media"/>
            <a:extLst>
              <a:ext uri="{FF2B5EF4-FFF2-40B4-BE49-F238E27FC236}">
                <a16:creationId xmlns:a16="http://schemas.microsoft.com/office/drawing/2014/main" id="{E2FEC100-F8E2-31DD-C63A-1C9C302FB68C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2692793"/>
            <a:ext cx="304800" cy="304800"/>
          </a:xfrm>
          <a:prstGeom prst="rect">
            <a:avLst/>
          </a:prstGeom>
        </p:spPr>
      </p:pic>
      <p:pic>
        <p:nvPicPr>
          <p:cNvPr id="24" name="mp3-output-ttsfree(dot)com - 2023-01-25T011203.327">
            <a:hlinkClick r:id="" action="ppaction://media"/>
            <a:extLst>
              <a:ext uri="{FF2B5EF4-FFF2-40B4-BE49-F238E27FC236}">
                <a16:creationId xmlns:a16="http://schemas.microsoft.com/office/drawing/2014/main" id="{396B9387-1FFD-0876-75BE-966C618EB404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3124200"/>
            <a:ext cx="304800" cy="304800"/>
          </a:xfrm>
          <a:prstGeom prst="rect">
            <a:avLst/>
          </a:prstGeom>
        </p:spPr>
      </p:pic>
      <p:pic>
        <p:nvPicPr>
          <p:cNvPr id="25" name="mp3-output-ttsfree(dot)com - 2023-01-25T011233.066">
            <a:hlinkClick r:id="" action="ppaction://media"/>
            <a:extLst>
              <a:ext uri="{FF2B5EF4-FFF2-40B4-BE49-F238E27FC236}">
                <a16:creationId xmlns:a16="http://schemas.microsoft.com/office/drawing/2014/main" id="{5A1BE3CC-0E7B-D54C-4286-BFF8CB35800D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3555546"/>
            <a:ext cx="304800" cy="304800"/>
          </a:xfrm>
          <a:prstGeom prst="rect">
            <a:avLst/>
          </a:prstGeom>
        </p:spPr>
      </p:pic>
      <p:pic>
        <p:nvPicPr>
          <p:cNvPr id="26" name="mp3-output-ttsfree(dot)com - 2023-01-25T011300.268">
            <a:hlinkClick r:id="" action="ppaction://media"/>
            <a:extLst>
              <a:ext uri="{FF2B5EF4-FFF2-40B4-BE49-F238E27FC236}">
                <a16:creationId xmlns:a16="http://schemas.microsoft.com/office/drawing/2014/main" id="{FEFFF75B-3CAF-6B0F-7F44-6F8662BDE129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3941235"/>
            <a:ext cx="304800" cy="304800"/>
          </a:xfrm>
          <a:prstGeom prst="rect">
            <a:avLst/>
          </a:prstGeom>
        </p:spPr>
      </p:pic>
      <p:pic>
        <p:nvPicPr>
          <p:cNvPr id="27" name="mp3-output-ttsfree(dot)com - 2023-01-25T011332.922">
            <a:hlinkClick r:id="" action="ppaction://media"/>
            <a:extLst>
              <a:ext uri="{FF2B5EF4-FFF2-40B4-BE49-F238E27FC236}">
                <a16:creationId xmlns:a16="http://schemas.microsoft.com/office/drawing/2014/main" id="{9EB61875-B78C-A17D-AA53-C76E5B22C2EC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4354737"/>
            <a:ext cx="304800" cy="304800"/>
          </a:xfrm>
          <a:prstGeom prst="rect">
            <a:avLst/>
          </a:prstGeom>
        </p:spPr>
      </p:pic>
      <p:pic>
        <p:nvPicPr>
          <p:cNvPr id="28" name="mp3-output-ttsfree(dot)com - 2023-01-25T011448.685">
            <a:hlinkClick r:id="" action="ppaction://media"/>
            <a:extLst>
              <a:ext uri="{FF2B5EF4-FFF2-40B4-BE49-F238E27FC236}">
                <a16:creationId xmlns:a16="http://schemas.microsoft.com/office/drawing/2014/main" id="{17D8DDE4-C5EB-6D58-C62B-D9F3A01F45B7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4768239"/>
            <a:ext cx="304800" cy="304800"/>
          </a:xfrm>
          <a:prstGeom prst="rect">
            <a:avLst/>
          </a:prstGeom>
        </p:spPr>
      </p:pic>
      <p:pic>
        <p:nvPicPr>
          <p:cNvPr id="29" name="mp3-output-ttsfree(dot)com - 2023-01-25T011526.870">
            <a:hlinkClick r:id="" action="ppaction://media"/>
            <a:extLst>
              <a:ext uri="{FF2B5EF4-FFF2-40B4-BE49-F238E27FC236}">
                <a16:creationId xmlns:a16="http://schemas.microsoft.com/office/drawing/2014/main" id="{B0497369-F0E8-D4E0-3116-75254B17332D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5211891"/>
            <a:ext cx="304800" cy="304800"/>
          </a:xfrm>
          <a:prstGeom prst="rect">
            <a:avLst/>
          </a:prstGeom>
        </p:spPr>
      </p:pic>
      <p:pic>
        <p:nvPicPr>
          <p:cNvPr id="30" name="mp3-output-ttsfree(dot)com - 2023-01-25T011555.353">
            <a:hlinkClick r:id="" action="ppaction://media"/>
            <a:extLst>
              <a:ext uri="{FF2B5EF4-FFF2-40B4-BE49-F238E27FC236}">
                <a16:creationId xmlns:a16="http://schemas.microsoft.com/office/drawing/2014/main" id="{C808BB99-0066-0F29-E386-A3FD4B137797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48"/>
          <a:stretch>
            <a:fillRect/>
          </a:stretch>
        </p:blipFill>
        <p:spPr>
          <a:xfrm>
            <a:off x="9246507" y="5637366"/>
            <a:ext cx="304800" cy="304800"/>
          </a:xfrm>
          <a:prstGeom prst="rect">
            <a:avLst/>
          </a:prstGeom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C20CA942-4F8F-BDFE-A6A0-1E726EF78C62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7853323-BADE-3A1A-8FC3-61B24BC0A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0" r:lo="rId51" r:qs="rId52" r:cs="rId53"/>
          </a:graphicData>
        </a:graphic>
      </p:graphicFrame>
    </p:spTree>
    <p:extLst>
      <p:ext uri="{BB962C8B-B14F-4D97-AF65-F5344CB8AC3E}">
        <p14:creationId xmlns:p14="http://schemas.microsoft.com/office/powerpoint/2010/main" val="114944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B00D0A-8F0D-929B-A6A8-63F3904E5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00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Associez les lieux et les activités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4D0974A-9966-D662-B5A7-477F78650639}"/>
              </a:ext>
            </a:extLst>
          </p:cNvPr>
          <p:cNvSpPr txBox="1">
            <a:spLocks/>
          </p:cNvSpPr>
          <p:nvPr/>
        </p:nvSpPr>
        <p:spPr>
          <a:xfrm>
            <a:off x="6167996" y="1825625"/>
            <a:ext cx="35950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fr-F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837D95-987F-1608-A5CA-C15CCB316906}"/>
              </a:ext>
            </a:extLst>
          </p:cNvPr>
          <p:cNvSpPr txBox="1"/>
          <p:nvPr/>
        </p:nvSpPr>
        <p:spPr>
          <a:xfrm>
            <a:off x="1696369" y="1969969"/>
            <a:ext cx="4124259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fr-FR" sz="2400" dirty="0"/>
              <a:t>On va au supermarché pour 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fr-FR" sz="2400" dirty="0"/>
              <a:t>On va au cinéma pour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fr-FR" sz="2400" dirty="0"/>
              <a:t>On va à la piscine pour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fr-FR" sz="2400" dirty="0"/>
              <a:t>On va au café pour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fr-FR" sz="2400" dirty="0"/>
              <a:t>On va au stade pour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fr-FR" sz="2400" dirty="0"/>
              <a:t>On va à la gare pour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fr-FR" sz="2400" dirty="0"/>
              <a:t>On va à la salle de gym pour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D61423-0244-3E42-E7E4-D69807A61D44}"/>
              </a:ext>
            </a:extLst>
          </p:cNvPr>
          <p:cNvSpPr txBox="1"/>
          <p:nvPr/>
        </p:nvSpPr>
        <p:spPr>
          <a:xfrm>
            <a:off x="7308894" y="1969969"/>
            <a:ext cx="3972910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/>
              <a:t>Prendre le train.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/>
              <a:t>Faire les courses.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/>
              <a:t>Prendre un verre.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/>
              <a:t>Faire du sport.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/>
              <a:t>Voir un film.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/>
              <a:t>Voir un match.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400" dirty="0"/>
              <a:t>Nager.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05FF8A2-0E63-441A-41E1-8614D6EBB1AA}"/>
              </a:ext>
            </a:extLst>
          </p:cNvPr>
          <p:cNvCxnSpPr/>
          <p:nvPr/>
        </p:nvCxnSpPr>
        <p:spPr>
          <a:xfrm>
            <a:off x="5820628" y="2345909"/>
            <a:ext cx="1450429" cy="5360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4B98B9C-C858-4C1F-A311-888CECFE1DF1}"/>
              </a:ext>
            </a:extLst>
          </p:cNvPr>
          <p:cNvCxnSpPr/>
          <p:nvPr/>
        </p:nvCxnSpPr>
        <p:spPr>
          <a:xfrm>
            <a:off x="4988210" y="2907161"/>
            <a:ext cx="2320684" cy="16143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4B932009-3CE0-6591-86D4-F522F1CEA2D0}"/>
              </a:ext>
            </a:extLst>
          </p:cNvPr>
          <p:cNvCxnSpPr/>
          <p:nvPr/>
        </p:nvCxnSpPr>
        <p:spPr>
          <a:xfrm>
            <a:off x="5057578" y="3443189"/>
            <a:ext cx="2251316" cy="21251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B84E0CC4-CC47-5B3A-A1C4-D063E749D8C7}"/>
              </a:ext>
            </a:extLst>
          </p:cNvPr>
          <p:cNvCxnSpPr/>
          <p:nvPr/>
        </p:nvCxnSpPr>
        <p:spPr>
          <a:xfrm flipV="1">
            <a:off x="4691818" y="3426702"/>
            <a:ext cx="2617076" cy="584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E8FCACF-FF16-F261-DDC7-87F56C4F988B}"/>
              </a:ext>
            </a:extLst>
          </p:cNvPr>
          <p:cNvCxnSpPr/>
          <p:nvPr/>
        </p:nvCxnSpPr>
        <p:spPr>
          <a:xfrm>
            <a:off x="4748574" y="4546774"/>
            <a:ext cx="2522483" cy="4943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38B81BC-E80E-1F54-5373-8A796F09E8E9}"/>
              </a:ext>
            </a:extLst>
          </p:cNvPr>
          <p:cNvCxnSpPr/>
          <p:nvPr/>
        </p:nvCxnSpPr>
        <p:spPr>
          <a:xfrm flipV="1">
            <a:off x="4748574" y="2396359"/>
            <a:ext cx="2522483" cy="27344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20F95C0-78C0-DF8C-6728-B717846BA2D2}"/>
              </a:ext>
            </a:extLst>
          </p:cNvPr>
          <p:cNvCxnSpPr/>
          <p:nvPr/>
        </p:nvCxnSpPr>
        <p:spPr>
          <a:xfrm flipV="1">
            <a:off x="5751261" y="3976064"/>
            <a:ext cx="1425202" cy="16679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3" name="Picture 2" descr="Cat Kitty Sticker by 궁디팡팡 캣페스타">
            <a:extLst>
              <a:ext uri="{FF2B5EF4-FFF2-40B4-BE49-F238E27FC236}">
                <a16:creationId xmlns:a16="http://schemas.microsoft.com/office/drawing/2014/main" id="{EB1A6E54-C861-0E97-0836-DEF7B46B403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mp3-output-ttsfree(dot)com - 2023-01-25T224841.482">
            <a:hlinkClick r:id="" action="ppaction://media"/>
            <a:extLst>
              <a:ext uri="{FF2B5EF4-FFF2-40B4-BE49-F238E27FC236}">
                <a16:creationId xmlns:a16="http://schemas.microsoft.com/office/drawing/2014/main" id="{277FD141-4E2D-38F5-5989-9DFB2E049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1569" y="2243959"/>
            <a:ext cx="304800" cy="304800"/>
          </a:xfrm>
          <a:prstGeom prst="rect">
            <a:avLst/>
          </a:prstGeom>
        </p:spPr>
      </p:pic>
      <p:pic>
        <p:nvPicPr>
          <p:cNvPr id="25" name="mp3-output-ttsfree(dot)com - 2023-01-25T224931.985">
            <a:hlinkClick r:id="" action="ppaction://media"/>
            <a:extLst>
              <a:ext uri="{FF2B5EF4-FFF2-40B4-BE49-F238E27FC236}">
                <a16:creationId xmlns:a16="http://schemas.microsoft.com/office/drawing/2014/main" id="{41504972-26CE-D5E3-1568-961D9C6A7E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1569" y="2768894"/>
            <a:ext cx="304800" cy="304800"/>
          </a:xfrm>
          <a:prstGeom prst="rect">
            <a:avLst/>
          </a:prstGeom>
        </p:spPr>
      </p:pic>
      <p:pic>
        <p:nvPicPr>
          <p:cNvPr id="26" name="mp3-output-ttsfree(dot)com - 2023-01-25T225011.032">
            <a:hlinkClick r:id="" action="ppaction://media"/>
            <a:extLst>
              <a:ext uri="{FF2B5EF4-FFF2-40B4-BE49-F238E27FC236}">
                <a16:creationId xmlns:a16="http://schemas.microsoft.com/office/drawing/2014/main" id="{2E3EC351-8A07-4565-7A9D-E51DAA79C6F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1569" y="3342485"/>
            <a:ext cx="304800" cy="304800"/>
          </a:xfrm>
          <a:prstGeom prst="rect">
            <a:avLst/>
          </a:prstGeom>
        </p:spPr>
      </p:pic>
      <p:pic>
        <p:nvPicPr>
          <p:cNvPr id="27" name="mp3-output-ttsfree(dot)com - 2023-01-25T225053.940">
            <a:hlinkClick r:id="" action="ppaction://media"/>
            <a:extLst>
              <a:ext uri="{FF2B5EF4-FFF2-40B4-BE49-F238E27FC236}">
                <a16:creationId xmlns:a16="http://schemas.microsoft.com/office/drawing/2014/main" id="{7FB9D02D-24D9-F671-6477-1265BC93431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1569" y="3886765"/>
            <a:ext cx="304800" cy="304800"/>
          </a:xfrm>
          <a:prstGeom prst="rect">
            <a:avLst/>
          </a:prstGeom>
        </p:spPr>
      </p:pic>
      <p:pic>
        <p:nvPicPr>
          <p:cNvPr id="28" name="mp3-output-ttsfree(dot)com - 2023-01-25T225126.330">
            <a:hlinkClick r:id="" action="ppaction://media"/>
            <a:extLst>
              <a:ext uri="{FF2B5EF4-FFF2-40B4-BE49-F238E27FC236}">
                <a16:creationId xmlns:a16="http://schemas.microsoft.com/office/drawing/2014/main" id="{83F78905-93DC-E476-154C-A2E3109CCFD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72651" y="4394374"/>
            <a:ext cx="304800" cy="304800"/>
          </a:xfrm>
          <a:prstGeom prst="rect">
            <a:avLst/>
          </a:prstGeom>
        </p:spPr>
      </p:pic>
      <p:pic>
        <p:nvPicPr>
          <p:cNvPr id="29" name="mp3-output-ttsfree(dot)com - 2023-01-25T225201.741">
            <a:hlinkClick r:id="" action="ppaction://media"/>
            <a:extLst>
              <a:ext uri="{FF2B5EF4-FFF2-40B4-BE49-F238E27FC236}">
                <a16:creationId xmlns:a16="http://schemas.microsoft.com/office/drawing/2014/main" id="{95CCBBB6-A910-4A22-346C-0B3B10621DF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1569" y="4939139"/>
            <a:ext cx="304800" cy="304800"/>
          </a:xfrm>
          <a:prstGeom prst="rect">
            <a:avLst/>
          </a:prstGeom>
        </p:spPr>
      </p:pic>
      <p:pic>
        <p:nvPicPr>
          <p:cNvPr id="30" name="mp3-output-ttsfree(dot)com - 2023-01-25T225238.111">
            <a:hlinkClick r:id="" action="ppaction://media"/>
            <a:extLst>
              <a:ext uri="{FF2B5EF4-FFF2-40B4-BE49-F238E27FC236}">
                <a16:creationId xmlns:a16="http://schemas.microsoft.com/office/drawing/2014/main" id="{1A5B90AA-D3BC-5255-53A6-7BDBB472A6B9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1569" y="5512245"/>
            <a:ext cx="304800" cy="304800"/>
          </a:xfrm>
          <a:prstGeom prst="rect">
            <a:avLst/>
          </a:prstGeom>
        </p:spPr>
      </p:pic>
      <p:graphicFrame>
        <p:nvGraphicFramePr>
          <p:cNvPr id="31" name="Diagramme 30">
            <a:extLst>
              <a:ext uri="{FF2B5EF4-FFF2-40B4-BE49-F238E27FC236}">
                <a16:creationId xmlns:a16="http://schemas.microsoft.com/office/drawing/2014/main" id="{5622E718-F0CE-B1BF-793F-0E5A4E11D9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292771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17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91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60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81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376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389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449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BD3D974E-FE20-AB5B-A6AD-D818751A7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5694D4-D721-32BA-5FCB-3475249ED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08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dirty="0"/>
              <a:t>V. Grammaire (1): Le pluriel des noms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447D9-CA4F-E56D-0584-317042A16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693809"/>
              </p:ext>
            </p:extLst>
          </p:nvPr>
        </p:nvGraphicFramePr>
        <p:xfrm>
          <a:off x="838200" y="1331234"/>
          <a:ext cx="7523830" cy="52297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61494">
                  <a:extLst>
                    <a:ext uri="{9D8B030D-6E8A-4147-A177-3AD203B41FA5}">
                      <a16:colId xmlns:a16="http://schemas.microsoft.com/office/drawing/2014/main" val="1779024352"/>
                    </a:ext>
                  </a:extLst>
                </a:gridCol>
                <a:gridCol w="3762336">
                  <a:extLst>
                    <a:ext uri="{9D8B030D-6E8A-4147-A177-3AD203B41FA5}">
                      <a16:colId xmlns:a16="http://schemas.microsoft.com/office/drawing/2014/main" val="597562485"/>
                    </a:ext>
                  </a:extLst>
                </a:gridCol>
              </a:tblGrid>
              <a:tr h="43660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</a:rPr>
                        <a:t>Les différents lieux de Paris</a:t>
                      </a:r>
                      <a:endParaRPr lang="fr-FR" sz="2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134327"/>
                  </a:ext>
                </a:extLst>
              </a:tr>
              <a:tr h="2228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Singulier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Pluriel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671900"/>
                  </a:ext>
                </a:extLst>
              </a:tr>
              <a:tr h="4126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 fleuve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Les fleuves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3042543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 pont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Les ponts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5146572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 jardin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Les jardins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5310879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La rue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Les rues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7795431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La rive gauche / droite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rives gauche et droite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2286128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L’avenue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Les avenues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0639493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Un quai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Des quais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6499418"/>
                  </a:ext>
                </a:extLst>
              </a:tr>
              <a:tr h="4126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Une place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Des places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2873408"/>
                  </a:ext>
                </a:extLst>
              </a:tr>
              <a:tr h="4126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 bateau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Les bateaux(*)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22809"/>
                  </a:ext>
                </a:extLst>
              </a:tr>
            </a:tbl>
          </a:graphicData>
        </a:graphic>
      </p:graphicFrame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9FFCF1FA-18FF-AFB7-830E-CC459BB1D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44754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1838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28B18C-62E1-929F-F6AC-6615F2488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46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I. Starter : Quels lieux reconnaissez-vous?</a:t>
            </a:r>
          </a:p>
        </p:txBody>
      </p:sp>
      <p:pic>
        <p:nvPicPr>
          <p:cNvPr id="4" name="Média en ligne 3" title="Paris in 4K">
            <a:hlinkClick r:id="" action="ppaction://media"/>
            <a:extLst>
              <a:ext uri="{FF2B5EF4-FFF2-40B4-BE49-F238E27FC236}">
                <a16:creationId xmlns:a16="http://schemas.microsoft.com/office/drawing/2014/main" id="{B80A7CC4-9882-EB36-ED78-C5B4D15F073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46188" y="1370013"/>
            <a:ext cx="9528175" cy="53594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28D262-B996-487E-661D-816BF1E6F2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185228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5874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5694D4-D721-32BA-5FCB-3475249ED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08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V. Grammaire (1): Le pluriel des noms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447D9-CA4F-E56D-0584-317042A16309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331234"/>
          <a:ext cx="7523830" cy="52297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61494">
                  <a:extLst>
                    <a:ext uri="{9D8B030D-6E8A-4147-A177-3AD203B41FA5}">
                      <a16:colId xmlns:a16="http://schemas.microsoft.com/office/drawing/2014/main" val="1779024352"/>
                    </a:ext>
                  </a:extLst>
                </a:gridCol>
                <a:gridCol w="3762336">
                  <a:extLst>
                    <a:ext uri="{9D8B030D-6E8A-4147-A177-3AD203B41FA5}">
                      <a16:colId xmlns:a16="http://schemas.microsoft.com/office/drawing/2014/main" val="597562485"/>
                    </a:ext>
                  </a:extLst>
                </a:gridCol>
              </a:tblGrid>
              <a:tr h="43660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chemeClr val="bg1"/>
                          </a:solidFill>
                          <a:effectLst/>
                        </a:rPr>
                        <a:t>Les différents lieux de Paris</a:t>
                      </a:r>
                      <a:endParaRPr lang="fr-FR" sz="2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134327"/>
                  </a:ext>
                </a:extLst>
              </a:tr>
              <a:tr h="2228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Singulier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  <a:highlight>
                            <a:srgbClr val="FFFF00"/>
                          </a:highlight>
                        </a:rPr>
                        <a:t>Pluriel</a:t>
                      </a:r>
                      <a:endParaRPr lang="fr-FR" sz="2400" b="1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671900"/>
                  </a:ext>
                </a:extLst>
              </a:tr>
              <a:tr h="4126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</a:t>
                      </a:r>
                      <a:r>
                        <a:rPr lang="fr-FR" sz="2400" dirty="0">
                          <a:effectLst/>
                        </a:rPr>
                        <a:t> fleuve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Les</a:t>
                      </a:r>
                      <a:r>
                        <a:rPr lang="fr-FR" sz="2400" dirty="0">
                          <a:effectLst/>
                        </a:rPr>
                        <a:t> fleuve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3042543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</a:t>
                      </a:r>
                      <a:r>
                        <a:rPr lang="fr-FR" sz="2400" dirty="0">
                          <a:effectLst/>
                        </a:rPr>
                        <a:t> pont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Les</a:t>
                      </a:r>
                      <a:r>
                        <a:rPr lang="fr-FR" sz="2400" dirty="0">
                          <a:effectLst/>
                        </a:rPr>
                        <a:t> pont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5146572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</a:t>
                      </a:r>
                      <a:r>
                        <a:rPr lang="fr-FR" sz="2400" dirty="0">
                          <a:effectLst/>
                        </a:rPr>
                        <a:t> jardin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Les</a:t>
                      </a:r>
                      <a:r>
                        <a:rPr lang="fr-FR" sz="2400" dirty="0">
                          <a:effectLst/>
                        </a:rPr>
                        <a:t> jardin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5310879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La</a:t>
                      </a:r>
                      <a:r>
                        <a:rPr lang="fr-FR" sz="2400" dirty="0">
                          <a:effectLst/>
                        </a:rPr>
                        <a:t> rue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Les </a:t>
                      </a:r>
                      <a:r>
                        <a:rPr lang="fr-FR" sz="2400" dirty="0">
                          <a:effectLst/>
                        </a:rPr>
                        <a:t>rue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7795431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La</a:t>
                      </a:r>
                      <a:r>
                        <a:rPr lang="fr-FR" sz="2400" dirty="0">
                          <a:effectLst/>
                        </a:rPr>
                        <a:t> rive gauche / droite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rive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gauche et droite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2286128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L’</a:t>
                      </a:r>
                      <a:r>
                        <a:rPr lang="fr-FR" sz="2400" dirty="0">
                          <a:effectLst/>
                        </a:rPr>
                        <a:t>avenue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Les</a:t>
                      </a:r>
                      <a:r>
                        <a:rPr lang="fr-FR" sz="2400" dirty="0">
                          <a:effectLst/>
                        </a:rPr>
                        <a:t> avenue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0639493"/>
                  </a:ext>
                </a:extLst>
              </a:tr>
              <a:tr h="4366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Un</a:t>
                      </a:r>
                      <a:r>
                        <a:rPr lang="fr-FR" sz="2400" dirty="0">
                          <a:effectLst/>
                        </a:rPr>
                        <a:t> quai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Des</a:t>
                      </a:r>
                      <a:r>
                        <a:rPr lang="fr-FR" sz="2400" dirty="0">
                          <a:effectLst/>
                        </a:rPr>
                        <a:t> quai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6499418"/>
                  </a:ext>
                </a:extLst>
              </a:tr>
              <a:tr h="4126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Une</a:t>
                      </a:r>
                      <a:r>
                        <a:rPr lang="fr-FR" sz="2400" dirty="0">
                          <a:effectLst/>
                        </a:rPr>
                        <a:t> place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Des</a:t>
                      </a:r>
                      <a:r>
                        <a:rPr lang="fr-FR" sz="2400" dirty="0">
                          <a:effectLst/>
                        </a:rPr>
                        <a:t> place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2873408"/>
                  </a:ext>
                </a:extLst>
              </a:tr>
              <a:tr h="4126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</a:t>
                      </a:r>
                      <a:r>
                        <a:rPr lang="fr-FR" sz="2400" dirty="0">
                          <a:effectLst/>
                        </a:rPr>
                        <a:t> bateau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Les</a:t>
                      </a:r>
                      <a:r>
                        <a:rPr lang="fr-FR" sz="2400" dirty="0">
                          <a:effectLst/>
                        </a:rPr>
                        <a:t> bateau</a:t>
                      </a:r>
                      <a:r>
                        <a:rPr lang="fr-FR" sz="2400" dirty="0">
                          <a:solidFill>
                            <a:srgbClr val="7030A0"/>
                          </a:solidFill>
                          <a:effectLst/>
                        </a:rPr>
                        <a:t>x(*)</a:t>
                      </a:r>
                      <a:endParaRPr lang="fr-FR" sz="2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22809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3CCF993-D72F-FBF0-E908-D0EBA7641F7E}"/>
              </a:ext>
            </a:extLst>
          </p:cNvPr>
          <p:cNvSpPr txBox="1"/>
          <p:nvPr/>
        </p:nvSpPr>
        <p:spPr>
          <a:xfrm>
            <a:off x="8626891" y="1727901"/>
            <a:ext cx="3354902" cy="34778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Au </a:t>
            </a:r>
            <a:r>
              <a:rPr lang="fr-FR" sz="2000" dirty="0">
                <a:highlight>
                  <a:srgbClr val="FFFF00"/>
                </a:highlight>
              </a:rPr>
              <a:t>pluriel</a:t>
            </a:r>
            <a:r>
              <a:rPr lang="fr-FR" sz="2000" dirty="0"/>
              <a:t> : </a:t>
            </a:r>
          </a:p>
          <a:p>
            <a:r>
              <a:rPr lang="fr-FR" sz="2000" dirty="0"/>
              <a:t>1) l’article change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/>
              <a:t>« </a:t>
            </a:r>
            <a:r>
              <a:rPr lang="fr-FR" sz="2000" dirty="0">
                <a:solidFill>
                  <a:srgbClr val="00B0F0"/>
                </a:solidFill>
              </a:rPr>
              <a:t>le, la, l’ </a:t>
            </a:r>
            <a:r>
              <a:rPr lang="fr-FR" sz="2000" dirty="0"/>
              <a:t>» 	   « </a:t>
            </a:r>
            <a:r>
              <a:rPr lang="fr-FR" sz="2000" dirty="0">
                <a:solidFill>
                  <a:srgbClr val="00B0F0"/>
                </a:solidFill>
              </a:rPr>
              <a:t>les</a:t>
            </a:r>
            <a:r>
              <a:rPr lang="fr-FR" sz="2000" dirty="0"/>
              <a:t> 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/>
              <a:t>« </a:t>
            </a:r>
            <a:r>
              <a:rPr lang="fr-FR" sz="2000" dirty="0">
                <a:solidFill>
                  <a:srgbClr val="00B050"/>
                </a:solidFill>
              </a:rPr>
              <a:t>un, une </a:t>
            </a:r>
            <a:r>
              <a:rPr lang="fr-FR" sz="2000" dirty="0"/>
              <a:t>»	   « </a:t>
            </a:r>
            <a:r>
              <a:rPr lang="fr-FR" sz="2000" dirty="0">
                <a:solidFill>
                  <a:srgbClr val="00B050"/>
                </a:solidFill>
              </a:rPr>
              <a:t>des</a:t>
            </a:r>
            <a:r>
              <a:rPr lang="fr-FR" sz="2000" dirty="0"/>
              <a:t> »</a:t>
            </a:r>
          </a:p>
          <a:p>
            <a:endParaRPr lang="fr-FR" sz="2000" dirty="0"/>
          </a:p>
          <a:p>
            <a:r>
              <a:rPr lang="fr-FR" sz="2000" dirty="0"/>
              <a:t>2) on ajoute « </a:t>
            </a:r>
            <a:r>
              <a:rPr lang="fr-FR" sz="2000" dirty="0">
                <a:solidFill>
                  <a:srgbClr val="FF0000"/>
                </a:solidFill>
              </a:rPr>
              <a:t>s</a:t>
            </a:r>
            <a:r>
              <a:rPr lang="fr-FR" sz="2000" dirty="0"/>
              <a:t> » au nom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Le fleuve 	les fleuve</a:t>
            </a:r>
            <a:r>
              <a:rPr lang="fr-FR" sz="2000" dirty="0">
                <a:solidFill>
                  <a:srgbClr val="FF0000"/>
                </a:solidFill>
              </a:rPr>
              <a:t>s</a:t>
            </a:r>
          </a:p>
          <a:p>
            <a:endParaRPr lang="fr-FR" sz="2000" dirty="0"/>
          </a:p>
          <a:p>
            <a:r>
              <a:rPr lang="fr-FR" sz="2000" dirty="0"/>
              <a:t>(*) les noms en </a:t>
            </a:r>
            <a:r>
              <a:rPr lang="fr-FR" sz="2000" b="1" dirty="0"/>
              <a:t>–eau</a:t>
            </a:r>
            <a:r>
              <a:rPr lang="fr-FR" sz="2000" dirty="0"/>
              <a:t> prennent un « </a:t>
            </a:r>
            <a:r>
              <a:rPr lang="fr-FR" sz="2000" dirty="0">
                <a:solidFill>
                  <a:srgbClr val="7030A0"/>
                </a:solidFill>
              </a:rPr>
              <a:t>x</a:t>
            </a:r>
            <a:r>
              <a:rPr lang="fr-FR" sz="2000" dirty="0"/>
              <a:t> » (à la place de « </a:t>
            </a:r>
            <a:r>
              <a:rPr lang="fr-FR" sz="2000" dirty="0">
                <a:solidFill>
                  <a:srgbClr val="FF0000"/>
                </a:solidFill>
              </a:rPr>
              <a:t>s</a:t>
            </a:r>
            <a:r>
              <a:rPr lang="fr-FR" sz="2000" dirty="0"/>
              <a:t> »)</a:t>
            </a:r>
          </a:p>
          <a:p>
            <a:endParaRPr lang="fr-FR" sz="2000" dirty="0"/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A09BD3D3-6B33-2BB1-0556-561C77D500CB}"/>
              </a:ext>
            </a:extLst>
          </p:cNvPr>
          <p:cNvSpPr/>
          <p:nvPr/>
        </p:nvSpPr>
        <p:spPr>
          <a:xfrm>
            <a:off x="10211547" y="2492281"/>
            <a:ext cx="416210" cy="165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6FDDD03A-490B-1558-14FF-32F1AAFB6478}"/>
              </a:ext>
            </a:extLst>
          </p:cNvPr>
          <p:cNvSpPr/>
          <p:nvPr/>
        </p:nvSpPr>
        <p:spPr>
          <a:xfrm>
            <a:off x="10211547" y="2795767"/>
            <a:ext cx="416210" cy="165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08BCA048-E2E8-601B-0DF0-1E2227A87487}"/>
              </a:ext>
            </a:extLst>
          </p:cNvPr>
          <p:cNvSpPr/>
          <p:nvPr/>
        </p:nvSpPr>
        <p:spPr>
          <a:xfrm>
            <a:off x="10064706" y="3706025"/>
            <a:ext cx="416210" cy="165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93136233-AE50-8EFD-7892-A328DD7CB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3B241C93-F0A5-6800-F907-BF792FA6D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53022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612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41207-03E1-8F54-4ACD-C47B6D9BCE6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Exercice 8 p.51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0C7BE92-D7D5-5B26-43E9-9C9DAA509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8"/>
            <a:ext cx="5287907" cy="4455279"/>
          </a:xfr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C0A7A9E-444A-22E5-9E65-0B40FA50A597}"/>
              </a:ext>
            </a:extLst>
          </p:cNvPr>
          <p:cNvSpPr txBox="1"/>
          <p:nvPr/>
        </p:nvSpPr>
        <p:spPr>
          <a:xfrm>
            <a:off x="6348336" y="2232908"/>
            <a:ext cx="4699416" cy="39130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00B0F0"/>
                </a:solidFill>
              </a:rPr>
              <a:t>a. On va sur le pont des Arts ?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00B0F0"/>
                </a:solidFill>
              </a:rPr>
              <a:t>b. L’été, il fait du sport.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00B0F0"/>
                </a:solidFill>
              </a:rPr>
              <a:t>c. Elle regarde la Seine.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00B0F0"/>
                </a:solidFill>
              </a:rPr>
              <a:t>d. On retrouve les amis de Léa.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00B0F0"/>
                </a:solidFill>
              </a:rPr>
              <a:t>e. Nous découvrons les jardins des Tuileries.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00B0F0"/>
                </a:solidFill>
              </a:rPr>
              <a:t>f. J’ai une amie à Paris.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5A8C01BC-6EE2-0D68-B141-47631ED93D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53022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354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5711B713-8FBD-DB8A-E6E0-208C280FD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08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V. Grammaire (2) : Le verbe « Faire »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5E5E51D-3000-C084-480E-3B56CDF12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534791"/>
              </p:ext>
            </p:extLst>
          </p:nvPr>
        </p:nvGraphicFramePr>
        <p:xfrm>
          <a:off x="838199" y="1784254"/>
          <a:ext cx="5015459" cy="43242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015459">
                  <a:extLst>
                    <a:ext uri="{9D8B030D-6E8A-4147-A177-3AD203B41FA5}">
                      <a16:colId xmlns:a16="http://schemas.microsoft.com/office/drawing/2014/main" val="409165104"/>
                    </a:ext>
                  </a:extLst>
                </a:gridCol>
              </a:tblGrid>
              <a:tr h="5515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Les activités à faire en ville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4442766"/>
                  </a:ext>
                </a:extLst>
              </a:tr>
              <a:tr h="522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On retrouve ses amis 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5012562"/>
                  </a:ext>
                </a:extLst>
              </a:tr>
              <a:tr h="551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On écoute de la musique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0902184"/>
                  </a:ext>
                </a:extLst>
              </a:tr>
              <a:tr h="522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On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fait</a:t>
                      </a:r>
                      <a:r>
                        <a:rPr lang="fr-FR" sz="2400" b="0">
                          <a:effectLst/>
                        </a:rPr>
                        <a:t> une promenade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3689985"/>
                  </a:ext>
                </a:extLst>
              </a:tr>
              <a:tr h="551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On regarde les bateaux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1200162"/>
                  </a:ext>
                </a:extLst>
              </a:tr>
              <a:tr h="522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On bronze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4107519"/>
                  </a:ext>
                </a:extLst>
              </a:tr>
              <a:tr h="551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On pique-nique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6065735"/>
                  </a:ext>
                </a:extLst>
              </a:tr>
              <a:tr h="551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Parisiens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</a:rPr>
                        <a:t>font</a:t>
                      </a:r>
                      <a:r>
                        <a:rPr lang="fr-FR" sz="2400" b="0" dirty="0">
                          <a:effectLst/>
                        </a:rPr>
                        <a:t> la fête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8607251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AE50B4B-D692-FACF-6DF4-4DEA9FACF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858501"/>
              </p:ext>
            </p:extLst>
          </p:nvPr>
        </p:nvGraphicFramePr>
        <p:xfrm>
          <a:off x="6346889" y="1825477"/>
          <a:ext cx="4729595" cy="261810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077586">
                  <a:extLst>
                    <a:ext uri="{9D8B030D-6E8A-4147-A177-3AD203B41FA5}">
                      <a16:colId xmlns:a16="http://schemas.microsoft.com/office/drawing/2014/main" val="886452279"/>
                    </a:ext>
                  </a:extLst>
                </a:gridCol>
                <a:gridCol w="2652009">
                  <a:extLst>
                    <a:ext uri="{9D8B030D-6E8A-4147-A177-3AD203B41FA5}">
                      <a16:colId xmlns:a16="http://schemas.microsoft.com/office/drawing/2014/main" val="393857888"/>
                    </a:ext>
                  </a:extLst>
                </a:gridCol>
              </a:tblGrid>
              <a:tr h="3559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FAIRE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11719"/>
                  </a:ext>
                </a:extLst>
              </a:tr>
              <a:tr h="355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Je 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497771"/>
                  </a:ext>
                </a:extLst>
              </a:tr>
              <a:tr h="355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Tu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0745041"/>
                  </a:ext>
                </a:extLst>
              </a:tr>
              <a:tr h="355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Il /elle / on(*)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0228137"/>
                  </a:ext>
                </a:extLst>
              </a:tr>
              <a:tr h="355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Nous 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3013768"/>
                  </a:ext>
                </a:extLst>
              </a:tr>
              <a:tr h="355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Vous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Faites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8114059"/>
                  </a:ext>
                </a:extLst>
              </a:tr>
              <a:tr h="355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Ils / elles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ont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457000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97C2BA5-906D-5861-0C45-3B202674A13E}"/>
              </a:ext>
            </a:extLst>
          </p:cNvPr>
          <p:cNvSpPr txBox="1"/>
          <p:nvPr/>
        </p:nvSpPr>
        <p:spPr>
          <a:xfrm>
            <a:off x="6346889" y="4558643"/>
            <a:ext cx="5643172" cy="1368323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(*) = nous / les gens (people)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Vietnam, </a:t>
            </a:r>
            <a:r>
              <a:rPr lang="fr-FR" sz="2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(les gens)</a:t>
            </a: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mange de la soupe.</a:t>
            </a:r>
            <a:endParaRPr lang="fr-F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Aujourd’hui, </a:t>
            </a:r>
            <a:r>
              <a:rPr lang="fr-FR" sz="2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(nous)</a:t>
            </a:r>
            <a:r>
              <a:rPr lang="fr-FR" sz="2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apprend le verbe FAIRE.</a:t>
            </a:r>
            <a:endParaRPr lang="fr-F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mp3-output-ttsfree(dot)com - 2023-01-26T010745.975">
            <a:hlinkClick r:id="" action="ppaction://media"/>
            <a:extLst>
              <a:ext uri="{FF2B5EF4-FFF2-40B4-BE49-F238E27FC236}">
                <a16:creationId xmlns:a16="http://schemas.microsoft.com/office/drawing/2014/main" id="{8468F82F-903F-8CD4-0A2B-32CCE7806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30501" y="2804644"/>
            <a:ext cx="904824" cy="904824"/>
          </a:xfrm>
          <a:prstGeom prst="rect">
            <a:avLst/>
          </a:prstGeom>
        </p:spPr>
      </p:pic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4076630E-6B21-1B79-1AA0-E9A2BAFE35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53022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3184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700B281-02F7-B3F2-E124-1B78E76F79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53022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24254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17776D-7176-9B46-209B-04AB066C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 err="1">
                <a:latin typeface="+mj-lt"/>
                <a:ea typeface="+mj-ea"/>
                <a:cs typeface="+mj-cs"/>
              </a:rPr>
              <a:t>Exercice</a:t>
            </a:r>
            <a:r>
              <a:rPr lang="en-US" sz="3200" kern="1200" dirty="0">
                <a:latin typeface="+mj-lt"/>
                <a:ea typeface="+mj-ea"/>
                <a:cs typeface="+mj-cs"/>
              </a:rPr>
              <a:t> 7 p.51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A21A276-4B13-3846-4BD8-8BC9114246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2125" y="1612821"/>
            <a:ext cx="10327872" cy="508981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5C237BC5-7781-A51F-AD81-945F4EC251EA}"/>
              </a:ext>
            </a:extLst>
          </p:cNvPr>
          <p:cNvCxnSpPr/>
          <p:nvPr/>
        </p:nvCxnSpPr>
        <p:spPr>
          <a:xfrm>
            <a:off x="5741233" y="3252866"/>
            <a:ext cx="107929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1B9DBBD-6890-5353-DD06-C7AF233A1B6E}"/>
              </a:ext>
            </a:extLst>
          </p:cNvPr>
          <p:cNvCxnSpPr/>
          <p:nvPr/>
        </p:nvCxnSpPr>
        <p:spPr>
          <a:xfrm>
            <a:off x="5741233" y="3732551"/>
            <a:ext cx="1079292" cy="4796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0A794BE-2B1D-6C81-7800-847ABDE10494}"/>
              </a:ext>
            </a:extLst>
          </p:cNvPr>
          <p:cNvCxnSpPr/>
          <p:nvPr/>
        </p:nvCxnSpPr>
        <p:spPr>
          <a:xfrm flipV="1">
            <a:off x="5741233" y="3702570"/>
            <a:ext cx="1079292" cy="5546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47E5C1C-FA58-FF3B-72B8-FAA9F71FCD4A}"/>
              </a:ext>
            </a:extLst>
          </p:cNvPr>
          <p:cNvCxnSpPr/>
          <p:nvPr/>
        </p:nvCxnSpPr>
        <p:spPr>
          <a:xfrm>
            <a:off x="5741233" y="4759377"/>
            <a:ext cx="1079292" cy="475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0BE6534-DF7D-7F4A-48BB-2C7C100734A0}"/>
              </a:ext>
            </a:extLst>
          </p:cNvPr>
          <p:cNvCxnSpPr>
            <a:cxnSpLocks/>
          </p:cNvCxnSpPr>
          <p:nvPr/>
        </p:nvCxnSpPr>
        <p:spPr>
          <a:xfrm>
            <a:off x="5741233" y="5235240"/>
            <a:ext cx="1079292" cy="5021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4CDF1CB-B198-0DE7-72CF-E66CB8F3540C}"/>
              </a:ext>
            </a:extLst>
          </p:cNvPr>
          <p:cNvCxnSpPr>
            <a:cxnSpLocks/>
          </p:cNvCxnSpPr>
          <p:nvPr/>
        </p:nvCxnSpPr>
        <p:spPr>
          <a:xfrm>
            <a:off x="5741233" y="5737410"/>
            <a:ext cx="1079292" cy="4688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6F4FB0F-BA25-52A0-5790-615DDB96BFEE}"/>
              </a:ext>
            </a:extLst>
          </p:cNvPr>
          <p:cNvCxnSpPr/>
          <p:nvPr/>
        </p:nvCxnSpPr>
        <p:spPr>
          <a:xfrm flipV="1">
            <a:off x="5741233" y="4688099"/>
            <a:ext cx="1079292" cy="15251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23" name="Diagramme 22">
            <a:extLst>
              <a:ext uri="{FF2B5EF4-FFF2-40B4-BE49-F238E27FC236}">
                <a16:creationId xmlns:a16="http://schemas.microsoft.com/office/drawing/2014/main" id="{966411E9-3123-9EEE-2F77-D8CF59F35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53022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328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B438C7-6B84-B838-2CFD-0858F4F56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4000" dirty="0"/>
              <a:t>Exercice 5 p.45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1643502-08D7-D81E-6C6C-8125B94C97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8" r="-3" b="-3"/>
          <a:stretch/>
        </p:blipFill>
        <p:spPr>
          <a:xfrm>
            <a:off x="908304" y="2478024"/>
            <a:ext cx="6009855" cy="369417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DDCA46E-224F-605A-FB7D-5F73CBFF01AC}"/>
              </a:ext>
            </a:extLst>
          </p:cNvPr>
          <p:cNvSpPr txBox="1"/>
          <p:nvPr/>
        </p:nvSpPr>
        <p:spPr>
          <a:xfrm>
            <a:off x="7471446" y="2967335"/>
            <a:ext cx="4167266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À HCM Ville, il y a ….</a:t>
            </a:r>
          </a:p>
          <a:p>
            <a:r>
              <a:rPr lang="fr-FR" dirty="0"/>
              <a:t>On peut…</a:t>
            </a:r>
          </a:p>
          <a:p>
            <a:r>
              <a:rPr lang="fr-FR" dirty="0"/>
              <a:t> 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82CBF099-BE85-2331-A19A-DCD83040F5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53022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4475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Météo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Activités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Lieux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Photos / carte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fr-FR" sz="2000" dirty="0"/>
              <a:t>À HCM Ville, il y a ….</a:t>
            </a:r>
          </a:p>
          <a:p>
            <a:r>
              <a:rPr lang="fr-FR" sz="2000" dirty="0"/>
              <a:t>Quand il fait beau, on peut…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sz="2000" dirty="0" err="1"/>
              <a:t>Tél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1800" dirty="0">
                <a:ea typeface="ＭＳ Ｐゴシック"/>
              </a:rPr>
              <a:t> prépositions de lieux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400" dirty="0">
                <a:ea typeface="ＭＳ Ｐゴシック"/>
              </a:rPr>
              <a:t> </a:t>
            </a:r>
            <a:r>
              <a:rPr lang="fr-FR" altLang="ja-JP" sz="2000" dirty="0">
                <a:ea typeface="ＭＳ Ｐゴシック"/>
              </a:rPr>
              <a:t>et, mais, donc</a:t>
            </a:r>
            <a:endParaRPr lang="en-US" altLang="ja-JP" sz="24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activités, lieux, carte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décrire </a:t>
            </a:r>
            <a:r>
              <a:rPr lang="fr-FR" sz="3200" dirty="0">
                <a:solidFill>
                  <a:schemeClr val="tx1"/>
                </a:solidFill>
              </a:rPr>
              <a:t>ma ville ou mon quartier</a:t>
            </a:r>
            <a:r>
              <a:rPr lang="fr-FR" sz="3200" dirty="0"/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19CF97C5-F720-4BCE-A0B1-1B24965FE4C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58" r="-3" b="-3"/>
          <a:stretch/>
        </p:blipFill>
        <p:spPr>
          <a:xfrm>
            <a:off x="731519" y="1238891"/>
            <a:ext cx="4534163" cy="278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CA6BCD-3C33-CCF6-4A6B-3AC0E144833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5FD86F-1DFD-685A-7E9D-E273894A3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474626" cy="87260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https://wordwall.net/play/25049/569/798</a:t>
            </a:r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A42418-D75A-A5F8-F4FF-D31B0EC97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735" y="2843208"/>
            <a:ext cx="1209684" cy="11906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968C079-B72C-E919-0973-890E5C744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04" y="2843208"/>
            <a:ext cx="1195396" cy="120968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8550E9A-A37A-71EB-9B03-7DC509691E6A}"/>
              </a:ext>
            </a:extLst>
          </p:cNvPr>
          <p:cNvSpPr txBox="1"/>
          <p:nvPr/>
        </p:nvSpPr>
        <p:spPr>
          <a:xfrm>
            <a:off x="4443300" y="1825625"/>
            <a:ext cx="2250398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https://wordwall.net/play/25049/960/906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F0CBFA-FF94-93CA-5845-41A88C267AFC}"/>
              </a:ext>
            </a:extLst>
          </p:cNvPr>
          <p:cNvSpPr txBox="1"/>
          <p:nvPr/>
        </p:nvSpPr>
        <p:spPr>
          <a:xfrm>
            <a:off x="7824172" y="1825625"/>
            <a:ext cx="2250398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https://wordwall.net/play/25050/208/395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D77A3D0-4C8D-B056-3AD7-79F8210D7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8816" y="2828921"/>
            <a:ext cx="1181109" cy="1223971"/>
          </a:xfrm>
          <a:prstGeom prst="rect">
            <a:avLst/>
          </a:prstGeom>
        </p:spPr>
      </p:pic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BBAC31BB-6FFF-A6E8-C56D-D888BA200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016756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87601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Name places &amp; </a:t>
            </a:r>
            <a:r>
              <a:rPr lang="fr-FR" sz="3200" b="1" dirty="0" err="1"/>
              <a:t>activities</a:t>
            </a:r>
            <a:r>
              <a:rPr lang="fr-FR" sz="3200" b="1" dirty="0"/>
              <a:t> to do in </a:t>
            </a:r>
            <a:r>
              <a:rPr lang="fr-FR" sz="3200" b="1" dirty="0" err="1"/>
              <a:t>my</a:t>
            </a:r>
            <a:r>
              <a:rPr lang="fr-FR" sz="3200" b="1" dirty="0"/>
              <a:t> city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  <a:p>
            <a:pPr indent="0">
              <a:buNone/>
            </a:pPr>
            <a:r>
              <a:rPr lang="en-US" i="1" dirty="0">
                <a:solidFill>
                  <a:prstClr val="black"/>
                </a:solidFill>
              </a:rPr>
              <a:t>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Talk about the </a:t>
            </a:r>
            <a:r>
              <a:rPr lang="fr-FR" sz="3200" b="1" dirty="0" err="1">
                <a:ea typeface="UD Digi Kyokasho NK-R" panose="02020400000000000000" pitchFamily="18" charset="-128"/>
              </a:rPr>
              <a:t>weather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Use the </a:t>
            </a:r>
            <a:r>
              <a:rPr lang="fr-FR" sz="3200" b="1" dirty="0" err="1">
                <a:ea typeface="UD Digi Kyokasho NK-R" panose="02020400000000000000" pitchFamily="18" charset="-128"/>
              </a:rPr>
              <a:t>pronoun</a:t>
            </a:r>
            <a:r>
              <a:rPr lang="fr-FR" sz="3200" b="1" dirty="0">
                <a:ea typeface="UD Digi Kyokasho NK-R" panose="02020400000000000000" pitchFamily="18" charset="-128"/>
              </a:rPr>
              <a:t> « on »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5E1187-B5BE-EA1B-3E3E-EE0A93022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1967266"/>
            <a:ext cx="3152315" cy="2547257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globale</a:t>
            </a: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E4325AF-F918-FEF2-409D-2C6CCE868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5268" y="293686"/>
            <a:ext cx="7520295" cy="4425397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810FBB-3BAD-C64E-045F-76D9765F7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859" y="4828160"/>
            <a:ext cx="7429015" cy="1791003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250A9B2-558B-40C6-123C-059EC20B31DF}"/>
              </a:ext>
            </a:extLst>
          </p:cNvPr>
          <p:cNvCxnSpPr/>
          <p:nvPr/>
        </p:nvCxnSpPr>
        <p:spPr>
          <a:xfrm>
            <a:off x="7008125" y="5773003"/>
            <a:ext cx="504968" cy="6073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B199F6E-3A21-9DE3-40D7-6346FFE447FC}"/>
              </a:ext>
            </a:extLst>
          </p:cNvPr>
          <p:cNvCxnSpPr/>
          <p:nvPr/>
        </p:nvCxnSpPr>
        <p:spPr>
          <a:xfrm flipV="1">
            <a:off x="7027606" y="5574890"/>
            <a:ext cx="464575" cy="58256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5770D38-1527-3462-F26B-D5C857F531FD}"/>
              </a:ext>
            </a:extLst>
          </p:cNvPr>
          <p:cNvCxnSpPr/>
          <p:nvPr/>
        </p:nvCxnSpPr>
        <p:spPr>
          <a:xfrm flipV="1">
            <a:off x="7008125" y="5773003"/>
            <a:ext cx="504968" cy="60732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3C41B045-1AD5-B66D-6F7C-FD705693AF7C}"/>
              </a:ext>
            </a:extLst>
          </p:cNvPr>
          <p:cNvSpPr/>
          <p:nvPr/>
        </p:nvSpPr>
        <p:spPr>
          <a:xfrm>
            <a:off x="9961808" y="5859887"/>
            <a:ext cx="309093" cy="154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02A4D96-8C88-8EF5-FFAE-96B0AF2989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03403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2597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30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Le document décrit les différents lieux et activités à faire à Paris.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Décrire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12948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77592AD-4167-44A6-9B45-5B56B0B8AD5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711481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6E4C02-A6C6-28F0-64CB-6ED8FF117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87" y="798881"/>
            <a:ext cx="8673427" cy="104894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4000" dirty="0"/>
              <a:t>III. 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96FA5D1-7CA7-74B9-C652-85FFEB289C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558174"/>
              </p:ext>
            </p:extLst>
          </p:nvPr>
        </p:nvGraphicFramePr>
        <p:xfrm>
          <a:off x="1170157" y="1990976"/>
          <a:ext cx="9851688" cy="4175470"/>
        </p:xfrm>
        <a:graphic>
          <a:graphicData uri="http://schemas.openxmlformats.org/drawingml/2006/table">
            <a:tbl>
              <a:tblPr firstRow="1" firstCol="1" bandRow="1"/>
              <a:tblGrid>
                <a:gridCol w="3661611">
                  <a:extLst>
                    <a:ext uri="{9D8B030D-6E8A-4147-A177-3AD203B41FA5}">
                      <a16:colId xmlns:a16="http://schemas.microsoft.com/office/drawing/2014/main" val="57177733"/>
                    </a:ext>
                  </a:extLst>
                </a:gridCol>
                <a:gridCol w="3661611">
                  <a:extLst>
                    <a:ext uri="{9D8B030D-6E8A-4147-A177-3AD203B41FA5}">
                      <a16:colId xmlns:a16="http://schemas.microsoft.com/office/drawing/2014/main" val="4010542316"/>
                    </a:ext>
                  </a:extLst>
                </a:gridCol>
                <a:gridCol w="2528466">
                  <a:extLst>
                    <a:ext uri="{9D8B030D-6E8A-4147-A177-3AD203B41FA5}">
                      <a16:colId xmlns:a16="http://schemas.microsoft.com/office/drawing/2014/main" val="3651417121"/>
                    </a:ext>
                  </a:extLst>
                </a:gridCol>
              </a:tblGrid>
              <a:tr h="41754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différents lieux de Paris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activités à faire en ville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météo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144044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fleuve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retrouve ses amis 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fait beau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144319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quais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écoute de la musique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683584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rive gauche / droite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fait une promenade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721271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ponts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regarde les bateaux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760166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bateaux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bronze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874253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jardins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pique-nique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015664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rues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Parisiens font la fête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710996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avenues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434276"/>
                  </a:ext>
                </a:extLst>
              </a:tr>
              <a:tr h="41754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places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992" marR="126992" marT="1763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02998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08860E7-8FCF-78ED-1E74-E0B591332C04}"/>
              </a:ext>
            </a:extLst>
          </p:cNvPr>
          <p:cNvSpPr/>
          <p:nvPr/>
        </p:nvSpPr>
        <p:spPr>
          <a:xfrm flipH="1" flipV="1">
            <a:off x="1215875" y="2471942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D09F9A-8748-2CF1-04FA-3848718CBE43}"/>
              </a:ext>
            </a:extLst>
          </p:cNvPr>
          <p:cNvSpPr/>
          <p:nvPr/>
        </p:nvSpPr>
        <p:spPr>
          <a:xfrm flipH="1" flipV="1">
            <a:off x="1215875" y="2879490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EFBBDB-FBBC-8B20-C656-3094DB107A87}"/>
              </a:ext>
            </a:extLst>
          </p:cNvPr>
          <p:cNvSpPr/>
          <p:nvPr/>
        </p:nvSpPr>
        <p:spPr>
          <a:xfrm flipH="1" flipV="1">
            <a:off x="1215875" y="3295926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45BF84-51C3-26AC-31A9-A2772ECFCAF6}"/>
              </a:ext>
            </a:extLst>
          </p:cNvPr>
          <p:cNvSpPr/>
          <p:nvPr/>
        </p:nvSpPr>
        <p:spPr>
          <a:xfrm flipH="1" flipV="1">
            <a:off x="1215875" y="3694781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86D1F4-9566-EF20-6FD7-A72DD2DBB4E7}"/>
              </a:ext>
            </a:extLst>
          </p:cNvPr>
          <p:cNvSpPr/>
          <p:nvPr/>
        </p:nvSpPr>
        <p:spPr>
          <a:xfrm flipH="1" flipV="1">
            <a:off x="1210943" y="4134413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3D781AA-D9F2-0791-2896-1C7D13081ADA}"/>
              </a:ext>
            </a:extLst>
          </p:cNvPr>
          <p:cNvSpPr/>
          <p:nvPr/>
        </p:nvSpPr>
        <p:spPr>
          <a:xfrm flipH="1" flipV="1">
            <a:off x="1220014" y="4561308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6D305F-F3E0-7E07-2177-21F0C8648651}"/>
              </a:ext>
            </a:extLst>
          </p:cNvPr>
          <p:cNvSpPr/>
          <p:nvPr/>
        </p:nvSpPr>
        <p:spPr>
          <a:xfrm flipH="1" flipV="1">
            <a:off x="1210942" y="4994668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47F752F-4462-3BBA-C524-707A9EEE7614}"/>
              </a:ext>
            </a:extLst>
          </p:cNvPr>
          <p:cNvSpPr/>
          <p:nvPr/>
        </p:nvSpPr>
        <p:spPr>
          <a:xfrm flipH="1" flipV="1">
            <a:off x="1210873" y="5373998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E08221C-9A0E-E9ED-0FE6-DF699E1767FA}"/>
              </a:ext>
            </a:extLst>
          </p:cNvPr>
          <p:cNvSpPr/>
          <p:nvPr/>
        </p:nvSpPr>
        <p:spPr>
          <a:xfrm flipH="1" flipV="1">
            <a:off x="1208886" y="5813630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EB5F4C9-1C28-9269-512D-2FA856C5C7AD}"/>
              </a:ext>
            </a:extLst>
          </p:cNvPr>
          <p:cNvSpPr/>
          <p:nvPr/>
        </p:nvSpPr>
        <p:spPr>
          <a:xfrm flipH="1" flipV="1">
            <a:off x="4892995" y="2471942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E6DDAB-4492-133E-C8A6-9B6CA6D7FBDC}"/>
              </a:ext>
            </a:extLst>
          </p:cNvPr>
          <p:cNvSpPr/>
          <p:nvPr/>
        </p:nvSpPr>
        <p:spPr>
          <a:xfrm flipH="1" flipV="1">
            <a:off x="4901896" y="2879490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BBEF42D-18FB-4333-4967-F0395875F26E}"/>
              </a:ext>
            </a:extLst>
          </p:cNvPr>
          <p:cNvSpPr/>
          <p:nvPr/>
        </p:nvSpPr>
        <p:spPr>
          <a:xfrm flipH="1" flipV="1">
            <a:off x="4901896" y="3319122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CE4CCFF-D6D2-C4FF-986F-D8A2CB376EB6}"/>
              </a:ext>
            </a:extLst>
          </p:cNvPr>
          <p:cNvSpPr/>
          <p:nvPr/>
        </p:nvSpPr>
        <p:spPr>
          <a:xfrm flipH="1" flipV="1">
            <a:off x="4892994" y="3747363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38F986D-31DE-C7E4-8753-034958AB7EF8}"/>
              </a:ext>
            </a:extLst>
          </p:cNvPr>
          <p:cNvSpPr/>
          <p:nvPr/>
        </p:nvSpPr>
        <p:spPr>
          <a:xfrm flipH="1" flipV="1">
            <a:off x="4901895" y="4135153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EE247AF-FB97-8075-F77D-A4A53A36FBA8}"/>
              </a:ext>
            </a:extLst>
          </p:cNvPr>
          <p:cNvSpPr/>
          <p:nvPr/>
        </p:nvSpPr>
        <p:spPr>
          <a:xfrm flipH="1" flipV="1">
            <a:off x="4901894" y="4561308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177B2BE-B2E5-E610-8FC5-B71AE6C5FC54}"/>
              </a:ext>
            </a:extLst>
          </p:cNvPr>
          <p:cNvSpPr/>
          <p:nvPr/>
        </p:nvSpPr>
        <p:spPr>
          <a:xfrm flipH="1" flipV="1">
            <a:off x="4901894" y="4978781"/>
            <a:ext cx="3406925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41C9699-2FED-373C-5DD2-03C932A80DB7}"/>
              </a:ext>
            </a:extLst>
          </p:cNvPr>
          <p:cNvSpPr/>
          <p:nvPr/>
        </p:nvSpPr>
        <p:spPr>
          <a:xfrm flipH="1" flipV="1">
            <a:off x="8543363" y="2471942"/>
            <a:ext cx="2342123" cy="29648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55EC94A-8630-5AD5-EF85-42E41B02FF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85216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007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10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9AE4B10-102A-A378-DFCA-CD251ADEF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2349"/>
            <a:ext cx="4940300" cy="14813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(1): La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météo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0C1905-C262-9639-D6D2-60D96868D7E8}"/>
              </a:ext>
            </a:extLst>
          </p:cNvPr>
          <p:cNvSpPr txBox="1"/>
          <p:nvPr/>
        </p:nvSpPr>
        <p:spPr>
          <a:xfrm>
            <a:off x="169888" y="2608476"/>
            <a:ext cx="5495236" cy="40322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en-US" sz="2400" b="1" dirty="0">
                <a:effectLst/>
              </a:rPr>
              <a:t>Il fait </a:t>
            </a:r>
            <a:r>
              <a:rPr lang="en-US" sz="2400" b="1" dirty="0" err="1">
                <a:effectLst/>
              </a:rPr>
              <a:t>quel</a:t>
            </a:r>
            <a:r>
              <a:rPr lang="en-US" sz="2400" b="1" dirty="0">
                <a:effectLst/>
              </a:rPr>
              <a:t> temps </a:t>
            </a:r>
            <a:r>
              <a:rPr lang="en-US" sz="2400" dirty="0">
                <a:effectLst/>
              </a:rPr>
              <a:t>à Marseille, </a:t>
            </a:r>
            <a:r>
              <a:rPr lang="en-US" sz="2400" dirty="0" err="1">
                <a:effectLst/>
              </a:rPr>
              <a:t>Moscou</a:t>
            </a:r>
            <a:r>
              <a:rPr lang="en-US" sz="2400" dirty="0">
                <a:effectLst/>
              </a:rPr>
              <a:t> et Rabat ?</a:t>
            </a:r>
          </a:p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À Marseille, il y a du soleil et des </a:t>
            </a:r>
            <a:r>
              <a:rPr lang="en-US" sz="2400" dirty="0" err="1">
                <a:effectLst/>
              </a:rPr>
              <a:t>nuages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blancs</a:t>
            </a:r>
            <a:r>
              <a:rPr lang="en-US" sz="2400" dirty="0">
                <a:effectLst/>
              </a:rPr>
              <a:t>. Il fait </a:t>
            </a:r>
            <a:r>
              <a:rPr lang="en-US" sz="2400" dirty="0" err="1">
                <a:effectLst/>
              </a:rPr>
              <a:t>chaud</a:t>
            </a:r>
            <a:r>
              <a:rPr lang="en-US" sz="2400" dirty="0">
                <a:effectLst/>
              </a:rPr>
              <a:t>. Il fait 17°c.</a:t>
            </a:r>
          </a:p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À </a:t>
            </a:r>
            <a:r>
              <a:rPr lang="en-US" sz="2400" dirty="0" err="1">
                <a:effectLst/>
              </a:rPr>
              <a:t>Moscou</a:t>
            </a:r>
            <a:r>
              <a:rPr lang="en-US" sz="2400" dirty="0">
                <a:effectLst/>
              </a:rPr>
              <a:t>, il y a du soleil et des </a:t>
            </a:r>
            <a:r>
              <a:rPr lang="en-US" sz="2400" dirty="0" err="1">
                <a:effectLst/>
              </a:rPr>
              <a:t>nuages</a:t>
            </a:r>
            <a:r>
              <a:rPr lang="en-US" sz="2400" dirty="0">
                <a:effectLst/>
              </a:rPr>
              <a:t> gris. Il </a:t>
            </a:r>
            <a:r>
              <a:rPr lang="en-US" sz="2400" dirty="0" err="1">
                <a:effectLst/>
              </a:rPr>
              <a:t>neige</a:t>
            </a:r>
            <a:r>
              <a:rPr lang="en-US" sz="2400" dirty="0">
                <a:effectLst/>
              </a:rPr>
              <a:t>.  Il fait </a:t>
            </a:r>
            <a:r>
              <a:rPr lang="en-US" sz="2400" dirty="0" err="1">
                <a:effectLst/>
              </a:rPr>
              <a:t>froid</a:t>
            </a:r>
            <a:r>
              <a:rPr lang="en-US" sz="2400" dirty="0">
                <a:effectLst/>
              </a:rPr>
              <a:t>, il fait 3°c.</a:t>
            </a: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en-US" sz="2400" dirty="0">
                <a:effectLst/>
              </a:rPr>
              <a:t> </a:t>
            </a:r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À Rabat, il y a des </a:t>
            </a:r>
            <a:r>
              <a:rPr lang="en-US" sz="2400" dirty="0" err="1">
                <a:effectLst/>
              </a:rPr>
              <a:t>orages</a:t>
            </a:r>
            <a:r>
              <a:rPr lang="en-US" sz="2400" dirty="0">
                <a:effectLst/>
              </a:rPr>
              <a:t> et de la </a:t>
            </a:r>
            <a:r>
              <a:rPr lang="en-US" sz="2400" dirty="0" err="1">
                <a:effectLst/>
              </a:rPr>
              <a:t>pluie</a:t>
            </a:r>
            <a:r>
              <a:rPr lang="en-US" sz="2400" dirty="0">
                <a:effectLst/>
              </a:rPr>
              <a:t> (il </a:t>
            </a:r>
            <a:r>
              <a:rPr lang="en-US" sz="2400" dirty="0" err="1">
                <a:effectLst/>
              </a:rPr>
              <a:t>pleut</a:t>
            </a:r>
            <a:r>
              <a:rPr lang="en-US" sz="2400" dirty="0">
                <a:effectLst/>
              </a:rPr>
              <a:t>). Il fait </a:t>
            </a:r>
            <a:r>
              <a:rPr lang="en-US" sz="2400" dirty="0" err="1">
                <a:effectLst/>
              </a:rPr>
              <a:t>chaud</a:t>
            </a:r>
            <a:r>
              <a:rPr lang="en-US" sz="2400" dirty="0">
                <a:effectLst/>
              </a:rPr>
              <a:t>. Il fait 19°c.</a:t>
            </a:r>
            <a:endParaRPr lang="en-US" sz="2400" dirty="0"/>
          </a:p>
        </p:txBody>
      </p:sp>
      <p:pic>
        <p:nvPicPr>
          <p:cNvPr id="5" name="Picture 209">
            <a:extLst>
              <a:ext uri="{FF2B5EF4-FFF2-40B4-BE49-F238E27FC236}">
                <a16:creationId xmlns:a16="http://schemas.microsoft.com/office/drawing/2014/main" id="{9FB51C26-FA98-56EC-50DA-F7AD3DFB92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586" t="16569" r="47398" b="4205"/>
          <a:stretch/>
        </p:blipFill>
        <p:spPr bwMode="auto">
          <a:xfrm>
            <a:off x="5814696" y="232349"/>
            <a:ext cx="6207416" cy="658394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8578E1A-4388-E10E-4299-42543766F3D7}"/>
              </a:ext>
            </a:extLst>
          </p:cNvPr>
          <p:cNvSpPr txBox="1"/>
          <p:nvPr/>
        </p:nvSpPr>
        <p:spPr>
          <a:xfrm>
            <a:off x="224851" y="1592293"/>
            <a:ext cx="5495236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https://play.kahoot.it/v2/?quizId=56e1ab76-c384-413d-8116-b527b286d00f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4EB12F73-0F74-E500-A6A3-283257ECA3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497574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2738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2F09F81-A70D-34B7-6284-B83BAD9BF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just"/>
            <a:r>
              <a:rPr lang="fr-FR" sz="2800" dirty="0"/>
              <a:t>Regardez l’image et dites quelles structures on utilise pour parler de la météo</a:t>
            </a:r>
          </a:p>
        </p:txBody>
      </p:sp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5130" name="Rectangle 512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1" name="Rectangle 513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7" name="Rectangle 513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La météo en français - français précoce">
            <a:extLst>
              <a:ext uri="{FF2B5EF4-FFF2-40B4-BE49-F238E27FC236}">
                <a16:creationId xmlns:a16="http://schemas.microsoft.com/office/drawing/2014/main" id="{88768EAD-7E7F-CA79-D490-63C554525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2" r="-1" b="-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8F434D3-15D1-0287-2E9D-6B1833D5E161}"/>
              </a:ext>
            </a:extLst>
          </p:cNvPr>
          <p:cNvSpPr txBox="1"/>
          <p:nvPr/>
        </p:nvSpPr>
        <p:spPr>
          <a:xfrm>
            <a:off x="589560" y="2383436"/>
            <a:ext cx="45605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/>
              <a:t>Il fait + adjectif ou température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/>
              <a:t>Il y a + nom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/>
              <a:t>Il + verbe</a:t>
            </a:r>
          </a:p>
          <a:p>
            <a:endParaRPr lang="fr-FR" dirty="0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10D21C58-3179-6F85-8AC9-280574331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6682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819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1062</TotalTime>
  <Words>2108</Words>
  <Application>Microsoft Office PowerPoint</Application>
  <PresentationFormat>Grand écran</PresentationFormat>
  <Paragraphs>547</Paragraphs>
  <Slides>31</Slides>
  <Notes>5</Notes>
  <HiddenSlides>0</HiddenSlides>
  <MMClips>43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31</vt:i4>
      </vt:variant>
    </vt:vector>
  </HeadingPairs>
  <TitlesOfParts>
    <vt:vector size="41" baseType="lpstr">
      <vt:lpstr>UD Digi Kyokasho NK-R</vt:lpstr>
      <vt:lpstr>Arial</vt:lpstr>
      <vt:lpstr>Calibri</vt:lpstr>
      <vt:lpstr>Calibri Light</vt:lpstr>
      <vt:lpstr>Wingdings</vt:lpstr>
      <vt:lpstr>Thème Office</vt:lpstr>
      <vt:lpstr>Office Theme</vt:lpstr>
      <vt:lpstr>Thème Office</vt:lpstr>
      <vt:lpstr>Office Theme</vt:lpstr>
      <vt:lpstr>Office Theme</vt:lpstr>
      <vt:lpstr>À Paris</vt:lpstr>
      <vt:lpstr>I. Starter : Quels lieux reconnaissez-vous?</vt:lpstr>
      <vt:lpstr>II. Compréhension globale</vt:lpstr>
      <vt:lpstr>Résumé de  la situation de communication</vt:lpstr>
      <vt:lpstr>À la fin de la leçon…</vt:lpstr>
      <vt:lpstr>Présentation PowerPoint</vt:lpstr>
      <vt:lpstr>III. Compréhension détaillée</vt:lpstr>
      <vt:lpstr>IV. Vocabulaire (1): La météo </vt:lpstr>
      <vt:lpstr>Regardez l’image et dites quelles structures on utilise pour parler de la météo</vt:lpstr>
      <vt:lpstr>Présentation PowerPoint</vt:lpstr>
      <vt:lpstr>Présentation PowerPoint</vt:lpstr>
      <vt:lpstr>Practice your pronunciation !</vt:lpstr>
      <vt:lpstr>IV. Vocabulaire (2): La ville </vt:lpstr>
      <vt:lpstr>Présentation PowerPoint</vt:lpstr>
      <vt:lpstr>Présentation PowerPoint</vt:lpstr>
      <vt:lpstr>Présentation PowerPoint</vt:lpstr>
      <vt:lpstr>Associez les lieux et les activités</vt:lpstr>
      <vt:lpstr>Practice your pronunciation !</vt:lpstr>
      <vt:lpstr>V. Grammaire (1): Le pluriel des noms</vt:lpstr>
      <vt:lpstr>V. Grammaire (1): Le pluriel des noms</vt:lpstr>
      <vt:lpstr>Exercice 8 p.51</vt:lpstr>
      <vt:lpstr>V. Grammaire (2) : Le verbe « Faire »</vt:lpstr>
      <vt:lpstr>Practice your pronunciation !</vt:lpstr>
      <vt:lpstr>Exercice 7 p.51</vt:lpstr>
      <vt:lpstr>Exercice 5 p.45</vt:lpstr>
      <vt:lpstr>VII. Production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À Paris</dc:title>
  <dc:creator>Chan, Makara Valery Ouk</dc:creator>
  <cp:lastModifiedBy>Chan, Makara Valery Ouk</cp:lastModifiedBy>
  <cp:revision>9</cp:revision>
  <dcterms:created xsi:type="dcterms:W3CDTF">2023-01-24T16:55:47Z</dcterms:created>
  <dcterms:modified xsi:type="dcterms:W3CDTF">2023-01-26T07:53:49Z</dcterms:modified>
</cp:coreProperties>
</file>