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7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8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731" r:id="rId3"/>
    <p:sldMasterId id="2147483729" r:id="rId4"/>
    <p:sldMasterId id="2147483717" r:id="rId5"/>
  </p:sldMasterIdLst>
  <p:notesMasterIdLst>
    <p:notesMasterId r:id="rId59"/>
  </p:notesMasterIdLst>
  <p:sldIdLst>
    <p:sldId id="256" r:id="rId6"/>
    <p:sldId id="274" r:id="rId7"/>
    <p:sldId id="259" r:id="rId8"/>
    <p:sldId id="257" r:id="rId9"/>
    <p:sldId id="264" r:id="rId10"/>
    <p:sldId id="272" r:id="rId11"/>
    <p:sldId id="273" r:id="rId12"/>
    <p:sldId id="265" r:id="rId13"/>
    <p:sldId id="266" r:id="rId14"/>
    <p:sldId id="258" r:id="rId15"/>
    <p:sldId id="277" r:id="rId16"/>
    <p:sldId id="260" r:id="rId17"/>
    <p:sldId id="279" r:id="rId18"/>
    <p:sldId id="280" r:id="rId19"/>
    <p:sldId id="332" r:id="rId20"/>
    <p:sldId id="281" r:id="rId21"/>
    <p:sldId id="282" r:id="rId22"/>
    <p:sldId id="284" r:id="rId23"/>
    <p:sldId id="261" r:id="rId24"/>
    <p:sldId id="316" r:id="rId25"/>
    <p:sldId id="299" r:id="rId26"/>
    <p:sldId id="315" r:id="rId27"/>
    <p:sldId id="333" r:id="rId28"/>
    <p:sldId id="322" r:id="rId29"/>
    <p:sldId id="306" r:id="rId30"/>
    <p:sldId id="320" r:id="rId31"/>
    <p:sldId id="300" r:id="rId32"/>
    <p:sldId id="321" r:id="rId33"/>
    <p:sldId id="311" r:id="rId34"/>
    <p:sldId id="313" r:id="rId35"/>
    <p:sldId id="325" r:id="rId36"/>
    <p:sldId id="317" r:id="rId37"/>
    <p:sldId id="327" r:id="rId38"/>
    <p:sldId id="293" r:id="rId39"/>
    <p:sldId id="323" r:id="rId40"/>
    <p:sldId id="285" r:id="rId41"/>
    <p:sldId id="334" r:id="rId42"/>
    <p:sldId id="286" r:id="rId43"/>
    <p:sldId id="328" r:id="rId44"/>
    <p:sldId id="326" r:id="rId45"/>
    <p:sldId id="307" r:id="rId46"/>
    <p:sldId id="324" r:id="rId47"/>
    <p:sldId id="262" r:id="rId48"/>
    <p:sldId id="329" r:id="rId49"/>
    <p:sldId id="330" r:id="rId50"/>
    <p:sldId id="267" r:id="rId51"/>
    <p:sldId id="331" r:id="rId52"/>
    <p:sldId id="276" r:id="rId53"/>
    <p:sldId id="263" r:id="rId54"/>
    <p:sldId id="268" r:id="rId55"/>
    <p:sldId id="269" r:id="rId56"/>
    <p:sldId id="270" r:id="rId57"/>
    <p:sldId id="271" r:id="rId5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70" d="100"/>
          <a:sy n="70" d="100"/>
        </p:scale>
        <p:origin x="60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3.jpg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3.jpg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 Parler d’actions passées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Grammaire</a:t>
          </a:r>
        </a:p>
        <a:p>
          <a:pPr rtl="0"/>
          <a:r>
            <a:rPr lang="fr-FR" sz="1800" b="0" noProof="0" dirty="0"/>
            <a:t>- Passé composé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Phonétique</a:t>
          </a:r>
        </a:p>
        <a:p>
          <a:pPr rtl="0"/>
          <a:r>
            <a:rPr lang="fr-FR" sz="1800" b="0" noProof="0" dirty="0"/>
            <a:t>- Liaisons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Barcelone</a:t>
          </a:r>
        </a:p>
        <a:p>
          <a:pPr rtl="0"/>
          <a:r>
            <a:rPr lang="fr-FR" sz="1800" b="0" noProof="0" dirty="0"/>
            <a:t>- Paris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Loisirs (</a:t>
          </a:r>
          <a:r>
            <a:rPr lang="fr-FR" sz="1800" b="0" noProof="0" dirty="0" err="1"/>
            <a:t>review</a:t>
          </a:r>
          <a:r>
            <a:rPr lang="fr-FR" sz="1800" b="0" noProof="0" dirty="0"/>
            <a:t>)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Barcelone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Le passé composé avec ÊTRE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r>
            <a:rPr lang="fr-FR" noProof="0" dirty="0"/>
            <a:t>Liaisons 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Raconter mes dernières vacances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Parler des activités dans le passé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/>
      <dgm:spPr/>
      <dgm:t>
        <a:bodyPr rtlCol="0"/>
        <a:lstStyle/>
        <a:p>
          <a:pPr rtl="0"/>
          <a:r>
            <a:rPr lang="fr-FR" noProof="0" dirty="0"/>
            <a:t>Loisirs (</a:t>
          </a:r>
          <a:r>
            <a:rPr lang="fr-FR" noProof="0" dirty="0" err="1"/>
            <a:t>review</a:t>
          </a:r>
          <a:r>
            <a:rPr lang="fr-FR" noProof="0" dirty="0"/>
            <a:t>)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 Parler d’actions passées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Loisirs (</a:t>
          </a:r>
          <a:r>
            <a:rPr lang="fr-FR" sz="1800" b="0" kern="1200" noProof="0" dirty="0" err="1"/>
            <a:t>review</a:t>
          </a:r>
          <a:r>
            <a:rPr lang="fr-FR" sz="1800" b="0" kern="1200" noProof="0" dirty="0"/>
            <a:t>)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Grammaire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Passé composé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Phonétique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Liaisons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Barcelone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Paris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527692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Barcelone</a:t>
          </a:r>
        </a:p>
      </dsp:txBody>
      <dsp:txXfrm>
        <a:off x="4714" y="1960130"/>
        <a:ext cx="1398389" cy="1037610"/>
      </dsp:txXfrm>
    </dsp:sp>
    <dsp:sp modelId="{BEEAC373-8D24-46A1-8F25-48D9280E0B30}">
      <dsp:nvSpPr>
        <dsp:cNvPr id="0" name=""/>
        <dsp:cNvSpPr/>
      </dsp:nvSpPr>
      <dsp:spPr>
        <a:xfrm>
          <a:off x="1598878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527692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960130"/>
        <a:ext cx="1398389" cy="1037610"/>
      </dsp:txXfrm>
    </dsp:sp>
    <dsp:sp modelId="{3A1F93BF-07F6-4D52-ADA9-8BB3478BC0A0}">
      <dsp:nvSpPr>
        <dsp:cNvPr id="0" name=""/>
        <dsp:cNvSpPr/>
      </dsp:nvSpPr>
      <dsp:spPr>
        <a:xfrm>
          <a:off x="3193041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527692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Parler des activités dans le passé</a:t>
          </a:r>
        </a:p>
      </dsp:txBody>
      <dsp:txXfrm>
        <a:off x="3193041" y="1960130"/>
        <a:ext cx="1398389" cy="1037610"/>
      </dsp:txXfrm>
    </dsp:sp>
    <dsp:sp modelId="{75606C84-D441-41D7-A330-CE5244395508}">
      <dsp:nvSpPr>
        <dsp:cNvPr id="0" name=""/>
        <dsp:cNvSpPr/>
      </dsp:nvSpPr>
      <dsp:spPr>
        <a:xfrm>
          <a:off x="4787205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527692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Loisirs (</a:t>
          </a:r>
          <a:r>
            <a:rPr lang="fr-FR" sz="1200" kern="1200" noProof="0" dirty="0" err="1"/>
            <a:t>review</a:t>
          </a:r>
          <a:r>
            <a:rPr lang="fr-FR" sz="1200" kern="1200" noProof="0" dirty="0"/>
            <a:t>)</a:t>
          </a:r>
        </a:p>
      </dsp:txBody>
      <dsp:txXfrm>
        <a:off x="4787205" y="1960130"/>
        <a:ext cx="1398389" cy="1037610"/>
      </dsp:txXfrm>
    </dsp:sp>
    <dsp:sp modelId="{184AE719-47DF-4D8D-97CB-2ECB9DE8A3CB}">
      <dsp:nvSpPr>
        <dsp:cNvPr id="0" name=""/>
        <dsp:cNvSpPr/>
      </dsp:nvSpPr>
      <dsp:spPr>
        <a:xfrm>
          <a:off x="6381369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527692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passé composé avec ÊTRE</a:t>
          </a:r>
        </a:p>
      </dsp:txBody>
      <dsp:txXfrm>
        <a:off x="6381369" y="1960130"/>
        <a:ext cx="1398389" cy="1037610"/>
      </dsp:txXfrm>
    </dsp:sp>
    <dsp:sp modelId="{B2762319-A1FD-490B-89D0-718A61434EED}">
      <dsp:nvSpPr>
        <dsp:cNvPr id="0" name=""/>
        <dsp:cNvSpPr/>
      </dsp:nvSpPr>
      <dsp:spPr>
        <a:xfrm>
          <a:off x="7975532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527692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Liaisons </a:t>
          </a:r>
        </a:p>
      </dsp:txBody>
      <dsp:txXfrm>
        <a:off x="7975532" y="1960130"/>
        <a:ext cx="1398389" cy="1037610"/>
      </dsp:txXfrm>
    </dsp:sp>
    <dsp:sp modelId="{6C65B53E-6BDE-4EEE-A70B-6395ABEF16C8}">
      <dsp:nvSpPr>
        <dsp:cNvPr id="0" name=""/>
        <dsp:cNvSpPr/>
      </dsp:nvSpPr>
      <dsp:spPr>
        <a:xfrm>
          <a:off x="9569696" y="1527692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527692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960130"/>
          <a:ext cx="1398389" cy="10376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Raconter mes dernières vacances</a:t>
          </a:r>
        </a:p>
      </dsp:txBody>
      <dsp:txXfrm>
        <a:off x="9569696" y="1960130"/>
        <a:ext cx="1398389" cy="10376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5BD2D-D6DF-4782-9C1A-9DCB7EB749F6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6D697-6078-41F5-9D27-267AD111CB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28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Cacher les premières secondes pour masquer le titre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2022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Cacher les premières secondes pour masquer le titre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59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012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Cacher les premières secondes pour masquer le titre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402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05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Donner une liste de lieux/monuments à reconnaître ou facilement identifiables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6D697-6078-41F5-9D27-267AD111CB41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363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F59105-3FF5-F869-5464-789EDD5D1C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090B4D-D32D-59F0-BBAD-DF0189B47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7E0FA9-7F89-DE68-B8CC-0CBE5791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9971DD-A852-4C84-DF82-395B45AB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0AEACB-5951-F405-2B6F-7FEE3BD2D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65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9FA63C-F4F0-0702-112F-0D6B7ABDE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A7D0301-27C4-0A05-B4F1-3B9E5D779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D4FEC-89C2-58C2-FEE0-78A7B0301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E41D35-BDDC-1DAB-4CC8-CC50DF522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94BCF1-4341-2A53-682F-626DB1C3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7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07EC48-6029-EEC7-FAAE-8D57AA06C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4385DEA-6D50-4D75-F0DF-69580F798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05A30F-744A-0B2A-800F-C5EB81979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5A8090-94D4-1018-C97A-1A728CEB4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E598407-536B-33CA-5BE7-A738C9707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342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19/01/2023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1/19/2023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834D5A-B4D3-6136-18C2-E2E3141A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48E3F8-5C98-88ED-B44A-293DDEB7F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472ED-3F4A-1CF9-6806-230D3014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4B9D05-302A-5CB6-AD7F-52C9F61B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01035E-F72C-E6AE-19A2-F996A8AF6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55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A96FF3-C5E4-4C7B-07A9-746B5C3C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50B030-BBAD-8037-4999-3DC477CA8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A3E4AC-B5DE-352F-B5AF-06CDA9F6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5170E5-47DF-35EC-D748-8C31BAD97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7DA087-C528-285D-A3DE-EE852D7EE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9178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7E66F-65AB-43F4-F975-21AE8F76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C80ED7-0051-902E-0854-9470D3CE97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D9DD0C-81D9-0E0E-7673-0CBDE63DF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B968E7-ED29-EA5B-FAB5-8AA012120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4FC0AF-73D8-0CDA-48D4-DF016169C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2C6CF66-AC48-DC44-B120-CF4378AF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61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BACE2-8D4D-4DF0-7477-F97C35037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270BBF-943C-64BF-AE4D-837CDFC17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00B9-A061-F3DC-FB97-77E5CE3AD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F90E1B-664C-28F1-5711-5EDD3CBD6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CE50CAD-E9A2-AD80-9D68-6DB44A94B6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1322DD6-7975-7593-2A57-5A6C024F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E886AD1-CBD9-4548-8EC4-B3EE8A80E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BD8222B-0B26-1084-48BA-BC45D89A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50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58633-3AEF-F2BF-AAEA-C6D2039A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E150B9-0298-921F-6019-E6C5CB0C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DC5250-8179-4592-5537-19792B6ED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FC324A-2A7C-5559-A22C-9E166A3F9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76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14A114B-9412-EF14-D202-EC22155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CF283ED-F5D7-CEA8-DA1A-F00AA99BE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D5EDE7-E1EE-5E7C-C7AC-9E848F75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9522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F99EC-C537-7522-71B5-7A7C8325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E488B6-66BA-6CFB-AC75-F7D2FA4CC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B6A937-994D-C872-284E-D7664534E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CC70D0-D43D-06D6-218A-E3F053F92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CE126D-BF3E-E591-DD99-823EDE5D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7DEA53-9735-D32C-66A5-9878D279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27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0BC9EB-A50F-929E-A088-E31DE3B1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E64997A-B292-216A-082C-FC9298B34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462B0C-9CA0-37E2-AC7E-0EB38BCFE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AFC6F7-A987-78B2-90BA-EB2B76980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2395D-4160-FD27-831E-BC8E133E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7A7D7D-ED54-E35E-3FB8-E08F532A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115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A616D8-1034-68F7-4AC6-0983DCC5A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E2B5AD-AA31-5231-6F5B-48C785E2C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382E9B-C3B7-5C92-5494-40D42563C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2CA7A-8AC5-434C-9052-D69465E22BAD}" type="datetimeFigureOut">
              <a:rPr lang="fr-FR" smtClean="0"/>
              <a:t>19/01/2023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DDF09C-A865-2855-774A-1B9ABE2DE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5ECC74-90BE-0E51-3373-42A55E598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C5BB6-4969-4B71-975E-91EEF2E84F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59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19/01/2023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1/19/2023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OzwwZxjPRs?feature=oembed" TargetMode="Externa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4.xml"/><Relationship Id="rId2" Type="http://schemas.openxmlformats.org/officeDocument/2006/relationships/hyperlink" Target="http://www.wordwall.net/resource/49110363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20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25.jpe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png"/><Relationship Id="rId3" Type="http://schemas.openxmlformats.org/officeDocument/2006/relationships/diagramLayout" Target="../diagrams/layout22.xml"/><Relationship Id="rId7" Type="http://schemas.openxmlformats.org/officeDocument/2006/relationships/hyperlink" Target="http://www.wordwall.net/resource/22627405" TargetMode="External"/><Relationship Id="rId12" Type="http://schemas.openxmlformats.org/officeDocument/2006/relationships/hyperlink" Target="http://www.wordwall.net/resource/39678505" TargetMode="External"/><Relationship Id="rId2" Type="http://schemas.openxmlformats.org/officeDocument/2006/relationships/diagramData" Target="../diagrams/data22.xml"/><Relationship Id="rId16" Type="http://schemas.openxmlformats.org/officeDocument/2006/relationships/hyperlink" Target="http://www.wordwall.net/resource/7223490" TargetMode="Externa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openxmlformats.org/officeDocument/2006/relationships/image" Target="../media/image28.png"/><Relationship Id="rId5" Type="http://schemas.openxmlformats.org/officeDocument/2006/relationships/diagramColors" Target="../diagrams/colors22.xml"/><Relationship Id="rId15" Type="http://schemas.openxmlformats.org/officeDocument/2006/relationships/image" Target="../media/image30.png"/><Relationship Id="rId10" Type="http://schemas.openxmlformats.org/officeDocument/2006/relationships/hyperlink" Target="http://www.wordwall.net/resource/29694317" TargetMode="External"/><Relationship Id="rId4" Type="http://schemas.openxmlformats.org/officeDocument/2006/relationships/diagramQuickStyle" Target="../diagrams/quickStyle22.xml"/><Relationship Id="rId9" Type="http://schemas.openxmlformats.org/officeDocument/2006/relationships/image" Target="../media/image27.png"/><Relationship Id="rId14" Type="http://schemas.openxmlformats.org/officeDocument/2006/relationships/hyperlink" Target="http://www.wordwall.net/resource/390760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31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hyperlink" Target="http://www.wordwall.net/fr/resource/1071485" TargetMode="External"/><Relationship Id="rId7" Type="http://schemas.openxmlformats.org/officeDocument/2006/relationships/diagramColors" Target="../diagrams/colors2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image" Target="../media/image33.jpeg"/><Relationship Id="rId7" Type="http://schemas.openxmlformats.org/officeDocument/2006/relationships/diagramData" Target="../diagrams/data2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3QDZkhvKpA?feature=oembed" TargetMode="External"/><Relationship Id="rId6" Type="http://schemas.openxmlformats.org/officeDocument/2006/relationships/image" Target="../media/image36.gif"/><Relationship Id="rId11" Type="http://schemas.microsoft.com/office/2007/relationships/diagramDrawing" Target="../diagrams/drawing27.xml"/><Relationship Id="rId5" Type="http://schemas.openxmlformats.org/officeDocument/2006/relationships/image" Target="../media/image35.gif"/><Relationship Id="rId10" Type="http://schemas.openxmlformats.org/officeDocument/2006/relationships/diagramColors" Target="../diagrams/colors27.xml"/><Relationship Id="rId4" Type="http://schemas.openxmlformats.org/officeDocument/2006/relationships/image" Target="../media/image34.gif"/><Relationship Id="rId9" Type="http://schemas.openxmlformats.org/officeDocument/2006/relationships/diagramQuickStyle" Target="../diagrams/quickStyl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OzwwZxjPRs?feature=oembed" TargetMode="Externa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image" Target="../media/image37.jpeg"/><Relationship Id="rId7" Type="http://schemas.openxmlformats.org/officeDocument/2006/relationships/diagramLayout" Target="../diagrams/layout28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YvBaF3zQ2-8?feature=oembed" TargetMode="External"/><Relationship Id="rId6" Type="http://schemas.openxmlformats.org/officeDocument/2006/relationships/diagramData" Target="../diagrams/data28.xml"/><Relationship Id="rId5" Type="http://schemas.openxmlformats.org/officeDocument/2006/relationships/image" Target="../media/image39.gif"/><Relationship Id="rId10" Type="http://schemas.microsoft.com/office/2007/relationships/diagramDrawing" Target="../diagrams/drawing28.xml"/><Relationship Id="rId4" Type="http://schemas.openxmlformats.org/officeDocument/2006/relationships/image" Target="../media/image38.jpeg"/><Relationship Id="rId9" Type="http://schemas.openxmlformats.org/officeDocument/2006/relationships/diagramColors" Target="../diagrams/colors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hyperlink" Target="https://play.kahoot.it/v2/?quizId=5ce733c2-1d25-440b-980c-b51b3ba44826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30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2.xml"/><Relationship Id="rId3" Type="http://schemas.openxmlformats.org/officeDocument/2006/relationships/image" Target="../media/image44.png"/><Relationship Id="rId7" Type="http://schemas.openxmlformats.org/officeDocument/2006/relationships/diagramColors" Target="../diagrams/colors32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2.xml"/><Relationship Id="rId5" Type="http://schemas.openxmlformats.org/officeDocument/2006/relationships/diagramLayout" Target="../diagrams/layout32.xml"/><Relationship Id="rId4" Type="http://schemas.openxmlformats.org/officeDocument/2006/relationships/diagramData" Target="../diagrams/data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5.pn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6.gif"/><Relationship Id="rId7" Type="http://schemas.openxmlformats.org/officeDocument/2006/relationships/diagramData" Target="../diagrams/data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11" Type="http://schemas.microsoft.com/office/2007/relationships/diagramDrawing" Target="../diagrams/drawing2.xml"/><Relationship Id="rId5" Type="http://schemas.openxmlformats.org/officeDocument/2006/relationships/image" Target="../media/image8.gif"/><Relationship Id="rId10" Type="http://schemas.openxmlformats.org/officeDocument/2006/relationships/diagramColors" Target="../diagrams/colors2.xml"/><Relationship Id="rId4" Type="http://schemas.openxmlformats.org/officeDocument/2006/relationships/image" Target="../media/image7.gif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hyperlink" Target="https://play.kahoot.it/v2/?quizId=ad4a1b1b-dce0-49c4-bf4d-d5cf69c6ae3c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hyperlink" Target="https://create.kahoot.it/details/1a421f4b-166d-4338-ab8d-412018cee9be" TargetMode="External"/><Relationship Id="rId7" Type="http://schemas.openxmlformats.org/officeDocument/2006/relationships/diagramColors" Target="../diagrams/colors39.xml"/><Relationship Id="rId2" Type="http://schemas.openxmlformats.org/officeDocument/2006/relationships/hyperlink" Target="https://create.kahoot.it/details/79a2d0bb-3557-4602-8cd1-59de28be4c79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0.xml"/><Relationship Id="rId3" Type="http://schemas.microsoft.com/office/2007/relationships/media" Target="../media/media3.mp3"/><Relationship Id="rId7" Type="http://schemas.openxmlformats.org/officeDocument/2006/relationships/image" Target="../media/image20.png"/><Relationship Id="rId12" Type="http://schemas.microsoft.com/office/2007/relationships/diagramDrawing" Target="../diagrams/drawing40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6.png"/><Relationship Id="rId11" Type="http://schemas.openxmlformats.org/officeDocument/2006/relationships/diagramColors" Target="../diagrams/colors40.xml"/><Relationship Id="rId5" Type="http://schemas.openxmlformats.org/officeDocument/2006/relationships/slideLayout" Target="../slideLayouts/slideLayout2.xml"/><Relationship Id="rId10" Type="http://schemas.openxmlformats.org/officeDocument/2006/relationships/diagramQuickStyle" Target="../diagrams/quickStyle40.xml"/><Relationship Id="rId4" Type="http://schemas.openxmlformats.org/officeDocument/2006/relationships/audio" Target="../media/media3.mp3"/><Relationship Id="rId9" Type="http://schemas.openxmlformats.org/officeDocument/2006/relationships/diagramLayout" Target="../diagrams/layou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hyperlink" Target="https://dictionnaire.lerobert.com/guide/liaisons-et-enchainements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3.xml"/><Relationship Id="rId3" Type="http://schemas.openxmlformats.org/officeDocument/2006/relationships/image" Target="../media/image48.png"/><Relationship Id="rId7" Type="http://schemas.openxmlformats.org/officeDocument/2006/relationships/diagramQuickStyle" Target="../diagrams/quickStyle4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43.xml"/><Relationship Id="rId5" Type="http://schemas.openxmlformats.org/officeDocument/2006/relationships/diagramData" Target="../diagrams/data43.xml"/><Relationship Id="rId4" Type="http://schemas.openxmlformats.org/officeDocument/2006/relationships/image" Target="../media/image49.png"/><Relationship Id="rId9" Type="http://schemas.microsoft.com/office/2007/relationships/diagramDrawing" Target="../diagrams/drawing4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notesSlide" Target="../notesSlides/notesSlide8.xml"/><Relationship Id="rId7" Type="http://schemas.openxmlformats.org/officeDocument/2006/relationships/diagramQuickStyle" Target="../diagrams/quickStyle4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fEiKK-iX70?feature=oembed" TargetMode="External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4" Type="http://schemas.openxmlformats.org/officeDocument/2006/relationships/image" Target="../media/image51.jpeg"/><Relationship Id="rId9" Type="http://schemas.microsoft.com/office/2007/relationships/diagramDrawing" Target="../diagrams/drawing4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6.xml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microsoft.com/office/2007/relationships/diagramDrawing" Target="../diagrams/drawing46.xml"/><Relationship Id="rId2" Type="http://schemas.openxmlformats.org/officeDocument/2006/relationships/hyperlink" Target="https://wordwall.net/play/25430/819/20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25430/755/916" TargetMode="External"/><Relationship Id="rId11" Type="http://schemas.openxmlformats.org/officeDocument/2006/relationships/diagramColors" Target="../diagrams/colors46.xml"/><Relationship Id="rId5" Type="http://schemas.openxmlformats.org/officeDocument/2006/relationships/hyperlink" Target="https://wordwall.net/play/25430/869/738" TargetMode="External"/><Relationship Id="rId10" Type="http://schemas.openxmlformats.org/officeDocument/2006/relationships/diagramQuickStyle" Target="../diagrams/quickStyle46.xml"/><Relationship Id="rId4" Type="http://schemas.openxmlformats.org/officeDocument/2006/relationships/image" Target="../media/image53.png"/><Relationship Id="rId9" Type="http://schemas.openxmlformats.org/officeDocument/2006/relationships/diagramLayout" Target="../diagrams/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8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wK_b0BIgEQ?feature=oembed" TargetMode="Externa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11.jpeg"/><Relationship Id="rId7" Type="http://schemas.openxmlformats.org/officeDocument/2006/relationships/diagramLayout" Target="../diagrams/layout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Y2rLujdDW4?feature=oembed" TargetMode="External"/><Relationship Id="rId6" Type="http://schemas.openxmlformats.org/officeDocument/2006/relationships/diagramData" Target="../diagrams/data5.xml"/><Relationship Id="rId5" Type="http://schemas.openxmlformats.org/officeDocument/2006/relationships/hyperlink" Target="https://www.francetvinfo.fr/culture/arts-expos/sculpture/en-italie-l-artiste-francaise-niki-de-saint-phalle-a-cree-le-jardin-des-tarots-un-immense-parc-inspire-du-jeu-de-cartes_3565693.html" TargetMode="External"/><Relationship Id="rId10" Type="http://schemas.microsoft.com/office/2007/relationships/diagramDrawing" Target="../diagrams/drawing5.xml"/><Relationship Id="rId4" Type="http://schemas.openxmlformats.org/officeDocument/2006/relationships/image" Target="../media/image12.jpeg"/><Relationship Id="rId9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9.jpg"/><Relationship Id="rId14" Type="http://schemas.openxmlformats.org/officeDocument/2006/relationships/diagramColors" Target="../diagrams/colors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audí Guide to Barcelona | ArchDaily">
            <a:extLst>
              <a:ext uri="{FF2B5EF4-FFF2-40B4-BE49-F238E27FC236}">
                <a16:creationId xmlns:a16="http://schemas.microsoft.com/office/drawing/2014/main" id="{96B3F37C-1158-4AC3-E666-BF6960887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F66590-7150-B1A4-39BB-1621AEB87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r-FR" sz="4000" dirty="0"/>
              <a:t>Chère Léa…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57F84E-2F1F-AAF8-31B6-5111A4D621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fr-FR" sz="2000" dirty="0"/>
              <a:t>Unité 11b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67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2DDD81C-6A0A-03BC-54B7-26640681A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21" b="-1"/>
          <a:stretch/>
        </p:blipFill>
        <p:spPr>
          <a:xfrm>
            <a:off x="-648249" y="54601"/>
            <a:ext cx="12191980" cy="6857990"/>
          </a:xfrm>
          <a:prstGeom prst="rect">
            <a:avLst/>
          </a:prstGeom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21F64B-AA6B-300F-44F6-00E09126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0" y="949619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III. </a:t>
            </a:r>
            <a:r>
              <a:rPr lang="en-US" sz="4000" dirty="0" err="1"/>
              <a:t>Compréhension</a:t>
            </a:r>
            <a:r>
              <a:rPr lang="en-US" sz="4000" dirty="0"/>
              <a:t> </a:t>
            </a:r>
            <a:r>
              <a:rPr lang="en-US" sz="4000" dirty="0" err="1"/>
              <a:t>détaillée</a:t>
            </a:r>
            <a:endParaRPr lang="en-US" sz="4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3B0E604-8A00-0E54-973F-600B79486E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4782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758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2DDD81C-6A0A-03BC-54B7-26640681A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5" t="-1" r="43438" b="-1"/>
          <a:stretch/>
        </p:blipFill>
        <p:spPr>
          <a:xfrm>
            <a:off x="0" y="0"/>
            <a:ext cx="6014252" cy="6857990"/>
          </a:xfrm>
          <a:prstGeom prst="rect">
            <a:avLst/>
          </a:prstGeom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3793246B-E788-661D-180E-A2D135ABA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757964"/>
              </p:ext>
            </p:extLst>
          </p:nvPr>
        </p:nvGraphicFramePr>
        <p:xfrm>
          <a:off x="6096000" y="599994"/>
          <a:ext cx="5788168" cy="5753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4084">
                  <a:extLst>
                    <a:ext uri="{9D8B030D-6E8A-4147-A177-3AD203B41FA5}">
                      <a16:colId xmlns:a16="http://schemas.microsoft.com/office/drawing/2014/main" val="4118367010"/>
                    </a:ext>
                  </a:extLst>
                </a:gridCol>
                <a:gridCol w="2894084">
                  <a:extLst>
                    <a:ext uri="{9D8B030D-6E8A-4147-A177-3AD203B41FA5}">
                      <a16:colId xmlns:a16="http://schemas.microsoft.com/office/drawing/2014/main" val="785078128"/>
                    </a:ext>
                  </a:extLst>
                </a:gridCol>
              </a:tblGrid>
              <a:tr h="571973">
                <a:tc gridSpan="2">
                  <a:txBody>
                    <a:bodyPr/>
                    <a:lstStyle/>
                    <a:p>
                      <a:pPr lvl="0" algn="ctr"/>
                      <a:r>
                        <a:rPr lang="fr-FR" sz="2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lang="fr-FR" sz="1900" b="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481494"/>
                  </a:ext>
                </a:extLst>
              </a:tr>
              <a:tr h="571973">
                <a:tc>
                  <a:txBody>
                    <a:bodyPr/>
                    <a:lstStyle/>
                    <a:p>
                      <a:pPr lvl="0" algn="just"/>
                      <a:r>
                        <a:rPr lang="fr-FR" sz="1900" b="0" kern="1200" dirty="0">
                          <a:solidFill>
                            <a:schemeClr val="dk1"/>
                          </a:solidFill>
                          <a:effectLst/>
                        </a:rPr>
                        <a:t>Quand est-ce qu’Etienne et Mathilde sont arrivés à Barcelone ?</a:t>
                      </a:r>
                      <a:endParaRPr lang="fr-FR" sz="19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b="0" dirty="0">
                          <a:solidFill>
                            <a:srgbClr val="00B0F0"/>
                          </a:solidFill>
                        </a:rPr>
                        <a:t>Nous sommes arrivés 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026480"/>
                  </a:ext>
                </a:extLst>
              </a:tr>
              <a:tr h="484893">
                <a:tc>
                  <a:txBody>
                    <a:bodyPr/>
                    <a:lstStyle/>
                    <a:p>
                      <a:pPr lvl="0" algn="just"/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</a:rPr>
                        <a:t>Combien de temps restent-ils à Barcelone ?</a:t>
                      </a:r>
                      <a:endParaRPr lang="fr-FR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Nous sommes à Barcelone pour le weekend.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719819"/>
                  </a:ext>
                </a:extLst>
              </a:tr>
              <a:tr h="484893">
                <a:tc>
                  <a:txBody>
                    <a:bodyPr/>
                    <a:lstStyle/>
                    <a:p>
                      <a:pPr lvl="0" algn="just"/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</a:rPr>
                        <a:t>Qu’est-ce que Mathilde a fait samedi, toute la journée ? Avec qui ?</a:t>
                      </a:r>
                      <a:endParaRPr lang="fr-FR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Alicia et moi, nous sommes allées faire des courses. Nous avons marché toute la journée.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00000"/>
                  </a:ext>
                </a:extLst>
              </a:tr>
              <a:tr h="571973">
                <a:tc>
                  <a:txBody>
                    <a:bodyPr/>
                    <a:lstStyle/>
                    <a:p>
                      <a:pPr lvl="0" algn="just"/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</a:rPr>
                        <a:t>Et samedi soir, où est-ce qu’elle est allée ? Avec qui 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Le soir, nous sommes allés 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060762"/>
                  </a:ext>
                </a:extLst>
              </a:tr>
              <a:tr h="571973">
                <a:tc>
                  <a:txBody>
                    <a:bodyPr/>
                    <a:lstStyle/>
                    <a:p>
                      <a:pPr lvl="0" algn="just"/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</a:rPr>
                        <a:t>A quelle heure est-ce qu’ils sont rentrés 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Nous sommes rentrés 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551660"/>
                  </a:ext>
                </a:extLst>
              </a:tr>
              <a:tr h="57197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kern="1200" dirty="0">
                          <a:solidFill>
                            <a:schemeClr val="dk1"/>
                          </a:solidFill>
                          <a:effectLst/>
                        </a:rPr>
                        <a:t>Qu’est-ce qu’ils ont visité à Barcelone ?</a:t>
                      </a:r>
                      <a:endParaRPr lang="fr-FR" sz="1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Nous avons visité le musée Picasso et le parc </a:t>
                      </a:r>
                      <a:r>
                        <a:rPr lang="fr-FR" sz="1900" dirty="0" err="1">
                          <a:solidFill>
                            <a:srgbClr val="00B0F0"/>
                          </a:solidFill>
                        </a:rPr>
                        <a:t>Güell</a:t>
                      </a:r>
                      <a:r>
                        <a:rPr lang="fr-FR" sz="1900" dirty="0">
                          <a:solidFill>
                            <a:srgbClr val="00B0F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68541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0F23F5C-FAAE-ECD1-9D8F-2331924A0A35}"/>
              </a:ext>
            </a:extLst>
          </p:cNvPr>
          <p:cNvSpPr/>
          <p:nvPr/>
        </p:nvSpPr>
        <p:spPr>
          <a:xfrm>
            <a:off x="9055290" y="1201003"/>
            <a:ext cx="2763671" cy="88028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B52D04-2D09-A786-99C4-00CA6ABDDBDE}"/>
              </a:ext>
            </a:extLst>
          </p:cNvPr>
          <p:cNvSpPr/>
          <p:nvPr/>
        </p:nvSpPr>
        <p:spPr>
          <a:xfrm>
            <a:off x="9055290" y="2233684"/>
            <a:ext cx="2763671" cy="5436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D84DDE-DC91-BE11-2C6B-12CAE6B3585D}"/>
              </a:ext>
            </a:extLst>
          </p:cNvPr>
          <p:cNvSpPr/>
          <p:nvPr/>
        </p:nvSpPr>
        <p:spPr>
          <a:xfrm>
            <a:off x="9055290" y="2885360"/>
            <a:ext cx="2763671" cy="11339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FE9F08-FC1B-9156-D4C1-EF8F0A0605D6}"/>
              </a:ext>
            </a:extLst>
          </p:cNvPr>
          <p:cNvSpPr/>
          <p:nvPr/>
        </p:nvSpPr>
        <p:spPr>
          <a:xfrm>
            <a:off x="9055290" y="4127307"/>
            <a:ext cx="2763671" cy="7585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0369C-7F69-E2FB-858A-4580ACC2E3F4}"/>
              </a:ext>
            </a:extLst>
          </p:cNvPr>
          <p:cNvSpPr/>
          <p:nvPr/>
        </p:nvSpPr>
        <p:spPr>
          <a:xfrm>
            <a:off x="9055289" y="5125868"/>
            <a:ext cx="2763671" cy="53112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E1B3B2-3E5E-7D0B-66A5-F7FCCCE9E4F6}"/>
              </a:ext>
            </a:extLst>
          </p:cNvPr>
          <p:cNvSpPr/>
          <p:nvPr/>
        </p:nvSpPr>
        <p:spPr>
          <a:xfrm>
            <a:off x="9055288" y="5726936"/>
            <a:ext cx="2763671" cy="54363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C50E770-B244-9117-1ED7-73FB79158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6488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489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B720DF-9C7D-7B9D-C1FB-ED81FDCEE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IV. Vocabulaire : les activités en ville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2126E1-17B7-EC9B-307C-89C0C7C75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0" i="0" dirty="0">
                <a:effectLst/>
                <a:latin typeface="-apple-system"/>
              </a:rPr>
              <a:t>Revisionnez la vidéo de Barcelone et citez les activités que vous voyez.</a:t>
            </a:r>
          </a:p>
          <a:p>
            <a:r>
              <a:rPr lang="fr-FR" dirty="0">
                <a:latin typeface="-apple-system"/>
              </a:rPr>
              <a:t>Comparez avec votre voisin.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FF6B2E9-C025-6D45-53DF-023480ED5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54396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8187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édia en ligne 5" title="Barcelona in 4K">
            <a:hlinkClick r:id="" action="ppaction://media"/>
            <a:extLst>
              <a:ext uri="{FF2B5EF4-FFF2-40B4-BE49-F238E27FC236}">
                <a16:creationId xmlns:a16="http://schemas.microsoft.com/office/drawing/2014/main" id="{90FDA6C4-6B25-A04B-B30B-30D22F4F1A9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8681" y="159162"/>
            <a:ext cx="11574637" cy="6539675"/>
          </a:xfrm>
          <a:prstGeom prst="rect">
            <a:avLst/>
          </a:prstGeom>
        </p:spPr>
      </p:pic>
      <p:sp>
        <p:nvSpPr>
          <p:cNvPr id="5" name="AutoShape 4" descr="Croix de saint Georges — Wikipédia">
            <a:extLst>
              <a:ext uri="{FF2B5EF4-FFF2-40B4-BE49-F238E27FC236}">
                <a16:creationId xmlns:a16="http://schemas.microsoft.com/office/drawing/2014/main" id="{D4B31ECD-D8A7-4AD7-09E5-24C3C0744E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94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A7B2E4B-8ED0-BE22-B73D-8B778F195E91}"/>
              </a:ext>
            </a:extLst>
          </p:cNvPr>
          <p:cNvSpPr txBox="1"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À </a:t>
            </a:r>
            <a:r>
              <a:rPr lang="en-US" sz="4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Barcelone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J’ai</a:t>
            </a:r>
            <a:r>
              <a:rPr lang="en-US" sz="4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2126E1-17B7-EC9B-307C-89C0C7C75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b="0" i="0" dirty="0">
                <a:effectLst/>
              </a:rPr>
              <a:t>Aller à la Fontaine </a:t>
            </a:r>
            <a:r>
              <a:rPr lang="en-US" sz="2600" b="0" i="0" dirty="0" err="1">
                <a:effectLst/>
              </a:rPr>
              <a:t>magique</a:t>
            </a:r>
            <a:r>
              <a:rPr lang="en-US" sz="2600" b="0" i="0" dirty="0">
                <a:effectLst/>
              </a:rPr>
              <a:t> de </a:t>
            </a:r>
            <a:r>
              <a:rPr lang="en-US" sz="2600" b="0" i="0" dirty="0" err="1">
                <a:effectLst/>
              </a:rPr>
              <a:t>Montjuïc</a:t>
            </a:r>
            <a:endParaRPr lang="en-US" sz="2600" b="0" i="0" dirty="0">
              <a:effectLst/>
            </a:endParaRPr>
          </a:p>
          <a:p>
            <a:r>
              <a:rPr lang="en-US" sz="2600" b="0" i="0" dirty="0">
                <a:effectLst/>
              </a:rPr>
              <a:t>Aller à la </a:t>
            </a:r>
            <a:r>
              <a:rPr lang="en-US" sz="2600" b="0" i="0" dirty="0" err="1">
                <a:effectLst/>
              </a:rPr>
              <a:t>plage</a:t>
            </a:r>
            <a:endParaRPr lang="en-US" sz="2600" b="0" i="0" dirty="0">
              <a:effectLst/>
            </a:endParaRPr>
          </a:p>
          <a:p>
            <a:r>
              <a:rPr lang="en-US" sz="2600" b="0" i="0" dirty="0">
                <a:effectLst/>
              </a:rPr>
              <a:t>Aller au </a:t>
            </a:r>
            <a:r>
              <a:rPr lang="en-US" sz="2600" b="0" i="0" dirty="0" err="1">
                <a:effectLst/>
              </a:rPr>
              <a:t>musée</a:t>
            </a:r>
            <a:r>
              <a:rPr lang="en-US" sz="2600" b="0" i="0" dirty="0">
                <a:effectLst/>
              </a:rPr>
              <a:t> national d’art de </a:t>
            </a:r>
            <a:r>
              <a:rPr lang="en-US" sz="2600" b="0" i="0" dirty="0" err="1">
                <a:effectLst/>
              </a:rPr>
              <a:t>Catalogne</a:t>
            </a:r>
            <a:endParaRPr lang="en-US" sz="2600" b="0" i="0" dirty="0">
              <a:effectLst/>
            </a:endParaRPr>
          </a:p>
          <a:p>
            <a:r>
              <a:rPr lang="en-US" sz="2600" b="0" i="0" dirty="0" err="1">
                <a:effectLst/>
              </a:rPr>
              <a:t>Courir</a:t>
            </a:r>
            <a:r>
              <a:rPr lang="en-US" sz="2600" b="0" i="0" dirty="0">
                <a:effectLst/>
              </a:rPr>
              <a:t> – Faire un jogging</a:t>
            </a:r>
          </a:p>
          <a:p>
            <a:r>
              <a:rPr lang="en-US" sz="2600" b="0" i="0" dirty="0">
                <a:effectLst/>
              </a:rPr>
              <a:t>Explorer la </a:t>
            </a:r>
            <a:r>
              <a:rPr lang="en-US" sz="2600" b="0" i="0" dirty="0" err="1">
                <a:effectLst/>
              </a:rPr>
              <a:t>ville</a:t>
            </a:r>
            <a:r>
              <a:rPr lang="en-US" sz="2600" b="0" i="0" dirty="0">
                <a:effectLst/>
              </a:rPr>
              <a:t> et les monuments</a:t>
            </a:r>
          </a:p>
          <a:p>
            <a:r>
              <a:rPr lang="en-US" sz="2600" b="0" i="0" dirty="0">
                <a:effectLst/>
              </a:rPr>
              <a:t>Faire du shopping</a:t>
            </a:r>
          </a:p>
          <a:p>
            <a:r>
              <a:rPr lang="en-US" sz="2600" b="0" i="0" dirty="0">
                <a:effectLst/>
              </a:rPr>
              <a:t>Faire du </a:t>
            </a:r>
            <a:r>
              <a:rPr lang="en-US" sz="2600" b="0" i="0" dirty="0" err="1">
                <a:effectLst/>
              </a:rPr>
              <a:t>vélo</a:t>
            </a:r>
            <a:endParaRPr lang="en-US" sz="2600" b="0" i="0" dirty="0">
              <a:effectLst/>
            </a:endParaRPr>
          </a:p>
          <a:p>
            <a:r>
              <a:rPr lang="en-US" sz="2600" b="0" i="0" dirty="0">
                <a:effectLst/>
              </a:rPr>
              <a:t>Faire un tour </a:t>
            </a:r>
            <a:r>
              <a:rPr lang="en-US" sz="2600" b="0" i="0" dirty="0" err="1">
                <a:effectLst/>
              </a:rPr>
              <a:t>en</a:t>
            </a:r>
            <a:r>
              <a:rPr lang="en-US" sz="2600" b="0" i="0" dirty="0">
                <a:effectLst/>
              </a:rPr>
              <a:t> bus</a:t>
            </a:r>
          </a:p>
          <a:p>
            <a:r>
              <a:rPr lang="en-US" sz="2600" b="0" i="0" dirty="0">
                <a:effectLst/>
              </a:rPr>
              <a:t>Prendre un café </a:t>
            </a:r>
            <a:r>
              <a:rPr lang="en-US" sz="2600" b="0" i="0" dirty="0" err="1">
                <a:effectLst/>
              </a:rPr>
              <a:t>en</a:t>
            </a:r>
            <a:r>
              <a:rPr lang="en-US" sz="2600" b="0" i="0" dirty="0">
                <a:effectLst/>
              </a:rPr>
              <a:t> terrasse</a:t>
            </a:r>
          </a:p>
          <a:p>
            <a:r>
              <a:rPr lang="en-US" sz="2600" b="0" i="0" dirty="0">
                <a:effectLst/>
              </a:rPr>
              <a:t>Se </a:t>
            </a:r>
            <a:r>
              <a:rPr lang="en-US" sz="2600" b="0" i="0" dirty="0" err="1">
                <a:effectLst/>
              </a:rPr>
              <a:t>promener</a:t>
            </a:r>
            <a:r>
              <a:rPr lang="en-US" sz="2600" b="0" i="0" dirty="0">
                <a:effectLst/>
              </a:rPr>
              <a:t> sur le port</a:t>
            </a:r>
          </a:p>
          <a:p>
            <a:r>
              <a:rPr lang="en-US" sz="2600" b="0" i="0" dirty="0" err="1">
                <a:effectLst/>
              </a:rPr>
              <a:t>Visiter</a:t>
            </a:r>
            <a:r>
              <a:rPr lang="en-US" sz="2600" b="0" i="0" dirty="0">
                <a:effectLst/>
              </a:rPr>
              <a:t> le parc </a:t>
            </a:r>
            <a:r>
              <a:rPr lang="en-US" sz="2600" b="0" i="0" dirty="0" err="1">
                <a:effectLst/>
              </a:rPr>
              <a:t>Guell</a:t>
            </a:r>
            <a:endParaRPr lang="en-US" sz="2600" b="0" i="0" dirty="0">
              <a:effectLst/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CA70761-3BE4-9930-F6D9-D7BAB43777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373704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mp3-output-ttsfree(dot)com (1)">
            <a:hlinkClick r:id="" action="ppaction://media"/>
            <a:extLst>
              <a:ext uri="{FF2B5EF4-FFF2-40B4-BE49-F238E27FC236}">
                <a16:creationId xmlns:a16="http://schemas.microsoft.com/office/drawing/2014/main" id="{2C5FF202-C8C3-B791-7397-5DA762376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1" y="4222641"/>
            <a:ext cx="1701514" cy="17015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F78BDE7-8F6B-A01D-E621-937D1272EF01}"/>
              </a:ext>
            </a:extLst>
          </p:cNvPr>
          <p:cNvSpPr txBox="1"/>
          <p:nvPr/>
        </p:nvSpPr>
        <p:spPr>
          <a:xfrm>
            <a:off x="686834" y="5992297"/>
            <a:ext cx="196123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err="1"/>
              <a:t>Listen</a:t>
            </a:r>
            <a:r>
              <a:rPr lang="fr-FR" dirty="0"/>
              <a:t> and </a:t>
            </a:r>
            <a:r>
              <a:rPr lang="fr-FR" dirty="0" err="1"/>
              <a:t>repeat</a:t>
            </a:r>
            <a:r>
              <a:rPr lang="fr-FR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34327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4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40DB80-5CB7-AB4C-9304-6D39CD319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Fais cette activité 3 fois pour tester ta mémoire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3BB95C-35A8-6D45-4E27-015FB9C5A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2"/>
              </a:rPr>
              <a:t>www.wordwall.net/resource/49110363</a:t>
            </a:r>
            <a:endParaRPr lang="fr-FR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859207-CFA2-DBD3-580A-C2835C1D8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75" y="2429926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CA4EEAC-E75B-9A8A-5510-AFCE564DD6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34316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99925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(1): le passé composé (2/2)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49653"/>
              </p:ext>
            </p:extLst>
          </p:nvPr>
        </p:nvGraphicFramePr>
        <p:xfrm>
          <a:off x="838199" y="2443631"/>
          <a:ext cx="9844515" cy="43103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4515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</a:tblGrid>
              <a:tr h="796031">
                <a:tc>
                  <a:txBody>
                    <a:bodyPr/>
                    <a:lstStyle/>
                    <a:p>
                      <a:pPr algn="ctr"/>
                      <a:r>
                        <a:rPr lang="fr-FR" sz="40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algn="just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avons marché toute la journée. </a:t>
                      </a:r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097688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avons visité le musée Picasso et le parc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</a:rPr>
                        <a:t>Güell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0424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Nous sommes arrivés 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Alicia et moi, nous sommes allées 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Le soir, nous sommes allés 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sommes rentrés 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AC6F6DD-9A76-6162-0B47-BE907EEB2E16}"/>
              </a:ext>
            </a:extLst>
          </p:cNvPr>
          <p:cNvSpPr txBox="1"/>
          <p:nvPr/>
        </p:nvSpPr>
        <p:spPr>
          <a:xfrm>
            <a:off x="838198" y="1526105"/>
            <a:ext cx="9844515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/>
              <a:t>Rappelle comment on forme le passé composé. </a:t>
            </a:r>
          </a:p>
          <a:p>
            <a:r>
              <a:rPr lang="fr-FR" sz="2400" b="1" dirty="0"/>
              <a:t>Soulignez les verbes dans chaque phrase.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C91A15B-F040-4923-3A10-5ACDCE5042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30218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5130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(1): le passé composé (2/2)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556294"/>
              </p:ext>
            </p:extLst>
          </p:nvPr>
        </p:nvGraphicFramePr>
        <p:xfrm>
          <a:off x="838199" y="2336425"/>
          <a:ext cx="9844515" cy="43103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4515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</a:tblGrid>
              <a:tr h="796031">
                <a:tc>
                  <a:txBody>
                    <a:bodyPr/>
                    <a:lstStyle/>
                    <a:p>
                      <a:pPr algn="ctr"/>
                      <a:r>
                        <a:rPr lang="fr-FR" sz="40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algn="just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</a:rPr>
                        <a:t>avons marché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toute la journée. </a:t>
                      </a:r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097688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</a:rPr>
                        <a:t>avons visité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le musée Picasso et le parc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</a:rPr>
                        <a:t>Güell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0424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b="0" u="sng" dirty="0">
                          <a:solidFill>
                            <a:schemeClr val="tx1"/>
                          </a:solidFill>
                        </a:rPr>
                        <a:t>sommes arrivés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 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Alicia et moi, nous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</a:rPr>
                        <a:t>sommes allées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Le soir, nous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</a:rPr>
                        <a:t>sommes allés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u="sng" dirty="0">
                          <a:solidFill>
                            <a:schemeClr val="tx1"/>
                          </a:solidFill>
                        </a:rPr>
                        <a:t>sommes rentrés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F1C5C49-F8E3-85D0-ACB6-BCC569358B6F}"/>
              </a:ext>
            </a:extLst>
          </p:cNvPr>
          <p:cNvSpPr txBox="1"/>
          <p:nvPr/>
        </p:nvSpPr>
        <p:spPr>
          <a:xfrm>
            <a:off x="838199" y="1690688"/>
            <a:ext cx="984451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/>
              <a:t>Qu’est-ce que vous remarquez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75D03BD-A387-1E3B-6622-F2A166DC63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637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(1): le passé composé (2/2)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8722182"/>
              </p:ext>
            </p:extLst>
          </p:nvPr>
        </p:nvGraphicFramePr>
        <p:xfrm>
          <a:off x="838199" y="2361649"/>
          <a:ext cx="9844515" cy="43103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4515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</a:tblGrid>
              <a:tr h="796031">
                <a:tc>
                  <a:txBody>
                    <a:bodyPr/>
                    <a:lstStyle/>
                    <a:p>
                      <a:pPr algn="ctr"/>
                      <a:r>
                        <a:rPr lang="fr-FR" sz="40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algn="just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dirty="0">
                          <a:solidFill>
                            <a:srgbClr val="00B0F0"/>
                          </a:solidFill>
                        </a:rPr>
                        <a:t>avons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</a:rPr>
                        <a:t>marché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toute la journée. </a:t>
                      </a:r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097688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dirty="0">
                          <a:solidFill>
                            <a:srgbClr val="00B0F0"/>
                          </a:solidFill>
                        </a:rPr>
                        <a:t>avons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</a:rPr>
                        <a:t>visité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le musée Picasso et le parc </a:t>
                      </a:r>
                      <a:r>
                        <a:rPr lang="fr-FR" sz="2800" dirty="0" err="1">
                          <a:solidFill>
                            <a:schemeClr val="tx1"/>
                          </a:solidFill>
                        </a:rPr>
                        <a:t>Güell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0424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b="0" dirty="0">
                          <a:solidFill>
                            <a:srgbClr val="7030A0"/>
                          </a:solidFill>
                        </a:rPr>
                        <a:t>sommes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</a:rPr>
                        <a:t>arrivé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 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Alicia et moi, nous </a:t>
                      </a:r>
                      <a:r>
                        <a:rPr lang="fr-FR" sz="2800" dirty="0">
                          <a:solidFill>
                            <a:srgbClr val="7030A0"/>
                          </a:solidFill>
                        </a:rPr>
                        <a:t>sommes 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es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Le soir, nous </a:t>
                      </a:r>
                      <a:r>
                        <a:rPr lang="fr-FR" sz="2800" dirty="0">
                          <a:solidFill>
                            <a:srgbClr val="7030A0"/>
                          </a:solidFill>
                        </a:rPr>
                        <a:t>sommes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58571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800" dirty="0">
                          <a:solidFill>
                            <a:srgbClr val="7030A0"/>
                          </a:solidFill>
                        </a:rPr>
                        <a:t>sommes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</a:rPr>
                        <a:t>rentré</a:t>
                      </a:r>
                      <a:r>
                        <a:rPr lang="fr-FR" sz="28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 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AB75B2D-30B2-E7A7-A585-0871E96A572F}"/>
              </a:ext>
            </a:extLst>
          </p:cNvPr>
          <p:cNvSpPr txBox="1"/>
          <p:nvPr/>
        </p:nvSpPr>
        <p:spPr>
          <a:xfrm>
            <a:off x="838199" y="1680582"/>
            <a:ext cx="984451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/>
              <a:t>Il y a deux auxiliaires différents, et le participe passé s’accorde.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42C5530-B346-194A-F570-1D952017C7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540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Grammaire (1) : le passé composé (2/2)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698584"/>
              </p:ext>
            </p:extLst>
          </p:nvPr>
        </p:nvGraphicFramePr>
        <p:xfrm>
          <a:off x="838198" y="1519797"/>
          <a:ext cx="10515599" cy="46347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91872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  <a:gridCol w="1754531">
                  <a:extLst>
                    <a:ext uri="{9D8B030D-6E8A-4147-A177-3AD203B41FA5}">
                      <a16:colId xmlns:a16="http://schemas.microsoft.com/office/drawing/2014/main" val="2841930371"/>
                    </a:ext>
                  </a:extLst>
                </a:gridCol>
                <a:gridCol w="1980149">
                  <a:extLst>
                    <a:ext uri="{9D8B030D-6E8A-4147-A177-3AD203B41FA5}">
                      <a16:colId xmlns:a16="http://schemas.microsoft.com/office/drawing/2014/main" val="2050176739"/>
                    </a:ext>
                  </a:extLst>
                </a:gridCol>
                <a:gridCol w="4089047">
                  <a:extLst>
                    <a:ext uri="{9D8B030D-6E8A-4147-A177-3AD203B41FA5}">
                      <a16:colId xmlns:a16="http://schemas.microsoft.com/office/drawing/2014/main" val="964115062"/>
                    </a:ext>
                  </a:extLst>
                </a:gridCol>
              </a:tblGrid>
              <a:tr h="569715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199199">
                <a:tc>
                  <a:txBody>
                    <a:bodyPr/>
                    <a:lstStyle/>
                    <a:p>
                      <a:pPr algn="just"/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Nous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avons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marché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toute la journée. 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097688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avons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visité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le musée Picasso et le parc </a:t>
                      </a:r>
                      <a:r>
                        <a:rPr lang="fr-FR" sz="2200" dirty="0" err="1">
                          <a:solidFill>
                            <a:schemeClr val="tx1"/>
                          </a:solidFill>
                        </a:rPr>
                        <a:t>Güell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70424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00B050"/>
                          </a:solidFill>
                        </a:rPr>
                        <a:t>arrivé</a:t>
                      </a:r>
                      <a:r>
                        <a:rPr lang="fr-FR" sz="2200" b="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endParaRPr lang="fr-FR" sz="2200" b="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Alicia et moi, 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es</a:t>
                      </a:r>
                      <a:endParaRPr lang="fr-FR" sz="220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Le soir, 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endParaRPr lang="fr-FR" sz="220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rentré</a:t>
                      </a:r>
                      <a:r>
                        <a:rPr lang="fr-FR" sz="2200" dirty="0">
                          <a:solidFill>
                            <a:srgbClr val="00B050"/>
                          </a:solidFill>
                          <a:highlight>
                            <a:srgbClr val="00FFFF"/>
                          </a:highlight>
                        </a:rPr>
                        <a:t>s</a:t>
                      </a:r>
                      <a:endParaRPr lang="fr-FR" sz="2200" dirty="0">
                        <a:solidFill>
                          <a:schemeClr val="tx1"/>
                        </a:solidFill>
                        <a:highlight>
                          <a:srgbClr val="00FFFF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Sujet 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00B0F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Avoir 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2200" b="0" dirty="0">
                          <a:solidFill>
                            <a:srgbClr val="00B0F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200" b="1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00B05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Participe passé 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700130"/>
                  </a:ext>
                </a:extLst>
              </a:tr>
              <a:tr h="1077998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 rapporter des évènements passés, on utilise </a:t>
                      </a:r>
                      <a:r>
                        <a:rPr lang="fr-FR" sz="2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passé composé</a:t>
                      </a:r>
                      <a:r>
                        <a:rPr lang="fr-FR" sz="2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Sujet + </a:t>
                      </a:r>
                      <a:r>
                        <a:rPr lang="fr-FR" sz="2200" b="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(ne/n’)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200" b="0" dirty="0">
                          <a:solidFill>
                            <a:srgbClr val="00B0F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Avoir 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2200" b="0" dirty="0">
                          <a:solidFill>
                            <a:srgbClr val="00B0F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200" b="1" dirty="0">
                          <a:solidFill>
                            <a:srgbClr val="7030A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Être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fr-FR" sz="2200" b="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(pas) </a:t>
                      </a:r>
                      <a:r>
                        <a:rPr lang="fr-FR" sz="22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fr-FR" sz="2200" b="0" dirty="0">
                          <a:solidFill>
                            <a:srgbClr val="00B05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Participe passé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69702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705DF49-3682-4F67-6063-C18CA22AEDE2}"/>
              </a:ext>
            </a:extLst>
          </p:cNvPr>
          <p:cNvSpPr txBox="1"/>
          <p:nvPr/>
        </p:nvSpPr>
        <p:spPr>
          <a:xfrm>
            <a:off x="198782" y="6468292"/>
            <a:ext cx="11668540" cy="33855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The </a:t>
            </a:r>
            <a:r>
              <a:rPr lang="en-US" sz="1600" b="1" i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Verdana" panose="020B0604030504040204" pitchFamily="34" charset="0"/>
              </a:rPr>
              <a:t>NEGATION</a:t>
            </a:r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is formed by placing </a:t>
            </a:r>
            <a:r>
              <a:rPr lang="en-US" sz="1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ne...pas</a:t>
            </a:r>
            <a:r>
              <a:rPr lang="en-US" sz="16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sz="1600" b="1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around the </a:t>
            </a:r>
            <a:r>
              <a:rPr lang="en-US" sz="1600" b="1" i="0" dirty="0">
                <a:solidFill>
                  <a:schemeClr val="tx1"/>
                </a:solidFill>
                <a:effectLst/>
                <a:latin typeface="Verdana" panose="020B0604030504040204" pitchFamily="34" charset="0"/>
              </a:rPr>
              <a:t>auxiliary</a:t>
            </a:r>
            <a:r>
              <a:rPr lang="en-US" sz="1600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lang="en-US" sz="1600" b="1" i="0" dirty="0" err="1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avoir</a:t>
            </a:r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/</a:t>
            </a:r>
            <a:r>
              <a:rPr lang="en-US" sz="1600" b="1" dirty="0">
                <a:solidFill>
                  <a:srgbClr val="00B0F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Arial" panose="020B0604020202020204" pitchFamily="34" charset="0"/>
              </a:rPr>
              <a:t>être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2E0C73-778B-1D05-E28B-2383BE3B1FFD}"/>
              </a:ext>
            </a:extLst>
          </p:cNvPr>
          <p:cNvSpPr/>
          <p:nvPr/>
        </p:nvSpPr>
        <p:spPr>
          <a:xfrm>
            <a:off x="835405" y="4640233"/>
            <a:ext cx="10515599" cy="4362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2759DA-535E-E2E4-B345-6D4783E36FBB}"/>
              </a:ext>
            </a:extLst>
          </p:cNvPr>
          <p:cNvSpPr/>
          <p:nvPr/>
        </p:nvSpPr>
        <p:spPr>
          <a:xfrm>
            <a:off x="835405" y="5076496"/>
            <a:ext cx="10515599" cy="10780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20A0CFA-2451-B9C2-D3BD-4EFD70225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625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B25CB0-F472-85FC-AD28-B82312E57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91FA16-48EE-540C-3951-54B359618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fr-FR" dirty="0"/>
              <a:t>Regardez la vidéo suivante.</a:t>
            </a:r>
          </a:p>
          <a:p>
            <a:pPr>
              <a:lnSpc>
                <a:spcPct val="250000"/>
              </a:lnSpc>
            </a:pPr>
            <a:r>
              <a:rPr lang="fr-FR" dirty="0"/>
              <a:t>Devinez de quelle ville il s’agit.</a:t>
            </a:r>
          </a:p>
          <a:p>
            <a:pPr>
              <a:lnSpc>
                <a:spcPct val="250000"/>
              </a:lnSpc>
            </a:pPr>
            <a:r>
              <a:rPr lang="fr-FR" dirty="0"/>
              <a:t>Avez-vous déjà visité cette ville ?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416B76A-74FF-9221-F18E-191CD9A184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039535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1713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D1FE4-F800-AE64-6991-F16618680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>
            <a:normAutofit/>
          </a:bodyPr>
          <a:lstStyle/>
          <a:p>
            <a:r>
              <a:rPr lang="fr-FR" sz="3600" dirty="0"/>
              <a:t>V. Grammaire (2): Quels sont les verbes avec ÊTRE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212847-4609-2FCA-935C-523F59B5D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506"/>
            <a:ext cx="10515600" cy="49163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A) Which verbs could be in this list of 15 verbs ? Can you guess ?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</a:rPr>
              <a:t>Aller, arriver, </a:t>
            </a:r>
            <a:r>
              <a:rPr lang="en-US" dirty="0" err="1">
                <a:solidFill>
                  <a:srgbClr val="00B0F0"/>
                </a:solidFill>
              </a:rPr>
              <a:t>rentrer</a:t>
            </a:r>
            <a:r>
              <a:rPr lang="en-US" dirty="0">
                <a:solidFill>
                  <a:srgbClr val="00B0F0"/>
                </a:solidFill>
              </a:rPr>
              <a:t>, … (The list is in the next slide)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B) There is also a type of verbs, look at the following example : </a:t>
            </a:r>
          </a:p>
          <a:p>
            <a:pPr marL="0" indent="0" algn="just">
              <a:buNone/>
            </a:pPr>
            <a:r>
              <a:rPr lang="en-US" i="1" dirty="0" err="1"/>
              <a:t>Hier</a:t>
            </a:r>
            <a:r>
              <a:rPr lang="en-US" i="1" dirty="0"/>
              <a:t>, je me suis </a:t>
            </a:r>
            <a:r>
              <a:rPr lang="en-US" i="1" dirty="0" err="1"/>
              <a:t>reveillé</a:t>
            </a:r>
            <a:r>
              <a:rPr lang="en-US" i="1" dirty="0"/>
              <a:t> à 7 </a:t>
            </a:r>
            <a:r>
              <a:rPr lang="en-US" i="1" dirty="0" err="1"/>
              <a:t>heures</a:t>
            </a:r>
            <a:r>
              <a:rPr lang="en-US" i="1" dirty="0"/>
              <a:t>, je me suis </a:t>
            </a:r>
            <a:r>
              <a:rPr lang="en-US" i="1" dirty="0" err="1"/>
              <a:t>brossé</a:t>
            </a:r>
            <a:r>
              <a:rPr lang="en-US" i="1" dirty="0"/>
              <a:t> les dents et </a:t>
            </a:r>
            <a:r>
              <a:rPr lang="en-US" i="1" dirty="0" err="1"/>
              <a:t>j’ai</a:t>
            </a:r>
            <a:r>
              <a:rPr lang="en-US" i="1" dirty="0"/>
              <a:t> pris </a:t>
            </a:r>
            <a:r>
              <a:rPr lang="en-US" i="1" dirty="0" err="1"/>
              <a:t>mon</a:t>
            </a:r>
            <a:r>
              <a:rPr lang="en-US" i="1" dirty="0"/>
              <a:t> petit déjeuner.</a:t>
            </a:r>
          </a:p>
          <a:p>
            <a:pPr marL="0" indent="0" algn="just">
              <a:buNone/>
            </a:pPr>
            <a:endParaRPr lang="en-US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</a:rPr>
              <a:t>Les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verbes</a:t>
            </a: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pronominaux</a:t>
            </a: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(reflexive verbs) : 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00B0F0"/>
                </a:solidFill>
                <a:highlight>
                  <a:srgbClr val="00FF00"/>
                </a:highlight>
              </a:rPr>
              <a:t>se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promener</a:t>
            </a:r>
            <a:r>
              <a:rPr lang="en-US" dirty="0">
                <a:solidFill>
                  <a:srgbClr val="00B0F0"/>
                </a:solidFill>
              </a:rPr>
              <a:t>, </a:t>
            </a:r>
            <a:r>
              <a:rPr lang="en-US" dirty="0" err="1">
                <a:solidFill>
                  <a:srgbClr val="00B0F0"/>
                </a:solidFill>
                <a:highlight>
                  <a:srgbClr val="00FF00"/>
                </a:highlight>
              </a:rPr>
              <a:t>s’</a:t>
            </a:r>
            <a:r>
              <a:rPr lang="en-US" dirty="0" err="1">
                <a:solidFill>
                  <a:srgbClr val="00B0F0"/>
                </a:solidFill>
              </a:rPr>
              <a:t>installer</a:t>
            </a:r>
            <a:r>
              <a:rPr lang="en-US" dirty="0">
                <a:solidFill>
                  <a:srgbClr val="00B0F0"/>
                </a:solidFill>
              </a:rPr>
              <a:t>, …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3492CA-0EB0-A293-2E4A-C05567955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4969" y="4224211"/>
            <a:ext cx="2347930" cy="211456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C68A3B6-6ED6-D1B6-ABC3-0E26B0CFF7A2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489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AF4A74B-8A99-C3E3-34A4-1F52DF555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311712"/>
            <a:ext cx="4783697" cy="3089088"/>
          </a:xfrm>
        </p:spPr>
        <p:txBody>
          <a:bodyPr>
            <a:normAutofit/>
          </a:bodyPr>
          <a:lstStyle/>
          <a:p>
            <a:pPr algn="just"/>
            <a:r>
              <a:rPr lang="en-US" sz="2000" b="1" i="1" dirty="0"/>
              <a:t>Verbs of motion and state</a:t>
            </a:r>
            <a:r>
              <a:rPr lang="en-US" sz="2000" i="1" dirty="0"/>
              <a:t> : these </a:t>
            </a:r>
            <a:r>
              <a:rPr lang="en-US" sz="2000" i="1" dirty="0">
                <a:solidFill>
                  <a:srgbClr val="FF0000"/>
                </a:solidFill>
              </a:rPr>
              <a:t>15 verbs </a:t>
            </a:r>
            <a:r>
              <a:rPr lang="en-US" sz="2000" i="1" dirty="0"/>
              <a:t>are called in French «</a:t>
            </a:r>
            <a:r>
              <a:rPr lang="en-US" sz="2000" i="1" dirty="0" err="1"/>
              <a:t>verbes</a:t>
            </a:r>
            <a:r>
              <a:rPr lang="en-US" sz="2000" i="1" dirty="0"/>
              <a:t> de </a:t>
            </a:r>
            <a:r>
              <a:rPr lang="en-US" sz="2000" i="1" dirty="0" err="1"/>
              <a:t>mouvement</a:t>
            </a:r>
            <a:r>
              <a:rPr lang="en-US" sz="2000" i="1" dirty="0"/>
              <a:t>(*)» and «</a:t>
            </a:r>
            <a:r>
              <a:rPr lang="en-US" sz="2000" i="1" dirty="0" err="1"/>
              <a:t>verbes</a:t>
            </a:r>
            <a:r>
              <a:rPr lang="en-US" sz="2000" i="1" dirty="0"/>
              <a:t> d'état» and indicate a movement or a change of location or express a state of being.</a:t>
            </a:r>
          </a:p>
          <a:p>
            <a:pPr algn="just"/>
            <a:r>
              <a:rPr lang="en-US" sz="2000" i="1" dirty="0"/>
              <a:t>These verbs can be memorized with the help of “The house of </a:t>
            </a:r>
            <a:r>
              <a:rPr lang="en-US" sz="2000" i="1" dirty="0">
                <a:solidFill>
                  <a:srgbClr val="FF0000"/>
                </a:solidFill>
              </a:rPr>
              <a:t>ÊTRE</a:t>
            </a:r>
            <a:r>
              <a:rPr lang="en-US" sz="2000" i="1" dirty="0"/>
              <a:t>” or “The hiker” (next slide), since all of them can be visualized around a house or a mountain.</a:t>
            </a:r>
          </a:p>
        </p:txBody>
      </p:sp>
      <p:pic>
        <p:nvPicPr>
          <p:cNvPr id="4098" name="Picture 2" descr="Les verbes de la maison / Los verbos de la casa - Quizizz">
            <a:extLst>
              <a:ext uri="{FF2B5EF4-FFF2-40B4-BE49-F238E27FC236}">
                <a16:creationId xmlns:a16="http://schemas.microsoft.com/office/drawing/2014/main" id="{4DB362DD-38F2-F397-6575-C9B3A1A86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94076" y="1051858"/>
            <a:ext cx="5607424" cy="560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E830DB6-8085-461F-BB7B-E523491B0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840" y="1343060"/>
            <a:ext cx="1450192" cy="145019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F6C121-B49E-F08D-4E25-F463413F15FA}"/>
              </a:ext>
            </a:extLst>
          </p:cNvPr>
          <p:cNvSpPr txBox="1"/>
          <p:nvPr/>
        </p:nvSpPr>
        <p:spPr>
          <a:xfrm>
            <a:off x="1313969" y="1744990"/>
            <a:ext cx="283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Flash le QR code et fais l’activité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ABB037D-5ABF-43A9-C289-BB90F6D3A65D}"/>
              </a:ext>
            </a:extLst>
          </p:cNvPr>
          <p:cNvSpPr txBox="1"/>
          <p:nvPr/>
        </p:nvSpPr>
        <p:spPr>
          <a:xfrm>
            <a:off x="641942" y="304241"/>
            <a:ext cx="10905066" cy="7345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A) La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maison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d’ÊTRE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F5E723C-97AE-B38F-533E-CC4E8BBBF08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B89D836C-73FB-5973-4E06-D8C1CF588E8A}"/>
              </a:ext>
            </a:extLst>
          </p:cNvPr>
          <p:cNvSpPr txBox="1"/>
          <p:nvPr/>
        </p:nvSpPr>
        <p:spPr>
          <a:xfrm>
            <a:off x="190500" y="6400800"/>
            <a:ext cx="71386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(*)Except </a:t>
            </a:r>
            <a:r>
              <a:rPr lang="en-US" b="1" i="0" dirty="0" err="1">
                <a:solidFill>
                  <a:srgbClr val="303030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courir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 and </a:t>
            </a:r>
            <a:r>
              <a:rPr lang="en-US" b="1" i="0" dirty="0">
                <a:solidFill>
                  <a:srgbClr val="303030"/>
                </a:solidFill>
                <a:effectLst/>
                <a:highlight>
                  <a:srgbClr val="FFFF00"/>
                </a:highlight>
                <a:latin typeface="Verdana" panose="020B0604030504040204" pitchFamily="34" charset="0"/>
              </a:rPr>
              <a:t>marcher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 that use </a:t>
            </a:r>
            <a:r>
              <a:rPr lang="en-US" b="1" i="0" dirty="0" err="1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avoir</a:t>
            </a:r>
            <a:r>
              <a:rPr lang="en-US" b="1" i="0" dirty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i="0" dirty="0">
                <a:effectLst/>
                <a:latin typeface="Arial" panose="020B0604020202020204" pitchFamily="34" charset="0"/>
              </a:rPr>
              <a:t>instead of</a:t>
            </a:r>
            <a:r>
              <a:rPr lang="en-US" b="1" i="0" dirty="0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0000AA"/>
                </a:solidFill>
                <a:effectLst/>
                <a:latin typeface="Arial" panose="020B0604020202020204" pitchFamily="34" charset="0"/>
              </a:rPr>
              <a:t>être</a:t>
            </a:r>
            <a:r>
              <a:rPr lang="en-US" b="0" i="0" dirty="0">
                <a:solidFill>
                  <a:srgbClr val="303030"/>
                </a:solidFill>
                <a:effectLst/>
                <a:latin typeface="Verdana" panose="020B0604030504040204" pitchFamily="34" charset="0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878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CA8451A-47D6-C6C3-7C39-4FAB46C78368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36" descr="Passé Composé avec être. Verbes | Francale">
            <a:extLst>
              <a:ext uri="{FF2B5EF4-FFF2-40B4-BE49-F238E27FC236}">
                <a16:creationId xmlns:a16="http://schemas.microsoft.com/office/drawing/2014/main" id="{9E0A0F84-A672-E977-41A3-B49C2EA3A8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00" y="370608"/>
            <a:ext cx="9675797" cy="6116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1453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3E0D7B-5169-EAC8-B2A8-505CBF61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avec des réponses négatives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77E9EA19-EA56-7EC1-FB82-98FA58B6CC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120571"/>
              </p:ext>
            </p:extLst>
          </p:nvPr>
        </p:nvGraphicFramePr>
        <p:xfrm>
          <a:off x="838200" y="1825624"/>
          <a:ext cx="10653584" cy="4306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6792">
                  <a:extLst>
                    <a:ext uri="{9D8B030D-6E8A-4147-A177-3AD203B41FA5}">
                      <a16:colId xmlns:a16="http://schemas.microsoft.com/office/drawing/2014/main" val="3669954809"/>
                    </a:ext>
                  </a:extLst>
                </a:gridCol>
                <a:gridCol w="5326792">
                  <a:extLst>
                    <a:ext uri="{9D8B030D-6E8A-4147-A177-3AD203B41FA5}">
                      <a16:colId xmlns:a16="http://schemas.microsoft.com/office/drawing/2014/main" val="1572642343"/>
                    </a:ext>
                  </a:extLst>
                </a:gridCol>
              </a:tblGrid>
              <a:tr h="665048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Questions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Réponses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233599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r>
                        <a:rPr lang="fr-FR" sz="2400" dirty="0"/>
                        <a:t>Ton amie est venue chez toi hier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elle n’est pas venue.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462243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r>
                        <a:rPr lang="fr-FR" sz="2400" dirty="0"/>
                        <a:t>Vous êtes allées au restaurant ? (nous)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nous ne sommes pas allées au restaurant.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363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r>
                        <a:rPr lang="fr-FR" sz="2400" dirty="0"/>
                        <a:t>Vous êtes rentrées tard ? (nous)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nous ne sommes pas rentrées tard.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945825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r>
                        <a:rPr lang="fr-FR" sz="2400" dirty="0"/>
                        <a:t>Alors, vous n’êtes pas allées en boîte ? (on)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on n’est pas allées en boîte.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634762"/>
                  </a:ext>
                </a:extLst>
              </a:tr>
              <a:tr h="665048">
                <a:tc>
                  <a:txBody>
                    <a:bodyPr/>
                    <a:lstStyle/>
                    <a:p>
                      <a:r>
                        <a:rPr lang="fr-FR" sz="2400" dirty="0"/>
                        <a:t>Vous avez passé une bonne soirée ? (je)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Non, je n’ai pas passé de bonne soirée.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54340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360396D-458A-9168-6DF9-5EEB3DF422EA}"/>
              </a:ext>
            </a:extLst>
          </p:cNvPr>
          <p:cNvSpPr/>
          <p:nvPr/>
        </p:nvSpPr>
        <p:spPr>
          <a:xfrm>
            <a:off x="6186616" y="2504303"/>
            <a:ext cx="5167184" cy="584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52833F-A38A-F12F-997D-F55C3D56A62C}"/>
              </a:ext>
            </a:extLst>
          </p:cNvPr>
          <p:cNvSpPr/>
          <p:nvPr/>
        </p:nvSpPr>
        <p:spPr>
          <a:xfrm>
            <a:off x="6186616" y="3233350"/>
            <a:ext cx="5167184" cy="69061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A19F04-B07D-5176-B479-0A67B4B4E7D4}"/>
              </a:ext>
            </a:extLst>
          </p:cNvPr>
          <p:cNvSpPr/>
          <p:nvPr/>
        </p:nvSpPr>
        <p:spPr>
          <a:xfrm>
            <a:off x="6186616" y="4039296"/>
            <a:ext cx="5167184" cy="584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03FE95-DD62-FDFD-2A3F-E7C1C0CC36EB}"/>
              </a:ext>
            </a:extLst>
          </p:cNvPr>
          <p:cNvSpPr/>
          <p:nvPr/>
        </p:nvSpPr>
        <p:spPr>
          <a:xfrm>
            <a:off x="6186616" y="4698324"/>
            <a:ext cx="5167184" cy="7661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F8B3D9-064C-0F06-C382-B242169E74CA}"/>
              </a:ext>
            </a:extLst>
          </p:cNvPr>
          <p:cNvSpPr/>
          <p:nvPr/>
        </p:nvSpPr>
        <p:spPr>
          <a:xfrm>
            <a:off x="6186616" y="5505660"/>
            <a:ext cx="5167184" cy="584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57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0DCEB4-3044-C08D-8FB4-60D484004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D787BB7-C76E-9D5D-5181-BEBB7981C2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339BCD0-9461-38B3-529F-79E5A0054C4A}"/>
              </a:ext>
            </a:extLst>
          </p:cNvPr>
          <p:cNvSpPr txBox="1"/>
          <p:nvPr/>
        </p:nvSpPr>
        <p:spPr>
          <a:xfrm>
            <a:off x="838200" y="1909951"/>
            <a:ext cx="210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7"/>
              </a:rPr>
              <a:t>www.wordwall.net/resource/22627405</a:t>
            </a:r>
            <a:endParaRPr lang="fr-FR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DFB76599-5062-A84D-3C98-FA4A680A5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97782"/>
            <a:ext cx="1983902" cy="19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FC96F70-2236-176A-CAE7-1A5EFAB67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767" y="3297782"/>
            <a:ext cx="1983902" cy="19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E52AC8E-E22B-18EC-A140-5E54C8608D4D}"/>
              </a:ext>
            </a:extLst>
          </p:cNvPr>
          <p:cNvSpPr txBox="1"/>
          <p:nvPr/>
        </p:nvSpPr>
        <p:spPr>
          <a:xfrm>
            <a:off x="3067767" y="1909951"/>
            <a:ext cx="210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10"/>
              </a:rPr>
              <a:t>www.wordwall.net/resource/29694317</a:t>
            </a:r>
            <a:endParaRPr lang="fr-FR" dirty="0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8526EAA-98D8-2740-491A-E828612D4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464" y="3297782"/>
            <a:ext cx="1983902" cy="19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17067-289A-3A11-015C-4709B6D79E3F}"/>
              </a:ext>
            </a:extLst>
          </p:cNvPr>
          <p:cNvSpPr txBox="1"/>
          <p:nvPr/>
        </p:nvSpPr>
        <p:spPr>
          <a:xfrm>
            <a:off x="5379464" y="1940237"/>
            <a:ext cx="2158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12"/>
              </a:rPr>
              <a:t>www.wordwall.net/resource/39678505</a:t>
            </a:r>
            <a:endParaRPr lang="fr-FR" dirty="0"/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5B33BF9C-7BD7-28C1-F4E5-BD995099C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147" y="3297782"/>
            <a:ext cx="1983902" cy="19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CD1D495-5FE3-A684-5C47-3E1899D002D3}"/>
              </a:ext>
            </a:extLst>
          </p:cNvPr>
          <p:cNvSpPr txBox="1"/>
          <p:nvPr/>
        </p:nvSpPr>
        <p:spPr>
          <a:xfrm>
            <a:off x="7675147" y="1940236"/>
            <a:ext cx="210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14"/>
              </a:rPr>
              <a:t>www.wordwall.net/resource/3907603</a:t>
            </a:r>
            <a:endParaRPr lang="fr-FR" dirty="0"/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D9E37742-1367-AD77-9E73-860E35BD5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0830" y="3297782"/>
            <a:ext cx="1983902" cy="198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BA74DEA-8B45-3D4F-D36B-C58AF3101997}"/>
              </a:ext>
            </a:extLst>
          </p:cNvPr>
          <p:cNvSpPr txBox="1"/>
          <p:nvPr/>
        </p:nvSpPr>
        <p:spPr>
          <a:xfrm>
            <a:off x="9970830" y="1910284"/>
            <a:ext cx="21028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16"/>
              </a:rPr>
              <a:t>www.wordwall.net/resource/7223490</a:t>
            </a:r>
            <a:endParaRPr lang="fr-FR" b="1" i="0" dirty="0">
              <a:solidFill>
                <a:srgbClr val="202020"/>
              </a:solidFill>
              <a:effectLst/>
              <a:latin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702934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2BE7D2-E19B-FA92-24FE-F89402A9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 des auxiliaires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166306-5923-B767-E485-0D4588F08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Jeu des auxiliaires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"D:\Mes documents\PHUONG NAM CORP\COURS VIET\B2\Communication\Classe Communication\1. Classe communication\1.JEUX\Passé composé\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MondoLinguo-AttrapeFLE-Etre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Avoir auxiliaire.pdf"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45D45FC-891A-787E-9DE8-90498F4B89B9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7389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BB037D-5ABF-43A9-C289-BB90F6D3A65D}"/>
              </a:ext>
            </a:extLst>
          </p:cNvPr>
          <p:cNvSpPr txBox="1"/>
          <p:nvPr/>
        </p:nvSpPr>
        <p:spPr>
          <a:xfrm>
            <a:off x="641942" y="304241"/>
            <a:ext cx="10905066" cy="7345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Les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verbes</a:t>
            </a: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pronomi</a:t>
            </a:r>
            <a:r>
              <a:rPr lang="en-US" sz="44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naux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F5E723C-97AE-B38F-533E-CC4E8BBBF08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>
            <a:extLst>
              <a:ext uri="{FF2B5EF4-FFF2-40B4-BE49-F238E27FC236}">
                <a16:creationId xmlns:a16="http://schemas.microsoft.com/office/drawing/2014/main" id="{30EF80AE-68E8-EA41-4C6B-BB5C3D987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23" y="1618029"/>
            <a:ext cx="10134600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9819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376F9E-4891-0153-51E9-65FEF7B8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97209" cy="1325563"/>
          </a:xfr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/>
              <a:t>B) Les verbes </a:t>
            </a:r>
            <a:r>
              <a:rPr lang="fr-FR" dirty="0">
                <a:highlight>
                  <a:srgbClr val="00FF00"/>
                </a:highlight>
              </a:rPr>
              <a:t>pronom</a:t>
            </a:r>
            <a:r>
              <a:rPr lang="fr-FR" dirty="0"/>
              <a:t>inaux au passé composé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25D32989-CFA6-6E8B-DBAF-8AE330E3EB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6896165" cy="463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6280">
                  <a:extLst>
                    <a:ext uri="{9D8B030D-6E8A-4147-A177-3AD203B41FA5}">
                      <a16:colId xmlns:a16="http://schemas.microsoft.com/office/drawing/2014/main" val="1884023848"/>
                    </a:ext>
                  </a:extLst>
                </a:gridCol>
                <a:gridCol w="1237298">
                  <a:extLst>
                    <a:ext uri="{9D8B030D-6E8A-4147-A177-3AD203B41FA5}">
                      <a16:colId xmlns:a16="http://schemas.microsoft.com/office/drawing/2014/main" val="3711166103"/>
                    </a:ext>
                  </a:extLst>
                </a:gridCol>
                <a:gridCol w="1040511">
                  <a:extLst>
                    <a:ext uri="{9D8B030D-6E8A-4147-A177-3AD203B41FA5}">
                      <a16:colId xmlns:a16="http://schemas.microsoft.com/office/drawing/2014/main" val="949251176"/>
                    </a:ext>
                  </a:extLst>
                </a:gridCol>
                <a:gridCol w="1013143">
                  <a:extLst>
                    <a:ext uri="{9D8B030D-6E8A-4147-A177-3AD203B41FA5}">
                      <a16:colId xmlns:a16="http://schemas.microsoft.com/office/drawing/2014/main" val="3554125010"/>
                    </a:ext>
                  </a:extLst>
                </a:gridCol>
                <a:gridCol w="1237298">
                  <a:extLst>
                    <a:ext uri="{9D8B030D-6E8A-4147-A177-3AD203B41FA5}">
                      <a16:colId xmlns:a16="http://schemas.microsoft.com/office/drawing/2014/main" val="2515847022"/>
                    </a:ext>
                  </a:extLst>
                </a:gridCol>
                <a:gridCol w="1651635">
                  <a:extLst>
                    <a:ext uri="{9D8B030D-6E8A-4147-A177-3AD203B41FA5}">
                      <a16:colId xmlns:a16="http://schemas.microsoft.com/office/drawing/2014/main" val="3532540520"/>
                    </a:ext>
                  </a:extLst>
                </a:gridCol>
              </a:tblGrid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Sujet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(Négation)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Pronom </a:t>
                      </a:r>
                    </a:p>
                    <a:p>
                      <a:r>
                        <a:rPr lang="fr-FR" dirty="0"/>
                        <a:t>réfléchi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(Négation)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Participe passé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544581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Je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suis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lavé(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227470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t’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lavé(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731036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s’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lavé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838977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s’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lavé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120719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nous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sommes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lavé(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757991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Vous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vous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êtes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lavé(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highlight>
                          <a:srgbClr val="00FFFF"/>
                        </a:highlight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818098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lavés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183727"/>
                  </a:ext>
                </a:extLst>
              </a:tr>
              <a:tr h="499518">
                <a:tc>
                  <a:txBody>
                    <a:bodyPr/>
                    <a:lstStyle/>
                    <a:p>
                      <a:r>
                        <a:rPr lang="fr-FR" dirty="0"/>
                        <a:t>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pas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lavé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e</a:t>
                      </a:r>
                      <a:r>
                        <a:rPr kumimoji="0" lang="fr-F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00FFFF"/>
                          </a:highlight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84019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841B36D-A1D7-663F-2857-EE9AFF8DB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567" y="3590041"/>
            <a:ext cx="2843233" cy="28718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6EE66A-9C0B-18CA-84BF-4B52C6CE836C}"/>
              </a:ext>
            </a:extLst>
          </p:cNvPr>
          <p:cNvSpPr txBox="1"/>
          <p:nvPr/>
        </p:nvSpPr>
        <p:spPr>
          <a:xfrm>
            <a:off x="6937513" y="315324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3"/>
              </a:rPr>
              <a:t>www.wordwall.net/fr/resource/1071485</a:t>
            </a:r>
            <a:endParaRPr lang="en-US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000F88-C999-C858-147E-853D69153233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977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A7CB02-C6C9-7D9A-F279-052B370B0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Mettez le texte au passé composé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F57E60-B38C-479A-FD83-B7610ADB2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2238"/>
            <a:ext cx="10515600" cy="5148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Aujourd’hui, Lily se réveille à 7 heures et se lève à 7h10. Sa mère prépare le petit-déjeuner. Quand elle finit, elles se brossent les dents ensemble. Ensuite, Lily s’habille et mais ne se coiffe pas parce qu’elle est paresseuse. Enfin, vers 8 heures, elle descend mettre ses chaussures et son manteau. Elle va à l’école et elle rentre à 16 heures.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olidFill>
                  <a:srgbClr val="00B0F0"/>
                </a:solidFill>
              </a:rPr>
              <a:t>Hier, Lily </a:t>
            </a:r>
            <a:r>
              <a:rPr lang="fr-FR" dirty="0">
                <a:solidFill>
                  <a:srgbClr val="FF0000"/>
                </a:solidFill>
              </a:rPr>
              <a:t>s’est réveillée </a:t>
            </a:r>
            <a:r>
              <a:rPr lang="fr-FR" dirty="0">
                <a:solidFill>
                  <a:srgbClr val="00B0F0"/>
                </a:solidFill>
              </a:rPr>
              <a:t>à 7 heures et </a:t>
            </a:r>
            <a:r>
              <a:rPr lang="fr-FR" dirty="0">
                <a:solidFill>
                  <a:srgbClr val="FF0000"/>
                </a:solidFill>
              </a:rPr>
              <a:t>s’est levée </a:t>
            </a:r>
            <a:r>
              <a:rPr lang="fr-FR" dirty="0">
                <a:solidFill>
                  <a:srgbClr val="00B0F0"/>
                </a:solidFill>
              </a:rPr>
              <a:t>à 7h10. Sa mère </a:t>
            </a:r>
            <a:r>
              <a:rPr lang="fr-FR" dirty="0">
                <a:solidFill>
                  <a:srgbClr val="FF0000"/>
                </a:solidFill>
              </a:rPr>
              <a:t>a</a:t>
            </a:r>
            <a:r>
              <a:rPr lang="fr-FR" dirty="0">
                <a:solidFill>
                  <a:srgbClr val="00B0F0"/>
                </a:solidFill>
              </a:rPr>
              <a:t> </a:t>
            </a:r>
            <a:r>
              <a:rPr lang="fr-FR" dirty="0">
                <a:solidFill>
                  <a:srgbClr val="FF0000"/>
                </a:solidFill>
              </a:rPr>
              <a:t>préparé </a:t>
            </a:r>
            <a:r>
              <a:rPr lang="fr-FR" dirty="0">
                <a:solidFill>
                  <a:srgbClr val="00B0F0"/>
                </a:solidFill>
              </a:rPr>
              <a:t>le petit-déjeuner. Quand sa mère</a:t>
            </a:r>
            <a:r>
              <a:rPr lang="fr-FR" dirty="0">
                <a:solidFill>
                  <a:srgbClr val="FF0000"/>
                </a:solidFill>
              </a:rPr>
              <a:t> a fini</a:t>
            </a:r>
            <a:r>
              <a:rPr lang="fr-FR" dirty="0">
                <a:solidFill>
                  <a:srgbClr val="00B0F0"/>
                </a:solidFill>
              </a:rPr>
              <a:t>, elles </a:t>
            </a:r>
            <a:r>
              <a:rPr lang="fr-FR" dirty="0">
                <a:solidFill>
                  <a:srgbClr val="FF0000"/>
                </a:solidFill>
              </a:rPr>
              <a:t>se sont brossées </a:t>
            </a:r>
            <a:r>
              <a:rPr lang="fr-FR" dirty="0">
                <a:solidFill>
                  <a:srgbClr val="00B0F0"/>
                </a:solidFill>
              </a:rPr>
              <a:t>les dents ensemble. Ensuite, Lily</a:t>
            </a:r>
            <a:r>
              <a:rPr lang="fr-FR" dirty="0">
                <a:solidFill>
                  <a:srgbClr val="FF0000"/>
                </a:solidFill>
              </a:rPr>
              <a:t> s’est habillée </a:t>
            </a:r>
            <a:r>
              <a:rPr lang="fr-FR" dirty="0">
                <a:solidFill>
                  <a:srgbClr val="00B0F0"/>
                </a:solidFill>
              </a:rPr>
              <a:t>et mais </a:t>
            </a:r>
            <a:r>
              <a:rPr lang="fr-FR" dirty="0">
                <a:solidFill>
                  <a:srgbClr val="FF0000"/>
                </a:solidFill>
              </a:rPr>
              <a:t>ne s’est pas coiffée</a:t>
            </a:r>
            <a:r>
              <a:rPr lang="fr-FR" dirty="0">
                <a:solidFill>
                  <a:srgbClr val="00B0F0"/>
                </a:solidFill>
              </a:rPr>
              <a:t> parce qu’elle est paresseuse. Enfin, vers 8 heures, elle </a:t>
            </a:r>
            <a:r>
              <a:rPr lang="fr-FR" dirty="0">
                <a:solidFill>
                  <a:srgbClr val="FF0000"/>
                </a:solidFill>
              </a:rPr>
              <a:t>est descendue</a:t>
            </a:r>
            <a:r>
              <a:rPr lang="fr-FR" dirty="0">
                <a:solidFill>
                  <a:srgbClr val="00B0F0"/>
                </a:solidFill>
              </a:rPr>
              <a:t> mettre ses chaussures et son manteau. Elle </a:t>
            </a:r>
            <a:r>
              <a:rPr lang="fr-FR" dirty="0">
                <a:solidFill>
                  <a:srgbClr val="FF0000"/>
                </a:solidFill>
              </a:rPr>
              <a:t>est allée </a:t>
            </a:r>
            <a:r>
              <a:rPr lang="fr-FR" dirty="0">
                <a:solidFill>
                  <a:srgbClr val="00B0F0"/>
                </a:solidFill>
              </a:rPr>
              <a:t>à l’école et elle </a:t>
            </a:r>
            <a:r>
              <a:rPr lang="fr-FR" dirty="0">
                <a:solidFill>
                  <a:srgbClr val="FF0000"/>
                </a:solidFill>
              </a:rPr>
              <a:t>est rentrée </a:t>
            </a:r>
            <a:r>
              <a:rPr lang="fr-FR" dirty="0">
                <a:solidFill>
                  <a:srgbClr val="00B0F0"/>
                </a:solidFill>
              </a:rPr>
              <a:t>à 16 heures.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9663A85-499E-04BA-76F7-7CDD5ACED1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B071651-1603-3191-E4EF-D22FF41B1031}"/>
              </a:ext>
            </a:extLst>
          </p:cNvPr>
          <p:cNvSpPr/>
          <p:nvPr/>
        </p:nvSpPr>
        <p:spPr>
          <a:xfrm>
            <a:off x="2331308" y="4094206"/>
            <a:ext cx="2166551" cy="46131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09979E-F6ED-AF2B-CBB7-0C9CD44E834B}"/>
              </a:ext>
            </a:extLst>
          </p:cNvPr>
          <p:cNvSpPr/>
          <p:nvPr/>
        </p:nvSpPr>
        <p:spPr>
          <a:xfrm>
            <a:off x="6610867" y="4094205"/>
            <a:ext cx="1816441" cy="46131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4D8BAC-0737-FC7F-F049-CBE28A06B42C}"/>
              </a:ext>
            </a:extLst>
          </p:cNvPr>
          <p:cNvSpPr/>
          <p:nvPr/>
        </p:nvSpPr>
        <p:spPr>
          <a:xfrm>
            <a:off x="11000604" y="4094204"/>
            <a:ext cx="507655" cy="46131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40D058-6D67-75DB-56B1-C498538F3C55}"/>
              </a:ext>
            </a:extLst>
          </p:cNvPr>
          <p:cNvSpPr/>
          <p:nvPr/>
        </p:nvSpPr>
        <p:spPr>
          <a:xfrm>
            <a:off x="913371" y="4485501"/>
            <a:ext cx="1263478" cy="46131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CB18C-8931-3CD6-FECF-3C37B53E8C01}"/>
              </a:ext>
            </a:extLst>
          </p:cNvPr>
          <p:cNvSpPr/>
          <p:nvPr/>
        </p:nvSpPr>
        <p:spPr>
          <a:xfrm>
            <a:off x="7117492" y="4555523"/>
            <a:ext cx="749643" cy="3912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D11B90-F143-E177-0AAB-B25D30CFCD45}"/>
              </a:ext>
            </a:extLst>
          </p:cNvPr>
          <p:cNvSpPr/>
          <p:nvPr/>
        </p:nvSpPr>
        <p:spPr>
          <a:xfrm>
            <a:off x="8794922" y="4555523"/>
            <a:ext cx="2558878" cy="37276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28C37F-F692-DECE-21EC-18C552F403EF}"/>
              </a:ext>
            </a:extLst>
          </p:cNvPr>
          <p:cNvSpPr/>
          <p:nvPr/>
        </p:nvSpPr>
        <p:spPr>
          <a:xfrm>
            <a:off x="6009504" y="4934465"/>
            <a:ext cx="2071816" cy="3912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C87F4A-5E7C-6F74-0E5F-C9643431AFDE}"/>
              </a:ext>
            </a:extLst>
          </p:cNvPr>
          <p:cNvSpPr/>
          <p:nvPr/>
        </p:nvSpPr>
        <p:spPr>
          <a:xfrm>
            <a:off x="9436443" y="4946819"/>
            <a:ext cx="2071816" cy="3912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8EEC7-D2BA-9E0A-A472-2EA2EFD4E520}"/>
              </a:ext>
            </a:extLst>
          </p:cNvPr>
          <p:cNvSpPr/>
          <p:nvPr/>
        </p:nvSpPr>
        <p:spPr>
          <a:xfrm>
            <a:off x="913371" y="5325762"/>
            <a:ext cx="1063710" cy="3912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CCB7F3-614C-5BF9-F70F-69170E5AA3E3}"/>
              </a:ext>
            </a:extLst>
          </p:cNvPr>
          <p:cNvSpPr/>
          <p:nvPr/>
        </p:nvSpPr>
        <p:spPr>
          <a:xfrm>
            <a:off x="10714338" y="5338117"/>
            <a:ext cx="802160" cy="31304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352F5E-DE06-819F-733C-002ABF410335}"/>
              </a:ext>
            </a:extLst>
          </p:cNvPr>
          <p:cNvSpPr/>
          <p:nvPr/>
        </p:nvSpPr>
        <p:spPr>
          <a:xfrm>
            <a:off x="924697" y="5729411"/>
            <a:ext cx="1587843" cy="3665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761494-54F3-2736-879E-57B8D7BAB723}"/>
              </a:ext>
            </a:extLst>
          </p:cNvPr>
          <p:cNvSpPr/>
          <p:nvPr/>
        </p:nvSpPr>
        <p:spPr>
          <a:xfrm>
            <a:off x="9562587" y="5669686"/>
            <a:ext cx="1438018" cy="3665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ED2C0A-B0A3-1275-051B-22FA949D8262}"/>
              </a:ext>
            </a:extLst>
          </p:cNvPr>
          <p:cNvSpPr/>
          <p:nvPr/>
        </p:nvSpPr>
        <p:spPr>
          <a:xfrm>
            <a:off x="2885819" y="6096000"/>
            <a:ext cx="1612040" cy="3665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46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A460AF-B5E5-D3A6-39D2-8910BCEF1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8202990" cy="1135737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00B0F0"/>
                </a:solidFill>
              </a:rPr>
              <a:t>BONUS !! Tell me how to passé</a:t>
            </a:r>
          </a:p>
        </p:txBody>
      </p:sp>
      <p:pic>
        <p:nvPicPr>
          <p:cNvPr id="4" name="Média en ligne 3" title="passe compose song / rap &quot;teach me how to passe&quot;">
            <a:hlinkClick r:id="" action="ppaction://media"/>
            <a:extLst>
              <a:ext uri="{FF2B5EF4-FFF2-40B4-BE49-F238E27FC236}">
                <a16:creationId xmlns:a16="http://schemas.microsoft.com/office/drawing/2014/main" id="{349F9B8A-B2F1-DFFB-273E-C74D39FF9F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95864" y="2025039"/>
            <a:ext cx="5815856" cy="4361892"/>
          </a:xfrm>
          <a:prstGeom prst="rect">
            <a:avLst/>
          </a:prstGeom>
        </p:spPr>
      </p:pic>
      <p:pic>
        <p:nvPicPr>
          <p:cNvPr id="1026" name="Picture 2" descr="Sticker by ali mac">
            <a:extLst>
              <a:ext uri="{FF2B5EF4-FFF2-40B4-BE49-F238E27FC236}">
                <a16:creationId xmlns:a16="http://schemas.microsoft.com/office/drawing/2014/main" id="{32B052B3-32CF-C7EC-D489-F806847BAD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92" y="3578328"/>
            <a:ext cx="2808603" cy="280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re Burn Sticker by Fabio Nikolaus">
            <a:extLst>
              <a:ext uri="{FF2B5EF4-FFF2-40B4-BE49-F238E27FC236}">
                <a16:creationId xmlns:a16="http://schemas.microsoft.com/office/drawing/2014/main" id="{E816202E-635B-0EF8-D75D-ED04E3A9E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751" y="3529431"/>
            <a:ext cx="2247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ip Hop Glitch Sticker by Darnell Williams">
            <a:extLst>
              <a:ext uri="{FF2B5EF4-FFF2-40B4-BE49-F238E27FC236}">
                <a16:creationId xmlns:a16="http://schemas.microsoft.com/office/drawing/2014/main" id="{F6E8733C-476D-3C09-F5B1-E9F8331D1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457" y="238271"/>
            <a:ext cx="1905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54A7D36-3FD7-3514-653F-1891B369A4D7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4363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Média en ligne 5" title="Barcelona in 4K">
            <a:hlinkClick r:id="" action="ppaction://media"/>
            <a:extLst>
              <a:ext uri="{FF2B5EF4-FFF2-40B4-BE49-F238E27FC236}">
                <a16:creationId xmlns:a16="http://schemas.microsoft.com/office/drawing/2014/main" id="{90FDA6C4-6B25-A04B-B30B-30D22F4F1A9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8681" y="159162"/>
            <a:ext cx="11574637" cy="6539675"/>
          </a:xfrm>
          <a:prstGeom prst="rect">
            <a:avLst/>
          </a:prstGeom>
        </p:spPr>
      </p:pic>
      <p:sp>
        <p:nvSpPr>
          <p:cNvPr id="5" name="AutoShape 4" descr="Croix de saint Georges — Wikipédia">
            <a:extLst>
              <a:ext uri="{FF2B5EF4-FFF2-40B4-BE49-F238E27FC236}">
                <a16:creationId xmlns:a16="http://schemas.microsoft.com/office/drawing/2014/main" id="{D4B31ECD-D8A7-4AD7-09E5-24C3C0744E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36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3E325-F0ED-0C16-4916-7AD39BC96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Bonus 2 !! Dr &amp; Mrs </a:t>
            </a:r>
            <a:r>
              <a:rPr lang="fr-FR" b="1" dirty="0" err="1"/>
              <a:t>Vandertramp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08DC7C-7D45-4C64-E3BA-608AD0FC28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Média en ligne 4" title="Dr. and Mrs. Vandertramp Story">
            <a:hlinkClick r:id="" action="ppaction://media"/>
            <a:extLst>
              <a:ext uri="{FF2B5EF4-FFF2-40B4-BE49-F238E27FC236}">
                <a16:creationId xmlns:a16="http://schemas.microsoft.com/office/drawing/2014/main" id="{C01D37ED-131C-4F52-F812-F91B00463E73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0457" y="1898196"/>
            <a:ext cx="7962143" cy="449822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07822F9-BF3D-6883-F073-A47193D31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478" y="1825625"/>
            <a:ext cx="3428093" cy="457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rue Story Video GIF by Eternal Family">
            <a:extLst>
              <a:ext uri="{FF2B5EF4-FFF2-40B4-BE49-F238E27FC236}">
                <a16:creationId xmlns:a16="http://schemas.microsoft.com/office/drawing/2014/main" id="{1135FC8B-2E03-19E9-5655-B46B23A15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380" y="385355"/>
            <a:ext cx="1781780" cy="130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3AA5EF4E-4B96-FEA2-67F5-95AD34D71665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1275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18D76-CD29-E014-D3A1-06CF09260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A0F26E-C0BC-1658-6482-F40676ACB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Participes passés irréguliers</a:t>
            </a:r>
            <a:endParaRPr lang="fr-FR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https://play.kahoot.it/v2/?quizId=5ce733c2-1d25-440b-980c-b51b3ba44826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verbs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quiz? List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</a:t>
            </a:r>
            <a:r>
              <a:rPr lang="fr-FR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!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3AA4840-6848-A050-D404-D53D3C6495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2824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17AFD4-D458-2FD7-4666-846CF9CC9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fr-FR" sz="5400" dirty="0"/>
              <a:t>V. Grammaire (3): Accord du </a:t>
            </a:r>
            <a:r>
              <a:rPr lang="en-US" sz="5400" dirty="0" err="1"/>
              <a:t>participe</a:t>
            </a:r>
            <a:r>
              <a:rPr lang="en-US" sz="5400" dirty="0"/>
              <a:t> passé </a:t>
            </a:r>
          </a:p>
        </p:txBody>
      </p:sp>
      <p:pic>
        <p:nvPicPr>
          <p:cNvPr id="2050" name="Picture 2" descr="AUXILIAIRE + VERBE PRINCIPAL ÊTRE / AVOIR - PDF Free Download">
            <a:extLst>
              <a:ext uri="{FF2B5EF4-FFF2-40B4-BE49-F238E27FC236}">
                <a16:creationId xmlns:a16="http://schemas.microsoft.com/office/drawing/2014/main" id="{59B5EB4D-1328-9431-6A1F-58545AA37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964" y="1657561"/>
            <a:ext cx="5451915" cy="455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4B576E-27A6-663B-3A55-23ED826A0B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44"/>
          <a:stretch/>
        </p:blipFill>
        <p:spPr>
          <a:xfrm>
            <a:off x="6438447" y="2450392"/>
            <a:ext cx="5455917" cy="296668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B81D771-54ED-6FFF-805B-5D60476CE7ED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87190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in en Cours de français">
            <a:extLst>
              <a:ext uri="{FF2B5EF4-FFF2-40B4-BE49-F238E27FC236}">
                <a16:creationId xmlns:a16="http://schemas.microsoft.com/office/drawing/2014/main" id="{5E4BE006-348E-5390-0A37-C715C37521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27"/>
          <a:stretch/>
        </p:blipFill>
        <p:spPr bwMode="auto">
          <a:xfrm>
            <a:off x="551138" y="282942"/>
            <a:ext cx="5301022" cy="6492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 descr="Pin en Cours de français">
            <a:extLst>
              <a:ext uri="{FF2B5EF4-FFF2-40B4-BE49-F238E27FC236}">
                <a16:creationId xmlns:a16="http://schemas.microsoft.com/office/drawing/2014/main" id="{B041E0FB-6EBA-2883-5039-B1927172DA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73"/>
          <a:stretch/>
        </p:blipFill>
        <p:spPr bwMode="auto">
          <a:xfrm>
            <a:off x="6501685" y="282942"/>
            <a:ext cx="5443241" cy="4110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F6375D11-2950-8169-CB20-133233B7B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3956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3">
            <a:extLst>
              <a:ext uri="{FF2B5EF4-FFF2-40B4-BE49-F238E27FC236}">
                <a16:creationId xmlns:a16="http://schemas.microsoft.com/office/drawing/2014/main" id="{E66F0B89-9108-7848-45A1-B0C31D16B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539" y="90591"/>
            <a:ext cx="9470663" cy="6676817"/>
          </a:xfrm>
          <a:prstGeom prst="rect">
            <a:avLst/>
          </a:prstGeom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C88CAEC-B606-D25A-EED4-E4D9D884B813}"/>
              </a:ext>
            </a:extLst>
          </p:cNvPr>
          <p:cNvSpPr txBox="1"/>
          <p:nvPr/>
        </p:nvSpPr>
        <p:spPr>
          <a:xfrm>
            <a:off x="1140583" y="2682146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0515A2-4C01-B6CF-9E90-DEDBDEBAFF91}"/>
              </a:ext>
            </a:extLst>
          </p:cNvPr>
          <p:cNvSpPr txBox="1"/>
          <p:nvPr/>
        </p:nvSpPr>
        <p:spPr>
          <a:xfrm>
            <a:off x="10443813" y="434824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BAA9E7B-44E4-1EB3-805A-31F1B8F95607}"/>
              </a:ext>
            </a:extLst>
          </p:cNvPr>
          <p:cNvSpPr txBox="1"/>
          <p:nvPr/>
        </p:nvSpPr>
        <p:spPr>
          <a:xfrm>
            <a:off x="4910501" y="4798552"/>
            <a:ext cx="1258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rgbClr val="FF0000"/>
                </a:solidFill>
              </a:rPr>
              <a:t>Step</a:t>
            </a:r>
            <a:r>
              <a:rPr lang="fr-FR" sz="3200" dirty="0">
                <a:solidFill>
                  <a:srgbClr val="FF0000"/>
                </a:solidFill>
              </a:rPr>
              <a:t> 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64FA28-3762-8905-5DD2-B8385A7FF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411" y="6117478"/>
            <a:ext cx="1728800" cy="5238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ED7E0CE-600F-B93F-0A3C-4005F2A83D18}"/>
              </a:ext>
            </a:extLst>
          </p:cNvPr>
          <p:cNvSpPr/>
          <p:nvPr/>
        </p:nvSpPr>
        <p:spPr>
          <a:xfrm>
            <a:off x="1770061" y="6162261"/>
            <a:ext cx="4228350" cy="2908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74C5950D-0EF9-51AE-34A3-EED2FB0630F7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02690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ICs en FLE: Ressources : Passé composé / Accord du Participé passé">
            <a:extLst>
              <a:ext uri="{FF2B5EF4-FFF2-40B4-BE49-F238E27FC236}">
                <a16:creationId xmlns:a16="http://schemas.microsoft.com/office/drawing/2014/main" id="{C34D8564-9CD7-EDD8-41E2-617843B02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282942"/>
            <a:ext cx="4845050" cy="657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0AB38C0-B808-7387-6343-0E62087BEB0A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50188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72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 dirty="0"/>
              <a:t>Focus sur le passé composé avec l’auxiliaire </a:t>
            </a:r>
            <a:r>
              <a:rPr lang="fr-FR" sz="4000" dirty="0">
                <a:solidFill>
                  <a:srgbClr val="7030A0"/>
                </a:solidFill>
              </a:rPr>
              <a:t>ÊTRE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A00FB5-015D-2E7C-4B6A-D4765176A27E}"/>
              </a:ext>
            </a:extLst>
          </p:cNvPr>
          <p:cNvSpPr txBox="1"/>
          <p:nvPr/>
        </p:nvSpPr>
        <p:spPr>
          <a:xfrm>
            <a:off x="5571857" y="1450196"/>
            <a:ext cx="59186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u="sng" dirty="0"/>
              <a:t>Écris le </a:t>
            </a:r>
            <a:r>
              <a:rPr lang="fr-FR" sz="2400" u="sng" dirty="0">
                <a:solidFill>
                  <a:srgbClr val="00B0F0"/>
                </a:solidFill>
              </a:rPr>
              <a:t>nom de personnes </a:t>
            </a:r>
            <a:r>
              <a:rPr lang="fr-FR" sz="2400" u="sng" dirty="0"/>
              <a:t>représentées par les </a:t>
            </a:r>
            <a:r>
              <a:rPr lang="fr-FR" sz="2400" b="1" u="sng" dirty="0"/>
              <a:t>pronoms personnels</a:t>
            </a:r>
            <a:r>
              <a:rPr lang="fr-FR" sz="2400" u="sng" dirty="0"/>
              <a:t>.</a:t>
            </a:r>
          </a:p>
          <a:p>
            <a:pPr algn="just"/>
            <a:endParaRPr lang="fr-F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b="1" dirty="0"/>
              <a:t>Nous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7030A0"/>
                </a:solidFill>
              </a:rPr>
              <a:t>sommes</a:t>
            </a:r>
            <a:r>
              <a:rPr lang="fr-FR" sz="2400" dirty="0"/>
              <a:t> arrivés vendredi.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( = Etienne, Mathilde) 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Alicia et moi, </a:t>
            </a:r>
            <a:r>
              <a:rPr lang="fr-FR" sz="2400" b="1" dirty="0"/>
              <a:t>nous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7030A0"/>
                </a:solidFill>
              </a:rPr>
              <a:t>sommes</a:t>
            </a:r>
            <a:r>
              <a:rPr lang="fr-FR" sz="2400" dirty="0"/>
              <a:t> allées faire des courses. </a:t>
            </a:r>
            <a:r>
              <a:rPr lang="fr-FR" sz="2400" dirty="0">
                <a:solidFill>
                  <a:srgbClr val="00B0F0"/>
                </a:solidFill>
              </a:rPr>
              <a:t>( = Alicia, Mathilde) </a:t>
            </a:r>
            <a:endParaRPr lang="fr-F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Le soir, </a:t>
            </a:r>
            <a:r>
              <a:rPr lang="fr-FR" sz="2400" b="1" dirty="0"/>
              <a:t>nous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7030A0"/>
                </a:solidFill>
              </a:rPr>
              <a:t>sommes</a:t>
            </a:r>
            <a:r>
              <a:rPr lang="fr-FR" sz="2400" dirty="0"/>
              <a:t> allés au restaurant tous les trois. </a:t>
            </a:r>
            <a:r>
              <a:rPr lang="fr-FR" sz="2400" dirty="0">
                <a:solidFill>
                  <a:srgbClr val="00B0F0"/>
                </a:solidFill>
              </a:rPr>
              <a:t>( = Etienne, Mathilde, Alicia) </a:t>
            </a:r>
            <a:endParaRPr lang="fr-FR" sz="2400" dirty="0"/>
          </a:p>
          <a:p>
            <a:pPr algn="just"/>
            <a:endParaRPr lang="fr-FR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b="1" dirty="0"/>
              <a:t>Nous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7030A0"/>
                </a:solidFill>
              </a:rPr>
              <a:t>sommes</a:t>
            </a:r>
            <a:r>
              <a:rPr lang="fr-FR" sz="2400" dirty="0"/>
              <a:t> rentrés à 3h du matin.</a:t>
            </a:r>
            <a:r>
              <a:rPr lang="fr-FR" sz="2400" dirty="0">
                <a:solidFill>
                  <a:srgbClr val="00B0F0"/>
                </a:solidFill>
              </a:rPr>
              <a:t> </a:t>
            </a: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( = Etienne, Mathilde, Alicia) </a:t>
            </a:r>
            <a:endParaRPr lang="fr-FR" sz="2400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AE1E79A-BFF0-62A3-6C28-DD303AAD7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40CBEA68-1518-B0EF-F4D9-31892B8E82A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269" t="8190" r="40794" b="7152"/>
          <a:stretch/>
        </p:blipFill>
        <p:spPr>
          <a:xfrm>
            <a:off x="410198" y="1450196"/>
            <a:ext cx="5161659" cy="51628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FF98C2-EF65-BB15-A821-9AAE44E0495C}"/>
              </a:ext>
            </a:extLst>
          </p:cNvPr>
          <p:cNvSpPr/>
          <p:nvPr/>
        </p:nvSpPr>
        <p:spPr>
          <a:xfrm>
            <a:off x="5571857" y="2975212"/>
            <a:ext cx="3517552" cy="4026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43BA8A-BC2B-D485-1A0A-654008235C57}"/>
              </a:ext>
            </a:extLst>
          </p:cNvPr>
          <p:cNvSpPr/>
          <p:nvPr/>
        </p:nvSpPr>
        <p:spPr>
          <a:xfrm>
            <a:off x="7041265" y="4038439"/>
            <a:ext cx="3517552" cy="4026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902264-DC29-F773-06A8-72D5B820BCCB}"/>
              </a:ext>
            </a:extLst>
          </p:cNvPr>
          <p:cNvSpPr/>
          <p:nvPr/>
        </p:nvSpPr>
        <p:spPr>
          <a:xfrm>
            <a:off x="7698632" y="5174502"/>
            <a:ext cx="3517552" cy="4026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96FFE1-F458-055D-2A6B-79B37250DA01}"/>
              </a:ext>
            </a:extLst>
          </p:cNvPr>
          <p:cNvSpPr/>
          <p:nvPr/>
        </p:nvSpPr>
        <p:spPr>
          <a:xfrm>
            <a:off x="5674214" y="6239721"/>
            <a:ext cx="3517552" cy="40260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90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72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 dirty="0"/>
              <a:t>Focus sur le passé composé avec l’auxiliaire </a:t>
            </a:r>
            <a:r>
              <a:rPr lang="fr-FR" sz="4000" dirty="0">
                <a:solidFill>
                  <a:srgbClr val="7030A0"/>
                </a:solidFill>
              </a:rPr>
              <a:t>ÊTRE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8" y="3071122"/>
          <a:ext cx="10515599" cy="2276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0996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  <a:gridCol w="1267548">
                  <a:extLst>
                    <a:ext uri="{9D8B030D-6E8A-4147-A177-3AD203B41FA5}">
                      <a16:colId xmlns:a16="http://schemas.microsoft.com/office/drawing/2014/main" val="2841930371"/>
                    </a:ext>
                  </a:extLst>
                </a:gridCol>
                <a:gridCol w="1198179">
                  <a:extLst>
                    <a:ext uri="{9D8B030D-6E8A-4147-A177-3AD203B41FA5}">
                      <a16:colId xmlns:a16="http://schemas.microsoft.com/office/drawing/2014/main" val="2050176739"/>
                    </a:ext>
                  </a:extLst>
                </a:gridCol>
                <a:gridCol w="3508876">
                  <a:extLst>
                    <a:ext uri="{9D8B030D-6E8A-4147-A177-3AD203B41FA5}">
                      <a16:colId xmlns:a16="http://schemas.microsoft.com/office/drawing/2014/main" val="964115062"/>
                    </a:ext>
                  </a:extLst>
                </a:gridCol>
              </a:tblGrid>
              <a:tr h="569715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b="0" dirty="0">
                          <a:solidFill>
                            <a:srgbClr val="00B0F0"/>
                          </a:solidFill>
                        </a:rPr>
                        <a:t>Mathilde, Etienne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00B050"/>
                          </a:solidFill>
                        </a:rPr>
                        <a:t>arrivés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Alicia et moi, </a:t>
                      </a: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Le soir, </a:t>
                      </a: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Mathilde, Etienne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Mathilde, Etienne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rentrés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6A00FB5-015D-2E7C-4B6A-D4765176A27E}"/>
              </a:ext>
            </a:extLst>
          </p:cNvPr>
          <p:cNvSpPr txBox="1"/>
          <p:nvPr/>
        </p:nvSpPr>
        <p:spPr>
          <a:xfrm>
            <a:off x="838198" y="1519796"/>
            <a:ext cx="1051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Qu’est-ce que tu remarques ? 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BAE1E79A-BFF0-62A3-6C28-DD303AAD794C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4622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D24A7-1C60-495D-5A48-62ECA143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729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000" dirty="0"/>
              <a:t>Focus sur le passé composé avec l’auxiliaire </a:t>
            </a:r>
            <a:r>
              <a:rPr lang="fr-FR" sz="4000" dirty="0">
                <a:solidFill>
                  <a:srgbClr val="7030A0"/>
                </a:solidFill>
              </a:rPr>
              <a:t>ÊTRE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F36A54E-6D62-72C3-2E53-F08D939E26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838279"/>
              </p:ext>
            </p:extLst>
          </p:nvPr>
        </p:nvGraphicFramePr>
        <p:xfrm>
          <a:off x="838195" y="2277468"/>
          <a:ext cx="10515599" cy="38920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0996">
                  <a:extLst>
                    <a:ext uri="{9D8B030D-6E8A-4147-A177-3AD203B41FA5}">
                      <a16:colId xmlns:a16="http://schemas.microsoft.com/office/drawing/2014/main" val="2793258059"/>
                    </a:ext>
                  </a:extLst>
                </a:gridCol>
                <a:gridCol w="1267548">
                  <a:extLst>
                    <a:ext uri="{9D8B030D-6E8A-4147-A177-3AD203B41FA5}">
                      <a16:colId xmlns:a16="http://schemas.microsoft.com/office/drawing/2014/main" val="2841930371"/>
                    </a:ext>
                  </a:extLst>
                </a:gridCol>
                <a:gridCol w="1198179">
                  <a:extLst>
                    <a:ext uri="{9D8B030D-6E8A-4147-A177-3AD203B41FA5}">
                      <a16:colId xmlns:a16="http://schemas.microsoft.com/office/drawing/2014/main" val="2050176739"/>
                    </a:ext>
                  </a:extLst>
                </a:gridCol>
                <a:gridCol w="3508876">
                  <a:extLst>
                    <a:ext uri="{9D8B030D-6E8A-4147-A177-3AD203B41FA5}">
                      <a16:colId xmlns:a16="http://schemas.microsoft.com/office/drawing/2014/main" val="964115062"/>
                    </a:ext>
                  </a:extLst>
                </a:gridCol>
              </a:tblGrid>
              <a:tr h="569715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b="0" dirty="0">
                          <a:solidFill>
                            <a:schemeClr val="tx1"/>
                          </a:solidFill>
                        </a:rPr>
                        <a:t>Rapporter des évènements passés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621686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b="0" dirty="0">
                          <a:solidFill>
                            <a:srgbClr val="00B0F0"/>
                          </a:solidFill>
                        </a:rPr>
                        <a:t>Mathilde, Etienne</a:t>
                      </a: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rgbClr val="00B050"/>
                          </a:solidFill>
                        </a:rPr>
                        <a:t>arrivé</a:t>
                      </a:r>
                      <a:r>
                        <a:rPr lang="fr-FR" sz="2200" b="0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0" dirty="0">
                          <a:solidFill>
                            <a:schemeClr val="tx1"/>
                          </a:solidFill>
                        </a:rPr>
                        <a:t>vendredi.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660832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Alicia et moi, </a:t>
                      </a: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 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200" dirty="0">
                          <a:solidFill>
                            <a:schemeClr val="bg1"/>
                          </a:solidFill>
                          <a:highlight>
                            <a:srgbClr val="FF00FF"/>
                          </a:highlight>
                        </a:rPr>
                        <a:t>e</a:t>
                      </a:r>
                      <a:r>
                        <a:rPr lang="fr-FR" sz="2200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faire des courses.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57290"/>
                  </a:ext>
                </a:extLst>
              </a:tr>
              <a:tr h="3744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Le soir, </a:t>
                      </a: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Mathilde, Etienne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allé</a:t>
                      </a:r>
                      <a:r>
                        <a:rPr lang="fr-FR" sz="2200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au restaurant tous les trois.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218707"/>
                  </a:ext>
                </a:extLst>
              </a:tr>
              <a:tr h="286847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>
                          <a:solidFill>
                            <a:schemeClr val="tx1"/>
                          </a:solidFill>
                        </a:rPr>
                        <a:t>Nous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fr-FR" sz="2200" dirty="0">
                          <a:solidFill>
                            <a:srgbClr val="00B0F0"/>
                          </a:solidFill>
                        </a:rPr>
                        <a:t>Alice, Mathilde, Etienne</a:t>
                      </a: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7030A0"/>
                          </a:solidFill>
                        </a:rPr>
                        <a:t>sommes</a:t>
                      </a:r>
                      <a:endParaRPr lang="fr-F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rgbClr val="00B050"/>
                          </a:solidFill>
                        </a:rPr>
                        <a:t>rentré</a:t>
                      </a:r>
                      <a:r>
                        <a:rPr lang="fr-FR" sz="2200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>
                          <a:solidFill>
                            <a:schemeClr val="tx1"/>
                          </a:solidFill>
                        </a:rPr>
                        <a:t>à 3h du matin.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2134"/>
                  </a:ext>
                </a:extLst>
              </a:tr>
              <a:tr h="1077998">
                <a:tc gridSpan="4">
                  <a:txBody>
                    <a:bodyPr/>
                    <a:lstStyle/>
                    <a:p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 past participle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of a verb which takes </a:t>
                      </a:r>
                      <a:r>
                        <a:rPr lang="en-US" sz="2000" i="1" dirty="0">
                          <a:solidFill>
                            <a:srgbClr val="7030A0"/>
                          </a:solidFill>
                        </a:rPr>
                        <a:t>ÊTRE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 agrees in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i="1" dirty="0">
                          <a:solidFill>
                            <a:schemeClr val="bg1"/>
                          </a:solidFill>
                          <a:highlight>
                            <a:srgbClr val="FF00FF"/>
                          </a:highlight>
                        </a:rPr>
                        <a:t>gender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0" i="1" dirty="0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i="1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number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with the </a:t>
                      </a:r>
                      <a:r>
                        <a:rPr lang="en-US" sz="2000" b="1" i="1" dirty="0">
                          <a:solidFill>
                            <a:schemeClr val="tx1"/>
                          </a:solidFill>
                        </a:rPr>
                        <a:t>subject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en-US" sz="2000" i="1" dirty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It means, if: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feminine → “-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highlight>
                            <a:srgbClr val="FF00FF"/>
                          </a:highlight>
                        </a:rPr>
                        <a:t>e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en-US" sz="2000" i="1" u="sng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masculine (or mixed) plural → “-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en-US" sz="2000" i="1" u="sng" dirty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The subject is feminine plural → “-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highlight>
                            <a:srgbClr val="FF00FF"/>
                          </a:highlight>
                        </a:rPr>
                        <a:t>e</a:t>
                      </a:r>
                      <a:r>
                        <a:rPr lang="en-US" sz="2000" i="1" dirty="0">
                          <a:solidFill>
                            <a:schemeClr val="bg1"/>
                          </a:solidFill>
                          <a:highlight>
                            <a:srgbClr val="0000FF"/>
                          </a:highlight>
                        </a:rPr>
                        <a:t>s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</a:rPr>
                        <a:t>” is added to the </a:t>
                      </a:r>
                      <a:r>
                        <a:rPr lang="en-US" sz="2000" i="1" dirty="0">
                          <a:solidFill>
                            <a:srgbClr val="00B050"/>
                          </a:solidFill>
                        </a:rPr>
                        <a:t>past participle</a:t>
                      </a:r>
                      <a:endParaRPr lang="fr-FR" sz="2000" i="1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200" b="0" dirty="0">
                        <a:solidFill>
                          <a:srgbClr val="00B05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69702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6A00FB5-015D-2E7C-4B6A-D4765176A27E}"/>
              </a:ext>
            </a:extLst>
          </p:cNvPr>
          <p:cNvSpPr txBox="1"/>
          <p:nvPr/>
        </p:nvSpPr>
        <p:spPr>
          <a:xfrm>
            <a:off x="838196" y="1419338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Comment s’accorde le participe passé quand l’auxiliaire </a:t>
            </a:r>
            <a:r>
              <a:rPr lang="fr-FR" sz="2400" dirty="0">
                <a:solidFill>
                  <a:srgbClr val="7030A0"/>
                </a:solidFill>
              </a:rPr>
              <a:t>ÊTRE</a:t>
            </a:r>
            <a:r>
              <a:rPr lang="fr-FR" sz="2400" dirty="0"/>
              <a:t> est utilisé?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7413C8-6840-3386-BD0B-31E29AAD903E}"/>
              </a:ext>
            </a:extLst>
          </p:cNvPr>
          <p:cNvSpPr/>
          <p:nvPr/>
        </p:nvSpPr>
        <p:spPr>
          <a:xfrm>
            <a:off x="838197" y="4560847"/>
            <a:ext cx="10515599" cy="1608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8E03E87B-EBF5-E319-04B6-23BD4A28A6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862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F23139-B4F4-1C63-0E21-0917CB3FF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Associez les questions et les réponses. </a:t>
            </a:r>
            <a:br>
              <a:rPr lang="fr-FR" dirty="0"/>
            </a:br>
            <a:r>
              <a:rPr lang="fr-FR" dirty="0"/>
              <a:t>Faites l’accord si nécessaire.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E5EEBE-BC97-7D58-A7FB-8DCA331AA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28382" cy="4455357"/>
          </a:xfrm>
        </p:spPr>
        <p:txBody>
          <a:bodyPr>
            <a:normAutofit fontScale="92500"/>
          </a:bodyPr>
          <a:lstStyle/>
          <a:p>
            <a:pPr marL="342900" lvl="0" indent="-342900" algn="just">
              <a:lnSpc>
                <a:spcPct val="17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Qu’est-ce qu’ils ont fait dimanche ?</a:t>
            </a:r>
          </a:p>
          <a:p>
            <a:pPr marL="342900" lvl="0" indent="-342900" algn="just">
              <a:lnSpc>
                <a:spcPct val="17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sont allés en boîte après le restaurant ?</a:t>
            </a:r>
          </a:p>
          <a:p>
            <a:pPr marL="342900" lvl="0" indent="-342900" algn="just">
              <a:lnSpc>
                <a:spcPct val="17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samedi soir, qu’est-ce qu’elle a fait ?</a:t>
            </a:r>
          </a:p>
          <a:p>
            <a:pPr marL="342900" lvl="0" indent="-342900" algn="just">
              <a:lnSpc>
                <a:spcPct val="17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allées au parc </a:t>
            </a:r>
            <a:r>
              <a:rPr lang="fr-FR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Guell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samedi ?</a:t>
            </a:r>
          </a:p>
          <a:p>
            <a:pPr marL="342900" lvl="0" indent="-342900" algn="just">
              <a:lnSpc>
                <a:spcPct val="17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est-ce que Mathilde est arrivée à Barcelone ?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5846A23-EA46-E181-21E1-D53D0B15BF8D}"/>
              </a:ext>
            </a:extLst>
          </p:cNvPr>
          <p:cNvSpPr txBox="1">
            <a:spLocks/>
          </p:cNvSpPr>
          <p:nvPr/>
        </p:nvSpPr>
        <p:spPr>
          <a:xfrm>
            <a:off x="6825419" y="1826250"/>
            <a:ext cx="4404883" cy="4454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Étienne et elle sont arrivé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vendredi.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Non, samedi, elles ont fait des courses.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 ont visité   le musée Picasso.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 est allé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au restaurant avec Alicia et Étienne.</a:t>
            </a:r>
          </a:p>
          <a:p>
            <a:pPr marL="34290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Non, ils sont rentré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chez Alicia.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B80D447-0931-7465-8F3D-7457F747B19B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5530543" y="2194560"/>
            <a:ext cx="1294876" cy="18590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DE9D7F0-9E63-3EA9-EC82-C803769F0E5F}"/>
              </a:ext>
            </a:extLst>
          </p:cNvPr>
          <p:cNvCxnSpPr>
            <a:cxnSpLocks/>
          </p:cNvCxnSpPr>
          <p:nvPr/>
        </p:nvCxnSpPr>
        <p:spPr>
          <a:xfrm>
            <a:off x="5530542" y="3189352"/>
            <a:ext cx="1294876" cy="25965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59F6A39-B1A8-50B6-799C-6C365951D827}"/>
              </a:ext>
            </a:extLst>
          </p:cNvPr>
          <p:cNvSpPr/>
          <p:nvPr/>
        </p:nvSpPr>
        <p:spPr>
          <a:xfrm>
            <a:off x="9232287" y="5662980"/>
            <a:ext cx="119818" cy="24594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9DEB862-BED2-7F06-3E98-459CB0B4070C}"/>
              </a:ext>
            </a:extLst>
          </p:cNvPr>
          <p:cNvCxnSpPr>
            <a:cxnSpLocks/>
          </p:cNvCxnSpPr>
          <p:nvPr/>
        </p:nvCxnSpPr>
        <p:spPr>
          <a:xfrm>
            <a:off x="5530541" y="4135284"/>
            <a:ext cx="1273855" cy="5439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28195FE-403E-0A62-FEA9-BA1C6624120B}"/>
              </a:ext>
            </a:extLst>
          </p:cNvPr>
          <p:cNvSpPr/>
          <p:nvPr/>
        </p:nvSpPr>
        <p:spPr>
          <a:xfrm>
            <a:off x="8609023" y="4524712"/>
            <a:ext cx="119818" cy="24594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9A6DAC2-A071-0193-1082-69187D77FDBA}"/>
              </a:ext>
            </a:extLst>
          </p:cNvPr>
          <p:cNvCxnSpPr>
            <a:cxnSpLocks/>
          </p:cNvCxnSpPr>
          <p:nvPr/>
        </p:nvCxnSpPr>
        <p:spPr>
          <a:xfrm flipV="1">
            <a:off x="5530541" y="2869324"/>
            <a:ext cx="1263345" cy="20747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11DC54A-1F6E-C3BD-3B02-5EE1581098A0}"/>
              </a:ext>
            </a:extLst>
          </p:cNvPr>
          <p:cNvSpPr/>
          <p:nvPr/>
        </p:nvSpPr>
        <p:spPr>
          <a:xfrm>
            <a:off x="8489205" y="3843642"/>
            <a:ext cx="119818" cy="24594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778C34-AAFF-4DB4-3F42-F59FB16ABCE4}"/>
              </a:ext>
            </a:extLst>
          </p:cNvPr>
          <p:cNvSpPr/>
          <p:nvPr/>
        </p:nvSpPr>
        <p:spPr>
          <a:xfrm>
            <a:off x="10577610" y="2700622"/>
            <a:ext cx="119818" cy="24594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D4EF676-631C-FDC9-9429-735462D746AA}"/>
              </a:ext>
            </a:extLst>
          </p:cNvPr>
          <p:cNvCxnSpPr>
            <a:cxnSpLocks/>
          </p:cNvCxnSpPr>
          <p:nvPr/>
        </p:nvCxnSpPr>
        <p:spPr>
          <a:xfrm flipV="1">
            <a:off x="5520032" y="2194560"/>
            <a:ext cx="1273854" cy="36954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533A90B3-1549-7401-FADA-9B271DED5D9D}"/>
              </a:ext>
            </a:extLst>
          </p:cNvPr>
          <p:cNvSpPr/>
          <p:nvPr/>
        </p:nvSpPr>
        <p:spPr>
          <a:xfrm>
            <a:off x="9916509" y="2001683"/>
            <a:ext cx="119818" cy="24594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907DE198-1C9E-BC52-A8A3-BDBFDA84C3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060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2" grpId="0" animBg="1"/>
      <p:bldP spid="23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CD1933-9418-CBBF-6406-A7D5B31C1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6295EB-4753-FA98-96B1-FCA0AE082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8468" y="1202602"/>
            <a:ext cx="10283483" cy="5581329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DC5446-CF76-87B6-C777-1343DA8AE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2269" y="1898342"/>
            <a:ext cx="4139731" cy="2974076"/>
          </a:xfrm>
        </p:spPr>
        <p:txBody>
          <a:bodyPr>
            <a:noAutofit/>
          </a:bodyPr>
          <a:lstStyle/>
          <a:p>
            <a:r>
              <a:rPr lang="fr-FR" sz="2400" dirty="0"/>
              <a:t>Qui écrit ? à qui ? 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Mathilde écrit à Léa.</a:t>
            </a:r>
          </a:p>
          <a:p>
            <a:r>
              <a:rPr lang="fr-FR" sz="2400" dirty="0"/>
              <a:t>À propos de quoi ?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À propos de son weekend.</a:t>
            </a:r>
          </a:p>
          <a:p>
            <a:r>
              <a:rPr lang="fr-FR" sz="2400" dirty="0"/>
              <a:t>Où est Mathilde ? Avec qui ?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Elle est à Barcelone, avec Etienne.</a:t>
            </a:r>
          </a:p>
        </p:txBody>
      </p:sp>
      <p:pic>
        <p:nvPicPr>
          <p:cNvPr id="4098" name="Picture 2" descr="City Traveling Sticker">
            <a:extLst>
              <a:ext uri="{FF2B5EF4-FFF2-40B4-BE49-F238E27FC236}">
                <a16:creationId xmlns:a16="http://schemas.microsoft.com/office/drawing/2014/main" id="{6348540E-78E6-443F-8DAC-BC373A910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1042">
            <a:off x="2836985" y="5865686"/>
            <a:ext cx="1196755" cy="41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ilan ac football GIF">
            <a:extLst>
              <a:ext uri="{FF2B5EF4-FFF2-40B4-BE49-F238E27FC236}">
                <a16:creationId xmlns:a16="http://schemas.microsoft.com/office/drawing/2014/main" id="{946DC5DF-3C50-2023-4F7D-CA2A1D072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134" y="5535564"/>
            <a:ext cx="19050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a Liga Kiss GIF by FC Barcelona">
            <a:extLst>
              <a:ext uri="{FF2B5EF4-FFF2-40B4-BE49-F238E27FC236}">
                <a16:creationId xmlns:a16="http://schemas.microsoft.com/office/drawing/2014/main" id="{91326404-6E63-8636-E6A8-99B94870D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6854" y="451643"/>
            <a:ext cx="190500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ummer time animation GIF by motionartsmedia">
            <a:extLst>
              <a:ext uri="{FF2B5EF4-FFF2-40B4-BE49-F238E27FC236}">
                <a16:creationId xmlns:a16="http://schemas.microsoft.com/office/drawing/2014/main" id="{02723B8A-E6F8-C1B8-3567-14211A9A7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319" y="243288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A7F341F-4244-D1E0-AF88-C75D153E5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77937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4685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0CD3AE-2FF5-EE3C-1860-607248E8B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2A2510-CB59-9E6D-041F-A8C08D08D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Passé composé avec ÊTRE</a:t>
            </a:r>
          </a:p>
          <a:p>
            <a:endParaRPr lang="fr-FR" sz="18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https://play.kahoot.it/v2/?quizId=ad4a1b1b-dce0-49c4-bf4d-d5cf69c6ae3c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F0E3EAF-82BD-8B77-6808-C05871D46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729385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53360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1FE861-0DF3-14B2-C2D2-885ABCED6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96A36D-15AC-F7AB-1CD3-9F1BCF34A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Passé composé avec Être / Avoir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https://create.kahoot.it/details/79a2d0bb-3557-4602-8cd1-59de28be4c79</a:t>
            </a:r>
            <a:endParaRPr lang="fr-FR" dirty="0"/>
          </a:p>
          <a:p>
            <a:endParaRPr lang="fr-FR" dirty="0"/>
          </a:p>
          <a:p>
            <a:r>
              <a:rPr lang="fr-FR" dirty="0"/>
              <a:t>Passé composé avec verbes pronominaux</a:t>
            </a:r>
          </a:p>
          <a:p>
            <a:pPr marL="0" indent="0">
              <a:buNone/>
            </a:pPr>
            <a:r>
              <a:rPr lang="fr-FR" dirty="0">
                <a:hlinkClick r:id="rId3"/>
              </a:rPr>
              <a:t>https://create.kahoot.it/details/1a421f4b-166d-4338-ab8d-412018cee9be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8378CF3-D866-E718-C576-C193F554743F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07540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0D8453-8433-7A5F-5AEE-E6F08925C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34A1F0-4CD8-F440-EB3A-5B45CB4D17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191" y="1690688"/>
            <a:ext cx="9097618" cy="4253280"/>
          </a:xfrm>
          <a:prstGeom prst="rect">
            <a:avLst/>
          </a:prstGeom>
        </p:spPr>
      </p:pic>
      <p:pic>
        <p:nvPicPr>
          <p:cNvPr id="7" name="18_P34_EX01">
            <a:hlinkClick r:id="" action="ppaction://media"/>
            <a:extLst>
              <a:ext uri="{FF2B5EF4-FFF2-40B4-BE49-F238E27FC236}">
                <a16:creationId xmlns:a16="http://schemas.microsoft.com/office/drawing/2014/main" id="{0A3BEB23-477A-C3E6-F919-4C0DD2750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59536" y="2417831"/>
            <a:ext cx="304800" cy="304800"/>
          </a:xfrm>
          <a:prstGeom prst="rect">
            <a:avLst/>
          </a:prstGeom>
        </p:spPr>
      </p:pic>
      <p:pic>
        <p:nvPicPr>
          <p:cNvPr id="8" name="19_P34_EX02">
            <a:hlinkClick r:id="" action="ppaction://media"/>
            <a:extLst>
              <a:ext uri="{FF2B5EF4-FFF2-40B4-BE49-F238E27FC236}">
                <a16:creationId xmlns:a16="http://schemas.microsoft.com/office/drawing/2014/main" id="{9A291D0C-0057-7CD4-8D4D-4A029E4F05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40336" y="4152900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874B9E4-E98F-C85C-7582-1E46F71671F7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228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2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91E0E-40D2-86AC-CED5-77FB296B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133A4B-A32E-44D6-2D5A-23ADF64A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99449" cy="461931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1/ Divise les phrases en </a:t>
            </a:r>
            <a:r>
              <a:rPr lang="fr-FR" sz="2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groupes rythmiques 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et m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arque </a:t>
            </a:r>
            <a:r>
              <a:rPr lang="fr-FR" sz="2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liaisons et enchaînements 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i="0" dirty="0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600" b="1" i="0" dirty="0">
                <a:solidFill>
                  <a:srgbClr val="202124"/>
                </a:solidFill>
                <a:effectLst/>
                <a:latin typeface="Google Sans"/>
              </a:rPr>
              <a:t>)</a:t>
            </a:r>
            <a:endParaRPr lang="fr-FR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quelle heure sont-elles allées en ville ?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revenues chez elles à six heures.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ont acheté un cadeau à leurs amies.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allées au théâtre et au concert.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BF747BF-5A9D-44A3-35E3-C8E7F0507542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119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91E0E-40D2-86AC-CED5-77FB296B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/>
              <a:t>VI. Phonétique : </a:t>
            </a:r>
            <a:br>
              <a:rPr lang="fr-FR" sz="4400" dirty="0"/>
            </a:br>
            <a:r>
              <a:rPr lang="fr-FR" sz="4400" dirty="0"/>
              <a:t>groupes rythmiques, liaisons et enchaînements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133A4B-A32E-44D6-2D5A-23ADF64A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99449" cy="461931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Divise les phrases en </a:t>
            </a:r>
            <a:r>
              <a:rPr lang="fr-FR" sz="2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groupes rythmiques 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et m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arque </a:t>
            </a:r>
            <a:r>
              <a:rPr lang="fr-FR" sz="2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liaisons et enchaînements 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i="0" dirty="0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600" b="1" i="0" dirty="0">
                <a:solidFill>
                  <a:srgbClr val="202124"/>
                </a:solidFill>
                <a:effectLst/>
                <a:latin typeface="Google Sans"/>
              </a:rPr>
              <a:t>)</a:t>
            </a:r>
            <a:endParaRPr lang="fr-FR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quelle heure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sont-elles allées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ville ?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revenues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elles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six heures.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ont acheté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cadeau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leurs amies.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allées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théâtre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au concert.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794710-0023-0EAA-8820-6AE55482315F}"/>
              </a:ext>
            </a:extLst>
          </p:cNvPr>
          <p:cNvSpPr txBox="1"/>
          <p:nvPr/>
        </p:nvSpPr>
        <p:spPr>
          <a:xfrm>
            <a:off x="3333881" y="2396359"/>
            <a:ext cx="2493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(=unités de syntaxe et de sens)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696047C-0ACA-605B-0C6F-DF652676CD84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3100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791E0E-40D2-86AC-CED5-77FB296B5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VI. Phonétique : </a:t>
            </a:r>
            <a:br>
              <a:rPr lang="fr-FR" sz="4000" dirty="0"/>
            </a:br>
            <a:r>
              <a:rPr lang="fr-FR" sz="4000" dirty="0"/>
              <a:t>groupes rythmiques, liaisons et enchaînements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133A4B-A32E-44D6-2D5A-23ADF64A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99449" cy="461931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Divise les phrases en </a:t>
            </a:r>
            <a:r>
              <a:rPr lang="fr-FR" sz="26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groupes rythmiques 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et m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arque </a:t>
            </a:r>
            <a:r>
              <a:rPr lang="fr-FR" sz="2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liaisons et enchaînements </a:t>
            </a:r>
            <a:r>
              <a:rPr lang="fr-F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2600" b="1" i="0" dirty="0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600" b="1" i="0" dirty="0">
                <a:solidFill>
                  <a:srgbClr val="202124"/>
                </a:solidFill>
                <a:effectLst/>
                <a:latin typeface="Google Sans"/>
              </a:rPr>
              <a:t>)</a:t>
            </a:r>
            <a:endParaRPr lang="fr-FR" sz="2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quelle</a:t>
            </a:r>
            <a:r>
              <a:rPr lang="fr-FR" sz="2400" b="1" i="0" dirty="0" err="1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heure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sont-elles</a:t>
            </a:r>
            <a:r>
              <a:rPr lang="fr-FR" sz="2400" b="1" i="0" dirty="0">
                <a:solidFill>
                  <a:srgbClr val="FF0000"/>
                </a:solidFill>
                <a:effectLst/>
                <a:latin typeface="Google Sans"/>
              </a:rPr>
              <a:t>‿*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allées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ville ?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revenues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</a:t>
            </a:r>
            <a:r>
              <a:rPr lang="fr-FR" sz="2400" b="1" i="0" dirty="0" err="1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six</a:t>
            </a:r>
            <a:r>
              <a:rPr lang="fr-FR" sz="2400" b="1" i="0" dirty="0" err="1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heures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</a:t>
            </a:r>
            <a:r>
              <a:rPr lang="fr-FR" sz="2400" b="1" i="0" dirty="0" err="1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</a:t>
            </a:r>
            <a:r>
              <a:rPr lang="fr-FR" sz="2400" b="1" i="0" dirty="0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acheté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cadeau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leurs</a:t>
            </a:r>
            <a:r>
              <a:rPr lang="fr-FR" sz="2400" b="1" i="0" dirty="0" err="1">
                <a:solidFill>
                  <a:srgbClr val="FF0000"/>
                </a:solidFill>
                <a:effectLst/>
                <a:latin typeface="Google Sans"/>
              </a:rPr>
              <a:t>‿</a:t>
            </a:r>
            <a:r>
              <a:rPr lang="fr-FR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amies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</a:t>
            </a:r>
            <a:r>
              <a:rPr lang="fr-FR" sz="2400" b="1" i="0" dirty="0">
                <a:solidFill>
                  <a:srgbClr val="FF0000"/>
                </a:solidFill>
                <a:effectLst/>
                <a:latin typeface="Google Sans"/>
              </a:rPr>
              <a:t>‿*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allées 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théâtre</a:t>
            </a:r>
            <a:r>
              <a:rPr lang="fr-F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//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au concert.</a:t>
            </a:r>
          </a:p>
          <a:p>
            <a:pPr marL="0" lvl="0"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fr-FR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liaison facultative 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https://dictionnaire.lerobert.com/guide/liaisons-et-enchainements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364027-02F0-FF04-2DB9-42BF3095EA8A}"/>
              </a:ext>
            </a:extLst>
          </p:cNvPr>
          <p:cNvSpPr txBox="1"/>
          <p:nvPr/>
        </p:nvSpPr>
        <p:spPr>
          <a:xfrm>
            <a:off x="3333881" y="2396359"/>
            <a:ext cx="2493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(=unités de syntaxe et de sens)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459BE-077C-0D27-4A82-40A0AFCE251C}"/>
              </a:ext>
            </a:extLst>
          </p:cNvPr>
          <p:cNvSpPr txBox="1"/>
          <p:nvPr/>
        </p:nvSpPr>
        <p:spPr>
          <a:xfrm>
            <a:off x="7157545" y="4584611"/>
            <a:ext cx="4244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Pas de liaisons ni enchaînements entre les groupes rythmiques</a:t>
            </a:r>
          </a:p>
        </p:txBody>
      </p:sp>
      <p:pic>
        <p:nvPicPr>
          <p:cNvPr id="11266" name="Picture 2" descr="Sign Warning Sticker by Marcela Sabiá">
            <a:extLst>
              <a:ext uri="{FF2B5EF4-FFF2-40B4-BE49-F238E27FC236}">
                <a16:creationId xmlns:a16="http://schemas.microsoft.com/office/drawing/2014/main" id="{68CCF848-6BCA-11E4-2029-213AB949A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584" y="290532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7476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Qui : Personnes avec vous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Quoi : Activités de vacances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Comment : Moyens de transport, météo, opinion sur les vacances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Quand : Durée des vacances et saison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Où : Lieu / situation géographique, hébergement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fr-FR" sz="2000" dirty="0"/>
              <a:t>Choisis un des trois tâches : </a:t>
            </a:r>
          </a:p>
          <a:p>
            <a:pPr marL="457200" lvl="0" indent="-457200" algn="just">
              <a:buAutoNum type="arabicParenR"/>
            </a:pPr>
            <a:r>
              <a:rPr lang="fr-FR" sz="2000" dirty="0"/>
              <a:t>Complète le récit de tes dernières vacances en ajoutant d’autres détails (verbes de mouvement ou pronominaux).</a:t>
            </a:r>
          </a:p>
          <a:p>
            <a:pPr marL="457200" lvl="0" indent="-457200" algn="just">
              <a:buAutoNum type="arabicParenR"/>
            </a:pPr>
            <a:r>
              <a:rPr lang="fr-FR" sz="2000" dirty="0"/>
              <a:t>Avec ton voisin, créez un dialogue en utilisant le maximum de mots du tableau (slide 44) au sujet du week-end dernier. </a:t>
            </a:r>
          </a:p>
          <a:p>
            <a:pPr marL="457200" lvl="0" indent="-457200" algn="just">
              <a:buAutoNum type="arabicParenR"/>
            </a:pPr>
            <a:r>
              <a:rPr lang="fr-FR" sz="2000" dirty="0"/>
              <a:t>Tu es allé(e) en vacances à Paris et tu as filmer ton séjour (slide 45). Raconte ce que tu as fait là-bas.</a:t>
            </a:r>
          </a:p>
          <a:p>
            <a:endParaRPr lang="en-US" sz="1800" dirty="0"/>
          </a:p>
          <a:p>
            <a:r>
              <a:rPr lang="en-US" sz="1800" u="sng" dirty="0" err="1"/>
              <a:t>Exemple</a:t>
            </a:r>
            <a:r>
              <a:rPr lang="en-US" sz="1800" u="sng" dirty="0"/>
              <a:t>:</a:t>
            </a:r>
          </a:p>
          <a:p>
            <a:r>
              <a:rPr lang="en-US" sz="1800" i="1" dirty="0" err="1"/>
              <a:t>En</a:t>
            </a:r>
            <a:r>
              <a:rPr lang="en-US" sz="1800" i="1" dirty="0"/>
              <a:t> </a:t>
            </a:r>
            <a:r>
              <a:rPr lang="en-US" sz="1800" i="1" dirty="0" err="1"/>
              <a:t>Décembre</a:t>
            </a:r>
            <a:r>
              <a:rPr lang="en-US" sz="1800" i="1" dirty="0"/>
              <a:t>, </a:t>
            </a:r>
            <a:r>
              <a:rPr lang="en-US" sz="1800" i="1" dirty="0" err="1"/>
              <a:t>j’ai</a:t>
            </a:r>
            <a:r>
              <a:rPr lang="en-US" sz="1800" i="1" dirty="0"/>
              <a:t> </a:t>
            </a:r>
            <a:r>
              <a:rPr lang="en-US" sz="1800" i="1" dirty="0" err="1"/>
              <a:t>été</a:t>
            </a:r>
            <a:r>
              <a:rPr lang="en-US" sz="1800" i="1" dirty="0"/>
              <a:t> à </a:t>
            </a:r>
            <a:r>
              <a:rPr lang="en-US" sz="1800" i="1" dirty="0" err="1"/>
              <a:t>Dalat</a:t>
            </a:r>
            <a:r>
              <a:rPr lang="en-US" sz="1800" i="1" dirty="0"/>
              <a:t> avec ma </a:t>
            </a:r>
            <a:r>
              <a:rPr lang="en-US" sz="1800" i="1" dirty="0" err="1"/>
              <a:t>classe</a:t>
            </a:r>
            <a:r>
              <a:rPr lang="en-US" sz="1800" i="1" dirty="0"/>
              <a:t>. </a:t>
            </a:r>
            <a:r>
              <a:rPr lang="en-US" sz="1800" i="1" dirty="0" err="1"/>
              <a:t>Dalat</a:t>
            </a:r>
            <a:r>
              <a:rPr lang="en-US" sz="1800" i="1" dirty="0"/>
              <a:t> </a:t>
            </a:r>
            <a:r>
              <a:rPr lang="en-US" sz="1800" i="1" dirty="0" err="1"/>
              <a:t>est</a:t>
            </a:r>
            <a:r>
              <a:rPr lang="en-US" sz="1800" i="1" dirty="0"/>
              <a:t> au </a:t>
            </a:r>
            <a:r>
              <a:rPr lang="en-US" sz="1800" i="1" dirty="0" err="1"/>
              <a:t>sud</a:t>
            </a:r>
            <a:r>
              <a:rPr lang="en-US" sz="1800" i="1" dirty="0"/>
              <a:t> de la </a:t>
            </a:r>
            <a:r>
              <a:rPr lang="en-US" sz="1800" i="1" dirty="0" err="1"/>
              <a:t>région</a:t>
            </a:r>
            <a:r>
              <a:rPr lang="en-US" sz="1800" i="1" dirty="0"/>
              <a:t> centrale du Vietnam, à 300km de HCMV. On </a:t>
            </a:r>
            <a:r>
              <a:rPr lang="en-US" sz="1800" i="1" dirty="0" err="1"/>
              <a:t>est</a:t>
            </a:r>
            <a:r>
              <a:rPr lang="en-US" sz="1800" i="1" dirty="0"/>
              <a:t> </a:t>
            </a:r>
            <a:r>
              <a:rPr lang="en-US" sz="1800" i="1" dirty="0" err="1"/>
              <a:t>allés</a:t>
            </a:r>
            <a:r>
              <a:rPr lang="en-US" sz="1800" i="1" dirty="0"/>
              <a:t> faire de la </a:t>
            </a:r>
            <a:r>
              <a:rPr lang="en-US" sz="1800" i="1" dirty="0" err="1"/>
              <a:t>randonnée</a:t>
            </a:r>
            <a:r>
              <a:rPr lang="en-US" sz="1800" i="1" dirty="0"/>
              <a:t>, on </a:t>
            </a:r>
            <a:r>
              <a:rPr lang="en-US" sz="1800" i="1" dirty="0" err="1"/>
              <a:t>est</a:t>
            </a:r>
            <a:r>
              <a:rPr lang="en-US" sz="1800" i="1" dirty="0"/>
              <a:t> </a:t>
            </a:r>
            <a:r>
              <a:rPr lang="en-US" sz="1800" i="1" dirty="0" err="1"/>
              <a:t>montés</a:t>
            </a:r>
            <a:r>
              <a:rPr lang="en-US" sz="1800" i="1" dirty="0"/>
              <a:t> au </a:t>
            </a:r>
            <a:r>
              <a:rPr lang="en-US" sz="1800" i="1" dirty="0" err="1"/>
              <a:t>sommet</a:t>
            </a:r>
            <a:r>
              <a:rPr lang="en-US" sz="1800" i="1" dirty="0"/>
              <a:t> </a:t>
            </a:r>
            <a:r>
              <a:rPr lang="en-US" sz="1800" i="1" dirty="0" err="1"/>
              <a:t>d’une</a:t>
            </a:r>
            <a:r>
              <a:rPr lang="en-US" sz="1800" i="1" dirty="0"/>
              <a:t> </a:t>
            </a:r>
            <a:r>
              <a:rPr lang="en-US" sz="1800" i="1" dirty="0" err="1"/>
              <a:t>montagne</a:t>
            </a:r>
            <a:r>
              <a:rPr lang="en-US" sz="1800" i="1" dirty="0"/>
              <a:t>, </a:t>
            </a:r>
            <a:r>
              <a:rPr lang="en-US" sz="1800" i="1" dirty="0" err="1"/>
              <a:t>puis</a:t>
            </a:r>
            <a:r>
              <a:rPr lang="en-US" sz="1800" i="1" dirty="0"/>
              <a:t>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000" dirty="0" err="1"/>
              <a:t>Raconte</a:t>
            </a:r>
            <a:r>
              <a:rPr lang="en-US" sz="2000" dirty="0"/>
              <a:t> ton </a:t>
            </a:r>
            <a:r>
              <a:rPr lang="en-US" sz="2000" dirty="0" err="1"/>
              <a:t>pire</a:t>
            </a:r>
            <a:r>
              <a:rPr lang="en-US" sz="2000" dirty="0"/>
              <a:t> voyage 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 passé composé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1400" dirty="0" err="1">
                <a:ea typeface="ＭＳ Ｐゴシック"/>
              </a:rPr>
              <a:t>d’abord</a:t>
            </a:r>
            <a:r>
              <a:rPr lang="en-US" altLang="ja-JP" sz="1400" dirty="0">
                <a:ea typeface="ＭＳ Ｐゴシック"/>
              </a:rPr>
              <a:t>, </a:t>
            </a:r>
            <a:r>
              <a:rPr lang="en-US" altLang="ja-JP" sz="1400" dirty="0" err="1">
                <a:ea typeface="ＭＳ Ｐゴシック"/>
              </a:rPr>
              <a:t>puis</a:t>
            </a:r>
            <a:r>
              <a:rPr lang="en-US" altLang="ja-JP" sz="1400" dirty="0">
                <a:ea typeface="ＭＳ Ｐゴシック"/>
              </a:rPr>
              <a:t>, ensuite, </a:t>
            </a:r>
            <a:r>
              <a:rPr lang="en-US" altLang="ja-JP" sz="1400" dirty="0" err="1">
                <a:ea typeface="ＭＳ Ｐゴシック"/>
              </a:rPr>
              <a:t>enfin</a:t>
            </a:r>
            <a:endParaRPr lang="en-US" altLang="ja-JP" sz="24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</a:t>
            </a:r>
            <a:r>
              <a:rPr lang="en-US" altLang="ja-JP" sz="1400" dirty="0" err="1">
                <a:ea typeface="ＭＳ Ｐゴシック"/>
              </a:rPr>
              <a:t>où</a:t>
            </a:r>
            <a:r>
              <a:rPr lang="en-US" altLang="ja-JP" sz="1400" dirty="0">
                <a:ea typeface="ＭＳ Ｐゴシック"/>
              </a:rPr>
              <a:t>, qui, </a:t>
            </a:r>
            <a:r>
              <a:rPr lang="en-US" altLang="ja-JP" sz="1400" dirty="0" err="1">
                <a:ea typeface="ＭＳ Ｐゴシック"/>
              </a:rPr>
              <a:t>quand,quoi</a:t>
            </a:r>
            <a:r>
              <a:rPr lang="en-US" altLang="ja-JP" sz="1400" dirty="0">
                <a:ea typeface="ＭＳ Ｐゴシック"/>
              </a:rPr>
              <a:t>, comment</a:t>
            </a:r>
            <a:endParaRPr lang="en-US" sz="14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raconter </a:t>
            </a:r>
            <a:r>
              <a:rPr lang="fr-FR" sz="3200" b="1" dirty="0"/>
              <a:t>des évènements passés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CF1A8C-7AD5-90EF-F10B-2BC7BEA84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à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utiliser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pour la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tâche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14595BD-9215-9206-D225-08FCEA8E3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8373" y="1675227"/>
            <a:ext cx="8175254" cy="439419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6C7D77-8474-AF07-3892-847BB42E1B9D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56936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4B61DA-F54F-D5F8-73D5-DE880A4B4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Vidéo pour la tâche 3</a:t>
            </a:r>
          </a:p>
        </p:txBody>
      </p:sp>
      <p:pic>
        <p:nvPicPr>
          <p:cNvPr id="4" name="Média en ligne 3" title="Paris in 4K">
            <a:hlinkClick r:id="" action="ppaction://media"/>
            <a:extLst>
              <a:ext uri="{FF2B5EF4-FFF2-40B4-BE49-F238E27FC236}">
                <a16:creationId xmlns:a16="http://schemas.microsoft.com/office/drawing/2014/main" id="{CDC66E5A-401B-B5B9-D52A-3026FEF6998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C572ACC-2809-6EBC-E6F2-1C2B14840751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4622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7177C7-BE66-C388-C486-F15C123D5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41F22A-2FDA-AB83-5174-6378A19F1311}"/>
              </a:ext>
            </a:extLst>
          </p:cNvPr>
          <p:cNvSpPr txBox="1"/>
          <p:nvPr/>
        </p:nvSpPr>
        <p:spPr>
          <a:xfrm>
            <a:off x="838200" y="2107683"/>
            <a:ext cx="232121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https://wordwall.net/play/25430/819/203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7F0D2A-CC34-E86C-DB77-7D70C772D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155" y="3121967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FF4F65A-FF6D-329F-A048-46C3D7ED0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3121967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02BA986-47BD-370A-B709-2A4842D860AD}"/>
              </a:ext>
            </a:extLst>
          </p:cNvPr>
          <p:cNvSpPr txBox="1"/>
          <p:nvPr/>
        </p:nvSpPr>
        <p:spPr>
          <a:xfrm>
            <a:off x="4358806" y="2126435"/>
            <a:ext cx="221708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https://wordwall.net/play/25430/869/738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F6981C8-1C57-B2CB-8AB8-A08878381156}"/>
              </a:ext>
            </a:extLst>
          </p:cNvPr>
          <p:cNvSpPr txBox="1"/>
          <p:nvPr/>
        </p:nvSpPr>
        <p:spPr>
          <a:xfrm>
            <a:off x="7775290" y="2126435"/>
            <a:ext cx="2217088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https://wordwall.net/play/25430/755/916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FCB00A3-D636-1491-C237-23369269A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184" y="3121967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CA7FD204-56F3-4A36-5B8D-30A9E2A5EC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50195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2889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Mathilde écrit une carte postale à Léa à propos de ses vacances avec Etienne à Barcelone. Elle raconte ce qu’elle a fait pendant son weekend.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Tell about </a:t>
            </a:r>
            <a:r>
              <a:rPr lang="fr-FR" sz="3200" b="1" dirty="0" err="1"/>
              <a:t>past</a:t>
            </a:r>
            <a:r>
              <a:rPr lang="fr-FR" sz="3200" b="1" dirty="0"/>
              <a:t> </a:t>
            </a:r>
            <a:r>
              <a:rPr lang="fr-FR" sz="3200" b="1" dirty="0" err="1"/>
              <a:t>experiences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Talk about ski </a:t>
            </a:r>
            <a:r>
              <a:rPr lang="fr-FR" sz="3200" b="1" dirty="0" err="1">
                <a:ea typeface="UD Digi Kyokasho NK-R" panose="02020400000000000000" pitchFamily="18" charset="-128"/>
              </a:rPr>
              <a:t>holidays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52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8759B6-5B02-ED14-1DBE-660489BE4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 du Parc </a:t>
            </a:r>
            <a:r>
              <a:rPr lang="fr-FR" dirty="0" err="1"/>
              <a:t>Güell</a:t>
            </a:r>
            <a:endParaRPr lang="fr-FR" dirty="0"/>
          </a:p>
        </p:txBody>
      </p:sp>
      <p:pic>
        <p:nvPicPr>
          <p:cNvPr id="4" name="Média en ligne 3" title="Parc Güell barcelone, Parque Güell Barcelona, Park Guell">
            <a:hlinkClick r:id="" action="ppaction://media"/>
            <a:extLst>
              <a:ext uri="{FF2B5EF4-FFF2-40B4-BE49-F238E27FC236}">
                <a16:creationId xmlns:a16="http://schemas.microsoft.com/office/drawing/2014/main" id="{B1E0978F-AFB1-C2BB-BB16-6CED2615C4E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91175" y="1398943"/>
            <a:ext cx="9425354" cy="532568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A3FEE13-754A-D6E0-B69B-E0F4E70DC0C2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5346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0F024-3B88-0678-8FE6-700B90B31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23"/>
            <a:ext cx="10515600" cy="1325563"/>
          </a:xfrm>
        </p:spPr>
        <p:txBody>
          <a:bodyPr/>
          <a:lstStyle/>
          <a:p>
            <a:r>
              <a:rPr lang="fr-FR" dirty="0"/>
              <a:t>Le Jardin des Tarots – Niki de Saint Phalle</a:t>
            </a:r>
          </a:p>
        </p:txBody>
      </p:sp>
      <p:pic>
        <p:nvPicPr>
          <p:cNvPr id="4" name="Média en ligne 3" title="Niki et les Tarots (english subtitles)">
            <a:hlinkClick r:id="" action="ppaction://media"/>
            <a:extLst>
              <a:ext uri="{FF2B5EF4-FFF2-40B4-BE49-F238E27FC236}">
                <a16:creationId xmlns:a16="http://schemas.microsoft.com/office/drawing/2014/main" id="{B5BBDC4A-C415-72BF-7A6F-52894355714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3483" y="1585452"/>
            <a:ext cx="8295679" cy="46873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20B594A-4DC4-57FB-1400-A870C4F358B6}"/>
              </a:ext>
            </a:extLst>
          </p:cNvPr>
          <p:cNvSpPr txBox="1"/>
          <p:nvPr/>
        </p:nvSpPr>
        <p:spPr>
          <a:xfrm>
            <a:off x="8967019" y="1459886"/>
            <a:ext cx="2957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0" i="0" dirty="0">
                <a:solidFill>
                  <a:srgbClr val="48484D"/>
                </a:solidFill>
                <a:effectLst/>
                <a:latin typeface="-apple-system"/>
              </a:rPr>
              <a:t>« Niki de Saint Phalle dit avoir</a:t>
            </a:r>
            <a:r>
              <a:rPr lang="fr-FR" b="0" i="1" dirty="0">
                <a:solidFill>
                  <a:srgbClr val="48484D"/>
                </a:solidFill>
                <a:effectLst/>
                <a:latin typeface="-apple-system"/>
              </a:rPr>
              <a:t> "tremblé"</a:t>
            </a:r>
            <a:r>
              <a:rPr lang="fr-FR" b="0" i="0" dirty="0">
                <a:solidFill>
                  <a:srgbClr val="48484D"/>
                </a:solidFill>
                <a:effectLst/>
                <a:latin typeface="-apple-system"/>
              </a:rPr>
              <a:t> en visitant le parc </a:t>
            </a:r>
            <a:r>
              <a:rPr lang="fr-FR" b="0" i="0" dirty="0" err="1">
                <a:solidFill>
                  <a:srgbClr val="48484D"/>
                </a:solidFill>
                <a:effectLst/>
                <a:latin typeface="-apple-system"/>
              </a:rPr>
              <a:t>Guell</a:t>
            </a:r>
            <a:r>
              <a:rPr lang="fr-FR" b="0" i="0" dirty="0">
                <a:solidFill>
                  <a:srgbClr val="48484D"/>
                </a:solidFill>
                <a:effectLst/>
                <a:latin typeface="-apple-system"/>
              </a:rPr>
              <a:t> de Gaudi à Barcelone et elle eut alors l’intuition qu’elle aussi construirait un </a:t>
            </a:r>
            <a:r>
              <a:rPr lang="fr-FR" b="0" i="1" dirty="0">
                <a:solidFill>
                  <a:srgbClr val="48484D"/>
                </a:solidFill>
                <a:effectLst/>
                <a:latin typeface="-apple-system"/>
              </a:rPr>
              <a:t>"jardin de joie, un petit coin de paradis"</a:t>
            </a:r>
            <a:r>
              <a:rPr lang="fr-FR" b="0" i="0" dirty="0">
                <a:solidFill>
                  <a:srgbClr val="48484D"/>
                </a:solidFill>
                <a:effectLst/>
                <a:latin typeface="-apple-system"/>
              </a:rPr>
              <a:t>. Ce jardin deviendra, dit-elle, la plus grande </a:t>
            </a:r>
            <a:r>
              <a:rPr lang="fr-FR" b="0" i="1" dirty="0">
                <a:solidFill>
                  <a:srgbClr val="48484D"/>
                </a:solidFill>
                <a:effectLst/>
                <a:latin typeface="-apple-system"/>
              </a:rPr>
              <a:t>"aventure de sa vie"</a:t>
            </a:r>
            <a:r>
              <a:rPr lang="fr-FR" b="0" i="0" dirty="0">
                <a:solidFill>
                  <a:srgbClr val="48484D"/>
                </a:solidFill>
                <a:effectLst/>
                <a:latin typeface="-apple-system"/>
              </a:rPr>
              <a:t>. »</a:t>
            </a:r>
            <a:endParaRPr lang="fr-FR" dirty="0"/>
          </a:p>
        </p:txBody>
      </p:sp>
      <p:pic>
        <p:nvPicPr>
          <p:cNvPr id="10" name="Picture 2" descr="La Minute Arty • Niki de Saint-Phalle - Le blog d'art contemporain de  KAZoART">
            <a:extLst>
              <a:ext uri="{FF2B5EF4-FFF2-40B4-BE49-F238E27FC236}">
                <a16:creationId xmlns:a16="http://schemas.microsoft.com/office/drawing/2014/main" id="{6BB10B84-7F9C-335D-E308-B4D542084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174" y="4322208"/>
            <a:ext cx="1917290" cy="191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65D2DB9-1CDF-990E-34E7-72B6BFB661C3}"/>
              </a:ext>
            </a:extLst>
          </p:cNvPr>
          <p:cNvSpPr txBox="1"/>
          <p:nvPr/>
        </p:nvSpPr>
        <p:spPr>
          <a:xfrm>
            <a:off x="0" y="6619547"/>
            <a:ext cx="1068513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dirty="0">
                <a:hlinkClick r:id="rId5"/>
              </a:rPr>
              <a:t>https://www.francetvinfo.fr/culture/arts-expos/sculpture/en-italie-l-artiste-francaise-niki-de-saint-phalle-a-cree-le-jardin-des-tarots-un-immense-parc-inspire-du-jeu-de-cartes_3565693.html</a:t>
            </a:r>
            <a:endParaRPr lang="fr-FR" sz="105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3F5969D-F5FF-4C82-EB3D-A56A5CD14A96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2983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Parler de mes activités passées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22679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77592AD-4167-44A6-9B45-5B56B0B8AD5E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045784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4015</Words>
  <Application>Microsoft Office PowerPoint</Application>
  <PresentationFormat>Grand écran</PresentationFormat>
  <Paragraphs>770</Paragraphs>
  <Slides>53</Slides>
  <Notes>9</Notes>
  <HiddenSlides>1</HiddenSlides>
  <MMClips>10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53</vt:i4>
      </vt:variant>
    </vt:vector>
  </HeadingPairs>
  <TitlesOfParts>
    <vt:vector size="66" baseType="lpstr">
      <vt:lpstr>UD Digi Kyokasho NK-R</vt:lpstr>
      <vt:lpstr>-apple-system</vt:lpstr>
      <vt:lpstr>Arial</vt:lpstr>
      <vt:lpstr>Calibri</vt:lpstr>
      <vt:lpstr>Calibri Light</vt:lpstr>
      <vt:lpstr>Google Sans</vt:lpstr>
      <vt:lpstr>Rubik</vt:lpstr>
      <vt:lpstr>Verdana</vt:lpstr>
      <vt:lpstr>Thème Office</vt:lpstr>
      <vt:lpstr>Office Theme</vt:lpstr>
      <vt:lpstr>Office Theme</vt:lpstr>
      <vt:lpstr>Office Theme</vt:lpstr>
      <vt:lpstr>Thème Office</vt:lpstr>
      <vt:lpstr>Chère Léa…</vt:lpstr>
      <vt:lpstr>I. Starter</vt:lpstr>
      <vt:lpstr>Présentation PowerPoint</vt:lpstr>
      <vt:lpstr>II. Compréhension globale</vt:lpstr>
      <vt:lpstr>Résumé de  la situation de communication</vt:lpstr>
      <vt:lpstr>Présentation du Parc Güell</vt:lpstr>
      <vt:lpstr>Le Jardin des Tarots – Niki de Saint Phalle</vt:lpstr>
      <vt:lpstr>À la fin de la leçon…</vt:lpstr>
      <vt:lpstr>Présentation PowerPoint</vt:lpstr>
      <vt:lpstr>III. Compréhension détaillée</vt:lpstr>
      <vt:lpstr>Présentation PowerPoint</vt:lpstr>
      <vt:lpstr>IV. Vocabulaire : les activités en ville</vt:lpstr>
      <vt:lpstr>Présentation PowerPoint</vt:lpstr>
      <vt:lpstr>Présentation PowerPoint</vt:lpstr>
      <vt:lpstr>Fais cette activité 3 fois pour tester ta mémoire !</vt:lpstr>
      <vt:lpstr>V. Grammaire (1): le passé composé (2/2)</vt:lpstr>
      <vt:lpstr>V. Grammaire (1): le passé composé (2/2)</vt:lpstr>
      <vt:lpstr>V. Grammaire (1): le passé composé (2/2)</vt:lpstr>
      <vt:lpstr>V. Grammaire (1) : le passé composé (2/2)</vt:lpstr>
      <vt:lpstr>V. Grammaire (2): Quels sont les verbes avec ÊTRE ?</vt:lpstr>
      <vt:lpstr>Présentation PowerPoint</vt:lpstr>
      <vt:lpstr>Présentation PowerPoint</vt:lpstr>
      <vt:lpstr>Répondez avec des réponses négatives</vt:lpstr>
      <vt:lpstr>Exercice</vt:lpstr>
      <vt:lpstr>Jeu des auxiliaires</vt:lpstr>
      <vt:lpstr>Présentation PowerPoint</vt:lpstr>
      <vt:lpstr>B) Les verbes pronominaux au passé composé</vt:lpstr>
      <vt:lpstr>Mettez le texte au passé composé</vt:lpstr>
      <vt:lpstr>BONUS !! Tell me how to passé</vt:lpstr>
      <vt:lpstr>Bonus 2 !! Dr &amp; Mrs Vandertramp</vt:lpstr>
      <vt:lpstr>Kahoot time !</vt:lpstr>
      <vt:lpstr>V. Grammaire (3): Accord du participe passé </vt:lpstr>
      <vt:lpstr>Présentation PowerPoint</vt:lpstr>
      <vt:lpstr>Présentation PowerPoint</vt:lpstr>
      <vt:lpstr>Présentation PowerPoint</vt:lpstr>
      <vt:lpstr>Focus sur le passé composé avec l’auxiliaire ÊTRE</vt:lpstr>
      <vt:lpstr>Focus sur le passé composé avec l’auxiliaire ÊTRE</vt:lpstr>
      <vt:lpstr>Focus sur le passé composé avec l’auxiliaire ÊTRE</vt:lpstr>
      <vt:lpstr>Associez les questions et les réponses.  Faites l’accord si nécessaire.</vt:lpstr>
      <vt:lpstr>Kahoot time !</vt:lpstr>
      <vt:lpstr>Kahoot time !</vt:lpstr>
      <vt:lpstr>VI. Phonétique</vt:lpstr>
      <vt:lpstr>VI. Phonétique</vt:lpstr>
      <vt:lpstr>VI. Phonétique :  groupes rythmiques, liaisons et enchaînements</vt:lpstr>
      <vt:lpstr>VI. Phonétique :  groupes rythmiques, liaisons et enchaînements</vt:lpstr>
      <vt:lpstr>VII. Production</vt:lpstr>
      <vt:lpstr>Vocabulaire à utiliser pour la tâche 2</vt:lpstr>
      <vt:lpstr> Vidéo pour la tâche 3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Chan, Makara Valery Ouk</dc:creator>
  <cp:lastModifiedBy>Chan, Makara Valery Ouk</cp:lastModifiedBy>
  <cp:revision>21</cp:revision>
  <dcterms:created xsi:type="dcterms:W3CDTF">2023-01-17T15:23:52Z</dcterms:created>
  <dcterms:modified xsi:type="dcterms:W3CDTF">2023-01-19T09:35:05Z</dcterms:modified>
</cp:coreProperties>
</file>