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29" r:id="rId3"/>
    <p:sldMasterId id="2147483717" r:id="rId4"/>
    <p:sldMasterId id="2147483731" r:id="rId5"/>
  </p:sldMasterIdLst>
  <p:notesMasterIdLst>
    <p:notesMasterId r:id="rId52"/>
  </p:notesMasterIdLst>
  <p:sldIdLst>
    <p:sldId id="310" r:id="rId6"/>
    <p:sldId id="256" r:id="rId7"/>
    <p:sldId id="299" r:id="rId8"/>
    <p:sldId id="275" r:id="rId9"/>
    <p:sldId id="276" r:id="rId10"/>
    <p:sldId id="277" r:id="rId11"/>
    <p:sldId id="278" r:id="rId12"/>
    <p:sldId id="301" r:id="rId13"/>
    <p:sldId id="279" r:id="rId14"/>
    <p:sldId id="290" r:id="rId15"/>
    <p:sldId id="291" r:id="rId16"/>
    <p:sldId id="292" r:id="rId17"/>
    <p:sldId id="280" r:id="rId18"/>
    <p:sldId id="281" r:id="rId19"/>
    <p:sldId id="283" r:id="rId20"/>
    <p:sldId id="284" r:id="rId21"/>
    <p:sldId id="302" r:id="rId22"/>
    <p:sldId id="285" r:id="rId23"/>
    <p:sldId id="286" r:id="rId24"/>
    <p:sldId id="287" r:id="rId25"/>
    <p:sldId id="261" r:id="rId26"/>
    <p:sldId id="257" r:id="rId27"/>
    <p:sldId id="258" r:id="rId28"/>
    <p:sldId id="303" r:id="rId29"/>
    <p:sldId id="259" r:id="rId30"/>
    <p:sldId id="268" r:id="rId31"/>
    <p:sldId id="304" r:id="rId32"/>
    <p:sldId id="270" r:id="rId33"/>
    <p:sldId id="260" r:id="rId34"/>
    <p:sldId id="271" r:id="rId35"/>
    <p:sldId id="272" r:id="rId36"/>
    <p:sldId id="306" r:id="rId37"/>
    <p:sldId id="262" r:id="rId38"/>
    <p:sldId id="265" r:id="rId39"/>
    <p:sldId id="263" r:id="rId40"/>
    <p:sldId id="305" r:id="rId41"/>
    <p:sldId id="269" r:id="rId42"/>
    <p:sldId id="264" r:id="rId43"/>
    <p:sldId id="298" r:id="rId44"/>
    <p:sldId id="300" r:id="rId45"/>
    <p:sldId id="288" r:id="rId46"/>
    <p:sldId id="266" r:id="rId47"/>
    <p:sldId id="294" r:id="rId48"/>
    <p:sldId id="295" r:id="rId49"/>
    <p:sldId id="296" r:id="rId50"/>
    <p:sldId id="297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5.jpg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5.jpg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Les arrondissements parisiens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Chez + pronoms toniques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Les lieux de la ville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Indiquer le chemin à un ami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42015EEE-320E-4A87-9C4A-5CE48AB80A53}">
      <dgm:prSet phldrT="[Text]"/>
      <dgm:spPr/>
      <dgm:t>
        <a:bodyPr/>
        <a:lstStyle/>
        <a:p>
          <a:r>
            <a:rPr lang="fr-FR" noProof="0" dirty="0"/>
            <a:t>Indiquer le chemin</a:t>
          </a:r>
        </a:p>
      </dgm:t>
    </dgm:pt>
    <dgm:pt modelId="{E042E7DC-7543-4720-B084-5E097FC2546C}" type="parTrans" cxnId="{66565690-1B52-4BA4-A33F-EF1A3BA32F5A}">
      <dgm:prSet/>
      <dgm:spPr/>
      <dgm:t>
        <a:bodyPr/>
        <a:lstStyle/>
        <a:p>
          <a:endParaRPr lang="fr-FR"/>
        </a:p>
      </dgm:t>
    </dgm:pt>
    <dgm:pt modelId="{D7EEFA5C-B91D-4133-B431-ACBDDE239283}" type="sibTrans" cxnId="{66565690-1B52-4BA4-A33F-EF1A3BA32F5A}">
      <dgm:prSet/>
      <dgm:spPr/>
      <dgm:t>
        <a:bodyPr/>
        <a:lstStyle/>
        <a:p>
          <a:endParaRPr lang="fr-FR"/>
        </a:p>
      </dgm:t>
    </dgm:pt>
    <dgm:pt modelId="{413DF087-3DB5-4C38-A8CF-86002361363D}">
      <dgm:prSet phldrT="[Text]"/>
      <dgm:spPr/>
      <dgm:t>
        <a:bodyPr rtlCol="0"/>
        <a:lstStyle/>
        <a:p>
          <a:pPr rtl="0"/>
          <a:r>
            <a:rPr lang="fr-FR" noProof="0" dirty="0"/>
            <a:t>Les directions</a:t>
          </a:r>
        </a:p>
      </dgm:t>
    </dgm:pt>
    <dgm:pt modelId="{6DA3FEA0-6F37-43A9-A113-E325888C51F9}" type="parTrans" cxnId="{26DBF3CA-FE65-496C-B628-0C358095C6F9}">
      <dgm:prSet/>
      <dgm:spPr/>
      <dgm:t>
        <a:bodyPr/>
        <a:lstStyle/>
        <a:p>
          <a:endParaRPr lang="fr-FR"/>
        </a:p>
      </dgm:t>
    </dgm:pt>
    <dgm:pt modelId="{CFBFF770-A399-49E4-9A2F-8D84770FA9D4}" type="sibTrans" cxnId="{26DBF3CA-FE65-496C-B628-0C358095C6F9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7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7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7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7BAD2AB0-E825-45BB-8F84-421BF434F4AD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DDA1ACFE-975C-45FA-A78B-F3DFEC076C8B}" type="pres">
      <dgm:prSet presAssocID="{EF2B91B6-6F0A-4365-9672-0E2C5B6A7701}" presName="linNode" presStyleCnt="0"/>
      <dgm:spPr/>
    </dgm:pt>
    <dgm:pt modelId="{7B7CED64-B8D5-42F7-84CC-AD73B69B9A48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49997605-2BE7-437A-BF5A-F1FD312823A6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0B56FD63-2F5A-4BD8-B739-E2E37E420D69}" type="presOf" srcId="{EF2B91B6-6F0A-4365-9672-0E2C5B6A7701}" destId="{7B7CED64-B8D5-42F7-84CC-AD73B69B9A48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66565690-1B52-4BA4-A33F-EF1A3BA32F5A}" srcId="{6D0E5D9F-7263-4526-A227-51301233F549}" destId="{42015EEE-320E-4A87-9C4A-5CE48AB80A53}" srcOrd="1" destOrd="0" parTransId="{E042E7DC-7543-4720-B084-5E097FC2546C}" sibTransId="{D7EEFA5C-B91D-4133-B431-ACBDDE23928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26ADD89E-4027-4819-BEC1-52F6546580BF}" type="presOf" srcId="{413DF087-3DB5-4C38-A8CF-86002361363D}" destId="{DEB8032B-A822-48B9-BAA2-739568738E8E}" srcOrd="0" destOrd="1" presId="urn:microsoft.com/office/officeart/2005/8/layout/vList5"/>
    <dgm:cxn modelId="{BDFB6F9F-E2CA-44F8-A0C3-BF29998C63A0}" type="presOf" srcId="{010F7425-1081-46EA-BC6D-7D7F7133B2F3}" destId="{7BAD2AB0-E825-45BB-8F84-421BF434F4AD}" srcOrd="0" destOrd="0" presId="urn:microsoft.com/office/officeart/2005/8/layout/vList5"/>
    <dgm:cxn modelId="{2A9AEDA6-EC08-4249-9988-0A1803B7EF1D}" type="presOf" srcId="{E5B59BB8-AD1F-45CC-80A1-25E8E627A9B9}" destId="{EB994FD0-5BD3-4222-8421-7D88AD96F3ED}" srcOrd="0" destOrd="1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DBF3CA-FE65-496C-B628-0C358095C6F9}" srcId="{E5E95E82-EF79-43CA-AA86-43B0E1CBCD3F}" destId="{413DF087-3DB5-4C38-A8CF-86002361363D}" srcOrd="1" destOrd="0" parTransId="{6DA3FEA0-6F37-43A9-A113-E325888C51F9}" sibTransId="{CFBFF770-A399-49E4-9A2F-8D84770FA9D4}"/>
    <dgm:cxn modelId="{ED055FCE-A1E9-4EA7-BD7F-40D5BADEC64D}" type="presOf" srcId="{42015EEE-320E-4A87-9C4A-5CE48AB80A53}" destId="{F1F46C76-FD99-4BAA-808C-125E236A3898}" srcOrd="0" destOrd="1" presId="urn:microsoft.com/office/officeart/2005/8/layout/vList5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F479DEDA-E837-4563-A4E5-DE8EA0EB3832}" type="presOf" srcId="{C405AABF-5221-4BF2-84F2-80740C29EB11}" destId="{49997605-2BE7-437A-BF5A-F1FD312823A6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BEA0C8C7-9A51-409F-80E7-42AC9DBA59F1}" type="presParOf" srcId="{16993049-9C2E-4424-9FD2-65D7A0CC25C4}" destId="{7BAD2AB0-E825-45BB-8F84-421BF434F4AD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FB325A5E-8E49-4114-B14E-AAB1B2F9C534}" type="presParOf" srcId="{701434F3-8A09-4601-83A6-F8EE67705195}" destId="{DDA1ACFE-975C-45FA-A78B-F3DFEC076C8B}" srcOrd="12" destOrd="0" presId="urn:microsoft.com/office/officeart/2005/8/layout/vList5"/>
    <dgm:cxn modelId="{314D1DF9-E73F-4226-A9F7-7A9DF89D5EED}" type="presParOf" srcId="{DDA1ACFE-975C-45FA-A78B-F3DFEC076C8B}" destId="{7B7CED64-B8D5-42F7-84CC-AD73B69B9A48}" srcOrd="0" destOrd="0" presId="urn:microsoft.com/office/officeart/2005/8/layout/vList5"/>
    <dgm:cxn modelId="{C4EBD22D-1E27-4DF6-BD6A-5CB54F063049}" type="presParOf" srcId="{DDA1ACFE-975C-45FA-A78B-F3DFEC076C8B}" destId="{49997605-2BE7-437A-BF5A-F1FD312823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D4BAF86-7947-4D7D-BAB1-9CD1584834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4B53BC-0E28-40F3-BC9F-9DFA3CA8A0F1}">
      <dgm:prSet/>
      <dgm:spPr/>
      <dgm:t>
        <a:bodyPr/>
        <a:lstStyle/>
        <a:p>
          <a:r>
            <a:rPr lang="fr-FR"/>
            <a:t>Dans les rues de la ville </a:t>
          </a:r>
          <a:endParaRPr lang="en-US"/>
        </a:p>
      </dgm:t>
    </dgm:pt>
    <dgm:pt modelId="{B8D32F1A-9DC5-47C9-9ED5-69CBA09819C4}" type="parTrans" cxnId="{42DB293B-6F16-44B2-BA9C-51F0D60E6805}">
      <dgm:prSet/>
      <dgm:spPr/>
      <dgm:t>
        <a:bodyPr/>
        <a:lstStyle/>
        <a:p>
          <a:endParaRPr lang="en-US"/>
        </a:p>
      </dgm:t>
    </dgm:pt>
    <dgm:pt modelId="{1C96F1E7-160D-4538-A793-97B5BEEA2403}" type="sibTrans" cxnId="{42DB293B-6F16-44B2-BA9C-51F0D60E6805}">
      <dgm:prSet/>
      <dgm:spPr/>
      <dgm:t>
        <a:bodyPr/>
        <a:lstStyle/>
        <a:p>
          <a:endParaRPr lang="en-US"/>
        </a:p>
      </dgm:t>
    </dgm:pt>
    <dgm:pt modelId="{C9345073-16B3-4B0B-87D2-6936E4A771F1}">
      <dgm:prSet/>
      <dgm:spPr/>
      <dgm:t>
        <a:bodyPr/>
        <a:lstStyle/>
        <a:p>
          <a:r>
            <a:rPr lang="fr-FR" b="1" u="sng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dirty="0">
            <a:solidFill>
              <a:schemeClr val="bg1"/>
            </a:solidFill>
          </a:endParaRPr>
        </a:p>
      </dgm:t>
    </dgm:pt>
    <dgm:pt modelId="{EF01D461-7A52-4634-A5D0-B903F2181938}" type="parTrans" cxnId="{6C1EB69A-1DB2-408E-AB1F-BF5FB3FA1D83}">
      <dgm:prSet/>
      <dgm:spPr/>
      <dgm:t>
        <a:bodyPr/>
        <a:lstStyle/>
        <a:p>
          <a:endParaRPr lang="en-US"/>
        </a:p>
      </dgm:t>
    </dgm:pt>
    <dgm:pt modelId="{D16A0C37-E338-4398-82D4-B7DC4D1C7765}" type="sibTrans" cxnId="{6C1EB69A-1DB2-408E-AB1F-BF5FB3FA1D83}">
      <dgm:prSet/>
      <dgm:spPr/>
      <dgm:t>
        <a:bodyPr/>
        <a:lstStyle/>
        <a:p>
          <a:endParaRPr lang="en-US"/>
        </a:p>
      </dgm:t>
    </dgm:pt>
    <dgm:pt modelId="{3764553F-C34B-4EDC-8306-B9368598D55F}" type="pres">
      <dgm:prSet presAssocID="{CD4BAF86-7947-4D7D-BAB1-9CD15848346F}" presName="linear" presStyleCnt="0">
        <dgm:presLayoutVars>
          <dgm:animLvl val="lvl"/>
          <dgm:resizeHandles val="exact"/>
        </dgm:presLayoutVars>
      </dgm:prSet>
      <dgm:spPr/>
    </dgm:pt>
    <dgm:pt modelId="{C7F19DFA-85F1-4A5E-9529-FBCA4A8B58CB}" type="pres">
      <dgm:prSet presAssocID="{134B53BC-0E28-40F3-BC9F-9DFA3CA8A0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55791E1-8E02-4ECE-8538-DD12EED29578}" type="pres">
      <dgm:prSet presAssocID="{1C96F1E7-160D-4538-A793-97B5BEEA2403}" presName="spacer" presStyleCnt="0"/>
      <dgm:spPr/>
    </dgm:pt>
    <dgm:pt modelId="{2C34AEFF-BD21-4875-9ECC-B79897E383C1}" type="pres">
      <dgm:prSet presAssocID="{C9345073-16B3-4B0B-87D2-6936E4A771F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2DB293B-6F16-44B2-BA9C-51F0D60E6805}" srcId="{CD4BAF86-7947-4D7D-BAB1-9CD15848346F}" destId="{134B53BC-0E28-40F3-BC9F-9DFA3CA8A0F1}" srcOrd="0" destOrd="0" parTransId="{B8D32F1A-9DC5-47C9-9ED5-69CBA09819C4}" sibTransId="{1C96F1E7-160D-4538-A793-97B5BEEA2403}"/>
    <dgm:cxn modelId="{CAA5EC61-AE23-4AED-96AB-97E79A0F5E42}" type="presOf" srcId="{C9345073-16B3-4B0B-87D2-6936E4A771F1}" destId="{2C34AEFF-BD21-4875-9ECC-B79897E383C1}" srcOrd="0" destOrd="0" presId="urn:microsoft.com/office/officeart/2005/8/layout/vList2"/>
    <dgm:cxn modelId="{7861BF75-A057-4B15-9712-A043B27E0BCE}" type="presOf" srcId="{CD4BAF86-7947-4D7D-BAB1-9CD15848346F}" destId="{3764553F-C34B-4EDC-8306-B9368598D55F}" srcOrd="0" destOrd="0" presId="urn:microsoft.com/office/officeart/2005/8/layout/vList2"/>
    <dgm:cxn modelId="{6C1EB69A-1DB2-408E-AB1F-BF5FB3FA1D83}" srcId="{CD4BAF86-7947-4D7D-BAB1-9CD15848346F}" destId="{C9345073-16B3-4B0B-87D2-6936E4A771F1}" srcOrd="1" destOrd="0" parTransId="{EF01D461-7A52-4634-A5D0-B903F2181938}" sibTransId="{D16A0C37-E338-4398-82D4-B7DC4D1C7765}"/>
    <dgm:cxn modelId="{0323B3E1-64F7-40EF-9863-585094C913F1}" type="presOf" srcId="{134B53BC-0E28-40F3-BC9F-9DFA3CA8A0F1}" destId="{C7F19DFA-85F1-4A5E-9529-FBCA4A8B58CB}" srcOrd="0" destOrd="0" presId="urn:microsoft.com/office/officeart/2005/8/layout/vList2"/>
    <dgm:cxn modelId="{A9592AB3-5AD9-47E2-AEBA-B044588B9529}" type="presParOf" srcId="{3764553F-C34B-4EDC-8306-B9368598D55F}" destId="{C7F19DFA-85F1-4A5E-9529-FBCA4A8B58CB}" srcOrd="0" destOrd="0" presId="urn:microsoft.com/office/officeart/2005/8/layout/vList2"/>
    <dgm:cxn modelId="{0651CC5C-874D-4348-B60B-8B105BDFE4DD}" type="presParOf" srcId="{3764553F-C34B-4EDC-8306-B9368598D55F}" destId="{055791E1-8E02-4ECE-8538-DD12EED29578}" srcOrd="1" destOrd="0" presId="urn:microsoft.com/office/officeart/2005/8/layout/vList2"/>
    <dgm:cxn modelId="{9245A411-5756-4836-9956-639DEB2C55ED}" type="presParOf" srcId="{3764553F-C34B-4EDC-8306-B9368598D55F}" destId="{2C34AEFF-BD21-4875-9ECC-B79897E383C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 custLinFactNeighborY="-2182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600" b="0" noProof="0" dirty="0"/>
            <a:t>- Dire où j’habite</a:t>
          </a:r>
        </a:p>
        <a:p>
          <a:pPr rtl="0"/>
          <a:r>
            <a:rPr lang="fr-FR" sz="1600" b="0" noProof="0" dirty="0"/>
            <a:t>- Demander et indiquer le chemin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600" b="0" noProof="0" dirty="0"/>
            <a:t>- Chez + pronoms toniques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  <a:p>
          <a:pPr rtl="0"/>
          <a:endParaRPr lang="fr-FR" sz="1600" b="1" noProof="0" dirty="0"/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600" b="0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600" b="0" noProof="0" dirty="0"/>
            <a:t>- Les directions</a:t>
          </a:r>
        </a:p>
        <a:p>
          <a:pPr rtl="0"/>
          <a:r>
            <a:rPr lang="fr-FR" sz="1600" b="0" noProof="0" dirty="0"/>
            <a:t>- Les lieux de la ville</a:t>
          </a:r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Les arrondissements parisiens</a:t>
          </a:r>
        </a:p>
      </dsp:txBody>
      <dsp:txXfrm rot="-5400000">
        <a:off x="3950208" y="86574"/>
        <a:ext cx="6998386" cy="447441"/>
      </dsp:txXfrm>
    </dsp:sp>
    <dsp:sp modelId="{9B3EC6CB-E556-4596-937F-9B337526B96B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EB994FD0-5BD3-4222-8421-7D88AD96F3ED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Situation de communication 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noProof="0" dirty="0"/>
        </a:p>
      </dsp:txBody>
      <dsp:txXfrm rot="-5400000">
        <a:off x="3950208" y="737382"/>
        <a:ext cx="6998386" cy="447441"/>
      </dsp:txXfrm>
    </dsp:sp>
    <dsp:sp modelId="{5E02BC2E-681C-44DC-B629-37E710682889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globale</a:t>
          </a:r>
        </a:p>
      </dsp:txBody>
      <dsp:txXfrm>
        <a:off x="30257" y="681450"/>
        <a:ext cx="3889694" cy="559302"/>
      </dsp:txXfrm>
    </dsp:sp>
    <dsp:sp modelId="{F1F46C76-FD99-4BAA-808C-125E236A3898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Recherche des phrases clés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Indiquer le chemin</a:t>
          </a:r>
        </a:p>
      </dsp:txBody>
      <dsp:txXfrm rot="-5400000">
        <a:off x="3950208" y="1388189"/>
        <a:ext cx="6998386" cy="447441"/>
      </dsp:txXfrm>
    </dsp:sp>
    <dsp:sp modelId="{F10BD171-EBF1-496C-95A4-385D5256AD95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Compréhension détaillée</a:t>
          </a:r>
        </a:p>
      </dsp:txBody>
      <dsp:txXfrm>
        <a:off x="30257" y="1332258"/>
        <a:ext cx="3889694" cy="559302"/>
      </dsp:txXfrm>
    </dsp:sp>
    <dsp:sp modelId="{DEB8032B-A822-48B9-BAA2-739568738E8E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Les lieux de la ville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Les directions</a:t>
          </a:r>
        </a:p>
      </dsp:txBody>
      <dsp:txXfrm rot="-5400000">
        <a:off x="3950208" y="2038996"/>
        <a:ext cx="6998386" cy="447441"/>
      </dsp:txXfrm>
    </dsp:sp>
    <dsp:sp modelId="{47D7F6D4-1AE1-457B-9359-82BFECB9BFF7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>
        <a:off x="30257" y="1983065"/>
        <a:ext cx="3889694" cy="559302"/>
      </dsp:txXfrm>
    </dsp:sp>
    <dsp:sp modelId="{0E7EC134-40FF-4065-8375-D6818C7C042B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Chez + pronoms toniques</a:t>
          </a:r>
        </a:p>
      </dsp:txBody>
      <dsp:txXfrm rot="-5400000">
        <a:off x="3950208" y="2689803"/>
        <a:ext cx="6998386" cy="447441"/>
      </dsp:txXfrm>
    </dsp:sp>
    <dsp:sp modelId="{4A2B0C5C-6817-4C72-BDB2-74AF0BC8F80A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7BAD2AB0-E825-45BB-8F84-421BF434F4AD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300" kern="1200" noProof="0" dirty="0"/>
        </a:p>
      </dsp:txBody>
      <dsp:txXfrm rot="-5400000">
        <a:off x="3950208" y="3340609"/>
        <a:ext cx="6998386" cy="447441"/>
      </dsp:txXfrm>
    </dsp:sp>
    <dsp:sp modelId="{CF8CF7A4-E273-4E43-A889-DF9FF94D4DC0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49997605-2BE7-437A-BF5A-F1FD312823A6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rtlCol="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Indiquer le chemin à un ami</a:t>
          </a:r>
        </a:p>
      </dsp:txBody>
      <dsp:txXfrm rot="-5400000">
        <a:off x="3950208" y="3991417"/>
        <a:ext cx="6998386" cy="447441"/>
      </dsp:txXfrm>
    </dsp:sp>
    <dsp:sp modelId="{7B7CED64-B8D5-42F7-84CC-AD73B69B9A48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19DFA-85F1-4A5E-9529-FBCA4A8B58CB}">
      <dsp:nvSpPr>
        <dsp:cNvPr id="0" name=""/>
        <dsp:cNvSpPr/>
      </dsp:nvSpPr>
      <dsp:spPr>
        <a:xfrm>
          <a:off x="0" y="446732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/>
            <a:t>Dans les rues de la ville </a:t>
          </a:r>
          <a:endParaRPr lang="en-US" sz="4200" kern="1200"/>
        </a:p>
      </dsp:txBody>
      <dsp:txXfrm>
        <a:off x="81447" y="528179"/>
        <a:ext cx="10352706" cy="1505562"/>
      </dsp:txXfrm>
    </dsp:sp>
    <dsp:sp modelId="{2C34AEFF-BD21-4875-9ECC-B79897E383C1}">
      <dsp:nvSpPr>
        <dsp:cNvPr id="0" name=""/>
        <dsp:cNvSpPr/>
      </dsp:nvSpPr>
      <dsp:spPr>
        <a:xfrm>
          <a:off x="0" y="2236149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b="1" u="sng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sz="4200" kern="1200" dirty="0">
            <a:solidFill>
              <a:schemeClr val="bg1"/>
            </a:solidFill>
          </a:endParaRPr>
        </a:p>
      </dsp:txBody>
      <dsp:txXfrm>
        <a:off x="81447" y="2317596"/>
        <a:ext cx="10352706" cy="15055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Dire où j’habite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Demander et indiquer le chemin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directions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lieux de la ville</a:t>
          </a:r>
          <a:endParaRPr lang="fr-FR" sz="1800" b="0" kern="1200" noProof="0" dirty="0"/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Chez + pronoms toniques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1" kern="1200" noProof="0" dirty="0"/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Les arrondissements parisiens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54272-4133-4EC1-993F-5E4A94CE5770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EB9C2-933F-4573-B7DB-54F6B65A97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755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FC796C-F68D-2280-D4DC-8DF76627C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4A2687-F05E-FCD9-4FF0-5AA8919B9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31AE0-B0AE-BD3F-5839-67E966E9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EBBF08-9637-38F5-3118-E558E1C3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58E855-EF30-C92E-C0B0-4FB63601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88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D77D73-7CAC-6108-CC61-1467D28C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31A5FB-46EE-28AB-40FA-D41CDB842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38612E-7CC1-2DB7-CD3E-280B3D52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83B1A0-9A03-D9D2-055C-65E33308B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276738-8397-269B-268C-C89AE8CD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00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12DD13C-5BBD-C96E-EBAA-9A60EEEAD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7D6BD41-C49F-6463-9FE1-81D6D7E51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23F1AE-5674-3E10-BBE1-FE0E87BF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A114D5-B711-83B2-D20A-7BF4C0FA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C3380C-E18D-0B76-A666-98EF28E07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06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E3DED-949C-4F3F-DF25-B6B470764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7E7D7-EEA1-C243-00B3-EAF1E35D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C7A476-A349-CC7D-E723-5862384C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C752B7-DC4C-E176-71F6-3E35588C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57C07B-CF8F-AA91-3097-0B99ADC8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8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411CD-A44D-4DF9-4CAE-F47F1BED9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039F9A-682B-D527-4F7C-7FEA82D88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729409-68B1-2B66-1955-4388E127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7F4BDB-D3B3-8FB0-D646-510F30FC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56EF5B-DCA1-6014-C72F-B0760755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62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7B751-8567-756C-6387-D00DAAB76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BFA3E9-8EB3-6520-90AA-1E925B6FD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4966F4-A5B0-A75A-28FE-156C8415E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8483B5-8DED-BE77-0437-CCE7C4A4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46A365-FB9C-B31C-9F4B-94804F27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E60207-DA96-3719-6908-648D52E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5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1A8610-9E77-88C0-ADF7-422F7D7B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37A6FB-ED7C-9D64-40A6-D99593284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1978BE-2ECC-F572-1684-8BFCE2ABF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686671-84B1-CEA1-C8C9-C56D9246F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BA0C6A-E254-A372-E0F9-D19FDBE56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1A53106-7ECB-6F9E-AE6F-27578AA2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94887BC-B9FA-5D1C-E927-E5EB9F32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FF23E7-E5BD-E479-4C47-71FF28BC3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99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512A5-E26B-54E9-6272-7FDCDA90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35D028-5F32-E454-886E-3A0162C7A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90FFB1-949F-7367-22B6-84A25A84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23688D-3425-CEBE-9815-DDAD8490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19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6872F74-B1EF-D12E-453A-A3CE732E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CCCDB8-A5C2-58F1-530C-E6E3664A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E54727-533D-E7CF-C606-F8E414BB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98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22F2E-2CD7-CC45-4D15-D07283B1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734023-B1C6-028D-5CA3-476B63E63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AC20FD8-9BE9-FF1A-7D5D-1C0847039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6D0D28-4831-6EDF-8D93-8FC67718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A0C86A-C55C-B190-DF8B-E73BA97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FC1117-963A-7B41-B59C-E0DC43D6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79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BB90CC-4260-085E-4B41-3569B5F6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4DB4A8-4BE3-6145-78F8-4C2D21C22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1AAE9C-679F-D55C-A19B-B105CC300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57789D-81E9-960F-9E32-BBBF4B76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8BACCE-F988-395B-A16A-4EC39AAC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066B2A-BAEE-FB05-BA25-BDB67EF0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79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F7091F-96D2-E155-A4F8-A83BC000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1181C1-1C5E-E55D-C67D-76C1DB826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39FE73-C589-7883-B478-B65FD52B1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96563-5069-4446-8482-3DCCA0EA7B76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127360-AB9A-31E8-78EF-F2174EC2F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5E1382-0988-C0C5-21A8-8F72B2364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5E764-1DD7-459F-AAF8-F3E653F921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80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diagramQuickStyle" Target="../diagrams/quickStyle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diagramLayout" Target="../diagrams/layou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11" Type="http://schemas.openxmlformats.org/officeDocument/2006/relationships/diagramData" Target="../diagrams/data10.xml"/><Relationship Id="rId5" Type="http://schemas.openxmlformats.org/officeDocument/2006/relationships/diagramQuickStyle" Target="../diagrams/quickStyle9.xml"/><Relationship Id="rId15" Type="http://schemas.microsoft.com/office/2007/relationships/diagramDrawing" Target="../diagrams/drawing1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9.xml"/><Relationship Id="rId9" Type="http://schemas.openxmlformats.org/officeDocument/2006/relationships/image" Target="../media/image21.jpg"/><Relationship Id="rId14" Type="http://schemas.openxmlformats.org/officeDocument/2006/relationships/diagramColors" Target="../diagrams/colors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microsoft.com/office/2007/relationships/diagramDrawing" Target="../diagrams/drawing13.xml"/><Relationship Id="rId5" Type="http://schemas.openxmlformats.org/officeDocument/2006/relationships/image" Target="../media/image23.png"/><Relationship Id="rId10" Type="http://schemas.openxmlformats.org/officeDocument/2006/relationships/diagramColors" Target="../diagrams/colors13.xml"/><Relationship Id="rId4" Type="http://schemas.openxmlformats.org/officeDocument/2006/relationships/image" Target="../media/image22.png"/><Relationship Id="rId9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Layout" Target="../diagrams/layout16.xml"/><Relationship Id="rId11" Type="http://schemas.openxmlformats.org/officeDocument/2006/relationships/image" Target="../media/image26.gif"/><Relationship Id="rId5" Type="http://schemas.openxmlformats.org/officeDocument/2006/relationships/diagramData" Target="../diagrams/data16.xml"/><Relationship Id="rId10" Type="http://schemas.openxmlformats.org/officeDocument/2006/relationships/image" Target="../media/image14.png"/><Relationship Id="rId4" Type="http://schemas.openxmlformats.org/officeDocument/2006/relationships/image" Target="../media/image25.png"/><Relationship Id="rId9" Type="http://schemas.microsoft.com/office/2007/relationships/diagramDrawing" Target="../diagrams/drawing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hyperlink" Target="https://ttsfree.com/speech-to-text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image" Target="../media/image31.jpeg"/><Relationship Id="rId7" Type="http://schemas.openxmlformats.org/officeDocument/2006/relationships/diagramQuickStyle" Target="../diagrams/quickStyle20.xml"/><Relationship Id="rId2" Type="http://schemas.openxmlformats.org/officeDocument/2006/relationships/hyperlink" Target="https://play.kahoot.it/v2/?quizId=5c47fa1f-3722-401c-8415-96eb14d796ee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0.xml"/><Relationship Id="rId4" Type="http://schemas.openxmlformats.org/officeDocument/2006/relationships/image" Target="../media/image32.gif"/><Relationship Id="rId9" Type="http://schemas.microsoft.com/office/2007/relationships/diagramDrawing" Target="../diagrams/drawing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image" Target="../media/image34.jpeg"/><Relationship Id="rId7" Type="http://schemas.openxmlformats.org/officeDocument/2006/relationships/diagramData" Target="../diagrams/data21.xml"/><Relationship Id="rId12" Type="http://schemas.openxmlformats.org/officeDocument/2006/relationships/image" Target="../media/image26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microsoft.com/office/2007/relationships/diagramDrawing" Target="../diagrams/drawing21.xml"/><Relationship Id="rId5" Type="http://schemas.openxmlformats.org/officeDocument/2006/relationships/image" Target="../media/image36.png"/><Relationship Id="rId10" Type="http://schemas.openxmlformats.org/officeDocument/2006/relationships/diagramColors" Target="../diagrams/colors21.xml"/><Relationship Id="rId4" Type="http://schemas.openxmlformats.org/officeDocument/2006/relationships/image" Target="../media/image35.png"/><Relationship Id="rId9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diagramQuickStyle" Target="../diagrams/quickStyle22.xml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diagramLayout" Target="../diagrams/layout22.xml"/><Relationship Id="rId17" Type="http://schemas.openxmlformats.org/officeDocument/2006/relationships/image" Target="../media/image14.png"/><Relationship Id="rId2" Type="http://schemas.openxmlformats.org/officeDocument/2006/relationships/audio" Target="../media/media3.mp3"/><Relationship Id="rId16" Type="http://schemas.openxmlformats.org/officeDocument/2006/relationships/image" Target="../media/image26.gif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diagramData" Target="../diagrams/data22.xml"/><Relationship Id="rId5" Type="http://schemas.microsoft.com/office/2007/relationships/media" Target="../media/media5.mp3"/><Relationship Id="rId15" Type="http://schemas.microsoft.com/office/2007/relationships/diagramDrawing" Target="../diagrams/drawing22.xml"/><Relationship Id="rId10" Type="http://schemas.openxmlformats.org/officeDocument/2006/relationships/image" Target="../media/image38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Relationship Id="rId14" Type="http://schemas.openxmlformats.org/officeDocument/2006/relationships/diagramColors" Target="../diagrams/colors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14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28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7.png"/><Relationship Id="rId5" Type="http://schemas.microsoft.com/office/2007/relationships/media" Target="../media/media5.mp3"/><Relationship Id="rId10" Type="http://schemas.openxmlformats.org/officeDocument/2006/relationships/hyperlink" Target="https://ttsfree.com/speech-to-text" TargetMode="External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13" Type="http://schemas.openxmlformats.org/officeDocument/2006/relationships/image" Target="../media/image26.gif"/><Relationship Id="rId3" Type="http://schemas.microsoft.com/office/2007/relationships/media" Target="../media/media8.mp3"/><Relationship Id="rId7" Type="http://schemas.openxmlformats.org/officeDocument/2006/relationships/slideLayout" Target="../slideLayouts/slideLayout2.xml"/><Relationship Id="rId12" Type="http://schemas.microsoft.com/office/2007/relationships/diagramDrawing" Target="../diagrams/drawing2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diagramColors" Target="../diagrams/colors23.xml"/><Relationship Id="rId5" Type="http://schemas.microsoft.com/office/2007/relationships/media" Target="../media/media9.mp3"/><Relationship Id="rId10" Type="http://schemas.openxmlformats.org/officeDocument/2006/relationships/diagramQuickStyle" Target="../diagrams/quickStyle23.xml"/><Relationship Id="rId4" Type="http://schemas.openxmlformats.org/officeDocument/2006/relationships/audio" Target="../media/media8.mp3"/><Relationship Id="rId9" Type="http://schemas.openxmlformats.org/officeDocument/2006/relationships/diagramLayout" Target="../diagrams/layout23.xml"/><Relationship Id="rId1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image" Target="../media/image26.gif"/><Relationship Id="rId3" Type="http://schemas.microsoft.com/office/2007/relationships/media" Target="../media/media11.mp3"/><Relationship Id="rId7" Type="http://schemas.openxmlformats.org/officeDocument/2006/relationships/slideLayout" Target="../slideLayouts/slideLayout2.xml"/><Relationship Id="rId12" Type="http://schemas.microsoft.com/office/2007/relationships/diagramDrawing" Target="../diagrams/drawing2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11" Type="http://schemas.openxmlformats.org/officeDocument/2006/relationships/diagramColors" Target="../diagrams/colors24.xml"/><Relationship Id="rId5" Type="http://schemas.microsoft.com/office/2007/relationships/media" Target="../media/media12.mp3"/><Relationship Id="rId10" Type="http://schemas.openxmlformats.org/officeDocument/2006/relationships/diagramQuickStyle" Target="../diagrams/quickStyle24.xml"/><Relationship Id="rId4" Type="http://schemas.openxmlformats.org/officeDocument/2006/relationships/audio" Target="../media/media11.mp3"/><Relationship Id="rId9" Type="http://schemas.openxmlformats.org/officeDocument/2006/relationships/diagramLayout" Target="../diagrams/layout24.xml"/><Relationship Id="rId1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ttsfree.com/speech-to-text" TargetMode="External"/><Relationship Id="rId3" Type="http://schemas.microsoft.com/office/2007/relationships/media" Target="../media/media8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14.png"/><Relationship Id="rId5" Type="http://schemas.microsoft.com/office/2007/relationships/media" Target="../media/media9.mp3"/><Relationship Id="rId10" Type="http://schemas.openxmlformats.org/officeDocument/2006/relationships/image" Target="../media/image28.gif"/><Relationship Id="rId4" Type="http://schemas.openxmlformats.org/officeDocument/2006/relationships/audio" Target="../media/media8.mp3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13" Type="http://schemas.openxmlformats.org/officeDocument/2006/relationships/image" Target="../media/image26.gif"/><Relationship Id="rId3" Type="http://schemas.microsoft.com/office/2007/relationships/media" Target="../media/media14.mp3"/><Relationship Id="rId7" Type="http://schemas.openxmlformats.org/officeDocument/2006/relationships/diagramData" Target="../diagrams/data28.xml"/><Relationship Id="rId12" Type="http://schemas.openxmlformats.org/officeDocument/2006/relationships/image" Target="../media/image14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2.jpeg"/><Relationship Id="rId11" Type="http://schemas.microsoft.com/office/2007/relationships/diagramDrawing" Target="../diagrams/drawing28.xml"/><Relationship Id="rId5" Type="http://schemas.openxmlformats.org/officeDocument/2006/relationships/slideLayout" Target="../slideLayouts/slideLayout2.xml"/><Relationship Id="rId10" Type="http://schemas.openxmlformats.org/officeDocument/2006/relationships/diagramColors" Target="../diagrams/colors28.xml"/><Relationship Id="rId4" Type="http://schemas.openxmlformats.org/officeDocument/2006/relationships/audio" Target="../media/media14.mp3"/><Relationship Id="rId9" Type="http://schemas.openxmlformats.org/officeDocument/2006/relationships/diagramQuickStyle" Target="../diagrams/quickStyle2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hyperlink" Target="https://ttsfree.com/speech-to-text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10" Type="http://schemas.openxmlformats.org/officeDocument/2006/relationships/image" Target="../media/image26.gif"/><Relationship Id="rId4" Type="http://schemas.openxmlformats.org/officeDocument/2006/relationships/diagramData" Target="../diagrams/data31.xml"/><Relationship Id="rId9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hyperlink" Target="https://ttsfree.com/speech-to-text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image" Target="../media/image45.png"/><Relationship Id="rId7" Type="http://schemas.openxmlformats.org/officeDocument/2006/relationships/diagramQuickStyle" Target="../diagrams/quickStyle3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46.png"/><Relationship Id="rId9" Type="http://schemas.microsoft.com/office/2007/relationships/diagramDrawing" Target="../diagrams/drawing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diagramLayout" Target="../diagrams/layout35.xml"/><Relationship Id="rId7" Type="http://schemas.openxmlformats.org/officeDocument/2006/relationships/image" Target="../media/image49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LllIkviaHo?feature=oembe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microsoft.com/office/2007/relationships/diagramDrawing" Target="../diagrams/drawing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diagramColors" Target="../diagrams/colors7.xml"/><Relationship Id="rId5" Type="http://schemas.openxmlformats.org/officeDocument/2006/relationships/image" Target="../media/image12.png"/><Relationship Id="rId10" Type="http://schemas.openxmlformats.org/officeDocument/2006/relationships/diagramQuickStyle" Target="../diagrams/quickStyle7.xml"/><Relationship Id="rId4" Type="http://schemas.openxmlformats.org/officeDocument/2006/relationships/image" Target="../media/image11.png"/><Relationship Id="rId9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Xavier est perdu donc il téléphone à son amie Imane pour </a:t>
            </a:r>
            <a:r>
              <a:rPr lang="fr-FR" sz="2200" b="1" dirty="0"/>
              <a:t>demander où elle habite </a:t>
            </a:r>
            <a:r>
              <a:rPr lang="fr-FR" sz="2200" dirty="0"/>
              <a:t>et</a:t>
            </a:r>
            <a:r>
              <a:rPr lang="fr-FR" sz="2200" b="1" dirty="0"/>
              <a:t> demander le chemin </a:t>
            </a:r>
            <a:r>
              <a:rPr lang="fr-FR" sz="2200" dirty="0"/>
              <a:t>pour y aller. Imane </a:t>
            </a:r>
            <a:r>
              <a:rPr lang="fr-FR" sz="2200" b="1" dirty="0"/>
              <a:t>indique le chemin </a:t>
            </a:r>
            <a:r>
              <a:rPr lang="fr-FR" sz="2200" dirty="0"/>
              <a:t>pour aller chez elle.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Retrouver mon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3387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520353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BCF10-0DC6-D807-5BDC-063E4559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fr-FR" sz="5200" b="1" dirty="0"/>
              <a:t>III. Compréhension détaillée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1DEB585-1C1C-6674-CF42-BFEB66ABE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2648" y="3130024"/>
            <a:ext cx="4526700" cy="905340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83B4BBA-8A12-BDD0-48A3-C4E3916FA7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" b="8643"/>
          <a:stretch/>
        </p:blipFill>
        <p:spPr>
          <a:xfrm>
            <a:off x="6881418" y="292593"/>
            <a:ext cx="4138773" cy="6122990"/>
          </a:xfrm>
          <a:prstGeom prst="rect">
            <a:avLst/>
          </a:prstGeom>
        </p:spPr>
      </p:pic>
      <p:pic>
        <p:nvPicPr>
          <p:cNvPr id="8" name="PISTE100">
            <a:hlinkClick r:id="" action="ppaction://media"/>
            <a:extLst>
              <a:ext uri="{FF2B5EF4-FFF2-40B4-BE49-F238E27FC236}">
                <a16:creationId xmlns:a16="http://schemas.microsoft.com/office/drawing/2014/main" id="{83AB98AF-2265-919A-3AE7-4F9892215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99596" y="3485429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4667CF3-EB2E-2EFD-BD26-EF6F7816D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17528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4482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DA5FDD-562C-A22E-2C3B-DA3FA196C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D0DD649-38F2-11F8-23CC-9B31DCF9B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571031"/>
              </p:ext>
            </p:extLst>
          </p:nvPr>
        </p:nvGraphicFramePr>
        <p:xfrm>
          <a:off x="832626" y="2298699"/>
          <a:ext cx="10515601" cy="3050893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807666">
                  <a:extLst>
                    <a:ext uri="{9D8B030D-6E8A-4147-A177-3AD203B41FA5}">
                      <a16:colId xmlns:a16="http://schemas.microsoft.com/office/drawing/2014/main" val="2159068275"/>
                    </a:ext>
                  </a:extLst>
                </a:gridCol>
                <a:gridCol w="2643622">
                  <a:extLst>
                    <a:ext uri="{9D8B030D-6E8A-4147-A177-3AD203B41FA5}">
                      <a16:colId xmlns:a16="http://schemas.microsoft.com/office/drawing/2014/main" val="2741185195"/>
                    </a:ext>
                  </a:extLst>
                </a:gridCol>
                <a:gridCol w="2435413">
                  <a:extLst>
                    <a:ext uri="{9D8B030D-6E8A-4147-A177-3AD203B41FA5}">
                      <a16:colId xmlns:a16="http://schemas.microsoft.com/office/drawing/2014/main" val="20406179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63970906"/>
                    </a:ext>
                  </a:extLst>
                </a:gridCol>
              </a:tblGrid>
              <a:tr h="49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Indiquer une direction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Les lieux de la ville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Poser une question sur un lieu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Indiquer la maison de quelqu’un</a:t>
                      </a:r>
                      <a:endParaRPr lang="fr-FR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46897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traverses le pont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station de métro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785543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Tu continues tout droit après le pont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pont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es où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Chez elle, c’est au numéro 22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874802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Après, tu tournes à gauche rue des Frigos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moi, c’est au numéro 8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8681911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tournes à droite rue Goscinny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trottoir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470757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B5D70C-7BFE-9CBB-1C18-47A0E2195171}"/>
              </a:ext>
            </a:extLst>
          </p:cNvPr>
          <p:cNvSpPr/>
          <p:nvPr/>
        </p:nvSpPr>
        <p:spPr>
          <a:xfrm>
            <a:off x="887896" y="2975113"/>
            <a:ext cx="2716695" cy="23522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5990A0-1F43-8DFB-02B5-80C4FB6712B0}"/>
              </a:ext>
            </a:extLst>
          </p:cNvPr>
          <p:cNvSpPr/>
          <p:nvPr/>
        </p:nvSpPr>
        <p:spPr>
          <a:xfrm>
            <a:off x="3659862" y="2997332"/>
            <a:ext cx="2535530" cy="22263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3977C9-4087-5C5B-3799-336C9FDE17F6}"/>
              </a:ext>
            </a:extLst>
          </p:cNvPr>
          <p:cNvSpPr/>
          <p:nvPr/>
        </p:nvSpPr>
        <p:spPr>
          <a:xfrm>
            <a:off x="6361045" y="2975112"/>
            <a:ext cx="2140226" cy="22263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CD4DC8-9FEA-2B0E-76BB-F3BB1353A15D}"/>
              </a:ext>
            </a:extLst>
          </p:cNvPr>
          <p:cNvSpPr/>
          <p:nvPr/>
        </p:nvSpPr>
        <p:spPr>
          <a:xfrm>
            <a:off x="8792819" y="2997332"/>
            <a:ext cx="2464906" cy="22263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6B1C03E-44D1-1381-38E3-D48227AD66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949659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77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C3A876-2F50-A448-8C5E-AF1C023E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C39076D0-0E94-7E16-C198-B9A5D31FA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0739" y="467208"/>
            <a:ext cx="6269126" cy="59235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A40C8D9-A760-C451-5B36-1C03DCCFF9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949659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2873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C22C16-0FF8-8782-75DB-8C2DBBBB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lieux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ville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(1)</a:t>
            </a: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E4F22359-2C49-0980-4255-2E119DE48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68506" r="5374" b="7717"/>
          <a:stretch/>
        </p:blipFill>
        <p:spPr bwMode="auto">
          <a:xfrm>
            <a:off x="5153822" y="2298973"/>
            <a:ext cx="6553545" cy="22679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7B2E1B9-246C-C3EE-913D-A4197A726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1158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mp3-output-ttsfree(dot)com (66)">
            <a:hlinkClick r:id="" action="ppaction://media"/>
            <a:extLst>
              <a:ext uri="{FF2B5EF4-FFF2-40B4-BE49-F238E27FC236}">
                <a16:creationId xmlns:a16="http://schemas.microsoft.com/office/drawing/2014/main" id="{EC75AE37-2B35-1BD6-4978-C8BC6A6D1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94688" y="4925090"/>
            <a:ext cx="1173148" cy="1173148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2509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88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66)">
            <a:hlinkClick r:id="" action="ppaction://media"/>
            <a:extLst>
              <a:ext uri="{FF2B5EF4-FFF2-40B4-BE49-F238E27FC236}">
                <a16:creationId xmlns:a16="http://schemas.microsoft.com/office/drawing/2014/main" id="{F16A1FCC-E423-EA5C-92AE-1726DAA62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28918" y="5139559"/>
            <a:ext cx="725224" cy="72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D888235-5D5C-3606-9922-2C2782F119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76B1C-34AB-8DCF-F2CE-AB1A922B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FF151B5-8B34-2E89-DAE5-DF60F1CDC8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7982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C5C8EED-CF33-1306-1ECB-D783A7F255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3042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96745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9CBC5D-9647-7296-7819-8A031286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LE 6 p.70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B4B9520-9795-DBFC-0431-4CAC0E49B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1818" y="2427541"/>
            <a:ext cx="8933264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2D05416-866E-8BB9-CD65-EE81B92CC3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3042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488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lèches blanches peintes sur l’asphalte">
            <a:extLst>
              <a:ext uri="{FF2B5EF4-FFF2-40B4-BE49-F238E27FC236}">
                <a16:creationId xmlns:a16="http://schemas.microsoft.com/office/drawing/2014/main" id="{A4BA10BD-DDFB-2E91-6E4A-1080E85A30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113" b="1398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17FD52-199A-FC25-B0F9-437DA37DA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C’est où chez toi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D91E59A-91CB-10F6-547E-E7F92617A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5 – Leçon 1</a:t>
            </a:r>
          </a:p>
        </p:txBody>
      </p:sp>
    </p:spTree>
    <p:extLst>
      <p:ext uri="{BB962C8B-B14F-4D97-AF65-F5344CB8AC3E}">
        <p14:creationId xmlns:p14="http://schemas.microsoft.com/office/powerpoint/2010/main" val="4233366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383304-5C60-1A9B-577A-E157D674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2800" dirty="0">
                <a:solidFill>
                  <a:srgbClr val="FFFFFF"/>
                </a:solidFill>
              </a:rPr>
              <a:t>IV. </a:t>
            </a:r>
            <a:r>
              <a:rPr lang="fr-FR" sz="2800" b="1" dirty="0">
                <a:solidFill>
                  <a:srgbClr val="FFFFFF"/>
                </a:solidFill>
              </a:rPr>
              <a:t>Grammaire : </a:t>
            </a:r>
            <a:br>
              <a:rPr lang="fr-FR" sz="2800" b="1" dirty="0">
                <a:solidFill>
                  <a:srgbClr val="FFFFFF"/>
                </a:solidFill>
              </a:rPr>
            </a:br>
            <a:r>
              <a:rPr lang="fr-FR" sz="2800" b="1" dirty="0">
                <a:solidFill>
                  <a:srgbClr val="FFFFFF"/>
                </a:solidFill>
              </a:rPr>
              <a:t>Poser une question sur un lieu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F70A29-A2E6-FF76-3CCD-47F81BEC6F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708360"/>
              </p:ext>
            </p:extLst>
          </p:nvPr>
        </p:nvGraphicFramePr>
        <p:xfrm>
          <a:off x="975999" y="2299576"/>
          <a:ext cx="10240002" cy="364319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515170">
                  <a:extLst>
                    <a:ext uri="{9D8B030D-6E8A-4147-A177-3AD203B41FA5}">
                      <a16:colId xmlns:a16="http://schemas.microsoft.com/office/drawing/2014/main" val="3999255389"/>
                    </a:ext>
                  </a:extLst>
                </a:gridCol>
                <a:gridCol w="3515170">
                  <a:extLst>
                    <a:ext uri="{9D8B030D-6E8A-4147-A177-3AD203B41FA5}">
                      <a16:colId xmlns:a16="http://schemas.microsoft.com/office/drawing/2014/main" val="1285269390"/>
                    </a:ext>
                  </a:extLst>
                </a:gridCol>
                <a:gridCol w="3209662">
                  <a:extLst>
                    <a:ext uri="{9D8B030D-6E8A-4147-A177-3AD203B41FA5}">
                      <a16:colId xmlns:a16="http://schemas.microsoft.com/office/drawing/2014/main" val="3063966086"/>
                    </a:ext>
                  </a:extLst>
                </a:gridCol>
              </a:tblGrid>
              <a:tr h="15120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Demander le chemin 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 l’adresse</a:t>
                      </a:r>
                    </a:p>
                  </a:txBody>
                  <a:tcPr marL="94298" marR="942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Demander où une personne se trouve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/>
                </a:tc>
                <a:extLst>
                  <a:ext uri="{0D108BD9-81ED-4DB2-BD59-A6C34878D82A}">
                    <a16:rowId xmlns:a16="http://schemas.microsoft.com/office/drawing/2014/main" val="2504969839"/>
                  </a:ext>
                </a:extLst>
              </a:tr>
              <a:tr h="10004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C’est </a:t>
                      </a:r>
                      <a:r>
                        <a:rPr lang="fr-FR" sz="3300" b="0" dirty="0">
                          <a:effectLst/>
                          <a:highlight>
                            <a:srgbClr val="FFFF00"/>
                          </a:highlight>
                        </a:rPr>
                        <a:t>où</a:t>
                      </a:r>
                      <a:r>
                        <a:rPr lang="fr-FR" sz="3300" b="0" dirty="0">
                          <a:effectLst/>
                        </a:rPr>
                        <a:t>, chez toi ?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habites </a:t>
                      </a:r>
                      <a:r>
                        <a:rPr lang="fr-FR" sz="33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où</a:t>
                      </a:r>
                      <a:r>
                        <a:rPr lang="fr-FR" sz="33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? </a:t>
                      </a:r>
                    </a:p>
                  </a:txBody>
                  <a:tcPr marL="94298" marR="9429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Tu es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où</a:t>
                      </a:r>
                      <a:r>
                        <a:rPr lang="fr-FR" sz="3300" dirty="0">
                          <a:effectLst/>
                        </a:rPr>
                        <a:t> ?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/>
                </a:tc>
                <a:extLst>
                  <a:ext uri="{0D108BD9-81ED-4DB2-BD59-A6C34878D82A}">
                    <a16:rowId xmlns:a16="http://schemas.microsoft.com/office/drawing/2014/main" val="485013674"/>
                  </a:ext>
                </a:extLst>
              </a:tr>
              <a:tr h="1032149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Pour poser une question sur un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lieu</a:t>
                      </a:r>
                      <a:r>
                        <a:rPr lang="fr-FR" sz="3300" dirty="0">
                          <a:effectLst/>
                        </a:rPr>
                        <a:t>, on utilise le mot interrogatif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OÙ.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847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620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63053-1A66-37E4-C193-56B10F70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7D5A33-78B2-363F-D217-669A7F9A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Indiquer un chemin :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https://play.kahoot.it/v2/?quizId=5c47fa1f-3722-401c-8415-96eb14d796ee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Pins in a map">
            <a:extLst>
              <a:ext uri="{FF2B5EF4-FFF2-40B4-BE49-F238E27FC236}">
                <a16:creationId xmlns:a16="http://schemas.microsoft.com/office/drawing/2014/main" id="{FD235E5F-64D9-E46C-92A1-5EDF4C417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79" r="26502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4B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ance Playing GIF by Kahoot!">
            <a:extLst>
              <a:ext uri="{FF2B5EF4-FFF2-40B4-BE49-F238E27FC236}">
                <a16:creationId xmlns:a16="http://schemas.microsoft.com/office/drawing/2014/main" id="{6EBBAFE0-214B-4D0C-8823-B93D452D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877" y="3924709"/>
            <a:ext cx="4492660" cy="172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56E9960-58BB-E45D-A98B-C880AD818B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3042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599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33B01-2A44-FFC8-B06C-069B5FD5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altLang="fr-FR" sz="4400" b="1" i="0" u="sng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Grammaire : </a:t>
            </a:r>
            <a:r>
              <a:rPr kumimoji="0" lang="fr-FR" altLang="fr-FR" sz="4400" b="1" i="0" u="sng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Indiquer un chemin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60017AD-3C4C-8EEA-4609-3953B36CE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915014"/>
              </p:ext>
            </p:extLst>
          </p:nvPr>
        </p:nvGraphicFramePr>
        <p:xfrm>
          <a:off x="798930" y="2020893"/>
          <a:ext cx="10280455" cy="38452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3576">
                  <a:extLst>
                    <a:ext uri="{9D8B030D-6E8A-4147-A177-3AD203B41FA5}">
                      <a16:colId xmlns:a16="http://schemas.microsoft.com/office/drawing/2014/main" val="3273317887"/>
                    </a:ext>
                  </a:extLst>
                </a:gridCol>
                <a:gridCol w="2454972">
                  <a:extLst>
                    <a:ext uri="{9D8B030D-6E8A-4147-A177-3AD203B41FA5}">
                      <a16:colId xmlns:a16="http://schemas.microsoft.com/office/drawing/2014/main" val="4006449510"/>
                    </a:ext>
                  </a:extLst>
                </a:gridCol>
                <a:gridCol w="2267869">
                  <a:extLst>
                    <a:ext uri="{9D8B030D-6E8A-4147-A177-3AD203B41FA5}">
                      <a16:colId xmlns:a16="http://schemas.microsoft.com/office/drawing/2014/main" val="3112625186"/>
                    </a:ext>
                  </a:extLst>
                </a:gridCol>
                <a:gridCol w="2494038">
                  <a:extLst>
                    <a:ext uri="{9D8B030D-6E8A-4147-A177-3AD203B41FA5}">
                      <a16:colId xmlns:a16="http://schemas.microsoft.com/office/drawing/2014/main" val="3257856404"/>
                    </a:ext>
                  </a:extLst>
                </a:gridCol>
              </a:tblGrid>
              <a:tr h="3232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Indiquer un chemin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77265"/>
                  </a:ext>
                </a:extLst>
              </a:tr>
              <a:tr h="1179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2094868735"/>
                  </a:ext>
                </a:extLst>
              </a:tr>
              <a:tr h="13381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</a:t>
                      </a:r>
                      <a:r>
                        <a:rPr lang="fr-FR" sz="2000" dirty="0">
                          <a:effectLst/>
                        </a:rPr>
                        <a:t>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continues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tout droit </a:t>
                      </a:r>
                      <a:r>
                        <a:rPr lang="fr-FR" sz="2000" dirty="0">
                          <a:effectLst/>
                        </a:rPr>
                        <a:t>après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Après, 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gauche </a:t>
                      </a:r>
                      <a:r>
                        <a:rPr lang="fr-FR" sz="2000" dirty="0">
                          <a:effectLst/>
                        </a:rPr>
                        <a:t>rue des Frigos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droite</a:t>
                      </a:r>
                      <a:r>
                        <a:rPr lang="fr-FR" sz="2000" dirty="0">
                          <a:effectLst/>
                        </a:rPr>
                        <a:t> rue Goscinny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1828469582"/>
                  </a:ext>
                </a:extLst>
              </a:tr>
              <a:tr h="76696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 / continues / tournes / prends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Vous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traversez / continuez / tournez / prenez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402684"/>
                  </a:ext>
                </a:extLst>
              </a:tr>
            </a:tbl>
          </a:graphicData>
        </a:graphic>
      </p:graphicFrame>
      <p:pic>
        <p:nvPicPr>
          <p:cNvPr id="1029" name="Picture 19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074EEC71-55FA-F3AE-A0B0-01691D3AD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55" y="2675442"/>
            <a:ext cx="899508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1" descr="Panneau de signalisation pont mobile">
            <a:extLst>
              <a:ext uri="{FF2B5EF4-FFF2-40B4-BE49-F238E27FC236}">
                <a16:creationId xmlns:a16="http://schemas.microsoft.com/office/drawing/2014/main" id="{020D9CFA-B22C-0E0C-F774-AD57A70B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13" y="2727623"/>
            <a:ext cx="815024" cy="81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3" descr="Icon&#10;&#10;Description automatically generated">
            <a:extLst>
              <a:ext uri="{FF2B5EF4-FFF2-40B4-BE49-F238E27FC236}">
                <a16:creationId xmlns:a16="http://schemas.microsoft.com/office/drawing/2014/main" id="{DAA4AF0B-F4B3-ED96-C312-D9376FA2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5" y="2727623"/>
            <a:ext cx="98399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4" descr="Icon&#10;&#10;Description automatically generated">
            <a:extLst>
              <a:ext uri="{FF2B5EF4-FFF2-40B4-BE49-F238E27FC236}">
                <a16:creationId xmlns:a16="http://schemas.microsoft.com/office/drawing/2014/main" id="{6E3C534D-6231-4028-66E2-4DC86B05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25" y="2727623"/>
            <a:ext cx="869690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id="{B1C332EC-D0F6-5EB2-BA7D-970D092F2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06" y="2727623"/>
            <a:ext cx="98896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3F179A4-C973-CFAD-883C-AE6A1B885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57974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641" y="4777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9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05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6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205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9" name="Picture 2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8EF624D-B187-8A5B-A938-BC439C1E88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868" y="643467"/>
            <a:ext cx="752846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7F0CDF-B99D-E4DC-985F-C2CA6F47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768" y="1690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BE615B-B3BC-3A2A-08A1-6236497539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28958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363" y="42148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C99D1F7C-5BA8-9574-BA0E-337B0F6AE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208103" y="1385888"/>
            <a:ext cx="304800" cy="304800"/>
          </a:xfrm>
          <a:prstGeom prst="rect">
            <a:avLst/>
          </a:prstGeom>
        </p:spPr>
      </p:pic>
      <p:pic>
        <p:nvPicPr>
          <p:cNvPr id="6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A8D7495E-FF1D-426A-F494-D624FAAE8C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208103" y="2571750"/>
            <a:ext cx="304800" cy="304800"/>
          </a:xfrm>
          <a:prstGeom prst="rect">
            <a:avLst/>
          </a:prstGeom>
        </p:spPr>
      </p:pic>
      <p:pic>
        <p:nvPicPr>
          <p:cNvPr id="7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9648E0B6-EA02-1150-EB0A-63FB5A6CA7F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208103" y="3981451"/>
            <a:ext cx="304800" cy="304800"/>
          </a:xfrm>
          <a:prstGeom prst="rect">
            <a:avLst/>
          </a:prstGeom>
        </p:spPr>
      </p:pic>
      <p:pic>
        <p:nvPicPr>
          <p:cNvPr id="8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5C8C7B96-13F0-C164-B545-F96FAC804BC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208103" y="53197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8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5A53E99C-7245-FED4-35B8-CCEA02448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50514" y="4584640"/>
            <a:ext cx="304800" cy="304800"/>
          </a:xfrm>
          <a:prstGeom prst="rect">
            <a:avLst/>
          </a:prstGeom>
        </p:spPr>
      </p:pic>
      <p:pic>
        <p:nvPicPr>
          <p:cNvPr id="6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0DA67DEC-0C13-6CC5-A652-FE8BC131EE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84599" y="4584640"/>
            <a:ext cx="304800" cy="304800"/>
          </a:xfrm>
          <a:prstGeom prst="rect">
            <a:avLst/>
          </a:prstGeom>
        </p:spPr>
      </p:pic>
      <p:pic>
        <p:nvPicPr>
          <p:cNvPr id="9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4D08BD1E-9E72-A86B-355F-9A23E6E55D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18684" y="4584640"/>
            <a:ext cx="304800" cy="304800"/>
          </a:xfrm>
          <a:prstGeom prst="rect">
            <a:avLst/>
          </a:prstGeom>
        </p:spPr>
      </p:pic>
      <p:pic>
        <p:nvPicPr>
          <p:cNvPr id="10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7B53B6C5-57F2-080A-B658-805E80FBE03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05169" y="4584640"/>
            <a:ext cx="304800" cy="304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4F18D5D-321A-B495-A3CA-75D4FDA354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6819" y="5048840"/>
            <a:ext cx="1752475" cy="175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66" y="552906"/>
            <a:ext cx="5165936" cy="16749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i="1" u="sng" dirty="0"/>
              <a:t>(p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resent)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6190909" y="552906"/>
            <a:ext cx="515982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vas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lang="en-US" altLang="fr-FR" sz="2000" dirty="0"/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8946320"/>
              </p:ext>
            </p:extLst>
          </p:nvPr>
        </p:nvGraphicFramePr>
        <p:xfrm>
          <a:off x="835166" y="2642866"/>
          <a:ext cx="10515569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490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2875251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2171009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2923819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 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Je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vais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Tu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chemeClr val="tx1"/>
                          </a:solidFill>
                          <a:effectLst/>
                        </a:rPr>
                        <a:t>tourn</a:t>
                      </a:r>
                      <a:r>
                        <a:rPr lang="fr-FR" sz="2600" strike="noStrike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6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chemeClr val="accent4"/>
                          </a:solidFill>
                          <a:effectLst/>
                        </a:rPr>
                        <a:t>vas</a:t>
                      </a:r>
                      <a:endParaRPr lang="fr-FR" sz="2600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 / elle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va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Nous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Vous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Ils / elles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vont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</a:t>
                      </a:r>
                      <a:r>
                        <a:rPr lang="fr-FR" sz="2600" dirty="0">
                          <a:solidFill>
                            <a:srgbClr val="7030A0"/>
                          </a:solidFill>
                          <a:effectLst/>
                        </a:rPr>
                        <a:t>nn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758F730-54B5-B206-6415-0DB939D533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23654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75)">
            <a:hlinkClick r:id="" action="ppaction://media"/>
            <a:extLst>
              <a:ext uri="{FF2B5EF4-FFF2-40B4-BE49-F238E27FC236}">
                <a16:creationId xmlns:a16="http://schemas.microsoft.com/office/drawing/2014/main" id="{BECB56B7-2F33-A8A4-B7CA-34236599E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589278" y="2723066"/>
            <a:ext cx="304800" cy="304800"/>
          </a:xfrm>
          <a:prstGeom prst="rect">
            <a:avLst/>
          </a:prstGeom>
        </p:spPr>
      </p:pic>
      <p:pic>
        <p:nvPicPr>
          <p:cNvPr id="8" name="mp3-output-ttsfree(dot)com (76)">
            <a:hlinkClick r:id="" action="ppaction://media"/>
            <a:extLst>
              <a:ext uri="{FF2B5EF4-FFF2-40B4-BE49-F238E27FC236}">
                <a16:creationId xmlns:a16="http://schemas.microsoft.com/office/drawing/2014/main" id="{C465C6F7-24FF-2F4C-B893-D8DA186FE3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47573" y="2728576"/>
            <a:ext cx="304800" cy="304800"/>
          </a:xfrm>
          <a:prstGeom prst="rect">
            <a:avLst/>
          </a:prstGeom>
        </p:spPr>
      </p:pic>
      <p:pic>
        <p:nvPicPr>
          <p:cNvPr id="9" name="mp3-output-ttsfree(dot)com (77)">
            <a:hlinkClick r:id="" action="ppaction://media"/>
            <a:extLst>
              <a:ext uri="{FF2B5EF4-FFF2-40B4-BE49-F238E27FC236}">
                <a16:creationId xmlns:a16="http://schemas.microsoft.com/office/drawing/2014/main" id="{F87896AC-7449-CC66-13F7-B1B42850B7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648190" y="273811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5" y="552906"/>
            <a:ext cx="5165936" cy="16749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b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Temps </a:t>
            </a:r>
            <a:r>
              <a:rPr lang="en-US" sz="4000" b="1" i="1" u="sng" kern="1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IMPERATIF (order)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7170075" y="3917659"/>
            <a:ext cx="313238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lang="en-US" altLang="fr-FR" sz="2000" strike="sngStrike" dirty="0"/>
              <a:t> 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va</a:t>
            </a: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</a:t>
            </a: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146062"/>
              </p:ext>
            </p:extLst>
          </p:nvPr>
        </p:nvGraphicFramePr>
        <p:xfrm>
          <a:off x="819035" y="2642866"/>
          <a:ext cx="6038965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856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1648692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1244875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1676542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Tu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tourne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va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Nous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Vous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1BD282-1E32-0920-EED5-60E8E6CBEE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23654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E42F4F-8055-CFCC-068F-A92E26AFCB01}"/>
              </a:ext>
            </a:extLst>
          </p:cNvPr>
          <p:cNvSpPr txBox="1"/>
          <p:nvPr/>
        </p:nvSpPr>
        <p:spPr>
          <a:xfrm>
            <a:off x="7170075" y="2642866"/>
            <a:ext cx="4812748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Use to </a:t>
            </a:r>
            <a:r>
              <a:rPr lang="fr-FR" sz="2000" dirty="0" err="1"/>
              <a:t>order</a:t>
            </a:r>
            <a:r>
              <a:rPr lang="fr-FR" sz="2000" dirty="0"/>
              <a:t> or </a:t>
            </a:r>
            <a:r>
              <a:rPr lang="fr-FR" sz="2000" dirty="0" err="1"/>
              <a:t>advice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/>
              <a:t>Only</a:t>
            </a:r>
            <a:r>
              <a:rPr lang="fr-FR" sz="2000" dirty="0"/>
              <a:t> 3 </a:t>
            </a:r>
            <a:r>
              <a:rPr lang="fr-FR" sz="2000" dirty="0" err="1"/>
              <a:t>forms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Regular </a:t>
            </a:r>
            <a:r>
              <a:rPr lang="fr-FR" sz="2000" dirty="0" err="1"/>
              <a:t>verbs</a:t>
            </a:r>
            <a:r>
              <a:rPr lang="fr-FR" sz="2000" dirty="0"/>
              <a:t> (-</a:t>
            </a:r>
            <a:r>
              <a:rPr lang="fr-FR" sz="2000" dirty="0">
                <a:solidFill>
                  <a:srgbClr val="FF0000"/>
                </a:solidFill>
              </a:rPr>
              <a:t>er</a:t>
            </a:r>
            <a:r>
              <a:rPr lang="fr-FR" sz="2000" dirty="0"/>
              <a:t>) : no « -s » for « tu »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B33D2942-DEB0-27A9-E964-B5A0822DBD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71)">
            <a:hlinkClick r:id="" action="ppaction://media"/>
            <a:extLst>
              <a:ext uri="{FF2B5EF4-FFF2-40B4-BE49-F238E27FC236}">
                <a16:creationId xmlns:a16="http://schemas.microsoft.com/office/drawing/2014/main" id="{83EA1A21-DDBF-60D4-4A56-325BE5C86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36969" y="2998297"/>
            <a:ext cx="304800" cy="304800"/>
          </a:xfrm>
          <a:prstGeom prst="rect">
            <a:avLst/>
          </a:prstGeom>
        </p:spPr>
      </p:pic>
      <p:pic>
        <p:nvPicPr>
          <p:cNvPr id="9" name="mp3-output-ttsfree(dot)com (72)">
            <a:hlinkClick r:id="" action="ppaction://media"/>
            <a:extLst>
              <a:ext uri="{FF2B5EF4-FFF2-40B4-BE49-F238E27FC236}">
                <a16:creationId xmlns:a16="http://schemas.microsoft.com/office/drawing/2014/main" id="{B4A84C61-B6B0-ADAA-9437-26AE454801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37529" y="2998297"/>
            <a:ext cx="304800" cy="304800"/>
          </a:xfrm>
          <a:prstGeom prst="rect">
            <a:avLst/>
          </a:prstGeom>
        </p:spPr>
      </p:pic>
      <p:pic>
        <p:nvPicPr>
          <p:cNvPr id="10" name="mp3-output-ttsfree(dot)com (74)">
            <a:hlinkClick r:id="" action="ppaction://media"/>
            <a:extLst>
              <a:ext uri="{FF2B5EF4-FFF2-40B4-BE49-F238E27FC236}">
                <a16:creationId xmlns:a16="http://schemas.microsoft.com/office/drawing/2014/main" id="{63CD5722-D1BE-4089-00DD-2E4A3EC7292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92783" y="299829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75)">
            <a:hlinkClick r:id="" action="ppaction://media"/>
            <a:extLst>
              <a:ext uri="{FF2B5EF4-FFF2-40B4-BE49-F238E27FC236}">
                <a16:creationId xmlns:a16="http://schemas.microsoft.com/office/drawing/2014/main" id="{D1BCB6C9-81EC-73C5-8F64-924CEAB9F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0495" y="4575238"/>
            <a:ext cx="304800" cy="304800"/>
          </a:xfrm>
          <a:prstGeom prst="rect">
            <a:avLst/>
          </a:prstGeom>
        </p:spPr>
      </p:pic>
      <p:pic>
        <p:nvPicPr>
          <p:cNvPr id="11" name="mp3-output-ttsfree(dot)com (76)">
            <a:hlinkClick r:id="" action="ppaction://media"/>
            <a:extLst>
              <a:ext uri="{FF2B5EF4-FFF2-40B4-BE49-F238E27FC236}">
                <a16:creationId xmlns:a16="http://schemas.microsoft.com/office/drawing/2014/main" id="{95130D4E-9231-9332-DB42-0832AC126D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38665" y="4590290"/>
            <a:ext cx="304800" cy="304800"/>
          </a:xfrm>
          <a:prstGeom prst="rect">
            <a:avLst/>
          </a:prstGeom>
        </p:spPr>
      </p:pic>
      <p:pic>
        <p:nvPicPr>
          <p:cNvPr id="13" name="mp3-output-ttsfree(dot)com (77)">
            <a:hlinkClick r:id="" action="ppaction://media"/>
            <a:extLst>
              <a:ext uri="{FF2B5EF4-FFF2-40B4-BE49-F238E27FC236}">
                <a16:creationId xmlns:a16="http://schemas.microsoft.com/office/drawing/2014/main" id="{B6FEBBD0-4AD3-8E1B-9D13-0B2D356841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12811" y="4575238"/>
            <a:ext cx="304800" cy="304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2745128-6A65-E4F4-CAA4-30A6B9C6CE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1039" y="4962770"/>
            <a:ext cx="1838255" cy="184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7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9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7286E5-E5D9-7B34-F827-C97ACEE1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CA 2 p.30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C770F7-0F17-6764-FDC4-9EA41A035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569" y="2509911"/>
            <a:ext cx="10589763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EB35F0E-80DB-2830-1E48-E517059C7D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23654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3974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479F0-2394-FB5E-DCC1-121E2187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Exercice LE 8 p.71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46234-122E-DB23-9B25-BBB01FE51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 err="1"/>
              <a:t>Indique</a:t>
            </a:r>
            <a:r>
              <a:rPr lang="en-US" sz="2000" dirty="0"/>
              <a:t> le chemin du point A au point B.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69C35532-757D-8FDE-782E-AC9B157312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/>
          <a:stretch/>
        </p:blipFill>
        <p:spPr>
          <a:xfrm>
            <a:off x="20" y="282942"/>
            <a:ext cx="4635571" cy="6575058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1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FCCFDCE-723B-AD50-B27B-7FA883FDD2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79067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23C1541-01AB-7B92-A4C4-FFE0B08F47CC}"/>
              </a:ext>
            </a:extLst>
          </p:cNvPr>
          <p:cNvSpPr txBox="1"/>
          <p:nvPr/>
        </p:nvSpPr>
        <p:spPr>
          <a:xfrm>
            <a:off x="5265271" y="2922494"/>
            <a:ext cx="5970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D’abord, tu vas tout droit jusqu’au bout de la rue.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Ensuite, tu tournes à gauche et tu passes devant le métro.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Puis tu tournes à droite et tu traverses le Pont Neuf.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Après le pont, tu tournes à gauche Quai des grands augustins et tu continues tout droit jusqu’au carrefour.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Enfin, tu arrives à la station de métro, elle est devant toi.</a:t>
            </a:r>
          </a:p>
        </p:txBody>
      </p:sp>
    </p:spTree>
    <p:extLst>
      <p:ext uri="{BB962C8B-B14F-4D97-AF65-F5344CB8AC3E}">
        <p14:creationId xmlns:p14="http://schemas.microsoft.com/office/powerpoint/2010/main" val="349836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DEDE41-E49F-311A-75BB-5AAC84B2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E239FC-16FD-1EC7-F0EA-E7C9B752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arrondissements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parisiens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F92887C-BF0D-4AB2-05DD-E34BC4C617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7175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9906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D31668-0B5E-573B-FC92-00CB9E99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où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j’habite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FC9A4B-E50E-13FA-D6C3-72F6E8B4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3 p.34</a:t>
            </a:r>
            <a:endParaRPr lang="en-US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3CA544-798D-6F5E-2D0A-32454F74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64" y="1882146"/>
            <a:ext cx="9275330" cy="44521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3568EE-322D-E103-F2FA-3F52EAACF961}"/>
              </a:ext>
            </a:extLst>
          </p:cNvPr>
          <p:cNvSpPr txBox="1"/>
          <p:nvPr/>
        </p:nvSpPr>
        <p:spPr>
          <a:xfrm>
            <a:off x="9194489" y="1862459"/>
            <a:ext cx="26814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Quelles sont les 2 façons de dire où j’habite ?</a:t>
            </a:r>
          </a:p>
          <a:p>
            <a:endParaRPr lang="fr-FR" dirty="0"/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1) </a:t>
            </a:r>
            <a:r>
              <a:rPr lang="fr-FR" dirty="0">
                <a:highlight>
                  <a:srgbClr val="FFFF00"/>
                </a:highlight>
              </a:rPr>
              <a:t>J’habite</a:t>
            </a:r>
            <a:r>
              <a:rPr lang="fr-FR" dirty="0"/>
              <a:t> 594 rue BTH, dans le district 10, à HCMV.</a:t>
            </a:r>
          </a:p>
          <a:p>
            <a:r>
              <a:rPr lang="fr-FR" dirty="0"/>
              <a:t> </a:t>
            </a:r>
          </a:p>
          <a:p>
            <a:pPr marL="285750" indent="-285750">
              <a:buFontTx/>
              <a:buChar char="-"/>
            </a:pPr>
            <a:r>
              <a:rPr lang="fr-FR" dirty="0"/>
              <a:t>2) </a:t>
            </a:r>
            <a:r>
              <a:rPr lang="fr-FR" dirty="0">
                <a:highlight>
                  <a:srgbClr val="FFFF00"/>
                </a:highlight>
              </a:rPr>
              <a:t>Chez moi</a:t>
            </a:r>
            <a:r>
              <a:rPr lang="fr-FR" dirty="0"/>
              <a:t>, c’est au 594 rue BTH, dans le district 10, à HCMV.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9B2383E-379E-71C6-E030-C1428B59E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84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51DDCA-C082-A021-08BE-DC3A775B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Dire où j’habite</a:t>
            </a:r>
          </a:p>
        </p:txBody>
      </p:sp>
      <p:pic>
        <p:nvPicPr>
          <p:cNvPr id="4" name="Picture 2" descr="Conjugating regular er verbs en franais Conjugation means">
            <a:extLst>
              <a:ext uri="{FF2B5EF4-FFF2-40B4-BE49-F238E27FC236}">
                <a16:creationId xmlns:a16="http://schemas.microsoft.com/office/drawing/2014/main" id="{C0CA5A2C-2118-FD7C-4A15-5EBF612B9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3" r="3" b="14572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598F09-F50F-33BB-7E04-CF9632837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fr-FR" sz="2200" b="1" u="sng" dirty="0"/>
              <a:t>Et toi ? Tu habites où ?</a:t>
            </a:r>
          </a:p>
          <a:p>
            <a:pPr algn="just"/>
            <a:r>
              <a:rPr lang="fr-FR" sz="2200" dirty="0"/>
              <a:t>J’habite 594 rue Pasteur, arrondissement 10, à Ho Chi Minh Ville, au Vietnam.</a:t>
            </a:r>
          </a:p>
          <a:p>
            <a:endParaRPr lang="fr-FR" sz="2200" dirty="0"/>
          </a:p>
          <a:p>
            <a:pPr marL="0" indent="0">
              <a:buNone/>
            </a:pPr>
            <a:endParaRPr lang="fr-FR" sz="2200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B34D4CD-139D-E3AF-248F-AEA9516B5A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mp3-output-ttsfree(dot)com (78)">
            <a:hlinkClick r:id="" action="ppaction://media"/>
            <a:extLst>
              <a:ext uri="{FF2B5EF4-FFF2-40B4-BE49-F238E27FC236}">
                <a16:creationId xmlns:a16="http://schemas.microsoft.com/office/drawing/2014/main" id="{A714A57F-57E8-9870-9943-08902DBDE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49473" y="2357005"/>
            <a:ext cx="667089" cy="667089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877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81)">
            <a:hlinkClick r:id="" action="ppaction://media"/>
            <a:extLst>
              <a:ext uri="{FF2B5EF4-FFF2-40B4-BE49-F238E27FC236}">
                <a16:creationId xmlns:a16="http://schemas.microsoft.com/office/drawing/2014/main" id="{6CC61A1C-1C3A-B7F3-F6EB-7E12EC7183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22775" y="3024094"/>
            <a:ext cx="687712" cy="68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8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2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81)">
            <a:hlinkClick r:id="" action="ppaction://media"/>
            <a:extLst>
              <a:ext uri="{FF2B5EF4-FFF2-40B4-BE49-F238E27FC236}">
                <a16:creationId xmlns:a16="http://schemas.microsoft.com/office/drawing/2014/main" id="{1CBF5B92-39F0-D596-C0AB-E615A0647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97674" y="5065387"/>
            <a:ext cx="425859" cy="4258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0CB4BB-2CEC-DEEE-5AF0-3F79CC9960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A17497-B843-5392-330F-AA76A4F8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0" lang="fr-FR" altLang="fr-FR" sz="5000" b="1" i="0" u="sng" strike="noStrike" cap="none" normalizeH="0" baseline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indiquer la maison de quelqu’un </a:t>
            </a:r>
            <a:endParaRPr lang="fr-FR" sz="50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0FABB8-6379-93ED-988E-937B109A18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944942"/>
              </p:ext>
            </p:extLst>
          </p:nvPr>
        </p:nvGraphicFramePr>
        <p:xfrm>
          <a:off x="867727" y="2228942"/>
          <a:ext cx="10456545" cy="394716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456545">
                  <a:extLst>
                    <a:ext uri="{9D8B030D-6E8A-4147-A177-3AD203B41FA5}">
                      <a16:colId xmlns:a16="http://schemas.microsoft.com/office/drawing/2014/main" val="144586940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Indiquer la maison de quelqu’un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2041824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>
                          <a:effectLst/>
                        </a:rPr>
                        <a:t> </a:t>
                      </a:r>
                      <a:r>
                        <a:rPr lang="fr-FR" sz="3300">
                          <a:effectLst/>
                          <a:highlight>
                            <a:srgbClr val="FFFF00"/>
                          </a:highlight>
                        </a:rPr>
                        <a:t>toi</a:t>
                      </a:r>
                      <a:r>
                        <a:rPr lang="fr-FR" sz="3300">
                          <a:effectLst/>
                        </a:rPr>
                        <a:t> c’est où ?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07357508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elle</a:t>
                      </a:r>
                      <a:r>
                        <a:rPr lang="fr-FR" sz="3300" dirty="0">
                          <a:effectLst/>
                        </a:rPr>
                        <a:t>, c’est au numéro 22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6177179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>
                          <a:effectLst/>
                        </a:rPr>
                        <a:t> </a:t>
                      </a:r>
                      <a:r>
                        <a:rPr lang="fr-FR" sz="3300">
                          <a:effectLst/>
                          <a:highlight>
                            <a:srgbClr val="FFFF00"/>
                          </a:highlight>
                        </a:rPr>
                        <a:t>moi</a:t>
                      </a:r>
                      <a:r>
                        <a:rPr lang="fr-FR" sz="3300">
                          <a:effectLst/>
                        </a:rPr>
                        <a:t>, c’est au numéro 8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2687122"/>
                  </a:ext>
                </a:extLst>
              </a:tr>
              <a:tr h="1463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Pour indiquer la maison de quelqu’un,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r>
                        <a:rPr lang="fr-FR" sz="3300" dirty="0">
                          <a:effectLst/>
                        </a:rPr>
                        <a:t> + </a:t>
                      </a:r>
                      <a:r>
                        <a:rPr lang="fr-FR" sz="3300" dirty="0">
                          <a:effectLst/>
                          <a:highlight>
                            <a:srgbClr val="FFFF00"/>
                          </a:highlight>
                        </a:rPr>
                        <a:t>PRONOM TONIQUE (moi, toi, lui/elle,…)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67450621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E14646-C38D-8EFD-7A67-6716F08D0D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17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pronoms toniques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3" descr="Image">
            <a:extLst>
              <a:ext uri="{FF2B5EF4-FFF2-40B4-BE49-F238E27FC236}">
                <a16:creationId xmlns:a16="http://schemas.microsoft.com/office/drawing/2014/main" id="{51EC7B3E-3AA9-CD25-F193-91B58CDE4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4654296" y="1425121"/>
            <a:ext cx="7214616" cy="398032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6A004F2-1D48-E30E-7342-A8540F60C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36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/>
              <a:t>Les pronoms toniques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F52A4DF3-8D13-3D30-3884-914F5A602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504351"/>
              </p:ext>
            </p:extLst>
          </p:nvPr>
        </p:nvGraphicFramePr>
        <p:xfrm>
          <a:off x="838200" y="2288854"/>
          <a:ext cx="10515600" cy="3163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6767">
                  <a:extLst>
                    <a:ext uri="{9D8B030D-6E8A-4147-A177-3AD203B41FA5}">
                      <a16:colId xmlns:a16="http://schemas.microsoft.com/office/drawing/2014/main" val="1234988373"/>
                    </a:ext>
                  </a:extLst>
                </a:gridCol>
                <a:gridCol w="2027025">
                  <a:extLst>
                    <a:ext uri="{9D8B030D-6E8A-4147-A177-3AD203B41FA5}">
                      <a16:colId xmlns:a16="http://schemas.microsoft.com/office/drawing/2014/main" val="3507554916"/>
                    </a:ext>
                  </a:extLst>
                </a:gridCol>
                <a:gridCol w="4801808">
                  <a:extLst>
                    <a:ext uri="{9D8B030D-6E8A-4147-A177-3AD203B41FA5}">
                      <a16:colId xmlns:a16="http://schemas.microsoft.com/office/drawing/2014/main" val="1921645609"/>
                    </a:ext>
                  </a:extLst>
                </a:gridCol>
              </a:tblGrid>
              <a:tr h="401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Pronoms toniques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830625"/>
                  </a:ext>
                </a:extLst>
              </a:tr>
              <a:tr h="40128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Je vais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00FF00"/>
                          </a:highlight>
                        </a:rPr>
                        <a:t>chez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FFFF00"/>
                          </a:highlight>
                        </a:rPr>
                        <a:t>moi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50389295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FFFF00"/>
                          </a:highlight>
                        </a:rPr>
                        <a:t>toi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561095261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FFFF00"/>
                          </a:highlight>
                        </a:rPr>
                        <a:t>lui /elle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260451253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851859434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09175251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  <a:highlight>
                            <a:srgbClr val="FFFF00"/>
                          </a:highlight>
                        </a:rPr>
                        <a:t>eux / elles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1777338651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CD7F74D-CC3D-F80E-EFE3-CCFC74F87DB5}"/>
              </a:ext>
            </a:extLst>
          </p:cNvPr>
          <p:cNvSpPr txBox="1"/>
          <p:nvPr/>
        </p:nvSpPr>
        <p:spPr>
          <a:xfrm>
            <a:off x="4462584" y="5552440"/>
            <a:ext cx="609600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 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J’habite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 frère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j’habite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3C8297-AE99-A991-EBF0-A69FFC5409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mp3-output-ttsfree(dot)com (79)">
            <a:hlinkClick r:id="" action="ppaction://media"/>
            <a:extLst>
              <a:ext uri="{FF2B5EF4-FFF2-40B4-BE49-F238E27FC236}">
                <a16:creationId xmlns:a16="http://schemas.microsoft.com/office/drawing/2014/main" id="{952EDAAC-8E11-8587-2BFF-F24965930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60117" y="3106925"/>
            <a:ext cx="1843741" cy="1843741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71" y="49055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0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79)">
            <a:hlinkClick r:id="" action="ppaction://media"/>
            <a:extLst>
              <a:ext uri="{FF2B5EF4-FFF2-40B4-BE49-F238E27FC236}">
                <a16:creationId xmlns:a16="http://schemas.microsoft.com/office/drawing/2014/main" id="{01DE5A88-EB27-5C5C-FD42-E02A21EDE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30435" y="5048152"/>
            <a:ext cx="561853" cy="5618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2D790D-E8B9-45C2-B1B8-CE6275993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4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39D644-6776-33DD-6EA8-EA0302203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Exercice CA 1 p.30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29FE378-43B9-86ED-29C3-A942D5397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790" y="640080"/>
            <a:ext cx="6607627" cy="555040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C69ED02-9192-6456-1AB5-35BA4F1DE3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6580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9BC2A0-C208-46CB-A71A-75CECBB8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Exercice </a:t>
            </a:r>
            <a:r>
              <a:rPr lang="fr-FR" sz="5400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1 p.70 </a:t>
            </a:r>
            <a:endParaRPr lang="fr-FR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A4FD0B-73EE-F535-16EB-1C5F7125C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la maison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nous.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Xavier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lui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Lise et toi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vous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copines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= 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elles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copains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=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eux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</a:t>
            </a:r>
          </a:p>
          <a:p>
            <a:pPr marL="0" indent="0">
              <a:buNone/>
            </a:pPr>
            <a:endParaRPr lang="fr-FR" sz="22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F56B22D-3255-60C6-AA37-452B164AF5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67325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7BFA50C-FE31-CE04-BF7B-256395FC6978}"/>
              </a:ext>
            </a:extLst>
          </p:cNvPr>
          <p:cNvSpPr/>
          <p:nvPr/>
        </p:nvSpPr>
        <p:spPr>
          <a:xfrm>
            <a:off x="7183718" y="1944813"/>
            <a:ext cx="11116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AB5D9-8DE8-8E0E-093C-72A3C070D200}"/>
              </a:ext>
            </a:extLst>
          </p:cNvPr>
          <p:cNvSpPr/>
          <p:nvPr/>
        </p:nvSpPr>
        <p:spPr>
          <a:xfrm>
            <a:off x="3995272" y="2429077"/>
            <a:ext cx="839694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DF88B3-C584-C6A7-D222-9C1D78D068DC}"/>
              </a:ext>
            </a:extLst>
          </p:cNvPr>
          <p:cNvSpPr/>
          <p:nvPr/>
        </p:nvSpPr>
        <p:spPr>
          <a:xfrm>
            <a:off x="5295153" y="2914968"/>
            <a:ext cx="1081741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2BE85C-E8C0-075E-7C57-AA84A573B0D7}"/>
              </a:ext>
            </a:extLst>
          </p:cNvPr>
          <p:cNvSpPr/>
          <p:nvPr/>
        </p:nvSpPr>
        <p:spPr>
          <a:xfrm>
            <a:off x="8937812" y="3430081"/>
            <a:ext cx="10608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F8CC61-AD16-CDEA-1259-93083ACF936C}"/>
              </a:ext>
            </a:extLst>
          </p:cNvPr>
          <p:cNvSpPr/>
          <p:nvPr/>
        </p:nvSpPr>
        <p:spPr>
          <a:xfrm>
            <a:off x="6795248" y="3931556"/>
            <a:ext cx="944282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91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vocab of the city.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grammar : verbs conjugation, tonic pronouns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Let’s go 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Décrivez un chemin et votre copain devine la destination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fr-FR" sz="2000" b="0" i="0" u="none" strike="noStrike" kern="1200" spc="0" dirty="0">
                <a:solidFill>
                  <a:srgbClr val="00B0F0"/>
                </a:solidFill>
                <a:effectLst/>
              </a:rPr>
              <a:t>D’abord</a:t>
            </a:r>
            <a:r>
              <a:rPr lang="fr-FR" sz="2000" b="0" i="0" u="none" strike="noStrike" kern="1200" spc="0" dirty="0">
                <a:solidFill>
                  <a:srgbClr val="000000"/>
                </a:solidFill>
                <a:effectLst/>
              </a:rPr>
              <a:t>, tu vas tout droit jusqu’à la place du marché. </a:t>
            </a:r>
            <a:endParaRPr lang="fr-FR" sz="2000" b="0" i="0" u="none" strike="noStrike" dirty="0">
              <a:effectLst/>
            </a:endParaRPr>
          </a:p>
          <a:p>
            <a:r>
              <a:rPr lang="en-US" sz="2000" dirty="0">
                <a:solidFill>
                  <a:srgbClr val="00B0F0"/>
                </a:solidFill>
              </a:rPr>
              <a:t>Ensuite</a:t>
            </a:r>
            <a:r>
              <a:rPr lang="en-US" sz="2000" dirty="0"/>
              <a:t>,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tournes</a:t>
            </a:r>
            <a:r>
              <a:rPr lang="en-US" sz="2000" dirty="0"/>
              <a:t> à gauche </a:t>
            </a:r>
            <a:r>
              <a:rPr lang="en-US" sz="2000" dirty="0" err="1"/>
              <a:t>puis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continues tout droit </a:t>
            </a:r>
            <a:r>
              <a:rPr lang="en-US" sz="2000" dirty="0" err="1"/>
              <a:t>jusqu’au</a:t>
            </a:r>
            <a:r>
              <a:rPr lang="en-US" sz="2000" dirty="0"/>
              <a:t> feu rouge.</a:t>
            </a:r>
          </a:p>
          <a:p>
            <a:endParaRPr lang="en-US" sz="2000" dirty="0"/>
          </a:p>
          <a:p>
            <a:r>
              <a:rPr lang="en-US" sz="2000" dirty="0" err="1">
                <a:solidFill>
                  <a:srgbClr val="00B050"/>
                </a:solidFill>
              </a:rPr>
              <a:t>C’est</a:t>
            </a:r>
            <a:r>
              <a:rPr lang="en-US" sz="2000" dirty="0">
                <a:solidFill>
                  <a:srgbClr val="00B050"/>
                </a:solidFill>
              </a:rPr>
              <a:t> sur ta droite</a:t>
            </a:r>
            <a:r>
              <a:rPr lang="en-US" sz="2000" dirty="0"/>
              <a:t>. Tu es </a:t>
            </a:r>
            <a:r>
              <a:rPr lang="en-US" sz="2000" dirty="0" err="1"/>
              <a:t>où</a:t>
            </a:r>
            <a:r>
              <a:rPr lang="en-US" sz="2000" dirty="0"/>
              <a:t> ?</a:t>
            </a:r>
          </a:p>
          <a:p>
            <a:endParaRPr lang="en-US" sz="2000" dirty="0"/>
          </a:p>
          <a:p>
            <a:r>
              <a:rPr lang="en-US" sz="2000" dirty="0" err="1"/>
              <a:t>Réponse</a:t>
            </a:r>
            <a:r>
              <a:rPr lang="en-US" sz="2000" dirty="0"/>
              <a:t> : je suis à </a:t>
            </a:r>
            <a:r>
              <a:rPr lang="en-US" sz="2000" b="1" dirty="0" err="1"/>
              <a:t>l’arrêt</a:t>
            </a:r>
            <a:r>
              <a:rPr lang="en-US" sz="2000" b="1" dirty="0"/>
              <a:t> de bus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Go on Google Maps and tell the directions to go to your house from the school.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2133" dirty="0" err="1">
                <a:solidFill>
                  <a:srgbClr val="00B050"/>
                </a:solidFill>
                <a:ea typeface="ＭＳ Ｐゴシック"/>
              </a:rPr>
              <a:t>Locate</a:t>
            </a:r>
            <a:r>
              <a:rPr lang="fr-FR" altLang="ja-JP" sz="2133" dirty="0">
                <a:solidFill>
                  <a:srgbClr val="00B050"/>
                </a:solidFill>
                <a:ea typeface="ＭＳ Ｐゴシック"/>
              </a:rPr>
              <a:t> a place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133" dirty="0" err="1">
                <a:solidFill>
                  <a:srgbClr val="00B0F0"/>
                </a:solidFill>
                <a:ea typeface="ＭＳ Ｐゴシック"/>
              </a:rPr>
              <a:t>D’abord</a:t>
            </a:r>
            <a:r>
              <a:rPr lang="en-US" altLang="ja-JP" sz="2133" dirty="0">
                <a:solidFill>
                  <a:srgbClr val="00B0F0"/>
                </a:solidFill>
                <a:ea typeface="ＭＳ Ｐゴシック"/>
              </a:rPr>
              <a:t>, ensuite,…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Tell road directions</a:t>
            </a:r>
            <a:endParaRPr lang="en-US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demander et indiquer </a:t>
            </a:r>
            <a:r>
              <a:rPr lang="fr-FR" sz="3200" dirty="0"/>
              <a:t>le chemin</a:t>
            </a:r>
            <a:r>
              <a:rPr lang="fr-FR" sz="3200" b="1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E484558-EE42-21EF-827E-60E3D3F55C8A}"/>
              </a:ext>
            </a:extLst>
          </p:cNvPr>
          <p:cNvSpPr/>
          <p:nvPr/>
        </p:nvSpPr>
        <p:spPr>
          <a:xfrm>
            <a:off x="2438400" y="4683523"/>
            <a:ext cx="1507375" cy="37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L'histoire des arrondissements de Paris | Urban flat in Paris">
            <a:extLst>
              <a:ext uri="{FF2B5EF4-FFF2-40B4-BE49-F238E27FC236}">
                <a16:creationId xmlns:a16="http://schemas.microsoft.com/office/drawing/2014/main" id="{3460BA17-BAEA-5DB4-2F82-D9FDFEF5B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" b="9206"/>
          <a:stretch/>
        </p:blipFill>
        <p:spPr bwMode="auto">
          <a:xfrm>
            <a:off x="0" y="292040"/>
            <a:ext cx="12192000" cy="65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1F44935-615C-64CF-5176-CACC1E48C2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4228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908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E3CB1-A2E6-1E1E-BD12-37DE5942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228"/>
          </a:xfrm>
        </p:spPr>
        <p:txBody>
          <a:bodyPr>
            <a:normAutofit fontScale="90000"/>
          </a:bodyPr>
          <a:lstStyle/>
          <a:p>
            <a:r>
              <a:rPr lang="fr-FR" sz="2700" dirty="0"/>
              <a:t>Warm-up : Indique le chemin pour aller du marché An Dong au stade Thanh </a:t>
            </a:r>
            <a:r>
              <a:rPr lang="fr-FR" sz="2700" dirty="0" err="1"/>
              <a:t>Phat</a:t>
            </a:r>
            <a:r>
              <a:rPr lang="fr-FR" sz="2700" dirty="0"/>
              <a:t>. </a:t>
            </a:r>
            <a:endParaRPr lang="fr-FR" dirty="0"/>
          </a:p>
        </p:txBody>
      </p:sp>
      <p:pic>
        <p:nvPicPr>
          <p:cNvPr id="4" name="Espace réservé du contenu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6A60C715-A857-846B-6806-D4F6C64AD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06"/>
          <a:stretch/>
        </p:blipFill>
        <p:spPr>
          <a:xfrm>
            <a:off x="933092" y="926354"/>
            <a:ext cx="10325816" cy="580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820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DD9412DC-B1AD-47B0-E050-1880BD8DD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92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DCDFB0-5EF7-B687-1502-D4E7EC0C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Activités en ligne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517C14-B184-D615-B4D4-B4BDB2F090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0616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Qr code&#10;&#10;Description automatically generated">
            <a:extLst>
              <a:ext uri="{FF2B5EF4-FFF2-40B4-BE49-F238E27FC236}">
                <a16:creationId xmlns:a16="http://schemas.microsoft.com/office/drawing/2014/main" id="{7448D84C-912F-F48B-7149-FCAD68655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064029" y="2873877"/>
            <a:ext cx="1227594" cy="12552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4096D17-266E-EBB6-946C-305C27FE7926}"/>
              </a:ext>
            </a:extLst>
          </p:cNvPr>
          <p:cNvSpPr txBox="1"/>
          <p:nvPr/>
        </p:nvSpPr>
        <p:spPr>
          <a:xfrm>
            <a:off x="1064029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rues de la ville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0DBFCA-8DE7-7C7F-8E15-08ADCCA47E6E}"/>
              </a:ext>
            </a:extLst>
          </p:cNvPr>
          <p:cNvSpPr txBox="1"/>
          <p:nvPr/>
        </p:nvSpPr>
        <p:spPr>
          <a:xfrm>
            <a:off x="5893724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Indiquer le chemin</a:t>
            </a:r>
          </a:p>
        </p:txBody>
      </p:sp>
      <p:pic>
        <p:nvPicPr>
          <p:cNvPr id="11" name="Picture 3" descr="Qr code&#10;&#10;Description automatically generated">
            <a:extLst>
              <a:ext uri="{FF2B5EF4-FFF2-40B4-BE49-F238E27FC236}">
                <a16:creationId xmlns:a16="http://schemas.microsoft.com/office/drawing/2014/main" id="{759F380A-AC59-5EBD-ACAB-B6A012CEA8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3723" y="2947756"/>
            <a:ext cx="1138843" cy="118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Tell </a:t>
            </a:r>
            <a:r>
              <a:rPr lang="fr-FR" sz="3200" b="1" dirty="0" err="1"/>
              <a:t>where</a:t>
            </a:r>
            <a:r>
              <a:rPr lang="fr-FR" sz="3200" b="1" dirty="0"/>
              <a:t> I live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give</a:t>
            </a:r>
            <a:r>
              <a:rPr lang="fr-FR" sz="3200" b="1" dirty="0">
                <a:ea typeface="UD Digi Kyokasho NK-R" panose="02020400000000000000" pitchFamily="18" charset="-128"/>
              </a:rPr>
              <a:t> road directions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 repérer à Paris |Bourlingo">
            <a:extLst>
              <a:ext uri="{FF2B5EF4-FFF2-40B4-BE49-F238E27FC236}">
                <a16:creationId xmlns:a16="http://schemas.microsoft.com/office/drawing/2014/main" id="{79E0BCD8-7EDC-4A21-0088-0E6D957A31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7203" y="643466"/>
            <a:ext cx="773759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ED4C2E9-02E4-3F29-723B-E3A7908A23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4228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009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mment visiter Paris en limitant l'utilisation des transports ? Quels  quartiers privilégier ? - Quora">
            <a:extLst>
              <a:ext uri="{FF2B5EF4-FFF2-40B4-BE49-F238E27FC236}">
                <a16:creationId xmlns:a16="http://schemas.microsoft.com/office/drawing/2014/main" id="{28326DB3-A451-6C65-EAA9-8A5F80003F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3723" y="643466"/>
            <a:ext cx="776455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38C9D73-F131-26A8-4A7D-F1A027D829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4228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1366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KARAMBOLAGE (ARTE&gt;Info et société): “Les arrondissements de Paris”  (5min/C.O.-QCM/dès B1) – DOIT-ON DECLARER SON BAGAGE CULTUREL?">
            <a:extLst>
              <a:ext uri="{FF2B5EF4-FFF2-40B4-BE49-F238E27FC236}">
                <a16:creationId xmlns:a16="http://schemas.microsoft.com/office/drawing/2014/main" id="{605F8E50-D8DD-6C39-AB7D-629C18979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CB825EF-A922-3FBF-2533-E803510AAC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4228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840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CAAFF-47C4-57BE-80E7-C0E9C8D4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numérotation des rues de Paris</a:t>
            </a:r>
          </a:p>
        </p:txBody>
      </p:sp>
      <p:pic>
        <p:nvPicPr>
          <p:cNvPr id="4" name="Média en ligne 3" title="Les rues de Paris- Karambolage - ARTE">
            <a:hlinkClick r:id="" action="ppaction://media"/>
            <a:extLst>
              <a:ext uri="{FF2B5EF4-FFF2-40B4-BE49-F238E27FC236}">
                <a16:creationId xmlns:a16="http://schemas.microsoft.com/office/drawing/2014/main" id="{3763D559-4216-B2FB-5261-1798D89986D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6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87DE53-A4EE-CB24-4B73-AA1A92CCA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043" r="45637" b="36166"/>
          <a:stretch/>
        </p:blipFill>
        <p:spPr bwMode="auto">
          <a:xfrm>
            <a:off x="1308100" y="1844675"/>
            <a:ext cx="4943475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Espace réservé du contenu 5">
            <a:extLst>
              <a:ext uri="{FF2B5EF4-FFF2-40B4-BE49-F238E27FC236}">
                <a16:creationId xmlns:a16="http://schemas.microsoft.com/office/drawing/2014/main" id="{A95B4FB8-450F-322C-96E3-975D70357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16663" y="1844675"/>
            <a:ext cx="4562475" cy="1706563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DC5C8E-543E-B2F9-8975-22582529FD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663" y="3616325"/>
            <a:ext cx="4562475" cy="267811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0E08FC-8184-D80C-D185-5A314175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globale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PISTE100">
            <a:hlinkClick r:id="" action="ppaction://media"/>
            <a:extLst>
              <a:ext uri="{FF2B5EF4-FFF2-40B4-BE49-F238E27FC236}">
                <a16:creationId xmlns:a16="http://schemas.microsoft.com/office/drawing/2014/main" id="{69A4CBDF-1373-C2AB-9732-89AE6227B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3100" y="826376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F90F59-F0C5-841F-5B6B-6F17B748D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740050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6090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2310</Words>
  <Application>Microsoft Office PowerPoint</Application>
  <PresentationFormat>Grand écran</PresentationFormat>
  <Paragraphs>541</Paragraphs>
  <Slides>46</Slides>
  <Notes>3</Notes>
  <HiddenSlides>1</HiddenSlides>
  <MMClips>27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46</vt:i4>
      </vt:variant>
    </vt:vector>
  </HeadingPairs>
  <TitlesOfParts>
    <vt:vector size="55" baseType="lpstr">
      <vt:lpstr>UD Digi Kyokasho NK-R</vt:lpstr>
      <vt:lpstr>Arial</vt:lpstr>
      <vt:lpstr>Calibri</vt:lpstr>
      <vt:lpstr>Calibri Light</vt:lpstr>
      <vt:lpstr>Thème Office</vt:lpstr>
      <vt:lpstr>Office Theme</vt:lpstr>
      <vt:lpstr>Office Theme</vt:lpstr>
      <vt:lpstr>Thème Office</vt:lpstr>
      <vt:lpstr>Office Theme</vt:lpstr>
      <vt:lpstr>Présentation PowerPoint</vt:lpstr>
      <vt:lpstr>C’est où chez toi ?</vt:lpstr>
      <vt:lpstr>I. Starter</vt:lpstr>
      <vt:lpstr>Présentation PowerPoint</vt:lpstr>
      <vt:lpstr>Présentation PowerPoint</vt:lpstr>
      <vt:lpstr>Présentation PowerPoint</vt:lpstr>
      <vt:lpstr>Présentation PowerPoint</vt:lpstr>
      <vt:lpstr>La numérotation des rues de Paris</vt:lpstr>
      <vt:lpstr>II. Compréhension globale</vt:lpstr>
      <vt:lpstr>Résumé de  la situation de communication</vt:lpstr>
      <vt:lpstr>À la fin de la leçon…</vt:lpstr>
      <vt:lpstr>Présentation PowerPoint</vt:lpstr>
      <vt:lpstr>III. Compréhension détaillée</vt:lpstr>
      <vt:lpstr>III. Compréhension détaillée</vt:lpstr>
      <vt:lpstr>Transcription</vt:lpstr>
      <vt:lpstr>IV. Vocabulaire : Les lieux de la ville (1)</vt:lpstr>
      <vt:lpstr>Practice your pronunciation !</vt:lpstr>
      <vt:lpstr>Kahoot time !</vt:lpstr>
      <vt:lpstr>Exercice LE 6 p.70</vt:lpstr>
      <vt:lpstr>IV. Grammaire :  Poser une question sur un lieu</vt:lpstr>
      <vt:lpstr>Kahoot time !</vt:lpstr>
      <vt:lpstr>V. Grammaire : Indiquer un chemin</vt:lpstr>
      <vt:lpstr>Présentation PowerPoint</vt:lpstr>
      <vt:lpstr>Practice your pronunciation !</vt:lpstr>
      <vt:lpstr>Conjugaison (present)</vt:lpstr>
      <vt:lpstr>Conjugaison Temps IMPERATIF (order)</vt:lpstr>
      <vt:lpstr>Practice your pronunciation !</vt:lpstr>
      <vt:lpstr>Exercice CA 2 p.30</vt:lpstr>
      <vt:lpstr>Exercice LE 8 p.71</vt:lpstr>
      <vt:lpstr>Dire où j’habite</vt:lpstr>
      <vt:lpstr>Dire où j’habite</vt:lpstr>
      <vt:lpstr>Practice your pronunciation !</vt:lpstr>
      <vt:lpstr>Pour indiquer la maison de quelqu’un </vt:lpstr>
      <vt:lpstr>Les pronoms toniques</vt:lpstr>
      <vt:lpstr>Les pronoms toniques</vt:lpstr>
      <vt:lpstr>Practice your pronunciation !</vt:lpstr>
      <vt:lpstr>Exercice CA 1 p.30</vt:lpstr>
      <vt:lpstr>Exercice LE 1 p.70 </vt:lpstr>
      <vt:lpstr>VII. Production</vt:lpstr>
      <vt:lpstr>Warm-up : Indique le chemin pour aller du marché An Dong au stade Thanh Phat. </vt:lpstr>
      <vt:lpstr>Présentation PowerPoint</vt:lpstr>
      <vt:lpstr>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Chan, Makara Valery Ouk</dc:creator>
  <cp:lastModifiedBy>Chan, Makara Valery Ouk</cp:lastModifiedBy>
  <cp:revision>17</cp:revision>
  <dcterms:created xsi:type="dcterms:W3CDTF">2022-11-01T07:14:51Z</dcterms:created>
  <dcterms:modified xsi:type="dcterms:W3CDTF">2023-03-03T02:36:37Z</dcterms:modified>
</cp:coreProperties>
</file>