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2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9" r:id="rId2"/>
    <p:sldMasterId id="2147483660" r:id="rId3"/>
    <p:sldMasterId id="2147483675" r:id="rId4"/>
    <p:sldMasterId id="2147483717" r:id="rId5"/>
  </p:sldMasterIdLst>
  <p:notesMasterIdLst>
    <p:notesMasterId r:id="rId43"/>
  </p:notesMasterIdLst>
  <p:sldIdLst>
    <p:sldId id="310" r:id="rId6"/>
    <p:sldId id="256" r:id="rId7"/>
    <p:sldId id="266" r:id="rId8"/>
    <p:sldId id="267" r:id="rId9"/>
    <p:sldId id="276" r:id="rId10"/>
    <p:sldId id="258" r:id="rId11"/>
    <p:sldId id="277" r:id="rId12"/>
    <p:sldId id="268" r:id="rId13"/>
    <p:sldId id="278" r:id="rId14"/>
    <p:sldId id="269" r:id="rId15"/>
    <p:sldId id="279" r:id="rId16"/>
    <p:sldId id="280" r:id="rId17"/>
    <p:sldId id="298" r:id="rId18"/>
    <p:sldId id="281" r:id="rId19"/>
    <p:sldId id="287" r:id="rId20"/>
    <p:sldId id="282" r:id="rId21"/>
    <p:sldId id="283" r:id="rId22"/>
    <p:sldId id="284" r:id="rId23"/>
    <p:sldId id="299" r:id="rId24"/>
    <p:sldId id="286" r:id="rId25"/>
    <p:sldId id="270" r:id="rId26"/>
    <p:sldId id="288" r:id="rId27"/>
    <p:sldId id="289" r:id="rId28"/>
    <p:sldId id="291" r:id="rId29"/>
    <p:sldId id="292" r:id="rId30"/>
    <p:sldId id="300" r:id="rId31"/>
    <p:sldId id="293" r:id="rId32"/>
    <p:sldId id="294" r:id="rId33"/>
    <p:sldId id="295" r:id="rId34"/>
    <p:sldId id="297" r:id="rId35"/>
    <p:sldId id="271" r:id="rId36"/>
    <p:sldId id="260" r:id="rId37"/>
    <p:sldId id="273" r:id="rId38"/>
    <p:sldId id="261" r:id="rId39"/>
    <p:sldId id="263" r:id="rId40"/>
    <p:sldId id="264" r:id="rId41"/>
    <p:sldId id="265" r:id="rId4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8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" y="1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1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1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Communication</a:t>
          </a:r>
          <a:endParaRPr lang="fr-FR" sz="1200" b="1" noProof="0" dirty="0"/>
        </a:p>
        <a:p>
          <a:pPr rtl="0"/>
          <a:r>
            <a:rPr lang="fr-FR" sz="1200" b="0" noProof="0" dirty="0"/>
            <a:t>Faire des projets de vacances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Grammaire</a:t>
          </a:r>
        </a:p>
        <a:p>
          <a:pPr rtl="0"/>
          <a:r>
            <a:rPr lang="fr-FR" sz="1200" b="0" noProof="0" dirty="0"/>
            <a:t>- Futur proche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1600" b="1" noProof="0" dirty="0"/>
            <a:t>Culture</a:t>
          </a:r>
          <a:endParaRPr lang="fr-FR" sz="12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/>
        <a:lstStyle/>
        <a:p>
          <a:pPr algn="l" rtl="0"/>
          <a:r>
            <a:rPr lang="fr-FR" sz="1200" noProof="0" dirty="0"/>
            <a:t>Lieux de vacances en France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Vocabulaire</a:t>
          </a:r>
          <a:endParaRPr lang="fr-FR" sz="1200" b="1" noProof="0" dirty="0"/>
        </a:p>
        <a:p>
          <a:pPr rtl="0"/>
          <a:r>
            <a:rPr lang="fr-FR" sz="1200" b="0" noProof="0" dirty="0"/>
            <a:t>- Activités de vacances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Y="33334" custLinFactNeighborX="-923" custLinFactNeighborY="10000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4"/>
      <dgm:spPr/>
    </dgm:pt>
    <dgm:pt modelId="{06DE3DBF-F4F0-4A69-B9A6-863F2463A118}" type="pres">
      <dgm:prSet presAssocID="{B6E26FFC-9977-4BBC-BEC7-3D6B63754E52}" presName="nodeTx" presStyleLbl="node1" presStyleIdx="0" presStyleCnt="4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4"/>
      <dgm:spPr/>
    </dgm:pt>
    <dgm:pt modelId="{58659876-9F73-4F70-83CB-16E4C9A112FC}" type="pres">
      <dgm:prSet presAssocID="{B6E26FFC-9977-4BBC-BEC7-3D6B63754E52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4"/>
      <dgm:spPr/>
    </dgm:pt>
    <dgm:pt modelId="{B76FA7E4-59BE-411D-B27B-C4189E79F869}" type="pres">
      <dgm:prSet presAssocID="{B664F99F-53AA-47D9-8E4A-86CBE4805C81}" presName="nodeTx" presStyleLbl="node1" presStyleIdx="1" presStyleCnt="4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4"/>
      <dgm:spPr/>
    </dgm:pt>
    <dgm:pt modelId="{279DFE09-28EE-48A2-B192-FFEC93ADF17D}" type="pres">
      <dgm:prSet presAssocID="{B664F99F-53AA-47D9-8E4A-86CBE4805C81}" presName="imagNode" presStyleLbl="fgImgPlace1" presStyleIdx="1" presStyleCnt="4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4" custLinFactNeighborY="256"/>
      <dgm:spPr/>
    </dgm:pt>
    <dgm:pt modelId="{49DC33B3-1E99-49A5-8AB6-AE522BB3D80F}" type="pres">
      <dgm:prSet presAssocID="{6D0E5D9F-7263-4526-A227-51301233F549}" presName="nodeTx" presStyleLbl="node1" presStyleIdx="2" presStyleCnt="4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4"/>
      <dgm:spPr/>
    </dgm:pt>
    <dgm:pt modelId="{112E1D68-647B-46C7-AF2C-FF0A84DB584F}" type="pres">
      <dgm:prSet presAssocID="{6D0E5D9F-7263-4526-A227-51301233F549}" presName="imagNode" presStyleLbl="fgImgPlace1" presStyleIdx="2" presStyleCnt="4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3" presStyleCnt="4" custScaleX="87559"/>
      <dgm:spPr/>
    </dgm:pt>
    <dgm:pt modelId="{61272491-44A4-4B8F-AE66-9D0A3C224618}" type="pres">
      <dgm:prSet presAssocID="{716DBFC6-5D6F-4FC4-AB0B-4D2A46DAE80E}" presName="nodeTx" presStyleLbl="node1" presStyleIdx="3" presStyleCnt="4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3" presStyleCnt="4"/>
      <dgm:spPr/>
    </dgm:pt>
    <dgm:pt modelId="{6D76E5FF-7D2E-406A-B668-9F0EAFB414C8}" type="pres">
      <dgm:prSet presAssocID="{716DBFC6-5D6F-4FC4-AB0B-4D2A46DAE80E}" presName="imagNode" presStyleLbl="fgImgPlace1" presStyleIdx="3" presStyleCnt="4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3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E072F03A-C4DB-492F-986C-A74A9093F5E6}" type="presParOf" srcId="{B37A3B9D-AF7C-4B9A-A656-1DA10EA46A9C}" destId="{796BBF0E-2433-4E42-B2AF-DEC93C0517DE}" srcOrd="6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Lieux de vacances en France 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Futur proche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/>
      <dgm:spPr/>
      <dgm:t>
        <a:bodyPr rtlCol="0"/>
        <a:lstStyle/>
        <a:p>
          <a:pPr rtl="0"/>
          <a:r>
            <a:rPr lang="fr-FR" noProof="0" dirty="0"/>
            <a:t>Activités de vacances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r>
            <a:rPr lang="fr-FR" noProof="0" dirty="0"/>
            <a:t>[s] / [z]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Organiser mes vacances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42015EEE-320E-4A87-9C4A-5CE48AB80A53}">
      <dgm:prSet phldrT="[Text]"/>
      <dgm:spPr/>
      <dgm:t>
        <a:bodyPr/>
        <a:lstStyle/>
        <a:p>
          <a:r>
            <a:rPr lang="fr-FR" noProof="0" dirty="0"/>
            <a:t>Faire des projets de vacances</a:t>
          </a:r>
        </a:p>
      </dgm:t>
    </dgm:pt>
    <dgm:pt modelId="{E042E7DC-7543-4720-B084-5E097FC2546C}" type="parTrans" cxnId="{66565690-1B52-4BA4-A33F-EF1A3BA32F5A}">
      <dgm:prSet/>
      <dgm:spPr/>
      <dgm:t>
        <a:bodyPr/>
        <a:lstStyle/>
        <a:p>
          <a:endParaRPr lang="fr-FR"/>
        </a:p>
      </dgm:t>
    </dgm:pt>
    <dgm:pt modelId="{D7EEFA5C-B91D-4133-B431-ACBDDE239283}" type="sibTrans" cxnId="{66565690-1B52-4BA4-A33F-EF1A3BA32F5A}">
      <dgm:prSet/>
      <dgm:spPr/>
      <dgm:t>
        <a:bodyPr/>
        <a:lstStyle/>
        <a:p>
          <a:endParaRPr lang="fr-FR"/>
        </a:p>
      </dgm:t>
    </dgm:pt>
    <dgm:pt modelId="{701434F3-8A09-4601-83A6-F8EE67705195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BCDDE49F-A98C-4527-BBAD-8E694EBA972C}" type="pres">
      <dgm:prSet presAssocID="{082E8A29-955A-4C7C-A174-3E9DCD4DC89B}" presName="linNode" presStyleCnt="0"/>
      <dgm:spPr/>
    </dgm:pt>
    <dgm:pt modelId="{9B3EC6CB-E556-4596-937F-9B337526B96B}" type="pres">
      <dgm:prSet presAssocID="{082E8A29-955A-4C7C-A174-3E9DCD4DC89B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57B0B718-84F0-451D-9E36-508DB5B528C1}" type="pres">
      <dgm:prSet presAssocID="{082E8A29-955A-4C7C-A174-3E9DCD4DC89B}" presName="descendantText" presStyleLbl="alignAccFollowNode1" presStyleIdx="0" presStyleCnt="7">
        <dgm:presLayoutVars>
          <dgm:bulletEnabled val="1"/>
        </dgm:presLayoutVars>
      </dgm:prSet>
      <dgm:spPr/>
    </dgm:pt>
    <dgm:pt modelId="{C14041DC-170A-44EA-B960-26B96A98FB24}" type="pres">
      <dgm:prSet presAssocID="{C2176686-D23E-48EB-9D1B-1A1B46236638}" presName="sp" presStyleCnt="0"/>
      <dgm:spPr/>
    </dgm:pt>
    <dgm:pt modelId="{0AB55A40-C826-453C-8F92-2690197D42DD}" type="pres">
      <dgm:prSet presAssocID="{B6E26FFC-9977-4BBC-BEC7-3D6B63754E52}" presName="linNode" presStyleCnt="0"/>
      <dgm:spPr/>
    </dgm:pt>
    <dgm:pt modelId="{5E02BC2E-681C-44DC-B629-37E710682889}" type="pres">
      <dgm:prSet presAssocID="{B6E26FFC-9977-4BBC-BEC7-3D6B63754E52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EB994FD0-5BD3-4222-8421-7D88AD96F3ED}" type="pres">
      <dgm:prSet presAssocID="{B6E26FFC-9977-4BBC-BEC7-3D6B63754E52}" presName="descendantText" presStyleLbl="alignAccFollowNode1" presStyleIdx="1" presStyleCnt="7">
        <dgm:presLayoutVars>
          <dgm:bulletEnabled val="1"/>
        </dgm:presLayoutVars>
      </dgm:prSet>
      <dgm:spPr/>
    </dgm:pt>
    <dgm:pt modelId="{3331A94E-53C4-4FEB-916F-747BD4A3CA4E}" type="pres">
      <dgm:prSet presAssocID="{48634C00-2335-4923-9072-EB7482323D9C}" presName="sp" presStyleCnt="0"/>
      <dgm:spPr/>
    </dgm:pt>
    <dgm:pt modelId="{B8970713-980A-440D-96B4-48AAAE6BF87C}" type="pres">
      <dgm:prSet presAssocID="{6D0E5D9F-7263-4526-A227-51301233F549}" presName="linNode" presStyleCnt="0"/>
      <dgm:spPr/>
    </dgm:pt>
    <dgm:pt modelId="{F10BD171-EBF1-496C-95A4-385D5256AD95}" type="pres">
      <dgm:prSet presAssocID="{6D0E5D9F-7263-4526-A227-51301233F549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F1F46C76-FD99-4BAA-808C-125E236A3898}" type="pres">
      <dgm:prSet presAssocID="{6D0E5D9F-7263-4526-A227-51301233F549}" presName="descendantText" presStyleLbl="alignAccFollowNode1" presStyleIdx="2" presStyleCnt="7">
        <dgm:presLayoutVars>
          <dgm:bulletEnabled val="1"/>
        </dgm:presLayoutVars>
      </dgm:prSet>
      <dgm:spPr/>
    </dgm:pt>
    <dgm:pt modelId="{5C3EDC61-DF5C-43C7-9FD4-70776DCA4EEE}" type="pres">
      <dgm:prSet presAssocID="{DE289E29-1989-4D8E-8AA6-F030105B3F13}" presName="sp" presStyleCnt="0"/>
      <dgm:spPr/>
    </dgm:pt>
    <dgm:pt modelId="{2CAF3129-7A32-44BA-A1AE-CF66742A5881}" type="pres">
      <dgm:prSet presAssocID="{E5E95E82-EF79-43CA-AA86-43B0E1CBCD3F}" presName="linNode" presStyleCnt="0"/>
      <dgm:spPr/>
    </dgm:pt>
    <dgm:pt modelId="{47D7F6D4-1AE1-457B-9359-82BFECB9BFF7}" type="pres">
      <dgm:prSet presAssocID="{E5E95E82-EF79-43CA-AA86-43B0E1CBCD3F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DEB8032B-A822-48B9-BAA2-739568738E8E}" type="pres">
      <dgm:prSet presAssocID="{E5E95E82-EF79-43CA-AA86-43B0E1CBCD3F}" presName="descendantText" presStyleLbl="alignAccFollowNode1" presStyleIdx="3" presStyleCnt="7">
        <dgm:presLayoutVars>
          <dgm:bulletEnabled val="1"/>
        </dgm:presLayoutVars>
      </dgm:prSet>
      <dgm:spPr/>
    </dgm:pt>
    <dgm:pt modelId="{BC507FF5-0B3B-4E3F-873E-3170B0C929E6}" type="pres">
      <dgm:prSet presAssocID="{BF76010C-5523-4E13-B3E7-886DCE6AEBD4}" presName="sp" presStyleCnt="0"/>
      <dgm:spPr/>
    </dgm:pt>
    <dgm:pt modelId="{13E91798-090C-483A-B078-F53E4D3C23EF}" type="pres">
      <dgm:prSet presAssocID="{0556DF01-8241-46B9-A9A7-696B425311D4}" presName="linNode" presStyleCnt="0"/>
      <dgm:spPr/>
    </dgm:pt>
    <dgm:pt modelId="{4A2B0C5C-6817-4C72-BDB2-74AF0BC8F80A}" type="pres">
      <dgm:prSet presAssocID="{0556DF01-8241-46B9-A9A7-696B425311D4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0E7EC134-40FF-4065-8375-D6818C7C042B}" type="pres">
      <dgm:prSet presAssocID="{0556DF01-8241-46B9-A9A7-696B425311D4}" presName="descendantText" presStyleLbl="alignAccFollowNode1" presStyleIdx="4" presStyleCnt="7">
        <dgm:presLayoutVars>
          <dgm:bulletEnabled val="1"/>
        </dgm:presLayoutVars>
      </dgm:prSet>
      <dgm:spPr/>
    </dgm:pt>
    <dgm:pt modelId="{C4C661DD-24A5-47AA-841A-06A0B8D5ED90}" type="pres">
      <dgm:prSet presAssocID="{C4CA99FB-0935-42A7-A480-9B496516F239}" presName="sp" presStyleCnt="0"/>
      <dgm:spPr/>
    </dgm:pt>
    <dgm:pt modelId="{16993049-9C2E-4424-9FD2-65D7A0CC25C4}" type="pres">
      <dgm:prSet presAssocID="{A789976D-D9F7-4CAE-A0FA-57AD5327459D}" presName="linNode" presStyleCnt="0"/>
      <dgm:spPr/>
    </dgm:pt>
    <dgm:pt modelId="{CF8CF7A4-E273-4E43-A889-DF9FF94D4DC0}" type="pres">
      <dgm:prSet presAssocID="{A789976D-D9F7-4CAE-A0FA-57AD5327459D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7BAD2AB0-E825-45BB-8F84-421BF434F4AD}" type="pres">
      <dgm:prSet presAssocID="{A789976D-D9F7-4CAE-A0FA-57AD5327459D}" presName="descendantText" presStyleLbl="alignAccFollowNode1" presStyleIdx="5" presStyleCnt="7">
        <dgm:presLayoutVars>
          <dgm:bulletEnabled val="1"/>
        </dgm:presLayoutVars>
      </dgm:prSet>
      <dgm:spPr/>
    </dgm:pt>
    <dgm:pt modelId="{FC10FC11-7703-4A3C-8769-880AF59FC512}" type="pres">
      <dgm:prSet presAssocID="{E7237B23-A10C-4270-820C-A37649007AE6}" presName="sp" presStyleCnt="0"/>
      <dgm:spPr/>
    </dgm:pt>
    <dgm:pt modelId="{DDA1ACFE-975C-45FA-A78B-F3DFEC076C8B}" type="pres">
      <dgm:prSet presAssocID="{EF2B91B6-6F0A-4365-9672-0E2C5B6A7701}" presName="linNode" presStyleCnt="0"/>
      <dgm:spPr/>
    </dgm:pt>
    <dgm:pt modelId="{7B7CED64-B8D5-42F7-84CC-AD73B69B9A48}" type="pres">
      <dgm:prSet presAssocID="{EF2B91B6-6F0A-4365-9672-0E2C5B6A7701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49997605-2BE7-437A-BF5A-F1FD312823A6}" type="pres">
      <dgm:prSet presAssocID="{EF2B91B6-6F0A-4365-9672-0E2C5B6A7701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CE816D0D-EA79-45FB-AB2B-38A6AD03B8A8}" type="presOf" srcId="{BB4D7CBF-85AC-465D-A310-564A188D2236}" destId="{DEB8032B-A822-48B9-BAA2-739568738E8E}" srcOrd="0" destOrd="0" presId="urn:microsoft.com/office/officeart/2005/8/layout/vList5"/>
    <dgm:cxn modelId="{DD81FF20-0D11-4DDC-A256-C599BF1D5613}" type="presOf" srcId="{A789976D-D9F7-4CAE-A0FA-57AD5327459D}" destId="{CF8CF7A4-E273-4E43-A889-DF9FF94D4DC0}" srcOrd="0" destOrd="0" presId="urn:microsoft.com/office/officeart/2005/8/layout/vList5"/>
    <dgm:cxn modelId="{7680E424-DE03-4F50-94D2-99DA4AA3ED28}" type="presOf" srcId="{082E8A29-955A-4C7C-A174-3E9DCD4DC89B}" destId="{9B3EC6CB-E556-4596-937F-9B337526B96B}" srcOrd="0" destOrd="0" presId="urn:microsoft.com/office/officeart/2005/8/layout/vList5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FA1B838-0AB2-4FFC-9BA2-D1F2E31604C4}" type="presOf" srcId="{B6E26FFC-9977-4BBC-BEC7-3D6B63754E52}" destId="{5E02BC2E-681C-44DC-B629-37E710682889}" srcOrd="0" destOrd="0" presId="urn:microsoft.com/office/officeart/2005/8/layout/vList5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0B56FD63-2F5A-4BD8-B739-E2E37E420D69}" type="presOf" srcId="{EF2B91B6-6F0A-4365-9672-0E2C5B6A7701}" destId="{7B7CED64-B8D5-42F7-84CC-AD73B69B9A48}" srcOrd="0" destOrd="0" presId="urn:microsoft.com/office/officeart/2005/8/layout/vList5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A36D384-D674-41FD-A146-8E05BD7B80A4}" type="presOf" srcId="{E5E95E82-EF79-43CA-AA86-43B0E1CBCD3F}" destId="{47D7F6D4-1AE1-457B-9359-82BFECB9BFF7}" srcOrd="0" destOrd="0" presId="urn:microsoft.com/office/officeart/2005/8/layout/vList5"/>
    <dgm:cxn modelId="{FA5AD687-875C-4984-947C-7762AB884A24}" type="presOf" srcId="{CF9055CF-8DEB-4A02-949A-DE72B6AC5D37}" destId="{701434F3-8A09-4601-83A6-F8EE67705195}" srcOrd="0" destOrd="0" presId="urn:microsoft.com/office/officeart/2005/8/layout/vList5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66565690-1B52-4BA4-A33F-EF1A3BA32F5A}" srcId="{6D0E5D9F-7263-4526-A227-51301233F549}" destId="{42015EEE-320E-4A87-9C4A-5CE48AB80A53}" srcOrd="1" destOrd="0" parTransId="{E042E7DC-7543-4720-B084-5E097FC2546C}" sibTransId="{D7EEFA5C-B91D-4133-B431-ACBDDE239283}"/>
    <dgm:cxn modelId="{90255599-5A48-45F0-B479-7B65CBDDB518}" type="presOf" srcId="{0556DF01-8241-46B9-A9A7-696B425311D4}" destId="{4A2B0C5C-6817-4C72-BDB2-74AF0BC8F80A}" srcOrd="0" destOrd="0" presId="urn:microsoft.com/office/officeart/2005/8/layout/vList5"/>
    <dgm:cxn modelId="{BDFB6F9F-E2CA-44F8-A0C3-BF29998C63A0}" type="presOf" srcId="{010F7425-1081-46EA-BC6D-7D7F7133B2F3}" destId="{7BAD2AB0-E825-45BB-8F84-421BF434F4AD}" srcOrd="0" destOrd="0" presId="urn:microsoft.com/office/officeart/2005/8/layout/vList5"/>
    <dgm:cxn modelId="{2A9AEDA6-EC08-4249-9988-0A1803B7EF1D}" type="presOf" srcId="{E5B59BB8-AD1F-45CC-80A1-25E8E627A9B9}" destId="{EB994FD0-5BD3-4222-8421-7D88AD96F3ED}" srcOrd="0" destOrd="1" presId="urn:microsoft.com/office/officeart/2005/8/layout/vList5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047F9B3-5DDB-4C11-944A-9B9B15F3E658}" type="presOf" srcId="{37A7C994-CC74-44DD-8777-ED6736B35821}" destId="{0E7EC134-40FF-4065-8375-D6818C7C042B}" srcOrd="0" destOrd="0" presId="urn:microsoft.com/office/officeart/2005/8/layout/vList5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ED055FCE-A1E9-4EA7-BD7F-40D5BADEC64D}" type="presOf" srcId="{42015EEE-320E-4A87-9C4A-5CE48AB80A53}" destId="{F1F46C76-FD99-4BAA-808C-125E236A3898}" srcOrd="0" destOrd="1" presId="urn:microsoft.com/office/officeart/2005/8/layout/vList5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5DF01D6-CF33-4F88-BB44-6283FC6B6316}" type="presOf" srcId="{23A0DE4A-FE92-496E-B335-3433CEFB74E9}" destId="{57B0B718-84F0-451D-9E36-508DB5B528C1}" srcOrd="0" destOrd="0" presId="urn:microsoft.com/office/officeart/2005/8/layout/vList5"/>
    <dgm:cxn modelId="{F479DEDA-E837-4563-A4E5-DE8EA0EB3832}" type="presOf" srcId="{C405AABF-5221-4BF2-84F2-80740C29EB11}" destId="{49997605-2BE7-437A-BF5A-F1FD312823A6}" srcOrd="0" destOrd="0" presId="urn:microsoft.com/office/officeart/2005/8/layout/vList5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3A8D8EEB-B5A3-4927-9569-4C36049BAD7E}" type="presOf" srcId="{30FF9F33-11F2-4729-A62E-AD56E0B488E1}" destId="{F1F46C76-FD99-4BAA-808C-125E236A3898}" srcOrd="0" destOrd="0" presId="urn:microsoft.com/office/officeart/2005/8/layout/vList5"/>
    <dgm:cxn modelId="{2875B8F1-4148-4384-A43A-F5955B4DECDB}" type="presOf" srcId="{6D0E5D9F-7263-4526-A227-51301233F549}" destId="{F10BD171-EBF1-496C-95A4-385D5256AD95}" srcOrd="0" destOrd="0" presId="urn:microsoft.com/office/officeart/2005/8/layout/vList5"/>
    <dgm:cxn modelId="{153E30FF-ABF5-458B-A4AB-02C9872614BA}" type="presOf" srcId="{CBCC21F5-552F-4D39-812E-6FCD4A366F58}" destId="{EB994FD0-5BD3-4222-8421-7D88AD96F3ED}" srcOrd="0" destOrd="0" presId="urn:microsoft.com/office/officeart/2005/8/layout/vList5"/>
    <dgm:cxn modelId="{04E6E152-AAA0-452C-8FA1-7148439F0A8F}" type="presParOf" srcId="{701434F3-8A09-4601-83A6-F8EE67705195}" destId="{BCDDE49F-A98C-4527-BBAD-8E694EBA972C}" srcOrd="0" destOrd="0" presId="urn:microsoft.com/office/officeart/2005/8/layout/vList5"/>
    <dgm:cxn modelId="{58E7046B-4185-44B9-8DD9-072A479D752F}" type="presParOf" srcId="{BCDDE49F-A98C-4527-BBAD-8E694EBA972C}" destId="{9B3EC6CB-E556-4596-937F-9B337526B96B}" srcOrd="0" destOrd="0" presId="urn:microsoft.com/office/officeart/2005/8/layout/vList5"/>
    <dgm:cxn modelId="{36CC457E-D0BD-40DA-8558-A67FD3272344}" type="presParOf" srcId="{BCDDE49F-A98C-4527-BBAD-8E694EBA972C}" destId="{57B0B718-84F0-451D-9E36-508DB5B528C1}" srcOrd="1" destOrd="0" presId="urn:microsoft.com/office/officeart/2005/8/layout/vList5"/>
    <dgm:cxn modelId="{C843D10E-1426-4ABB-AB52-1540729AB322}" type="presParOf" srcId="{701434F3-8A09-4601-83A6-F8EE67705195}" destId="{C14041DC-170A-44EA-B960-26B96A98FB24}" srcOrd="1" destOrd="0" presId="urn:microsoft.com/office/officeart/2005/8/layout/vList5"/>
    <dgm:cxn modelId="{7C0A43F4-D023-40C9-850E-92F690178E70}" type="presParOf" srcId="{701434F3-8A09-4601-83A6-F8EE67705195}" destId="{0AB55A40-C826-453C-8F92-2690197D42DD}" srcOrd="2" destOrd="0" presId="urn:microsoft.com/office/officeart/2005/8/layout/vList5"/>
    <dgm:cxn modelId="{55BCDD16-5363-45E0-ABA4-A6FCAE41AB9B}" type="presParOf" srcId="{0AB55A40-C826-453C-8F92-2690197D42DD}" destId="{5E02BC2E-681C-44DC-B629-37E710682889}" srcOrd="0" destOrd="0" presId="urn:microsoft.com/office/officeart/2005/8/layout/vList5"/>
    <dgm:cxn modelId="{372AA339-2CE4-49EF-A9C7-F2E3C604182B}" type="presParOf" srcId="{0AB55A40-C826-453C-8F92-2690197D42DD}" destId="{EB994FD0-5BD3-4222-8421-7D88AD96F3ED}" srcOrd="1" destOrd="0" presId="urn:microsoft.com/office/officeart/2005/8/layout/vList5"/>
    <dgm:cxn modelId="{45D2DF05-5C29-4002-BCBA-36FE37F3AE98}" type="presParOf" srcId="{701434F3-8A09-4601-83A6-F8EE67705195}" destId="{3331A94E-53C4-4FEB-916F-747BD4A3CA4E}" srcOrd="3" destOrd="0" presId="urn:microsoft.com/office/officeart/2005/8/layout/vList5"/>
    <dgm:cxn modelId="{4EE27B9D-FFBB-4C24-9040-3E53F8FB38E6}" type="presParOf" srcId="{701434F3-8A09-4601-83A6-F8EE67705195}" destId="{B8970713-980A-440D-96B4-48AAAE6BF87C}" srcOrd="4" destOrd="0" presId="urn:microsoft.com/office/officeart/2005/8/layout/vList5"/>
    <dgm:cxn modelId="{13029725-0C4C-4A7F-9FF5-399A7116D855}" type="presParOf" srcId="{B8970713-980A-440D-96B4-48AAAE6BF87C}" destId="{F10BD171-EBF1-496C-95A4-385D5256AD95}" srcOrd="0" destOrd="0" presId="urn:microsoft.com/office/officeart/2005/8/layout/vList5"/>
    <dgm:cxn modelId="{FABAB682-A565-4F77-8395-C2C1D3CBE53E}" type="presParOf" srcId="{B8970713-980A-440D-96B4-48AAAE6BF87C}" destId="{F1F46C76-FD99-4BAA-808C-125E236A3898}" srcOrd="1" destOrd="0" presId="urn:microsoft.com/office/officeart/2005/8/layout/vList5"/>
    <dgm:cxn modelId="{2869D580-B549-424B-B645-4C3FA77D4BB5}" type="presParOf" srcId="{701434F3-8A09-4601-83A6-F8EE67705195}" destId="{5C3EDC61-DF5C-43C7-9FD4-70776DCA4EEE}" srcOrd="5" destOrd="0" presId="urn:microsoft.com/office/officeart/2005/8/layout/vList5"/>
    <dgm:cxn modelId="{0CDBE072-EA37-4EF0-8AFB-E2B9DD0FCE20}" type="presParOf" srcId="{701434F3-8A09-4601-83A6-F8EE67705195}" destId="{2CAF3129-7A32-44BA-A1AE-CF66742A5881}" srcOrd="6" destOrd="0" presId="urn:microsoft.com/office/officeart/2005/8/layout/vList5"/>
    <dgm:cxn modelId="{AF38B1CB-195F-4072-88D3-58AD95D5451B}" type="presParOf" srcId="{2CAF3129-7A32-44BA-A1AE-CF66742A5881}" destId="{47D7F6D4-1AE1-457B-9359-82BFECB9BFF7}" srcOrd="0" destOrd="0" presId="urn:microsoft.com/office/officeart/2005/8/layout/vList5"/>
    <dgm:cxn modelId="{95180B9D-86BA-494E-BC82-F933395C5E23}" type="presParOf" srcId="{2CAF3129-7A32-44BA-A1AE-CF66742A5881}" destId="{DEB8032B-A822-48B9-BAA2-739568738E8E}" srcOrd="1" destOrd="0" presId="urn:microsoft.com/office/officeart/2005/8/layout/vList5"/>
    <dgm:cxn modelId="{9C654F8F-AC6D-4551-9000-A82E4A21CC89}" type="presParOf" srcId="{701434F3-8A09-4601-83A6-F8EE67705195}" destId="{BC507FF5-0B3B-4E3F-873E-3170B0C929E6}" srcOrd="7" destOrd="0" presId="urn:microsoft.com/office/officeart/2005/8/layout/vList5"/>
    <dgm:cxn modelId="{240BCE74-4500-4322-92E9-B32BC6967CEC}" type="presParOf" srcId="{701434F3-8A09-4601-83A6-F8EE67705195}" destId="{13E91798-090C-483A-B078-F53E4D3C23EF}" srcOrd="8" destOrd="0" presId="urn:microsoft.com/office/officeart/2005/8/layout/vList5"/>
    <dgm:cxn modelId="{2571BBC8-42D5-4D4F-B8E4-DA162D8B495F}" type="presParOf" srcId="{13E91798-090C-483A-B078-F53E4D3C23EF}" destId="{4A2B0C5C-6817-4C72-BDB2-74AF0BC8F80A}" srcOrd="0" destOrd="0" presId="urn:microsoft.com/office/officeart/2005/8/layout/vList5"/>
    <dgm:cxn modelId="{1D4257A7-0483-4FCF-B71D-F4C609CD9907}" type="presParOf" srcId="{13E91798-090C-483A-B078-F53E4D3C23EF}" destId="{0E7EC134-40FF-4065-8375-D6818C7C042B}" srcOrd="1" destOrd="0" presId="urn:microsoft.com/office/officeart/2005/8/layout/vList5"/>
    <dgm:cxn modelId="{B97CA318-7820-457F-ACE0-A0055F55A4D4}" type="presParOf" srcId="{701434F3-8A09-4601-83A6-F8EE67705195}" destId="{C4C661DD-24A5-47AA-841A-06A0B8D5ED90}" srcOrd="9" destOrd="0" presId="urn:microsoft.com/office/officeart/2005/8/layout/vList5"/>
    <dgm:cxn modelId="{8C048532-D572-4D82-A763-B65C2E9B7D21}" type="presParOf" srcId="{701434F3-8A09-4601-83A6-F8EE67705195}" destId="{16993049-9C2E-4424-9FD2-65D7A0CC25C4}" srcOrd="10" destOrd="0" presId="urn:microsoft.com/office/officeart/2005/8/layout/vList5"/>
    <dgm:cxn modelId="{7958B3EE-FEC8-4277-AD4E-238B810B2CAA}" type="presParOf" srcId="{16993049-9C2E-4424-9FD2-65D7A0CC25C4}" destId="{CF8CF7A4-E273-4E43-A889-DF9FF94D4DC0}" srcOrd="0" destOrd="0" presId="urn:microsoft.com/office/officeart/2005/8/layout/vList5"/>
    <dgm:cxn modelId="{BEA0C8C7-9A51-409F-80E7-42AC9DBA59F1}" type="presParOf" srcId="{16993049-9C2E-4424-9FD2-65D7A0CC25C4}" destId="{7BAD2AB0-E825-45BB-8F84-421BF434F4AD}" srcOrd="1" destOrd="0" presId="urn:microsoft.com/office/officeart/2005/8/layout/vList5"/>
    <dgm:cxn modelId="{43AD3250-797D-4D6D-B5DB-661442FB96ED}" type="presParOf" srcId="{701434F3-8A09-4601-83A6-F8EE67705195}" destId="{FC10FC11-7703-4A3C-8769-880AF59FC512}" srcOrd="11" destOrd="0" presId="urn:microsoft.com/office/officeart/2005/8/layout/vList5"/>
    <dgm:cxn modelId="{FB325A5E-8E49-4114-B14E-AAB1B2F9C534}" type="presParOf" srcId="{701434F3-8A09-4601-83A6-F8EE67705195}" destId="{DDA1ACFE-975C-45FA-A78B-F3DFEC076C8B}" srcOrd="12" destOrd="0" presId="urn:microsoft.com/office/officeart/2005/8/layout/vList5"/>
    <dgm:cxn modelId="{314D1DF9-E73F-4226-A9F7-7A9DF89D5EED}" type="presParOf" srcId="{DDA1ACFE-975C-45FA-A78B-F3DFEC076C8B}" destId="{7B7CED64-B8D5-42F7-84CC-AD73B69B9A48}" srcOrd="0" destOrd="0" presId="urn:microsoft.com/office/officeart/2005/8/layout/vList5"/>
    <dgm:cxn modelId="{C4EBD22D-1E27-4DF6-BD6A-5CB54F063049}" type="presParOf" srcId="{DDA1ACFE-975C-45FA-A78B-F3DFEC076C8B}" destId="{49997605-2BE7-437A-BF5A-F1FD312823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84778" y="0"/>
          <a:ext cx="2716983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Communication</a:t>
          </a:r>
          <a:endParaRPr lang="fr-FR" sz="1200" b="1" kern="1200" noProof="0" dirty="0"/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Faire des projets de vacances</a:t>
          </a:r>
        </a:p>
      </dsp:txBody>
      <dsp:txXfrm>
        <a:off x="84778" y="1057910"/>
        <a:ext cx="2716983" cy="1057910"/>
      </dsp:txXfrm>
    </dsp:sp>
    <dsp:sp modelId="{58659876-9F73-4F70-83CB-16E4C9A112FC}">
      <dsp:nvSpPr>
        <dsp:cNvPr id="0" name=""/>
        <dsp:cNvSpPr/>
      </dsp:nvSpPr>
      <dsp:spPr>
        <a:xfrm>
          <a:off x="1002915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883271" y="0"/>
          <a:ext cx="2716983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  <a:endParaRPr lang="fr-FR" sz="1200" b="1" kern="1200" noProof="0" dirty="0"/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- Activités de vacances</a:t>
          </a:r>
        </a:p>
      </dsp:txBody>
      <dsp:txXfrm>
        <a:off x="2883271" y="1057910"/>
        <a:ext cx="2716983" cy="1057910"/>
      </dsp:txXfrm>
    </dsp:sp>
    <dsp:sp modelId="{279DFE09-28EE-48A2-B192-FFEC93ADF17D}">
      <dsp:nvSpPr>
        <dsp:cNvPr id="0" name=""/>
        <dsp:cNvSpPr/>
      </dsp:nvSpPr>
      <dsp:spPr>
        <a:xfrm>
          <a:off x="38014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5681764" y="0"/>
          <a:ext cx="2716983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- Futur proche</a:t>
          </a:r>
        </a:p>
      </dsp:txBody>
      <dsp:txXfrm>
        <a:off x="5681764" y="1057910"/>
        <a:ext cx="2716983" cy="1057910"/>
      </dsp:txXfrm>
    </dsp:sp>
    <dsp:sp modelId="{112E1D68-647B-46C7-AF2C-FF0A84DB584F}">
      <dsp:nvSpPr>
        <dsp:cNvPr id="0" name=""/>
        <dsp:cNvSpPr/>
      </dsp:nvSpPr>
      <dsp:spPr>
        <a:xfrm>
          <a:off x="6599901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480258" y="0"/>
          <a:ext cx="2378963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  <a:endParaRPr lang="fr-FR" sz="1200" b="1" kern="1200" noProof="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Lieux de vacances en France</a:t>
          </a:r>
        </a:p>
      </dsp:txBody>
      <dsp:txXfrm>
        <a:off x="8480258" y="1057910"/>
        <a:ext cx="2378963" cy="1057910"/>
      </dsp:txXfrm>
    </dsp:sp>
    <dsp:sp modelId="{6D76E5FF-7D2E-406A-B668-9F0EAFB414C8}">
      <dsp:nvSpPr>
        <dsp:cNvPr id="0" name=""/>
        <dsp:cNvSpPr/>
      </dsp:nvSpPr>
      <dsp:spPr>
        <a:xfrm>
          <a:off x="922938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0114" y="2248058"/>
          <a:ext cx="9980619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B718-84F0-451D-9E36-508DB5B528C1}">
      <dsp:nvSpPr>
        <dsp:cNvPr id="0" name=""/>
        <dsp:cNvSpPr/>
      </dsp:nvSpPr>
      <dsp:spPr>
        <a:xfrm rot="5400000">
          <a:off x="7213577" y="-3201001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Lieux de vacances en France </a:t>
          </a:r>
        </a:p>
      </dsp:txBody>
      <dsp:txXfrm rot="-5400000">
        <a:off x="3950208" y="86574"/>
        <a:ext cx="6998386" cy="447441"/>
      </dsp:txXfrm>
    </dsp:sp>
    <dsp:sp modelId="{9B3EC6CB-E556-4596-937F-9B337526B96B}">
      <dsp:nvSpPr>
        <dsp:cNvPr id="0" name=""/>
        <dsp:cNvSpPr/>
      </dsp:nvSpPr>
      <dsp:spPr>
        <a:xfrm>
          <a:off x="0" y="386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</a:t>
          </a:r>
          <a:r>
            <a:rPr lang="fr-FR" sz="2400" kern="1200" noProof="0" dirty="0"/>
            <a:t>. </a:t>
          </a:r>
          <a:r>
            <a:rPr lang="fr-FR" sz="2400" b="1" kern="1200" noProof="0" dirty="0"/>
            <a:t>Starter</a:t>
          </a:r>
        </a:p>
      </dsp:txBody>
      <dsp:txXfrm>
        <a:off x="30257" y="30643"/>
        <a:ext cx="3889694" cy="559302"/>
      </dsp:txXfrm>
    </dsp:sp>
    <dsp:sp modelId="{EB994FD0-5BD3-4222-8421-7D88AD96F3ED}">
      <dsp:nvSpPr>
        <dsp:cNvPr id="0" name=""/>
        <dsp:cNvSpPr/>
      </dsp:nvSpPr>
      <dsp:spPr>
        <a:xfrm rot="5400000">
          <a:off x="7213577" y="-2550193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Situation de communication 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300" kern="1200" noProof="0" dirty="0"/>
        </a:p>
      </dsp:txBody>
      <dsp:txXfrm rot="-5400000">
        <a:off x="3950208" y="737382"/>
        <a:ext cx="6998386" cy="447441"/>
      </dsp:txXfrm>
    </dsp:sp>
    <dsp:sp modelId="{5E02BC2E-681C-44DC-B629-37E710682889}">
      <dsp:nvSpPr>
        <dsp:cNvPr id="0" name=""/>
        <dsp:cNvSpPr/>
      </dsp:nvSpPr>
      <dsp:spPr>
        <a:xfrm>
          <a:off x="0" y="651193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globale</a:t>
          </a:r>
        </a:p>
      </dsp:txBody>
      <dsp:txXfrm>
        <a:off x="30257" y="681450"/>
        <a:ext cx="3889694" cy="559302"/>
      </dsp:txXfrm>
    </dsp:sp>
    <dsp:sp modelId="{F1F46C76-FD99-4BAA-808C-125E236A3898}">
      <dsp:nvSpPr>
        <dsp:cNvPr id="0" name=""/>
        <dsp:cNvSpPr/>
      </dsp:nvSpPr>
      <dsp:spPr>
        <a:xfrm rot="5400000">
          <a:off x="7213577" y="-1899386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Recherche des phrases clés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Faire des projets de vacances</a:t>
          </a:r>
        </a:p>
      </dsp:txBody>
      <dsp:txXfrm rot="-5400000">
        <a:off x="3950208" y="1388189"/>
        <a:ext cx="6998386" cy="447441"/>
      </dsp:txXfrm>
    </dsp:sp>
    <dsp:sp modelId="{F10BD171-EBF1-496C-95A4-385D5256AD95}">
      <dsp:nvSpPr>
        <dsp:cNvPr id="0" name=""/>
        <dsp:cNvSpPr/>
      </dsp:nvSpPr>
      <dsp:spPr>
        <a:xfrm>
          <a:off x="0" y="1302001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Compréhension détaillée</a:t>
          </a:r>
        </a:p>
      </dsp:txBody>
      <dsp:txXfrm>
        <a:off x="30257" y="1332258"/>
        <a:ext cx="3889694" cy="559302"/>
      </dsp:txXfrm>
    </dsp:sp>
    <dsp:sp modelId="{DEB8032B-A822-48B9-BAA2-739568738E8E}">
      <dsp:nvSpPr>
        <dsp:cNvPr id="0" name=""/>
        <dsp:cNvSpPr/>
      </dsp:nvSpPr>
      <dsp:spPr>
        <a:xfrm rot="5400000">
          <a:off x="7213577" y="-1248579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Activités de vacances</a:t>
          </a:r>
        </a:p>
      </dsp:txBody>
      <dsp:txXfrm rot="-5400000">
        <a:off x="3950208" y="2038996"/>
        <a:ext cx="6998386" cy="447441"/>
      </dsp:txXfrm>
    </dsp:sp>
    <dsp:sp modelId="{47D7F6D4-1AE1-457B-9359-82BFECB9BFF7}">
      <dsp:nvSpPr>
        <dsp:cNvPr id="0" name=""/>
        <dsp:cNvSpPr/>
      </dsp:nvSpPr>
      <dsp:spPr>
        <a:xfrm>
          <a:off x="0" y="1952808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Vocabulaire</a:t>
          </a:r>
        </a:p>
      </dsp:txBody>
      <dsp:txXfrm>
        <a:off x="30257" y="1983065"/>
        <a:ext cx="3889694" cy="559302"/>
      </dsp:txXfrm>
    </dsp:sp>
    <dsp:sp modelId="{0E7EC134-40FF-4065-8375-D6818C7C042B}">
      <dsp:nvSpPr>
        <dsp:cNvPr id="0" name=""/>
        <dsp:cNvSpPr/>
      </dsp:nvSpPr>
      <dsp:spPr>
        <a:xfrm rot="5400000">
          <a:off x="7213577" y="-597772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Futur proche</a:t>
          </a:r>
        </a:p>
      </dsp:txBody>
      <dsp:txXfrm rot="-5400000">
        <a:off x="3950208" y="2689803"/>
        <a:ext cx="6998386" cy="447441"/>
      </dsp:txXfrm>
    </dsp:sp>
    <dsp:sp modelId="{4A2B0C5C-6817-4C72-BDB2-74AF0BC8F80A}">
      <dsp:nvSpPr>
        <dsp:cNvPr id="0" name=""/>
        <dsp:cNvSpPr/>
      </dsp:nvSpPr>
      <dsp:spPr>
        <a:xfrm>
          <a:off x="0" y="2603615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30257" y="2633872"/>
        <a:ext cx="3889694" cy="559302"/>
      </dsp:txXfrm>
    </dsp:sp>
    <dsp:sp modelId="{7BAD2AB0-E825-45BB-8F84-421BF434F4AD}">
      <dsp:nvSpPr>
        <dsp:cNvPr id="0" name=""/>
        <dsp:cNvSpPr/>
      </dsp:nvSpPr>
      <dsp:spPr>
        <a:xfrm rot="5400000">
          <a:off x="7213577" y="53034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[s] / [z]</a:t>
          </a:r>
        </a:p>
      </dsp:txBody>
      <dsp:txXfrm rot="-5400000">
        <a:off x="3950208" y="3340609"/>
        <a:ext cx="6998386" cy="447441"/>
      </dsp:txXfrm>
    </dsp:sp>
    <dsp:sp modelId="{CF8CF7A4-E273-4E43-A889-DF9FF94D4DC0}">
      <dsp:nvSpPr>
        <dsp:cNvPr id="0" name=""/>
        <dsp:cNvSpPr/>
      </dsp:nvSpPr>
      <dsp:spPr>
        <a:xfrm>
          <a:off x="0" y="3254422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Phonétique</a:t>
          </a:r>
        </a:p>
      </dsp:txBody>
      <dsp:txXfrm>
        <a:off x="30257" y="3284679"/>
        <a:ext cx="3889694" cy="559302"/>
      </dsp:txXfrm>
    </dsp:sp>
    <dsp:sp modelId="{49997605-2BE7-437A-BF5A-F1FD312823A6}">
      <dsp:nvSpPr>
        <dsp:cNvPr id="0" name=""/>
        <dsp:cNvSpPr/>
      </dsp:nvSpPr>
      <dsp:spPr>
        <a:xfrm rot="5400000">
          <a:off x="7213577" y="703842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Organiser mes vacances</a:t>
          </a:r>
        </a:p>
      </dsp:txBody>
      <dsp:txXfrm rot="-5400000">
        <a:off x="3950208" y="3991417"/>
        <a:ext cx="6998386" cy="447441"/>
      </dsp:txXfrm>
    </dsp:sp>
    <dsp:sp modelId="{7B7CED64-B8D5-42F7-84CC-AD73B69B9A48}">
      <dsp:nvSpPr>
        <dsp:cNvPr id="0" name=""/>
        <dsp:cNvSpPr/>
      </dsp:nvSpPr>
      <dsp:spPr>
        <a:xfrm>
          <a:off x="0" y="3905229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Production</a:t>
          </a:r>
        </a:p>
      </dsp:txBody>
      <dsp:txXfrm>
        <a:off x="30257" y="3935486"/>
        <a:ext cx="3889694" cy="5593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753CF-307B-452A-BE04-C9DF51E4A247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5970D-E2A6-4809-82AF-2E7A9FF3C3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4679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80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ACC5C7-22CB-4DA0-9FAC-C671A1669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9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7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4340C559-FD93-431C-B46A-1EC3CBAD4F93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732" r:id="rId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8.gif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Layout" Target="../diagrams/layout12.xml"/><Relationship Id="rId11" Type="http://schemas.openxmlformats.org/officeDocument/2006/relationships/image" Target="../media/image18.gif"/><Relationship Id="rId5" Type="http://schemas.openxmlformats.org/officeDocument/2006/relationships/diagramData" Target="../diagrams/data12.xml"/><Relationship Id="rId10" Type="http://schemas.openxmlformats.org/officeDocument/2006/relationships/image" Target="../media/image10.png"/><Relationship Id="rId4" Type="http://schemas.openxmlformats.org/officeDocument/2006/relationships/image" Target="../media/image19.jpeg"/><Relationship Id="rId9" Type="http://schemas.microsoft.com/office/2007/relationships/diagramDrawing" Target="../diagrams/drawin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diagramLayout" Target="../diagrams/layout13.xml"/><Relationship Id="rId11" Type="http://schemas.openxmlformats.org/officeDocument/2006/relationships/image" Target="../media/image18.gif"/><Relationship Id="rId5" Type="http://schemas.openxmlformats.org/officeDocument/2006/relationships/diagramData" Target="../diagrams/data13.xml"/><Relationship Id="rId10" Type="http://schemas.openxmlformats.org/officeDocument/2006/relationships/image" Target="../media/image10.png"/><Relationship Id="rId4" Type="http://schemas.openxmlformats.org/officeDocument/2006/relationships/image" Target="../media/image19.jpeg"/><Relationship Id="rId9" Type="http://schemas.microsoft.com/office/2007/relationships/diagramDrawing" Target="../diagrams/drawing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gif"/><Relationship Id="rId5" Type="http://schemas.openxmlformats.org/officeDocument/2006/relationships/image" Target="../media/image20.png"/><Relationship Id="rId4" Type="http://schemas.openxmlformats.org/officeDocument/2006/relationships/hyperlink" Target="https://ttsfree.com/speech-to-text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hyperlink" Target="https://kahoot.it/challenge/?quiz-id=5d7532c3-a956-4a0b-94b1-9b6491f1a0c9&amp;single-player=true" TargetMode="External"/><Relationship Id="rId7" Type="http://schemas.openxmlformats.org/officeDocument/2006/relationships/diagramColors" Target="../diagrams/colors15.xml"/><Relationship Id="rId2" Type="http://schemas.openxmlformats.org/officeDocument/2006/relationships/hyperlink" Target="https://play.kahoot.it/v2/?quizId=5d7532c3-a956-4a0b-94b1-9b6491f1a0c9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18.gif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1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diagramLayout" Target="../diagrams/layout17.xml"/><Relationship Id="rId11" Type="http://schemas.openxmlformats.org/officeDocument/2006/relationships/image" Target="../media/image18.gif"/><Relationship Id="rId5" Type="http://schemas.openxmlformats.org/officeDocument/2006/relationships/diagramData" Target="../diagrams/data17.xml"/><Relationship Id="rId10" Type="http://schemas.openxmlformats.org/officeDocument/2006/relationships/image" Target="../media/image10.png"/><Relationship Id="rId4" Type="http://schemas.openxmlformats.org/officeDocument/2006/relationships/image" Target="../media/image25.jpeg"/><Relationship Id="rId9" Type="http://schemas.microsoft.com/office/2007/relationships/diagramDrawing" Target="../diagrams/drawing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1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Layout" Target="../diagrams/layout18.xml"/><Relationship Id="rId11" Type="http://schemas.openxmlformats.org/officeDocument/2006/relationships/image" Target="../media/image18.gif"/><Relationship Id="rId5" Type="http://schemas.openxmlformats.org/officeDocument/2006/relationships/diagramData" Target="../diagrams/data18.xml"/><Relationship Id="rId10" Type="http://schemas.openxmlformats.org/officeDocument/2006/relationships/image" Target="../media/image10.png"/><Relationship Id="rId4" Type="http://schemas.openxmlformats.org/officeDocument/2006/relationships/image" Target="../media/image25.jpeg"/><Relationship Id="rId9" Type="http://schemas.microsoft.com/office/2007/relationships/diagramDrawing" Target="../diagrams/drawing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microsoft.com/office/2007/relationships/media" Target="../media/media5.mp3"/><Relationship Id="rId7" Type="http://schemas.openxmlformats.org/officeDocument/2006/relationships/image" Target="../media/image2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hyperlink" Target="https://ttsfree.com/speech-to-text" TargetMode="Externa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2.png"/><Relationship Id="rId4" Type="http://schemas.openxmlformats.org/officeDocument/2006/relationships/audio" Target="../media/media5.mp3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24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4.xml"/><Relationship Id="rId5" Type="http://schemas.openxmlformats.org/officeDocument/2006/relationships/diagramLayout" Target="../diagrams/layout24.xml"/><Relationship Id="rId4" Type="http://schemas.openxmlformats.org/officeDocument/2006/relationships/diagramData" Target="../diagrams/data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microsoft.com/office/2007/relationships/media" Target="../media/media5.mp3"/><Relationship Id="rId7" Type="http://schemas.openxmlformats.org/officeDocument/2006/relationships/image" Target="../media/image2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hyperlink" Target="https://ttsfree.com/speech-to-text" TargetMode="Externa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2.png"/><Relationship Id="rId4" Type="http://schemas.openxmlformats.org/officeDocument/2006/relationships/audio" Target="../media/media5.mp3"/><Relationship Id="rId9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25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3" Type="http://schemas.openxmlformats.org/officeDocument/2006/relationships/slideLayout" Target="../slideLayouts/slideLayout1.xml"/><Relationship Id="rId7" Type="http://schemas.openxmlformats.org/officeDocument/2006/relationships/diagramQuickStyle" Target="../diagrams/quickStyle26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Layout" Target="../diagrams/layout26.xml"/><Relationship Id="rId5" Type="http://schemas.openxmlformats.org/officeDocument/2006/relationships/diagramData" Target="../diagrams/data26.xml"/><Relationship Id="rId4" Type="http://schemas.openxmlformats.org/officeDocument/2006/relationships/image" Target="../media/image10.png"/><Relationship Id="rId9" Type="http://schemas.microsoft.com/office/2007/relationships/diagramDrawing" Target="../diagrams/drawing2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7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2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Data" Target="../diagrams/data27.xml"/><Relationship Id="rId5" Type="http://schemas.openxmlformats.org/officeDocument/2006/relationships/image" Target="../media/image10.png"/><Relationship Id="rId10" Type="http://schemas.microsoft.com/office/2007/relationships/diagramDrawing" Target="../diagrams/drawing27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hyperlink" Target="https://kahoot.it/challenge/?quiz-id=7a740626-c5e1-4e53-a44d-043b2d3a8d07&amp;single-player=true" TargetMode="External"/><Relationship Id="rId7" Type="http://schemas.openxmlformats.org/officeDocument/2006/relationships/diagramColors" Target="../diagrams/colors28.xml"/><Relationship Id="rId2" Type="http://schemas.openxmlformats.org/officeDocument/2006/relationships/hyperlink" Target="https://play.kahoot.it/v2/?quizId=7a740626-c5e1-4e53-a44d-043b2d3a8d07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1.xml"/><Relationship Id="rId7" Type="http://schemas.openxmlformats.org/officeDocument/2006/relationships/diagramLayout" Target="../diagrams/layout29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diagramData" Target="../diagrams/data29.xml"/><Relationship Id="rId5" Type="http://schemas.openxmlformats.org/officeDocument/2006/relationships/image" Target="../media/image10.png"/><Relationship Id="rId10" Type="http://schemas.microsoft.com/office/2007/relationships/diagramDrawing" Target="../diagrams/drawing29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2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0.xml"/><Relationship Id="rId3" Type="http://schemas.openxmlformats.org/officeDocument/2006/relationships/image" Target="../media/image34.png"/><Relationship Id="rId7" Type="http://schemas.openxmlformats.org/officeDocument/2006/relationships/diagramQuickStyle" Target="../diagrams/quickStyle3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0.xml"/><Relationship Id="rId5" Type="http://schemas.openxmlformats.org/officeDocument/2006/relationships/diagramData" Target="../diagrams/data30.xml"/><Relationship Id="rId4" Type="http://schemas.openxmlformats.org/officeDocument/2006/relationships/image" Target="../media/image35.png"/><Relationship Id="rId9" Type="http://schemas.microsoft.com/office/2007/relationships/diagramDrawing" Target="../diagrams/drawing30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hyperlink" Target="https://wordwall.net/play/21471/682/696" TargetMode="External"/><Relationship Id="rId7" Type="http://schemas.openxmlformats.org/officeDocument/2006/relationships/diagramColors" Target="../diagrams/colors31.xml"/><Relationship Id="rId2" Type="http://schemas.openxmlformats.org/officeDocument/2006/relationships/hyperlink" Target="https://wordwall.net/play/21471/730/564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slideLayout" Target="../slideLayouts/slideLayout1.xml"/><Relationship Id="rId7" Type="http://schemas.openxmlformats.org/officeDocument/2006/relationships/diagramData" Target="../diagrams/data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microsoft.com/office/2007/relationships/diagramDrawing" Target="../diagrams/drawing3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8.png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6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slideLayout" Target="../slideLayouts/slideLayout1.xml"/><Relationship Id="rId7" Type="http://schemas.openxmlformats.org/officeDocument/2006/relationships/diagramQuickStyle" Target="../diagrams/quickStyle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0.png"/><Relationship Id="rId9" Type="http://schemas.microsoft.com/office/2007/relationships/diagramDrawing" Target="../diagrams/drawin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6A075-C90D-D608-ADE3-927981007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IV. Vocabulaire (1) : les lieux de vacances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B0E67BF-6EE2-AF25-E2BB-264FB9F329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2367233"/>
              </p:ext>
            </p:extLst>
          </p:nvPr>
        </p:nvGraphicFramePr>
        <p:xfrm>
          <a:off x="1000874" y="2738993"/>
          <a:ext cx="10190253" cy="291064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4957495">
                  <a:extLst>
                    <a:ext uri="{9D8B030D-6E8A-4147-A177-3AD203B41FA5}">
                      <a16:colId xmlns:a16="http://schemas.microsoft.com/office/drawing/2014/main" val="2253928538"/>
                    </a:ext>
                  </a:extLst>
                </a:gridCol>
                <a:gridCol w="5232758">
                  <a:extLst>
                    <a:ext uri="{9D8B030D-6E8A-4147-A177-3AD203B41FA5}">
                      <a16:colId xmlns:a16="http://schemas.microsoft.com/office/drawing/2014/main" val="3674645003"/>
                    </a:ext>
                  </a:extLst>
                </a:gridCol>
              </a:tblGrid>
              <a:tr h="59805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Lieux de vacances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90" marR="19819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863255"/>
                  </a:ext>
                </a:extLst>
              </a:tr>
              <a:tr h="598057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Cet été, je vais partir en vacances 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90" marR="1981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à la mer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90" marR="1981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028234"/>
                  </a:ext>
                </a:extLst>
              </a:tr>
              <a:tr h="59805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à la montagne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90" marR="1981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745785"/>
                  </a:ext>
                </a:extLst>
              </a:tr>
              <a:tr h="111646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à la campagne, dans une ferme !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90" marR="1981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911042"/>
                  </a:ext>
                </a:extLst>
              </a:tr>
            </a:tbl>
          </a:graphicData>
        </a:graphic>
      </p:graphicFrame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56294F91-9DDC-3DC9-9A2B-23CBB5AB2F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8145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690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3" descr="Les vacances - Français Fle Fiches Pedagogiques">
            <a:extLst>
              <a:ext uri="{FF2B5EF4-FFF2-40B4-BE49-F238E27FC236}">
                <a16:creationId xmlns:a16="http://schemas.microsoft.com/office/drawing/2014/main" id="{E7C872CE-E3C1-E02F-1238-DA1B86CBA4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" t="3054" r="6105" b="42330"/>
          <a:stretch/>
        </p:blipFill>
        <p:spPr bwMode="auto">
          <a:xfrm>
            <a:off x="2965748" y="643467"/>
            <a:ext cx="6260504" cy="557106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9F900F7C-A300-8A18-DA75-C5A16269B4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631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mp3-output-ttsfree(dot)com (19)">
            <a:hlinkClick r:id="" action="ppaction://media"/>
            <a:extLst>
              <a:ext uri="{FF2B5EF4-FFF2-40B4-BE49-F238E27FC236}">
                <a16:creationId xmlns:a16="http://schemas.microsoft.com/office/drawing/2014/main" id="{392BBFE8-D8BC-851A-4388-CA6C0649E6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78380" y="3546474"/>
            <a:ext cx="625101" cy="625101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478B9B07-DE36-CFEC-B893-5C3E3D1E27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60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0" descr="Les vacances - Français Fle Fiches Pedagogiques">
            <a:extLst>
              <a:ext uri="{FF2B5EF4-FFF2-40B4-BE49-F238E27FC236}">
                <a16:creationId xmlns:a16="http://schemas.microsoft.com/office/drawing/2014/main" id="{96718D93-5DFA-14BE-D6BA-CBF4DE35FA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2" t="59549" r="3380" b="3571"/>
          <a:stretch/>
        </p:blipFill>
        <p:spPr bwMode="auto">
          <a:xfrm>
            <a:off x="1202860" y="643467"/>
            <a:ext cx="9786279" cy="557106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E191CE5-F033-E922-D327-D80CF716DB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631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mp3-output-ttsfree(dot)com (20)">
            <a:hlinkClick r:id="" action="ppaction://media"/>
            <a:extLst>
              <a:ext uri="{FF2B5EF4-FFF2-40B4-BE49-F238E27FC236}">
                <a16:creationId xmlns:a16="http://schemas.microsoft.com/office/drawing/2014/main" id="{09E88386-FF44-3CC0-A2C2-E9308D4F8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2074" y="5403765"/>
            <a:ext cx="809470" cy="809470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CE063AFF-1DD3-0592-89EC-B33B03D352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2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332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5333" dirty="0"/>
              <a:t>Practice </a:t>
            </a:r>
            <a:r>
              <a:rPr lang="fr-FR" sz="5333" dirty="0" err="1"/>
              <a:t>your</a:t>
            </a:r>
            <a:r>
              <a:rPr lang="fr-FR" sz="5333" dirty="0"/>
              <a:t> </a:t>
            </a:r>
            <a:r>
              <a:rPr lang="fr-FR" sz="5333" dirty="0" err="1"/>
              <a:t>pronunciation</a:t>
            </a:r>
            <a:r>
              <a:rPr lang="fr-FR" sz="5333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indent="-514338">
              <a:buAutoNum type="arabicParenR"/>
            </a:pP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667" dirty="0" err="1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667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Set the </a:t>
            </a:r>
            <a:r>
              <a:rPr lang="fr-FR" sz="2667" dirty="0" err="1"/>
              <a:t>spoken</a:t>
            </a:r>
            <a:r>
              <a:rPr lang="fr-FR" sz="2667" dirty="0"/>
              <a:t> </a:t>
            </a:r>
            <a:r>
              <a:rPr lang="fr-FR" sz="2667" dirty="0" err="1"/>
              <a:t>language</a:t>
            </a:r>
            <a:r>
              <a:rPr lang="fr-FR" sz="2667" dirty="0"/>
              <a:t> in French</a:t>
            </a:r>
          </a:p>
          <a:p>
            <a:pPr marL="514338" indent="-514338">
              <a:buAutoNum type="arabicParenR"/>
            </a:pPr>
            <a:r>
              <a:rPr lang="fr-FR" sz="2667" dirty="0"/>
              <a:t>Click on the </a:t>
            </a:r>
            <a:r>
              <a:rPr lang="fr-FR" sz="2667" dirty="0" err="1"/>
              <a:t>mic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Practice </a:t>
            </a:r>
            <a:r>
              <a:rPr lang="fr-FR" sz="2667" dirty="0">
                <a:sym typeface="Wingdings" panose="05000000000000000000" pitchFamily="2" charset="2"/>
              </a:rPr>
              <a:t> </a:t>
            </a:r>
          </a:p>
          <a:p>
            <a:pPr marL="514338" indent="-514338">
              <a:buAutoNum type="arabicParenR"/>
            </a:pPr>
            <a:endParaRPr lang="fr-FR" sz="2667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667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289" y="2859636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8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9" y="2905247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20)">
            <a:hlinkClick r:id="" action="ppaction://media"/>
            <a:extLst>
              <a:ext uri="{FF2B5EF4-FFF2-40B4-BE49-F238E27FC236}">
                <a16:creationId xmlns:a16="http://schemas.microsoft.com/office/drawing/2014/main" id="{358E6834-A311-7519-45AE-8CEE9437E1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72901" y="4654795"/>
            <a:ext cx="275406" cy="2754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1411329-E557-3882-5001-101063DF20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3145" y="4852252"/>
            <a:ext cx="1559207" cy="156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0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7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76A075-C90D-D608-ADE3-927981007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600">
                <a:solidFill>
                  <a:srgbClr val="FFFFFF"/>
                </a:solidFill>
              </a:rPr>
              <a:t>IV. Vocabulaire (2) : les activités de vacances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D60210DA-8B39-07F6-335C-84DA61B7A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286" y="2426816"/>
            <a:ext cx="4007657" cy="399763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3F806225-8621-6E91-A968-12A7278F0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7315" y="2426817"/>
            <a:ext cx="5438963" cy="399763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6C8B302-FDDF-AD0A-F5FF-A66DA61CF8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631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56227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DCA910-39BC-1B60-5138-552167DC8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8181"/>
            <a:ext cx="10972800" cy="878300"/>
          </a:xfrm>
        </p:spPr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FD3E76-9AB6-4EA8-AE5B-24879CDBF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Les activités de vacances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1800" b="1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https://play.kahoot.it/v2/?quizId=5d7532c3-a956-4a0b-94b1-9b6491f1a0c9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https://kahoot.it/challenge/?quiz-id=5d7532c3-a956-4a0b-94b1-9b6491f1a0c9&amp;single-player=true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7B3A2F4-735E-963B-BC67-1A0F44E480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631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0584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6A075-C90D-D608-ADE3-927981007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IV. Vocabulaire (2) : les activités de vacances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CFF43EC7-5E36-BCE1-E3F5-0D8EEA440C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2506032"/>
              </p:ext>
            </p:extLst>
          </p:nvPr>
        </p:nvGraphicFramePr>
        <p:xfrm>
          <a:off x="1117137" y="2014849"/>
          <a:ext cx="9957725" cy="386007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266969">
                  <a:extLst>
                    <a:ext uri="{9D8B030D-6E8A-4147-A177-3AD203B41FA5}">
                      <a16:colId xmlns:a16="http://schemas.microsoft.com/office/drawing/2014/main" val="1243896706"/>
                    </a:ext>
                  </a:extLst>
                </a:gridCol>
                <a:gridCol w="5690756">
                  <a:extLst>
                    <a:ext uri="{9D8B030D-6E8A-4147-A177-3AD203B41FA5}">
                      <a16:colId xmlns:a16="http://schemas.microsoft.com/office/drawing/2014/main" val="1493700610"/>
                    </a:ext>
                  </a:extLst>
                </a:gridCol>
              </a:tblGrid>
              <a:tr h="3704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Activités de vacances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410093"/>
                  </a:ext>
                </a:extLst>
              </a:tr>
              <a:tr h="370487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Aller à la mer pour…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</a:rPr>
                        <a:t>observer</a:t>
                      </a:r>
                      <a:r>
                        <a:rPr lang="fr-FR" sz="2000" dirty="0">
                          <a:effectLst/>
                        </a:rPr>
                        <a:t> les animaux, les fleurs, les arbres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407222"/>
                  </a:ext>
                </a:extLst>
              </a:tr>
              <a:tr h="50847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</a:rPr>
                        <a:t>faire</a:t>
                      </a:r>
                      <a:r>
                        <a:rPr lang="fr-FR" sz="2000" dirty="0">
                          <a:effectLst/>
                        </a:rPr>
                        <a:t> de la plongée et observer les poissons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969645"/>
                  </a:ext>
                </a:extLst>
              </a:tr>
              <a:tr h="75818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Aller à la montagne pour …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</a:rPr>
                        <a:t>observer</a:t>
                      </a:r>
                      <a:r>
                        <a:rPr lang="fr-FR" sz="2000" dirty="0">
                          <a:effectLst/>
                        </a:rPr>
                        <a:t> les fleurs, les oiseaux et les animaux sauvages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433904"/>
                  </a:ext>
                </a:extLst>
              </a:tr>
              <a:tr h="370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</a:rPr>
                        <a:t>faire</a:t>
                      </a:r>
                      <a:r>
                        <a:rPr lang="fr-FR" sz="2000" dirty="0">
                          <a:effectLst/>
                        </a:rPr>
                        <a:t> de l’escalade et des randonnées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4803512"/>
                  </a:ext>
                </a:extLst>
              </a:tr>
              <a:tr h="370487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Aller à la campagne pour …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</a:rPr>
                        <a:t>camper</a:t>
                      </a:r>
                      <a:r>
                        <a:rPr lang="fr-FR" sz="2000" dirty="0">
                          <a:effectLst/>
                        </a:rPr>
                        <a:t> avec des vaches et des cochons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904402"/>
                  </a:ext>
                </a:extLst>
              </a:tr>
              <a:tr h="370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</a:rPr>
                        <a:t>découvrir</a:t>
                      </a:r>
                      <a:r>
                        <a:rPr lang="fr-FR" sz="2000" dirty="0">
                          <a:effectLst/>
                        </a:rPr>
                        <a:t> la vie à la ferme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7438339"/>
                  </a:ext>
                </a:extLst>
              </a:tr>
              <a:tr h="370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</a:rPr>
                        <a:t>s’occuper </a:t>
                      </a:r>
                      <a:r>
                        <a:rPr lang="fr-FR" sz="2000" dirty="0">
                          <a:effectLst/>
                        </a:rPr>
                        <a:t>des animaux, faire du fromage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692587"/>
                  </a:ext>
                </a:extLst>
              </a:tr>
              <a:tr h="370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</a:rPr>
                        <a:t>se réveiller</a:t>
                      </a:r>
                      <a:r>
                        <a:rPr lang="fr-FR" sz="2000" dirty="0">
                          <a:effectLst/>
                        </a:rPr>
                        <a:t> avec le cri du coq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254" marR="992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661257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7E39113-8FEC-00B8-E4DE-5D7CD20BEA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631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F6989AE8-43AF-D99D-CFA1-EEA9F99DFD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115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3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1" descr="Vocabulaire Vacances | PDF">
            <a:extLst>
              <a:ext uri="{FF2B5EF4-FFF2-40B4-BE49-F238E27FC236}">
                <a16:creationId xmlns:a16="http://schemas.microsoft.com/office/drawing/2014/main" id="{F693B5E2-2614-A0EB-B889-B693986CF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" r="-653" b="51982"/>
          <a:stretch/>
        </p:blipFill>
        <p:spPr bwMode="auto">
          <a:xfrm>
            <a:off x="1957725" y="643467"/>
            <a:ext cx="8276549" cy="557106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6D38B7DC-77A8-2379-C756-B1C862D107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631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mp3-output-ttsfree(dot)com (21)">
            <a:hlinkClick r:id="" action="ppaction://media"/>
            <a:extLst>
              <a:ext uri="{FF2B5EF4-FFF2-40B4-BE49-F238E27FC236}">
                <a16:creationId xmlns:a16="http://schemas.microsoft.com/office/drawing/2014/main" id="{46178107-DCD6-7C46-4C93-22DD0C964B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24520" y="2969090"/>
            <a:ext cx="1373532" cy="1373532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0837411-CDD4-9408-28E4-76BE5958DBB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68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3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1" descr="Vocabulaire Vacances | PDF">
            <a:extLst>
              <a:ext uri="{FF2B5EF4-FFF2-40B4-BE49-F238E27FC236}">
                <a16:creationId xmlns:a16="http://schemas.microsoft.com/office/drawing/2014/main" id="{4A8AB426-6E86-676E-80B8-174A6535A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" t="48135" r="-653" b="6640"/>
          <a:stretch/>
        </p:blipFill>
        <p:spPr bwMode="auto">
          <a:xfrm>
            <a:off x="1702157" y="643467"/>
            <a:ext cx="8787685" cy="557106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5654AB-4B51-2966-26BD-03B793199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 sz="1200">
              <a:solidFill>
                <a:srgbClr val="FFFFFF"/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04B152C-6592-D0CD-C144-96BEC04AD2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631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mp3-output-ttsfree(dot)com (22)">
            <a:hlinkClick r:id="" action="ppaction://media"/>
            <a:extLst>
              <a:ext uri="{FF2B5EF4-FFF2-40B4-BE49-F238E27FC236}">
                <a16:creationId xmlns:a16="http://schemas.microsoft.com/office/drawing/2014/main" id="{7951B450-29DF-7EF8-F0C0-0DACA12D54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44824" y="2394095"/>
            <a:ext cx="1459396" cy="1459396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CECE6D68-09B1-E123-48CB-2C3A1A7BAF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75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332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5333" dirty="0"/>
              <a:t>Practice </a:t>
            </a:r>
            <a:r>
              <a:rPr lang="fr-FR" sz="5333" dirty="0" err="1"/>
              <a:t>your</a:t>
            </a:r>
            <a:r>
              <a:rPr lang="fr-FR" sz="5333" dirty="0"/>
              <a:t> </a:t>
            </a:r>
            <a:r>
              <a:rPr lang="fr-FR" sz="5333" dirty="0" err="1"/>
              <a:t>pronunciation</a:t>
            </a:r>
            <a:r>
              <a:rPr lang="fr-FR" sz="5333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indent="-514338">
              <a:buAutoNum type="arabicParenR"/>
            </a:pPr>
            <a:r>
              <a:rPr lang="fr-FR" sz="2667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667" dirty="0" err="1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667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667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667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Set the </a:t>
            </a:r>
            <a:r>
              <a:rPr lang="fr-FR" sz="2667" dirty="0" err="1"/>
              <a:t>spoken</a:t>
            </a:r>
            <a:r>
              <a:rPr lang="fr-FR" sz="2667" dirty="0"/>
              <a:t> </a:t>
            </a:r>
            <a:r>
              <a:rPr lang="fr-FR" sz="2667" dirty="0" err="1"/>
              <a:t>language</a:t>
            </a:r>
            <a:r>
              <a:rPr lang="fr-FR" sz="2667" dirty="0"/>
              <a:t> in French</a:t>
            </a:r>
          </a:p>
          <a:p>
            <a:pPr marL="514338" indent="-514338">
              <a:buAutoNum type="arabicParenR"/>
            </a:pPr>
            <a:r>
              <a:rPr lang="fr-FR" sz="2667" dirty="0"/>
              <a:t>Click on the </a:t>
            </a:r>
            <a:r>
              <a:rPr lang="fr-FR" sz="2667" dirty="0" err="1"/>
              <a:t>mic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Practice </a:t>
            </a:r>
            <a:r>
              <a:rPr lang="fr-FR" sz="2667" dirty="0">
                <a:sym typeface="Wingdings" panose="05000000000000000000" pitchFamily="2" charset="2"/>
              </a:rPr>
              <a:t> </a:t>
            </a:r>
          </a:p>
          <a:p>
            <a:pPr marL="514338" indent="-514338">
              <a:buAutoNum type="arabicParenR"/>
            </a:pPr>
            <a:endParaRPr lang="fr-FR" sz="2667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667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2289" y="2859636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8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9" y="2905247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21)">
            <a:hlinkClick r:id="" action="ppaction://media"/>
            <a:extLst>
              <a:ext uri="{FF2B5EF4-FFF2-40B4-BE49-F238E27FC236}">
                <a16:creationId xmlns:a16="http://schemas.microsoft.com/office/drawing/2014/main" id="{071B486C-E010-739F-6B20-09431B919C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6996" y="4529815"/>
            <a:ext cx="521456" cy="521456"/>
          </a:xfrm>
          <a:prstGeom prst="rect">
            <a:avLst/>
          </a:prstGeom>
        </p:spPr>
      </p:pic>
      <p:pic>
        <p:nvPicPr>
          <p:cNvPr id="8" name="mp3-output-ttsfree(dot)com (22)">
            <a:hlinkClick r:id="" action="ppaction://media"/>
            <a:extLst>
              <a:ext uri="{FF2B5EF4-FFF2-40B4-BE49-F238E27FC236}">
                <a16:creationId xmlns:a16="http://schemas.microsoft.com/office/drawing/2014/main" id="{D7E8BCE3-D76E-DC8D-55E2-76D6376372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603899" y="4529814"/>
            <a:ext cx="521456" cy="52145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CC02BB-4B0B-700E-A245-62D0BA4A4E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6572" y="5051270"/>
            <a:ext cx="1559207" cy="156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04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3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ntes de camping frappées par les rayons du soleil">
            <a:extLst>
              <a:ext uri="{FF2B5EF4-FFF2-40B4-BE49-F238E27FC236}">
                <a16:creationId xmlns:a16="http://schemas.microsoft.com/office/drawing/2014/main" id="{A45EB942-B4BB-22C2-A101-42C553DE65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3518598-D8F6-0ED3-551A-5520802ACA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Notre camp de vacances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32E91B-544F-6564-A24E-636440C3C2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Unité 8 – Lesson 1</a:t>
            </a:r>
          </a:p>
        </p:txBody>
      </p:sp>
    </p:spTree>
    <p:extLst>
      <p:ext uri="{BB962C8B-B14F-4D97-AF65-F5344CB8AC3E}">
        <p14:creationId xmlns:p14="http://schemas.microsoft.com/office/powerpoint/2010/main" val="390288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3E1D82-304C-1A97-BF96-93354137C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3234"/>
            <a:ext cx="10972800" cy="878300"/>
          </a:xfrm>
        </p:spPr>
        <p:txBody>
          <a:bodyPr/>
          <a:lstStyle/>
          <a:p>
            <a:r>
              <a:rPr lang="fr-FR" dirty="0"/>
              <a:t>À ton tour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7F0594-FB43-E1D5-D312-2E25B712D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toi, l’é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 prochain, tu vas aller où ? Pour faire quoi ?</a:t>
            </a:r>
          </a:p>
          <a:p>
            <a:pPr marL="0" indent="0">
              <a:buNone/>
            </a:pP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400" i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Moi, je vais aller …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3697C6-6D7A-292C-43A3-BD0FB139A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DBFFB33-A259-FEEF-024A-7D7C359F30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631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5716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76A075-C90D-D608-ADE3-927981007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V. Grammaire : le futur proche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E3C897B-1E85-5A01-03FF-1E364F0EC9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4080652"/>
              </p:ext>
            </p:extLst>
          </p:nvPr>
        </p:nvGraphicFramePr>
        <p:xfrm>
          <a:off x="643467" y="2074820"/>
          <a:ext cx="10905066" cy="359501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0905066">
                  <a:extLst>
                    <a:ext uri="{9D8B030D-6E8A-4147-A177-3AD203B41FA5}">
                      <a16:colId xmlns:a16="http://schemas.microsoft.com/office/drawing/2014/main" val="2036689790"/>
                    </a:ext>
                  </a:extLst>
                </a:gridCol>
              </a:tblGrid>
              <a:tr h="599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Faire des projets d’activités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2808265128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Nous </a:t>
                      </a:r>
                      <a:r>
                        <a:rPr lang="fr-FR" sz="2400" b="0">
                          <a:effectLst/>
                          <a:highlight>
                            <a:srgbClr val="FFFF00"/>
                          </a:highlight>
                        </a:rPr>
                        <a:t>allons</a:t>
                      </a:r>
                      <a:r>
                        <a:rPr lang="fr-FR" sz="2400" b="0"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  <a:highlight>
                            <a:srgbClr val="00FF00"/>
                          </a:highlight>
                        </a:rPr>
                        <a:t>observer</a:t>
                      </a:r>
                      <a:r>
                        <a:rPr lang="fr-FR" sz="2400" b="0">
                          <a:effectLst/>
                        </a:rPr>
                        <a:t> les animaux, les fleurs, les arbres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2839022906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Nous </a:t>
                      </a:r>
                      <a:r>
                        <a:rPr lang="fr-FR" sz="2400" b="0">
                          <a:effectLst/>
                          <a:highlight>
                            <a:srgbClr val="FFFF00"/>
                          </a:highlight>
                        </a:rPr>
                        <a:t>allons</a:t>
                      </a:r>
                      <a:r>
                        <a:rPr lang="fr-FR" sz="2400" b="0"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  <a:highlight>
                            <a:srgbClr val="00FF00"/>
                          </a:highlight>
                        </a:rPr>
                        <a:t>découvrir</a:t>
                      </a:r>
                      <a:r>
                        <a:rPr lang="fr-FR" sz="2400" b="0">
                          <a:effectLst/>
                        </a:rPr>
                        <a:t> la vie à la ferme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4069575787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Nous </a:t>
                      </a:r>
                      <a:r>
                        <a:rPr lang="fr-FR" sz="2400" b="0">
                          <a:effectLst/>
                          <a:highlight>
                            <a:srgbClr val="FFFF00"/>
                          </a:highlight>
                        </a:rPr>
                        <a:t>allons</a:t>
                      </a:r>
                      <a:r>
                        <a:rPr lang="fr-FR" sz="2400" b="0"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  <a:highlight>
                            <a:srgbClr val="00FF00"/>
                          </a:highlight>
                        </a:rPr>
                        <a:t>nous occuper</a:t>
                      </a:r>
                      <a:r>
                        <a:rPr lang="fr-FR" sz="2400" b="0">
                          <a:effectLst/>
                        </a:rPr>
                        <a:t> des animaux, faire au fromage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2849346831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On </a:t>
                      </a:r>
                      <a:r>
                        <a:rPr lang="fr-FR" sz="2400" b="0"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400" b="0"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  <a:highlight>
                            <a:srgbClr val="00FF00"/>
                          </a:highlight>
                        </a:rPr>
                        <a:t>se réveiller</a:t>
                      </a:r>
                      <a:r>
                        <a:rPr lang="fr-FR" sz="2400" b="0">
                          <a:effectLst/>
                        </a:rPr>
                        <a:t> avec le cri du coq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690232057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On </a:t>
                      </a:r>
                      <a:r>
                        <a:rPr lang="fr-FR" sz="2400" b="0" dirty="0">
                          <a:effectLst/>
                          <a:highlight>
                            <a:srgbClr val="00FFFF"/>
                          </a:highlight>
                        </a:rPr>
                        <a:t>ne</a:t>
                      </a:r>
                      <a:r>
                        <a:rPr lang="fr-FR" sz="2400" b="0" dirty="0"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400" b="0" dirty="0"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  <a:highlight>
                            <a:srgbClr val="00FFFF"/>
                          </a:highlight>
                        </a:rPr>
                        <a:t>pas</a:t>
                      </a:r>
                      <a:r>
                        <a:rPr lang="fr-FR" sz="2400" b="0" dirty="0"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  <a:highlight>
                            <a:srgbClr val="00FF00"/>
                          </a:highlight>
                        </a:rPr>
                        <a:t>camper</a:t>
                      </a:r>
                      <a:r>
                        <a:rPr lang="fr-FR" sz="2400" b="0" dirty="0">
                          <a:effectLst/>
                        </a:rPr>
                        <a:t> avec des vaches et des cochons ?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439146764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00A8861-9250-EE0B-7BC5-C4E311B7FE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159012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017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E3C897B-1E85-5A01-03FF-1E364F0EC9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405638"/>
              </p:ext>
            </p:extLst>
          </p:nvPr>
        </p:nvGraphicFramePr>
        <p:xfrm>
          <a:off x="643467" y="341644"/>
          <a:ext cx="10905066" cy="518865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0905066">
                  <a:extLst>
                    <a:ext uri="{9D8B030D-6E8A-4147-A177-3AD203B41FA5}">
                      <a16:colId xmlns:a16="http://schemas.microsoft.com/office/drawing/2014/main" val="2036689790"/>
                    </a:ext>
                  </a:extLst>
                </a:gridCol>
              </a:tblGrid>
              <a:tr h="599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Faire des projets d’activités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2808265128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Nous </a:t>
                      </a:r>
                      <a:r>
                        <a:rPr lang="fr-FR" sz="2400" b="0">
                          <a:effectLst/>
                          <a:highlight>
                            <a:srgbClr val="FFFF00"/>
                          </a:highlight>
                        </a:rPr>
                        <a:t>allons</a:t>
                      </a:r>
                      <a:r>
                        <a:rPr lang="fr-FR" sz="2400" b="0"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  <a:highlight>
                            <a:srgbClr val="00FF00"/>
                          </a:highlight>
                        </a:rPr>
                        <a:t>observer</a:t>
                      </a:r>
                      <a:r>
                        <a:rPr lang="fr-FR" sz="2400" b="0">
                          <a:effectLst/>
                        </a:rPr>
                        <a:t> les animaux, les fleurs, les arbres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2839022906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Nous </a:t>
                      </a:r>
                      <a:r>
                        <a:rPr lang="fr-FR" sz="2400" b="0">
                          <a:effectLst/>
                          <a:highlight>
                            <a:srgbClr val="FFFF00"/>
                          </a:highlight>
                        </a:rPr>
                        <a:t>allons</a:t>
                      </a:r>
                      <a:r>
                        <a:rPr lang="fr-FR" sz="2400" b="0"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  <a:highlight>
                            <a:srgbClr val="00FF00"/>
                          </a:highlight>
                        </a:rPr>
                        <a:t>découvrir</a:t>
                      </a:r>
                      <a:r>
                        <a:rPr lang="fr-FR" sz="2400" b="0">
                          <a:effectLst/>
                        </a:rPr>
                        <a:t> la vie à la ferme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4069575787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Nous </a:t>
                      </a:r>
                      <a:r>
                        <a:rPr lang="fr-FR" sz="2400" b="0">
                          <a:effectLst/>
                          <a:highlight>
                            <a:srgbClr val="FFFF00"/>
                          </a:highlight>
                        </a:rPr>
                        <a:t>allons</a:t>
                      </a:r>
                      <a:r>
                        <a:rPr lang="fr-FR" sz="2400" b="0"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  <a:highlight>
                            <a:srgbClr val="00FF00"/>
                          </a:highlight>
                        </a:rPr>
                        <a:t>nous occuper</a:t>
                      </a:r>
                      <a:r>
                        <a:rPr lang="fr-FR" sz="2400" b="0">
                          <a:effectLst/>
                        </a:rPr>
                        <a:t> des animaux, faire au fromage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2849346831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On </a:t>
                      </a:r>
                      <a:r>
                        <a:rPr lang="fr-FR" sz="2400" b="0" dirty="0"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400" b="0" dirty="0"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  <a:highlight>
                            <a:srgbClr val="00FF00"/>
                          </a:highlight>
                        </a:rPr>
                        <a:t>se réveiller</a:t>
                      </a:r>
                      <a:r>
                        <a:rPr lang="fr-FR" sz="2400" b="0" dirty="0">
                          <a:effectLst/>
                        </a:rPr>
                        <a:t> avec le cri du coq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690232057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On </a:t>
                      </a:r>
                      <a:r>
                        <a:rPr lang="fr-FR" sz="2400" b="0" dirty="0">
                          <a:effectLst/>
                          <a:highlight>
                            <a:srgbClr val="00FFFF"/>
                          </a:highlight>
                        </a:rPr>
                        <a:t>ne</a:t>
                      </a:r>
                      <a:r>
                        <a:rPr lang="fr-FR" sz="2400" b="0" dirty="0"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400" b="0" dirty="0"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  <a:highlight>
                            <a:srgbClr val="00FFFF"/>
                          </a:highlight>
                        </a:rPr>
                        <a:t>pas</a:t>
                      </a:r>
                      <a:r>
                        <a:rPr lang="fr-FR" sz="2400" b="0" dirty="0"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  <a:highlight>
                            <a:srgbClr val="00FF00"/>
                          </a:highlight>
                        </a:rPr>
                        <a:t>camper</a:t>
                      </a:r>
                      <a:r>
                        <a:rPr lang="fr-FR" sz="2400" b="0" dirty="0">
                          <a:effectLst/>
                        </a:rPr>
                        <a:t> avec des vaches et des cochons ?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558" marR="198558" marT="0" marB="0"/>
                </a:tc>
                <a:extLst>
                  <a:ext uri="{0D108BD9-81ED-4DB2-BD59-A6C34878D82A}">
                    <a16:rowId xmlns:a16="http://schemas.microsoft.com/office/drawing/2014/main" val="439146764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faire des projets, on utilise le </a:t>
                      </a:r>
                      <a:r>
                        <a:rPr lang="fr-FR" sz="2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futur proche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198558" marR="19855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423217"/>
                  </a:ext>
                </a:extLst>
              </a:tr>
              <a:tr h="59916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est formé avec le verbe 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ALLER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 présent + un verbe à l’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infinitif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 la forme négative : 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ne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aller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pas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lang="fr-FR" sz="2800" b="1" kern="12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vb</a:t>
                      </a:r>
                      <a:r>
                        <a:rPr lang="fr-FR" sz="2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 infinitif</a:t>
                      </a:r>
                    </a:p>
                  </a:txBody>
                  <a:tcPr marL="198558" marR="19855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554140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88975E6F-8C03-FBBC-D0E4-98C96AC47584}"/>
              </a:ext>
            </a:extLst>
          </p:cNvPr>
          <p:cNvSpPr/>
          <p:nvPr/>
        </p:nvSpPr>
        <p:spPr>
          <a:xfrm>
            <a:off x="5937623" y="3941482"/>
            <a:ext cx="1885577" cy="48409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8714D3-0042-725A-153E-1182745AD57E}"/>
              </a:ext>
            </a:extLst>
          </p:cNvPr>
          <p:cNvSpPr/>
          <p:nvPr/>
        </p:nvSpPr>
        <p:spPr>
          <a:xfrm>
            <a:off x="4554066" y="4530165"/>
            <a:ext cx="956235" cy="48409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D2DA57-FC45-6696-5C9D-A869D34E0489}"/>
              </a:ext>
            </a:extLst>
          </p:cNvPr>
          <p:cNvSpPr/>
          <p:nvPr/>
        </p:nvSpPr>
        <p:spPr>
          <a:xfrm>
            <a:off x="9290419" y="4530165"/>
            <a:ext cx="1114612" cy="48409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18692F-FBBF-578F-162A-7EA198137E81}"/>
              </a:ext>
            </a:extLst>
          </p:cNvPr>
          <p:cNvSpPr/>
          <p:nvPr/>
        </p:nvSpPr>
        <p:spPr>
          <a:xfrm>
            <a:off x="3901141" y="5068158"/>
            <a:ext cx="4208930" cy="48409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146" name="Picture 2" descr="Sign Warning Sticker by Marcela Sabiá">
            <a:extLst>
              <a:ext uri="{FF2B5EF4-FFF2-40B4-BE49-F238E27FC236}">
                <a16:creationId xmlns:a16="http://schemas.microsoft.com/office/drawing/2014/main" id="{79F1722D-9C7C-ED8A-337C-A07F053EB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1" y="5007249"/>
            <a:ext cx="831476" cy="83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E1EA9E9-A7C9-DF2A-3453-D9FEA5206A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95828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80D5482A-1237-F119-7C3C-E2214412CD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05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4" descr="Futur Proche - Français Fle Fiches Pedagogiques">
            <a:extLst>
              <a:ext uri="{FF2B5EF4-FFF2-40B4-BE49-F238E27FC236}">
                <a16:creationId xmlns:a16="http://schemas.microsoft.com/office/drawing/2014/main" id="{A0DC18DB-023F-4CB5-1D59-497EAF3E15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t="4541" r="10268" b="58664"/>
          <a:stretch/>
        </p:blipFill>
        <p:spPr bwMode="auto">
          <a:xfrm>
            <a:off x="1768351" y="643466"/>
            <a:ext cx="8655298" cy="55710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836875-4161-8FEF-8828-847DCA844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200" smtClean="0"/>
              <a:pPr>
                <a:spcAft>
                  <a:spcPts val="600"/>
                </a:spcAft>
              </a:pPr>
              <a:t>23</a:t>
            </a:fld>
            <a:endParaRPr lang="en-US" sz="1200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05E313E-30BC-8CD3-B4A0-847A1791C6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95828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3C6FAB00-A390-A49C-D62F-75190CA33F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412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Futur Proche - Français Fle Fiches Pedagogiques">
            <a:extLst>
              <a:ext uri="{FF2B5EF4-FFF2-40B4-BE49-F238E27FC236}">
                <a16:creationId xmlns:a16="http://schemas.microsoft.com/office/drawing/2014/main" id="{9BAE7330-FE67-9CE8-A4D0-797E3C24B5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1" t="43221" r="7101" b="27337"/>
          <a:stretch/>
        </p:blipFill>
        <p:spPr bwMode="auto">
          <a:xfrm>
            <a:off x="643467" y="762319"/>
            <a:ext cx="10905066" cy="5333362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836875-4161-8FEF-8828-847DCA844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200" smtClean="0"/>
              <a:pPr>
                <a:spcAft>
                  <a:spcPts val="600"/>
                </a:spcAft>
              </a:pPr>
              <a:t>24</a:t>
            </a:fld>
            <a:endParaRPr lang="en-US" sz="12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E1CD82D-4382-83D3-948D-7E144611EC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95828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D0F97538-73D4-C615-2872-D9B25A2625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28294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5999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7C7633-3A00-BAAC-90A0-525857BB1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104" y="1396289"/>
            <a:ext cx="5034783" cy="1325563"/>
          </a:xfrm>
        </p:spPr>
        <p:txBody>
          <a:bodyPr>
            <a:normAutofit/>
          </a:bodyPr>
          <a:lstStyle/>
          <a:p>
            <a:r>
              <a:rPr lang="fr-FR" dirty="0"/>
              <a:t>Exercice LE 7 p.99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CFD1A13-2B88-47B7-AAE9-AD6F3296E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5CE4102-C93A-420A-98A7-5A7DD0C5C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1FE94BA-4D7B-9B00-754A-4241FF831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7" y="929625"/>
            <a:ext cx="4856199" cy="1711809"/>
          </a:xfrm>
          <a:prstGeom prst="rect">
            <a:avLst/>
          </a:prstGeom>
        </p:spPr>
      </p:pic>
      <p:pic>
        <p:nvPicPr>
          <p:cNvPr id="7" name="Image 6" descr="Une image contenant tissu&#10;&#10;Description générée automatiquement">
            <a:extLst>
              <a:ext uri="{FF2B5EF4-FFF2-40B4-BE49-F238E27FC236}">
                <a16:creationId xmlns:a16="http://schemas.microsoft.com/office/drawing/2014/main" id="{3980777F-34EE-E7A8-1B6E-4DB9353D3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3471531"/>
            <a:ext cx="2471503" cy="2323213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935784-ECA5-9B9C-7ADB-35A45C642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2549" y="2871982"/>
            <a:ext cx="5034784" cy="318168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1800"/>
              <a:t>b. Elles vont aller à la campagne, elles vont s’occuper des chevaux et faire du fromage.</a:t>
            </a:r>
          </a:p>
          <a:p>
            <a:pPr marL="0" indent="0">
              <a:buNone/>
            </a:pPr>
            <a:endParaRPr lang="fr-FR" sz="1800"/>
          </a:p>
          <a:p>
            <a:pPr marL="0" indent="0">
              <a:buNone/>
            </a:pPr>
            <a:r>
              <a:rPr lang="fr-FR" sz="1800"/>
              <a:t>c. Nous allons aller à la montagne, nous allons faire de la randonnée.</a:t>
            </a:r>
          </a:p>
          <a:p>
            <a:pPr marL="0" indent="0">
              <a:buNone/>
            </a:pPr>
            <a:endParaRPr lang="fr-FR" sz="1800"/>
          </a:p>
          <a:p>
            <a:pPr marL="0" indent="0">
              <a:buNone/>
            </a:pPr>
            <a:r>
              <a:rPr lang="fr-FR" sz="1800"/>
              <a:t>d. Je vais aller à la mer, je vais faire de la plongée.</a:t>
            </a:r>
          </a:p>
          <a:p>
            <a:pPr marL="0" indent="0">
              <a:buNone/>
            </a:pPr>
            <a:endParaRPr lang="fr-FR" sz="1800"/>
          </a:p>
          <a:p>
            <a:pPr marL="0" indent="0">
              <a:buNone/>
            </a:pPr>
            <a:r>
              <a:rPr lang="fr-FR" sz="1800"/>
              <a:t>e. Vous allez aller à la montagne, vous allez faire de l’escalade.</a:t>
            </a:r>
          </a:p>
          <a:p>
            <a:pPr marL="0" indent="0">
              <a:buNone/>
            </a:pPr>
            <a:endParaRPr lang="fr-FR" sz="1800"/>
          </a:p>
          <a:p>
            <a:pPr marL="0" indent="0">
              <a:buNone/>
            </a:pPr>
            <a:endParaRPr lang="fr-FR" sz="180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8CE475D-9C1A-D108-4D7E-25987EA239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95828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61699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332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5333" dirty="0"/>
              <a:t>Practice </a:t>
            </a:r>
            <a:r>
              <a:rPr lang="fr-FR" sz="5333" dirty="0" err="1"/>
              <a:t>your</a:t>
            </a:r>
            <a:r>
              <a:rPr lang="fr-FR" sz="5333" dirty="0"/>
              <a:t> </a:t>
            </a:r>
            <a:r>
              <a:rPr lang="fr-FR" sz="5333" dirty="0" err="1"/>
              <a:t>pronunciation</a:t>
            </a:r>
            <a:r>
              <a:rPr lang="fr-FR" sz="5333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indent="-514338">
              <a:buAutoNum type="arabicParenR"/>
            </a:pPr>
            <a:r>
              <a:rPr lang="fr-FR" sz="2667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667" dirty="0" err="1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667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667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667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Set the </a:t>
            </a:r>
            <a:r>
              <a:rPr lang="fr-FR" sz="2667" dirty="0" err="1"/>
              <a:t>spoken</a:t>
            </a:r>
            <a:r>
              <a:rPr lang="fr-FR" sz="2667" dirty="0"/>
              <a:t> </a:t>
            </a:r>
            <a:r>
              <a:rPr lang="fr-FR" sz="2667" dirty="0" err="1"/>
              <a:t>language</a:t>
            </a:r>
            <a:r>
              <a:rPr lang="fr-FR" sz="2667" dirty="0"/>
              <a:t> in French</a:t>
            </a:r>
          </a:p>
          <a:p>
            <a:pPr marL="514338" indent="-514338">
              <a:buAutoNum type="arabicParenR"/>
            </a:pPr>
            <a:r>
              <a:rPr lang="fr-FR" sz="2667" dirty="0"/>
              <a:t>Click on the </a:t>
            </a:r>
            <a:r>
              <a:rPr lang="fr-FR" sz="2667" dirty="0" err="1"/>
              <a:t>mic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Practice </a:t>
            </a:r>
            <a:r>
              <a:rPr lang="fr-FR" sz="2667" dirty="0">
                <a:sym typeface="Wingdings" panose="05000000000000000000" pitchFamily="2" charset="2"/>
              </a:rPr>
              <a:t> </a:t>
            </a:r>
          </a:p>
          <a:p>
            <a:pPr marL="514338" indent="-514338">
              <a:buAutoNum type="arabicParenR"/>
            </a:pPr>
            <a:endParaRPr lang="fr-FR" sz="2667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667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2289" y="2859636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8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9" y="2905247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21)">
            <a:hlinkClick r:id="" action="ppaction://media"/>
            <a:extLst>
              <a:ext uri="{FF2B5EF4-FFF2-40B4-BE49-F238E27FC236}">
                <a16:creationId xmlns:a16="http://schemas.microsoft.com/office/drawing/2014/main" id="{071B486C-E010-739F-6B20-09431B919C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59403" y="4536122"/>
            <a:ext cx="401638" cy="401638"/>
          </a:xfrm>
          <a:prstGeom prst="rect">
            <a:avLst/>
          </a:prstGeom>
        </p:spPr>
      </p:pic>
      <p:pic>
        <p:nvPicPr>
          <p:cNvPr id="8" name="mp3-output-ttsfree(dot)com (22)">
            <a:hlinkClick r:id="" action="ppaction://media"/>
            <a:extLst>
              <a:ext uri="{FF2B5EF4-FFF2-40B4-BE49-F238E27FC236}">
                <a16:creationId xmlns:a16="http://schemas.microsoft.com/office/drawing/2014/main" id="{D7E8BCE3-D76E-DC8D-55E2-76D6376372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596306" y="4536121"/>
            <a:ext cx="401638" cy="40163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325B0D4-2A5D-484C-9526-8026E18D7B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88027" y="5060357"/>
            <a:ext cx="1559207" cy="156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3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3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C46F1C-5CF0-E894-A569-97C73CC68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51869"/>
            <a:ext cx="10972800" cy="878300"/>
          </a:xfrm>
        </p:spPr>
        <p:txBody>
          <a:bodyPr/>
          <a:lstStyle/>
          <a:p>
            <a:r>
              <a:rPr lang="fr-FR" dirty="0"/>
              <a:t>Exercices LE 1&amp;2 P.106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4CFBBA7-9346-E29B-31C2-750C554602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380" y="1306227"/>
            <a:ext cx="4773808" cy="2377963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E81EAB-0600-8099-A007-76DFB6373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27</a:t>
            </a:fld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291852-65C8-1BA9-241F-FB6EC9429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306228"/>
            <a:ext cx="3436471" cy="238449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9380E56-A3D8-7479-73AE-BBEBF9C9F011}"/>
              </a:ext>
            </a:extLst>
          </p:cNvPr>
          <p:cNvSpPr txBox="1"/>
          <p:nvPr/>
        </p:nvSpPr>
        <p:spPr>
          <a:xfrm>
            <a:off x="766380" y="3866776"/>
            <a:ext cx="465427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Léa va faire de l’escalade et des randonnées.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Elle va observer les fleurs et les arbres.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Nous allons faire du fromage.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Ils vont aller à la campagne.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C2DD926-6C67-457A-2EBD-3CC5F6C5E96E}"/>
              </a:ext>
            </a:extLst>
          </p:cNvPr>
          <p:cNvSpPr txBox="1"/>
          <p:nvPr/>
        </p:nvSpPr>
        <p:spPr>
          <a:xfrm>
            <a:off x="6095999" y="3866776"/>
            <a:ext cx="46542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Elle ne va pas déjeuner avec ses copains et ses copines.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Nous n’allons pas camper avec des vaches et des cochons.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Ils ne vont pas aller à la montagne.</a:t>
            </a:r>
          </a:p>
          <a:p>
            <a:pPr marL="342900" indent="-342900">
              <a:buAutoNum type="alphaLcPeriod"/>
            </a:pPr>
            <a:r>
              <a:rPr lang="fr-FR" sz="2000" dirty="0">
                <a:solidFill>
                  <a:srgbClr val="00B0F0"/>
                </a:solidFill>
              </a:rPr>
              <a:t>Vous n’allez pas faire de la plongée.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2C92102-EA32-2F2D-87F6-B4700D85C5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95828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894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413573-03BA-4942-8712-B14F4EB40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LE 3 p.106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6EA99C-5E5D-D390-706D-5FD3C0094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7" name="Tableau 7">
            <a:extLst>
              <a:ext uri="{FF2B5EF4-FFF2-40B4-BE49-F238E27FC236}">
                <a16:creationId xmlns:a16="http://schemas.microsoft.com/office/drawing/2014/main" id="{7078ECEC-8761-5CFC-CBE1-6B5FC63F04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646753"/>
              </p:ext>
            </p:extLst>
          </p:nvPr>
        </p:nvGraphicFramePr>
        <p:xfrm>
          <a:off x="1948330" y="2004607"/>
          <a:ext cx="8128000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84689528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645648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Présent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Futur proche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268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71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036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165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575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297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287196"/>
                  </a:ext>
                </a:extLst>
              </a:tr>
            </a:tbl>
          </a:graphicData>
        </a:graphic>
      </p:graphicFrame>
      <p:pic>
        <p:nvPicPr>
          <p:cNvPr id="10" name="PISTE163">
            <a:hlinkClick r:id="" action="ppaction://media"/>
            <a:extLst>
              <a:ext uri="{FF2B5EF4-FFF2-40B4-BE49-F238E27FC236}">
                <a16:creationId xmlns:a16="http://schemas.microsoft.com/office/drawing/2014/main" id="{90F6AB74-D629-9AE7-FE4B-6C72D16498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1406323"/>
            <a:ext cx="304800" cy="30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3072DB6-BD53-95DF-CBAF-C27DF683A26E}"/>
              </a:ext>
            </a:extLst>
          </p:cNvPr>
          <p:cNvSpPr/>
          <p:nvPr/>
        </p:nvSpPr>
        <p:spPr>
          <a:xfrm>
            <a:off x="1948330" y="2862715"/>
            <a:ext cx="81280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68F6AB-A417-5ACF-111A-25B174BB99FF}"/>
              </a:ext>
            </a:extLst>
          </p:cNvPr>
          <p:cNvSpPr/>
          <p:nvPr/>
        </p:nvSpPr>
        <p:spPr>
          <a:xfrm>
            <a:off x="1948330" y="3234331"/>
            <a:ext cx="81280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4A21F2-834D-C808-9EF8-361F5D3F09F6}"/>
              </a:ext>
            </a:extLst>
          </p:cNvPr>
          <p:cNvSpPr/>
          <p:nvPr/>
        </p:nvSpPr>
        <p:spPr>
          <a:xfrm>
            <a:off x="1948330" y="3605947"/>
            <a:ext cx="81280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14DBB-F61D-2575-E1D7-8F4BBF68B170}"/>
              </a:ext>
            </a:extLst>
          </p:cNvPr>
          <p:cNvSpPr/>
          <p:nvPr/>
        </p:nvSpPr>
        <p:spPr>
          <a:xfrm>
            <a:off x="1948330" y="3973699"/>
            <a:ext cx="81280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8B657E-B939-0D28-262B-8892646BDE41}"/>
              </a:ext>
            </a:extLst>
          </p:cNvPr>
          <p:cNvSpPr/>
          <p:nvPr/>
        </p:nvSpPr>
        <p:spPr>
          <a:xfrm>
            <a:off x="1948330" y="4345315"/>
            <a:ext cx="81280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BCF7110-E5B9-D71C-DC3D-061A398532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95828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7350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801E6-8AA3-DB58-BB58-63506161B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fr-FR" dirty="0"/>
              <a:t>Exercice LE 11 p.106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D052863B-30F0-79A1-D6F3-1F4CCBA8B0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276926"/>
              </p:ext>
            </p:extLst>
          </p:nvPr>
        </p:nvGraphicFramePr>
        <p:xfrm>
          <a:off x="77694" y="2251588"/>
          <a:ext cx="4398682" cy="43769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3177">
                  <a:extLst>
                    <a:ext uri="{9D8B030D-6E8A-4147-A177-3AD203B41FA5}">
                      <a16:colId xmlns:a16="http://schemas.microsoft.com/office/drawing/2014/main" val="4029197650"/>
                    </a:ext>
                  </a:extLst>
                </a:gridCol>
                <a:gridCol w="2665505">
                  <a:extLst>
                    <a:ext uri="{9D8B030D-6E8A-4147-A177-3AD203B41FA5}">
                      <a16:colId xmlns:a16="http://schemas.microsoft.com/office/drawing/2014/main" val="866531808"/>
                    </a:ext>
                  </a:extLst>
                </a:gridCol>
              </a:tblGrid>
              <a:tr h="3572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Jour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Activités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extLst>
                  <a:ext uri="{0D108BD9-81ED-4DB2-BD59-A6C34878D82A}">
                    <a16:rowId xmlns:a16="http://schemas.microsoft.com/office/drawing/2014/main" val="455541224"/>
                  </a:ext>
                </a:extLst>
              </a:tr>
              <a:tr h="3572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Lundi 20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Collège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extLst>
                  <a:ext uri="{0D108BD9-81ED-4DB2-BD59-A6C34878D82A}">
                    <a16:rowId xmlns:a16="http://schemas.microsoft.com/office/drawing/2014/main" val="2986454740"/>
                  </a:ext>
                </a:extLst>
              </a:tr>
              <a:tr h="3736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Mardi 21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Collège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extLst>
                  <a:ext uri="{0D108BD9-81ED-4DB2-BD59-A6C34878D82A}">
                    <a16:rowId xmlns:a16="http://schemas.microsoft.com/office/drawing/2014/main" val="268894383"/>
                  </a:ext>
                </a:extLst>
              </a:tr>
              <a:tr h="11878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Mercredi 22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Me lever à 10h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Téléphoner à Léa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promener dans la forêt</a:t>
                      </a:r>
                    </a:p>
                  </a:txBody>
                  <a:tcPr marL="58501" marR="58501" marT="0" marB="0"/>
                </a:tc>
                <a:extLst>
                  <a:ext uri="{0D108BD9-81ED-4DB2-BD59-A6C34878D82A}">
                    <a16:rowId xmlns:a16="http://schemas.microsoft.com/office/drawing/2014/main" val="1771067273"/>
                  </a:ext>
                </a:extLst>
              </a:tr>
              <a:tr h="6368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Jeudi 23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Aller à la piscine avec ma sœur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extLst>
                  <a:ext uri="{0D108BD9-81ED-4DB2-BD59-A6C34878D82A}">
                    <a16:rowId xmlns:a16="http://schemas.microsoft.com/office/drawing/2014/main" val="721186943"/>
                  </a:ext>
                </a:extLst>
              </a:tr>
              <a:tr h="3572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Vendredi 24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Rester à la maison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extLst>
                  <a:ext uri="{0D108BD9-81ED-4DB2-BD59-A6C34878D82A}">
                    <a16:rowId xmlns:a16="http://schemas.microsoft.com/office/drawing/2014/main" val="2087809430"/>
                  </a:ext>
                </a:extLst>
              </a:tr>
              <a:tr h="3572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Samedi 25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Aller chez ma grand-mère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extLst>
                  <a:ext uri="{0D108BD9-81ED-4DB2-BD59-A6C34878D82A}">
                    <a16:rowId xmlns:a16="http://schemas.microsoft.com/office/drawing/2014/main" val="2206712918"/>
                  </a:ext>
                </a:extLst>
              </a:tr>
              <a:tr h="749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Dimanche 26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01" marR="585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M’occuper des animaux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Faire du fromage</a:t>
                      </a:r>
                    </a:p>
                  </a:txBody>
                  <a:tcPr marL="58501" marR="58501" marT="0" marB="0"/>
                </a:tc>
                <a:extLst>
                  <a:ext uri="{0D108BD9-81ED-4DB2-BD59-A6C34878D82A}">
                    <a16:rowId xmlns:a16="http://schemas.microsoft.com/office/drawing/2014/main" val="2720464021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44C443C-BA63-2F57-E788-019DCC57E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0469" y="807593"/>
            <a:ext cx="4650116" cy="5239568"/>
          </a:xfrm>
          <a:prstGeom prst="rect">
            <a:avLst/>
          </a:prstGeom>
          <a:effectLst/>
        </p:spPr>
      </p:pic>
      <p:pic>
        <p:nvPicPr>
          <p:cNvPr id="7" name="PISTE165">
            <a:hlinkClick r:id="" action="ppaction://media"/>
            <a:extLst>
              <a:ext uri="{FF2B5EF4-FFF2-40B4-BE49-F238E27FC236}">
                <a16:creationId xmlns:a16="http://schemas.microsoft.com/office/drawing/2014/main" id="{3917A07D-3CCD-82D6-A379-9336C4EFAD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0953" y="994522"/>
            <a:ext cx="304800" cy="30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AF4F0C2-3A68-916B-D312-F58AF25A9C44}"/>
              </a:ext>
            </a:extLst>
          </p:cNvPr>
          <p:cNvSpPr/>
          <p:nvPr/>
        </p:nvSpPr>
        <p:spPr>
          <a:xfrm>
            <a:off x="1822824" y="3364753"/>
            <a:ext cx="2653552" cy="3287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D799-7C86-188E-2765-D4DF3A7CB689}"/>
              </a:ext>
            </a:extLst>
          </p:cNvPr>
          <p:cNvSpPr/>
          <p:nvPr/>
        </p:nvSpPr>
        <p:spPr>
          <a:xfrm>
            <a:off x="1822824" y="3738283"/>
            <a:ext cx="2653552" cy="3287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FA5527-2F14-DA6A-DE30-230A65B4EB4B}"/>
              </a:ext>
            </a:extLst>
          </p:cNvPr>
          <p:cNvSpPr/>
          <p:nvPr/>
        </p:nvSpPr>
        <p:spPr>
          <a:xfrm>
            <a:off x="1822824" y="4111813"/>
            <a:ext cx="2653552" cy="3287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51EF6-453E-C7DC-F5AE-A9977AA9E237}"/>
              </a:ext>
            </a:extLst>
          </p:cNvPr>
          <p:cNvSpPr/>
          <p:nvPr/>
        </p:nvSpPr>
        <p:spPr>
          <a:xfrm>
            <a:off x="1822824" y="4551082"/>
            <a:ext cx="2653552" cy="5827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A9C71C-A74E-6A33-E00D-2BA81E8D9531}"/>
              </a:ext>
            </a:extLst>
          </p:cNvPr>
          <p:cNvSpPr/>
          <p:nvPr/>
        </p:nvSpPr>
        <p:spPr>
          <a:xfrm>
            <a:off x="1822824" y="5169647"/>
            <a:ext cx="2653552" cy="3287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5F218B-AF66-F8B5-6BB3-F20B47B5C202}"/>
              </a:ext>
            </a:extLst>
          </p:cNvPr>
          <p:cNvSpPr/>
          <p:nvPr/>
        </p:nvSpPr>
        <p:spPr>
          <a:xfrm>
            <a:off x="1822824" y="5534213"/>
            <a:ext cx="2653552" cy="3287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E4E8CC-7042-FC3F-4B46-13173ADD90DC}"/>
              </a:ext>
            </a:extLst>
          </p:cNvPr>
          <p:cNvSpPr/>
          <p:nvPr/>
        </p:nvSpPr>
        <p:spPr>
          <a:xfrm>
            <a:off x="1822824" y="5900028"/>
            <a:ext cx="2653552" cy="3287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B735F0-5FB6-C7D1-5EFC-00DABB59014E}"/>
              </a:ext>
            </a:extLst>
          </p:cNvPr>
          <p:cNvSpPr/>
          <p:nvPr/>
        </p:nvSpPr>
        <p:spPr>
          <a:xfrm>
            <a:off x="1822824" y="6264299"/>
            <a:ext cx="2653552" cy="3287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83904A0-72DB-2E31-049C-351B70CAC3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95828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6278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76A075-C90D-D608-ADE3-927981007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anchor="t"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I. Starter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0B67E09-3164-B232-E68A-D21C3D871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0"/>
            <a:ext cx="3384000" cy="384480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des vacances sportives, vous allez où ? Pour des vacances culturelles 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Qu’est-ce que vous aimez faire en vacances ? </a:t>
            </a:r>
          </a:p>
          <a:p>
            <a:endParaRPr lang="en-US" sz="2000" dirty="0">
              <a:solidFill>
                <a:schemeClr val="bg1">
                  <a:alpha val="60000"/>
                </a:schemeClr>
              </a:solidFill>
            </a:endParaRPr>
          </a:p>
        </p:txBody>
      </p:sp>
      <p:pic>
        <p:nvPicPr>
          <p:cNvPr id="4" name="Picture 16" descr="Une image contenant carte&#10;&#10;Description générée automatiquement">
            <a:extLst>
              <a:ext uri="{FF2B5EF4-FFF2-40B4-BE49-F238E27FC236}">
                <a16:creationId xmlns:a16="http://schemas.microsoft.com/office/drawing/2014/main" id="{9A824664-AD55-C376-97FD-F79ACBF82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8282" y="104382"/>
            <a:ext cx="6884893" cy="6712771"/>
          </a:xfrm>
          <a:prstGeom prst="rect">
            <a:avLst/>
          </a:prstGeom>
          <a:noFill/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27BCBF8-6CE4-FE0B-C0BC-3C51506301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76976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8530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F58EBC-DB26-DF61-2A7E-BA039EEF7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92686"/>
            <a:ext cx="10972800" cy="878300"/>
          </a:xfrm>
        </p:spPr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FFE539-6E4F-7880-22B5-8329826EF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futur proche</a:t>
            </a:r>
          </a:p>
          <a:p>
            <a:pPr marL="0" indent="0">
              <a:buNone/>
            </a:pPr>
            <a:endParaRPr lang="fr-FR" dirty="0">
              <a:solidFill>
                <a:srgbClr val="0000FF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https://play.kahoot.it/v2/?quizId=7a740626-c5e1-4e53-a44d-043b2d3a8d07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>
                <a:hlinkClick r:id="rId3"/>
              </a:rPr>
              <a:t>https://kahoot.it/challenge/?quiz-id=7a740626-c5e1-4e53-a44d-043b2d3a8d07&amp;single-player=true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4966780-935D-BEA5-35C5-AC64CFCC4F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95828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225177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6A075-C90D-D608-ADE3-927981007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Phonétique : [s] / [z]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507E05C-BE54-48E3-9F1E-F8F6F94721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201892"/>
              </p:ext>
            </p:extLst>
          </p:nvPr>
        </p:nvGraphicFramePr>
        <p:xfrm>
          <a:off x="6186056" y="1938384"/>
          <a:ext cx="4278743" cy="2436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6037">
                  <a:extLst>
                    <a:ext uri="{9D8B030D-6E8A-4147-A177-3AD203B41FA5}">
                      <a16:colId xmlns:a16="http://schemas.microsoft.com/office/drawing/2014/main" val="2684998133"/>
                    </a:ext>
                  </a:extLst>
                </a:gridCol>
                <a:gridCol w="1946353">
                  <a:extLst>
                    <a:ext uri="{9D8B030D-6E8A-4147-A177-3AD203B41FA5}">
                      <a16:colId xmlns:a16="http://schemas.microsoft.com/office/drawing/2014/main" val="29652293"/>
                    </a:ext>
                  </a:extLst>
                </a:gridCol>
                <a:gridCol w="1946353">
                  <a:extLst>
                    <a:ext uri="{9D8B030D-6E8A-4147-A177-3AD203B41FA5}">
                      <a16:colId xmlns:a16="http://schemas.microsoft.com/office/drawing/2014/main" val="52237824"/>
                    </a:ext>
                  </a:extLst>
                </a:gridCol>
              </a:tblGrid>
              <a:tr h="406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[s]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[z]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5679529"/>
                  </a:ext>
                </a:extLst>
              </a:tr>
              <a:tr h="406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a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9695533"/>
                  </a:ext>
                </a:extLst>
              </a:tr>
              <a:tr h="406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b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9903673"/>
                  </a:ext>
                </a:extLst>
              </a:tr>
              <a:tr h="406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c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6261412"/>
                  </a:ext>
                </a:extLst>
              </a:tr>
              <a:tr h="406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d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5896957"/>
                  </a:ext>
                </a:extLst>
              </a:tr>
              <a:tr h="406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970799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EE120E3-56B9-773F-7B04-52D8AE2AF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018" y="1727103"/>
            <a:ext cx="4716741" cy="1302967"/>
          </a:xfrm>
          <a:prstGeom prst="rect">
            <a:avLst/>
          </a:prstGeom>
        </p:spPr>
      </p:pic>
      <p:pic>
        <p:nvPicPr>
          <p:cNvPr id="7" name="PISTE158">
            <a:hlinkClick r:id="" action="ppaction://media"/>
            <a:extLst>
              <a:ext uri="{FF2B5EF4-FFF2-40B4-BE49-F238E27FC236}">
                <a16:creationId xmlns:a16="http://schemas.microsoft.com/office/drawing/2014/main" id="{3713D135-EE41-FED8-52CA-B430C7BDAA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11368" y="3339534"/>
            <a:ext cx="876113" cy="78001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33B85BE-C28B-867D-658D-8A520A7444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63630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3023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40" y="1139746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67" indent="-457167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Choose where you are going to for holidays</a:t>
            </a:r>
          </a:p>
          <a:p>
            <a:pPr marL="457167" indent="-457167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List all activities you are going to do</a:t>
            </a:r>
          </a:p>
          <a:p>
            <a:pPr marL="457167" indent="-457167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Present your plans to the class</a:t>
            </a:r>
          </a:p>
          <a:p>
            <a:endParaRPr lang="en-US" sz="2267" dirty="0">
              <a:ea typeface="UD Digi Kyokasho NK-R" panose="02020400000000000000" pitchFamily="18" charset="-128"/>
            </a:endParaRPr>
          </a:p>
          <a:p>
            <a:pPr marL="457167" indent="-457167">
              <a:buFont typeface="+mj-lt"/>
              <a:buAutoNum type="arabicPeriod"/>
            </a:pPr>
            <a:endParaRPr lang="en-US" sz="2267" dirty="0">
              <a:ea typeface="UD Digi Kyokasho NK-R" panose="02020400000000000000" pitchFamily="18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40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78" indent="-457178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78" indent="-457178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8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80" y="462949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80" y="1139746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Prépare tes vacances ! </a:t>
            </a:r>
          </a:p>
          <a:p>
            <a:r>
              <a:rPr lang="fr-FR" sz="2000" dirty="0"/>
              <a:t>Choisis une (ou plusieurs) destination(s) et dis avec qui tu vas et les activités que tu vas faire là-bas.</a:t>
            </a: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en-US" sz="2133" dirty="0"/>
              <a:t>Je </a:t>
            </a:r>
            <a:r>
              <a:rPr lang="en-US" sz="2133" dirty="0" err="1"/>
              <a:t>vais</a:t>
            </a:r>
            <a:r>
              <a:rPr lang="en-US" sz="2133" dirty="0"/>
              <a:t> </a:t>
            </a:r>
            <a:r>
              <a:rPr lang="en-US" sz="2133" dirty="0" err="1"/>
              <a:t>aller</a:t>
            </a:r>
            <a:r>
              <a:rPr lang="en-US" sz="2133" dirty="0"/>
              <a:t> au </a:t>
            </a:r>
            <a:r>
              <a:rPr lang="en-US" sz="2133" dirty="0" err="1"/>
              <a:t>Brésil</a:t>
            </a:r>
            <a:r>
              <a:rPr lang="en-US" sz="2133" dirty="0"/>
              <a:t> pendant </a:t>
            </a:r>
            <a:r>
              <a:rPr lang="en-US" sz="2133" dirty="0" err="1"/>
              <a:t>une</a:t>
            </a:r>
            <a:r>
              <a:rPr lang="en-US" sz="2133" dirty="0"/>
              <a:t> </a:t>
            </a:r>
            <a:r>
              <a:rPr lang="en-US" sz="2133" dirty="0" err="1"/>
              <a:t>semaine</a:t>
            </a:r>
            <a:r>
              <a:rPr lang="en-US" sz="2133" dirty="0"/>
              <a:t>.</a:t>
            </a:r>
          </a:p>
          <a:p>
            <a:r>
              <a:rPr lang="en-US" sz="2133" dirty="0" err="1"/>
              <a:t>Là</a:t>
            </a:r>
            <a:r>
              <a:rPr lang="en-US" sz="2133" dirty="0"/>
              <a:t>-bas, je </a:t>
            </a:r>
            <a:r>
              <a:rPr lang="en-US" sz="2133" dirty="0" err="1"/>
              <a:t>vais</a:t>
            </a:r>
            <a:r>
              <a:rPr lang="en-US" sz="2133" dirty="0"/>
              <a:t> faire de la </a:t>
            </a:r>
            <a:r>
              <a:rPr lang="en-US" sz="2133" dirty="0" err="1"/>
              <a:t>randonnée</a:t>
            </a:r>
            <a:r>
              <a:rPr lang="en-US" sz="2133" dirty="0"/>
              <a:t>….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Tell activities you will not do, and places not to go, and why.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40" y="3061424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en-US" altLang="ja-JP" sz="2000" dirty="0">
                <a:solidFill>
                  <a:srgbClr val="00B0F0"/>
                </a:solidFill>
                <a:ea typeface="ＭＳ Ｐゴシック"/>
              </a:rPr>
              <a:t>Linking words</a:t>
            </a:r>
          </a:p>
          <a:p>
            <a:pPr>
              <a:lnSpc>
                <a:spcPct val="150000"/>
              </a:lnSpc>
            </a:pPr>
            <a:r>
              <a:rPr lang="en-US" altLang="ja-JP" sz="2000" dirty="0">
                <a:solidFill>
                  <a:srgbClr val="00B0F0"/>
                </a:solidFill>
                <a:ea typeface="ＭＳ Ｐゴシック"/>
              </a:rPr>
              <a:t>   	      </a:t>
            </a:r>
            <a:r>
              <a:rPr lang="fr-FR" altLang="ja-JP" sz="1867" dirty="0">
                <a:solidFill>
                  <a:srgbClr val="00B050"/>
                </a:solidFill>
                <a:ea typeface="ＭＳ Ｐゴシック"/>
              </a:rPr>
              <a:t>Activités </a:t>
            </a:r>
            <a:endParaRPr lang="en-US" altLang="ja-JP" sz="18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   　　　　 </a:t>
            </a:r>
            <a:r>
              <a:rPr lang="fr-FR" altLang="ja-JP" sz="1867" dirty="0">
                <a:ea typeface="ＭＳ Ｐゴシック"/>
              </a:rPr>
              <a:t>Destination</a:t>
            </a:r>
            <a:endParaRPr lang="en-US" sz="20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8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8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organiser </a:t>
            </a:r>
            <a:r>
              <a:rPr lang="fr-FR" sz="3200" dirty="0"/>
              <a:t>mes vacances.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2" y="3652805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3" y="3653857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3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5" y="4160996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4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2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6A075-C90D-D608-ADE3-927981007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VIII. 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D69E29-2F65-F6A0-3655-B89668340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https://wordwall.net/play/21471/730/564</a:t>
            </a: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>
                <a:hlinkClick r:id="rId3"/>
              </a:rPr>
              <a:t>https://wordwall.net/play/21471/682/696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C7760E8-092D-A482-D991-FFCF6A4900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995566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074181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1" y="2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Use the </a:t>
            </a:r>
            <a:r>
              <a:rPr lang="fr-FR" sz="3200" b="1" dirty="0" err="1"/>
              <a:t>near</a:t>
            </a:r>
            <a:r>
              <a:rPr lang="fr-FR" sz="3200" b="1" dirty="0"/>
              <a:t> future </a:t>
            </a:r>
            <a:r>
              <a:rPr lang="fr-FR" sz="3200" b="1" dirty="0" err="1"/>
              <a:t>tense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List </a:t>
            </a:r>
            <a:r>
              <a:rPr lang="fr-FR" sz="3200" b="1" dirty="0" err="1">
                <a:ea typeface="UD Digi Kyokasho NK-R" panose="02020400000000000000" pitchFamily="18" charset="-128"/>
              </a:rPr>
              <a:t>activities</a:t>
            </a:r>
            <a:r>
              <a:rPr lang="fr-FR" sz="3200" b="1" dirty="0">
                <a:ea typeface="UD Digi Kyokasho NK-R" panose="02020400000000000000" pitchFamily="18" charset="-128"/>
              </a:rPr>
              <a:t> for </a:t>
            </a:r>
            <a:r>
              <a:rPr lang="fr-FR" sz="3200" b="1" dirty="0" err="1">
                <a:ea typeface="UD Digi Kyokasho NK-R" panose="02020400000000000000" pitchFamily="18" charset="-128"/>
              </a:rPr>
              <a:t>holidays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pPr marL="457200" indent="-457200"/>
            <a:r>
              <a:rPr lang="fr-FR" sz="3200" b="1" dirty="0">
                <a:ea typeface="UD Digi Kyokasho NK-R" panose="02020400000000000000" pitchFamily="18" charset="-128"/>
              </a:rPr>
              <a:t>Talk about </a:t>
            </a:r>
            <a:r>
              <a:rPr lang="fr-FR" sz="3200" b="1" dirty="0" err="1">
                <a:ea typeface="UD Digi Kyokasho NK-R" panose="02020400000000000000" pitchFamily="18" charset="-128"/>
              </a:rPr>
              <a:t>holiday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accomodation</a:t>
            </a:r>
            <a:r>
              <a:rPr lang="en-JP" sz="2800" dirty="0">
                <a:ea typeface="UD Digi Kyokasho NK-R" panose="02020400000000000000" pitchFamily="18" charset="-128"/>
              </a:rPr>
              <a:t>.</a:t>
            </a:r>
            <a:r>
              <a:rPr lang="en-US" sz="28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1" y="805766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3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1" y="2088688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5" y="2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4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9000" y="2088688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1" y="3688808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8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40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2" y="4604645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6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24730579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655285"/>
            <a:ext cx="4609057" cy="2610043"/>
          </a:xfrm>
        </p:spPr>
        <p:txBody>
          <a:bodyPr vert="horz" lIns="121920" tIns="60960" rIns="121920" bIns="60960" rtlCol="0" anchor="b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219170">
              <a:lnSpc>
                <a:spcPct val="90000"/>
              </a:lnSpc>
            </a:pPr>
            <a:r>
              <a:rPr lang="en-US" sz="5467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4373384"/>
            <a:ext cx="4609057" cy="766040"/>
          </a:xfr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lnSpc>
                <a:spcPct val="90000"/>
              </a:lnSpc>
              <a:spcBef>
                <a:spcPts val="1333"/>
              </a:spcBef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532876" cy="1290952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0" y="1"/>
            <a:ext cx="7094160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7579" y="196257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7" y="5450104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450104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900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80737" y="647592"/>
            <a:ext cx="4467792" cy="3060541"/>
          </a:xfrm>
        </p:spPr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</a:pPr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9" y="366810"/>
            <a:ext cx="6124380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8573" y="1374798"/>
            <a:ext cx="4108404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5894962" y="1984443"/>
            <a:ext cx="5458839" cy="419252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121917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32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6A075-C90D-D608-ADE3-927981007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Compréhension globale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8F19FE-5072-F10E-1BEF-30EA990F5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600" y="1873721"/>
            <a:ext cx="2457042" cy="39355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3CFD61-F794-D5B2-77B1-07D5D3B8E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876" y="2052774"/>
            <a:ext cx="4787773" cy="2142708"/>
          </a:xfrm>
          <a:prstGeom prst="rect">
            <a:avLst/>
          </a:prstGeom>
        </p:spPr>
      </p:pic>
      <p:pic>
        <p:nvPicPr>
          <p:cNvPr id="8" name="PISTE156">
            <a:hlinkClick r:id="" action="ppaction://media"/>
            <a:extLst>
              <a:ext uri="{FF2B5EF4-FFF2-40B4-BE49-F238E27FC236}">
                <a16:creationId xmlns:a16="http://schemas.microsoft.com/office/drawing/2014/main" id="{109EDADF-EA9B-21E0-8472-C6CB7D2AA6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2992" y="2327275"/>
            <a:ext cx="248584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8428124-A641-B1C8-4719-37475DD01E70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6535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Samuel et ses copains organisent leurs vacances sur le thème de la nature et des animaux. Ils vont découvrir la vie à la ferme et ils vont s’occuper d’animaux.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442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À la fin de la </a:t>
            </a:r>
            <a:r>
              <a:rPr lang="fr-FR" dirty="0"/>
              <a:t>leçon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Organiser mes vacances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7395974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34A114E9-AAF1-5788-8593-E7C5796D59AD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62728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2458024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22619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76A075-C90D-D608-ADE3-927981007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III. 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9E081E1-E2F1-9904-868E-435027BB48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390657"/>
              </p:ext>
            </p:extLst>
          </p:nvPr>
        </p:nvGraphicFramePr>
        <p:xfrm>
          <a:off x="643467" y="1976436"/>
          <a:ext cx="10905066" cy="379178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362435">
                  <a:extLst>
                    <a:ext uri="{9D8B030D-6E8A-4147-A177-3AD203B41FA5}">
                      <a16:colId xmlns:a16="http://schemas.microsoft.com/office/drawing/2014/main" val="3943146402"/>
                    </a:ext>
                  </a:extLst>
                </a:gridCol>
                <a:gridCol w="7542631">
                  <a:extLst>
                    <a:ext uri="{9D8B030D-6E8A-4147-A177-3AD203B41FA5}">
                      <a16:colId xmlns:a16="http://schemas.microsoft.com/office/drawing/2014/main" val="270688000"/>
                    </a:ext>
                  </a:extLst>
                </a:gridCol>
              </a:tblGrid>
              <a:tr h="3842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Lieux de vacances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Activités en vacances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54924"/>
                  </a:ext>
                </a:extLst>
              </a:tr>
              <a:tr h="38429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À la mer</a:t>
                      </a: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Nous allons observer les animaux, les fleurs, les arbres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5029160"/>
                  </a:ext>
                </a:extLst>
              </a:tr>
              <a:tr h="38429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 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J’adore faire de la plongée et observer les poissons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986777"/>
                  </a:ext>
                </a:extLst>
              </a:tr>
              <a:tr h="38429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À la montagne</a:t>
                      </a: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Pour observer les fleurs, les oiseaux et les animaux sauvages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5271230"/>
                  </a:ext>
                </a:extLst>
              </a:tr>
              <a:tr h="38429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 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J’adore faire de l’escalade et des randonnées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3582561"/>
                  </a:ext>
                </a:extLst>
              </a:tr>
              <a:tr h="717414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À la campagne, dans une ferme !</a:t>
                      </a: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On ne va pas camper avec des vaches et des cochons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9830905"/>
                  </a:ext>
                </a:extLst>
              </a:tr>
              <a:tr h="38429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 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Nous allons découvrir la vie à la ferme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7244622"/>
                  </a:ext>
                </a:extLst>
              </a:tr>
              <a:tr h="38429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Nous allons nous occuper des animaux, faire au fromage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8361990"/>
                  </a:ext>
                </a:extLst>
              </a:tr>
              <a:tr h="38429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On va se réveiller avec le cri du coq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352" marR="1273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01294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4F17308-2C52-C7AB-B21B-24B189EA3EA2}"/>
              </a:ext>
            </a:extLst>
          </p:cNvPr>
          <p:cNvSpPr/>
          <p:nvPr/>
        </p:nvSpPr>
        <p:spPr>
          <a:xfrm>
            <a:off x="693271" y="2384612"/>
            <a:ext cx="1057835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57283A-F704-CC25-599E-5C9CC614CE52}"/>
              </a:ext>
            </a:extLst>
          </p:cNvPr>
          <p:cNvSpPr/>
          <p:nvPr/>
        </p:nvSpPr>
        <p:spPr>
          <a:xfrm>
            <a:off x="693271" y="3176495"/>
            <a:ext cx="1745129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BD67FD-2793-61A7-6E3D-2AA8A6D568DD}"/>
              </a:ext>
            </a:extLst>
          </p:cNvPr>
          <p:cNvSpPr/>
          <p:nvPr/>
        </p:nvSpPr>
        <p:spPr>
          <a:xfrm>
            <a:off x="693271" y="3917028"/>
            <a:ext cx="2791011" cy="678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EDCA5E-D435-1DA4-9FD6-C77EB7D7FDA3}"/>
              </a:ext>
            </a:extLst>
          </p:cNvPr>
          <p:cNvSpPr/>
          <p:nvPr/>
        </p:nvSpPr>
        <p:spPr>
          <a:xfrm>
            <a:off x="4096871" y="2407972"/>
            <a:ext cx="6738470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4677DE-473F-600F-EED7-01C5537640DF}"/>
              </a:ext>
            </a:extLst>
          </p:cNvPr>
          <p:cNvSpPr/>
          <p:nvPr/>
        </p:nvSpPr>
        <p:spPr>
          <a:xfrm>
            <a:off x="4096871" y="2769603"/>
            <a:ext cx="6738470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1CA3B7-374D-4902-A390-EB9BD21C133E}"/>
              </a:ext>
            </a:extLst>
          </p:cNvPr>
          <p:cNvSpPr/>
          <p:nvPr/>
        </p:nvSpPr>
        <p:spPr>
          <a:xfrm>
            <a:off x="4096871" y="3158758"/>
            <a:ext cx="6738470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65C614-01E9-CE7E-4FE7-DFA7F1DE33A4}"/>
              </a:ext>
            </a:extLst>
          </p:cNvPr>
          <p:cNvSpPr/>
          <p:nvPr/>
        </p:nvSpPr>
        <p:spPr>
          <a:xfrm>
            <a:off x="4096871" y="3567527"/>
            <a:ext cx="6738470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ACDC7C-9112-4826-5E15-9766F56358AE}"/>
              </a:ext>
            </a:extLst>
          </p:cNvPr>
          <p:cNvSpPr/>
          <p:nvPr/>
        </p:nvSpPr>
        <p:spPr>
          <a:xfrm>
            <a:off x="4096871" y="3976296"/>
            <a:ext cx="6738470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692B4C-A3A6-6F0F-AD03-A3E41F33E57A}"/>
              </a:ext>
            </a:extLst>
          </p:cNvPr>
          <p:cNvSpPr/>
          <p:nvPr/>
        </p:nvSpPr>
        <p:spPr>
          <a:xfrm>
            <a:off x="4096871" y="4654625"/>
            <a:ext cx="6738470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33E826-1DC8-546F-5EC0-D67B5C039057}"/>
              </a:ext>
            </a:extLst>
          </p:cNvPr>
          <p:cNvSpPr/>
          <p:nvPr/>
        </p:nvSpPr>
        <p:spPr>
          <a:xfrm>
            <a:off x="4096871" y="5035117"/>
            <a:ext cx="6738470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C151DA-FF4D-5959-2955-68CF0D305863}"/>
              </a:ext>
            </a:extLst>
          </p:cNvPr>
          <p:cNvSpPr/>
          <p:nvPr/>
        </p:nvSpPr>
        <p:spPr>
          <a:xfrm>
            <a:off x="4096871" y="5421539"/>
            <a:ext cx="6738470" cy="30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STE156">
            <a:hlinkClick r:id="" action="ppaction://media"/>
            <a:extLst>
              <a:ext uri="{FF2B5EF4-FFF2-40B4-BE49-F238E27FC236}">
                <a16:creationId xmlns:a16="http://schemas.microsoft.com/office/drawing/2014/main" id="{079634AD-BF40-38B1-A550-F641533061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9133" y="1540703"/>
            <a:ext cx="248584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222C2FC-1FD1-FD8C-1C87-FC26A39722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81473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9178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3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A4733DA-D495-10F8-4819-CE707126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5400">
                <a:solidFill>
                  <a:srgbClr val="FFFFFF"/>
                </a:solidFill>
              </a:rPr>
              <a:t>Transcription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Une image contenant texte&#10;&#10;Description générée automatiquement">
            <a:extLst>
              <a:ext uri="{FF2B5EF4-FFF2-40B4-BE49-F238E27FC236}">
                <a16:creationId xmlns:a16="http://schemas.microsoft.com/office/drawing/2014/main" id="{A3E117F4-96E4-9FA4-4AF8-F02385E216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465"/>
          <a:stretch/>
        </p:blipFill>
        <p:spPr bwMode="auto">
          <a:xfrm>
            <a:off x="1290322" y="2426818"/>
            <a:ext cx="3538406" cy="399763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6FB0CE48-20B1-AEEA-5991-D302959DA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113"/>
          <a:stretch/>
        </p:blipFill>
        <p:spPr bwMode="auto">
          <a:xfrm>
            <a:off x="7232108" y="2426818"/>
            <a:ext cx="3881847" cy="399763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9745159-AC24-8391-63D5-F79D29264C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168919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6005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2176</Words>
  <Application>Microsoft Office PowerPoint</Application>
  <PresentationFormat>Grand écran</PresentationFormat>
  <Paragraphs>493</Paragraphs>
  <Slides>37</Slides>
  <Notes>4</Notes>
  <HiddenSlides>0</HiddenSlides>
  <MMClips>14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37</vt:i4>
      </vt:variant>
    </vt:vector>
  </HeadingPairs>
  <TitlesOfParts>
    <vt:vector size="46" baseType="lpstr">
      <vt:lpstr>UD Digi Kyokasho NK-R</vt:lpstr>
      <vt:lpstr>Arial</vt:lpstr>
      <vt:lpstr>Calibri</vt:lpstr>
      <vt:lpstr>Calibri Light</vt:lpstr>
      <vt:lpstr>Office Theme</vt:lpstr>
      <vt:lpstr>Office Theme</vt:lpstr>
      <vt:lpstr>1_Office Theme</vt:lpstr>
      <vt:lpstr>Office Theme</vt:lpstr>
      <vt:lpstr>Thème Office</vt:lpstr>
      <vt:lpstr>Présentation PowerPoint</vt:lpstr>
      <vt:lpstr>Notre camp de vacances</vt:lpstr>
      <vt:lpstr>I. Starter</vt:lpstr>
      <vt:lpstr>II. Compréhension globale</vt:lpstr>
      <vt:lpstr>Résumé de  la situation de communication</vt:lpstr>
      <vt:lpstr>À la fin de la leçon</vt:lpstr>
      <vt:lpstr>Présentation PowerPoint</vt:lpstr>
      <vt:lpstr>III. Compréhension détaillée</vt:lpstr>
      <vt:lpstr>Transcription</vt:lpstr>
      <vt:lpstr>IV. Vocabulaire (1) : les lieux de vacances</vt:lpstr>
      <vt:lpstr>Présentation PowerPoint</vt:lpstr>
      <vt:lpstr>Présentation PowerPoint</vt:lpstr>
      <vt:lpstr>Practice your pronunciation !</vt:lpstr>
      <vt:lpstr>IV. Vocabulaire (2) : les activités de vacances</vt:lpstr>
      <vt:lpstr>Kahoot time ! </vt:lpstr>
      <vt:lpstr>IV. Vocabulaire (2) : les activités de vacances</vt:lpstr>
      <vt:lpstr>Présentation PowerPoint</vt:lpstr>
      <vt:lpstr>Présentation PowerPoint</vt:lpstr>
      <vt:lpstr>Practice your pronunciation !</vt:lpstr>
      <vt:lpstr>À ton tour ! </vt:lpstr>
      <vt:lpstr>V. Grammaire : le futur proche</vt:lpstr>
      <vt:lpstr>Présentation PowerPoint</vt:lpstr>
      <vt:lpstr>Présentation PowerPoint</vt:lpstr>
      <vt:lpstr>Présentation PowerPoint</vt:lpstr>
      <vt:lpstr>Exercice LE 7 p.99</vt:lpstr>
      <vt:lpstr>Practice your pronunciation !</vt:lpstr>
      <vt:lpstr>Exercices LE 1&amp;2 P.106 </vt:lpstr>
      <vt:lpstr>Exercice LE 3 p.106</vt:lpstr>
      <vt:lpstr>Exercice LE 11 p.106</vt:lpstr>
      <vt:lpstr>Kahoot time !</vt:lpstr>
      <vt:lpstr>VI. Phonétique : [s] / [z] </vt:lpstr>
      <vt:lpstr>VII. Production</vt:lpstr>
      <vt:lpstr>VIII. Activités en ligne</vt:lpstr>
      <vt:lpstr>How well have you performed with the Learning Objectives?</vt:lpstr>
      <vt:lpstr>Learning review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Chan, Makara Valery Ouk</dc:creator>
  <cp:lastModifiedBy>Chan, Makara Valery Ouk</cp:lastModifiedBy>
  <cp:revision>16</cp:revision>
  <dcterms:created xsi:type="dcterms:W3CDTF">2022-12-26T05:26:18Z</dcterms:created>
  <dcterms:modified xsi:type="dcterms:W3CDTF">2023-03-03T02:45:04Z</dcterms:modified>
</cp:coreProperties>
</file>