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73" d="100"/>
          <a:sy n="73" d="100"/>
        </p:scale>
        <p:origin x="75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98D89D-6D9C-2215-F752-27F86FC1C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ACDDA4-287B-9220-E8B7-EAADD2CED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35AE50-1132-4CB3-6F84-AFEAC2B42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5193C9-DB2C-E853-43C3-B8408533E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D8ABA1-99FF-6EA7-61F9-6CC2F320A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585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7962F-14F3-BF24-4347-ECF9BC77D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BCF4905-9028-ABA5-6629-0E231DB85B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256083-E940-6608-1234-4DA538507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AE7BF6-55F1-39DE-3D23-A06744A9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6C9A13-F8D5-229C-D3C8-B72A56375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7772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1E77341-8E44-5FAB-E801-C94D3CC0F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A6A7D6-46B3-0BAC-D9D9-CABCF5FA5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6A25ED-5573-3A12-1445-A54ECB434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98F82F-4737-2DD2-88B8-C7A393780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2724F9-6CC7-0809-E0AB-E1C9E845A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8598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25EADF-132E-F9CB-7618-48B6AADC2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3E5BBE-B650-7431-5821-6ABF1DE00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BD54C2-ACE5-182D-B900-B452C9292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5E48E7-750F-C803-D3EC-8AAFD21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754669-BC51-56AF-8039-1C9F512F5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273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95E8ED-77FE-0CED-10DA-09D1EA219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D2D723-28A0-3AEA-5D88-5E7E65AD4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E8112A-C21E-6048-62C1-C7666E5EC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D8F24B-9EC6-25B1-2B4B-B5B6DE2E0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3F3B03-7B0F-90E2-DDB2-5B3B6CA0C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16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80DB85-A3E0-2B65-6527-1B6433FD3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07B0E5-2033-EFC4-4767-A983C1C9C7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97A13C-AFDC-FD37-5D31-ACCF04A28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97EFB5-5ACD-0152-472F-3B4E6F18D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300CC4A-B886-3BD0-15F7-A0BA99D61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0E77BD-E1F8-A300-2394-9FC838DCB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4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E370F1-7E59-9868-5C06-17FA16F07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0A138D-1493-A3DA-C46D-2AA4149E6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AECF1A-79CA-3D50-5AAC-1A8089AC1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9732107-79E2-BEE7-3A99-D5287964B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6B799F4-FB5A-F5AD-017E-9F3DA6D3E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F0C6F1F-C169-D71D-FC66-E72F3524B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8EDCD1B-EDC0-D61B-7954-16993F382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76D9933-0C60-54B7-C7D3-1957211B1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19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DF824E-81CB-B9A8-3BD8-6ED49025D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00EBC00-3A12-823B-B4B5-B0CDD1B47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A3C9067-BBCF-4BFB-F051-E79484891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6526CA-0EE1-E61A-DA3B-79C7EE88B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249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00906A3-C814-CED1-9EE0-9CBF1DDB5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72F8DB1-B329-F3C1-2237-D3099569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B4E504-E813-6E44-6981-95A02AE52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75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E3913C-8817-C76D-05BA-0553272B1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A8FF6A-E7A2-D3E7-0AE0-43AF5B8B3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BB483C4-EC7C-51E9-FB1D-D0D7BE317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037EA6-9182-C00A-3DB9-A74EF56C7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46D9C3-9C1D-51A2-5654-F176F4E4E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FE250C-032F-42CB-91E5-0621325D8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063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ACED0-1D6F-BADD-AAD7-CB2A3F80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66B928-FBBC-F3D9-A6BD-2E49FBDC2C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B32D3B-24CD-07B6-834F-56E09CFE8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7AA6AF-B4B4-F89A-B3AE-D409102AA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EF6783B-AC1D-6A69-2A4E-D417DDD5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E0E43E-1653-461B-981D-B1819E591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32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5EA6B2-E967-93F6-1CF3-4B2A87C37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8CCFF9-3CB3-15A9-BC4C-E7571B147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0CB075-FF43-6DC4-B46A-E31E808342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508F1-F977-4784-8B99-22067AAC3475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A71313-ACAA-E98D-8BB5-81C4156232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DCF0D2-1A86-EB1E-2D4B-CB985BD5C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0570C-DD9D-44F7-89AC-ADFB07B126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06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challenge/?quiz-id=0242f647-f619-4975-89a6-e3d9e6acda0a&amp;single-player=tru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challenge/?quiz-id=3d3a93e2-247d-46b3-8cd0-c653cd7c3c7a&amp;single-player=true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challenge/?quiz-id=7433b9dc-2343-45a1-b894-dafb10a1e403&amp;single-player=true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challenge/?quiz-id=0da496e3-4ebf-42d7-9d2d-b838458cae9c&amp;single-player=true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play/21353/634/105" TargetMode="External"/><Relationship Id="rId2" Type="http://schemas.openxmlformats.org/officeDocument/2006/relationships/hyperlink" Target="https://wordwall.net/play/21353/428/11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4" descr="Figure humaine en bois">
            <a:extLst>
              <a:ext uri="{FF2B5EF4-FFF2-40B4-BE49-F238E27FC236}">
                <a16:creationId xmlns:a16="http://schemas.microsoft.com/office/drawing/2014/main" id="{9C460F87-6CE9-A92F-1AD0-AF9A332AA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FDE364B-1938-C2A2-85C0-9E7065FC5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1695576"/>
            <a:ext cx="8652938" cy="2857191"/>
          </a:xfrm>
        </p:spPr>
        <p:txBody>
          <a:bodyPr anchor="ctr">
            <a:normAutofit/>
          </a:bodyPr>
          <a:lstStyle/>
          <a:p>
            <a:r>
              <a:rPr lang="fr-FR" sz="8000"/>
              <a:t>Qui est-ce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6565294-D9F4-225F-9C4A-436BBBB5F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393996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0ACD441-322C-F642-DF95-B04A198B10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392570"/>
              </p:ext>
            </p:extLst>
          </p:nvPr>
        </p:nvGraphicFramePr>
        <p:xfrm>
          <a:off x="2387723" y="1209765"/>
          <a:ext cx="7312053" cy="2745485"/>
        </p:xfrm>
        <a:graphic>
          <a:graphicData uri="http://schemas.openxmlformats.org/drawingml/2006/table">
            <a:tbl>
              <a:tblPr firstRow="1" firstCol="1" bandRow="1"/>
              <a:tblGrid>
                <a:gridCol w="3751478">
                  <a:extLst>
                    <a:ext uri="{9D8B030D-6E8A-4147-A177-3AD203B41FA5}">
                      <a16:colId xmlns:a16="http://schemas.microsoft.com/office/drawing/2014/main" val="3637446667"/>
                    </a:ext>
                  </a:extLst>
                </a:gridCol>
                <a:gridCol w="3560575">
                  <a:extLst>
                    <a:ext uri="{9D8B030D-6E8A-4147-A177-3AD203B41FA5}">
                      <a16:colId xmlns:a16="http://schemas.microsoft.com/office/drawing/2014/main" val="808967425"/>
                    </a:ext>
                  </a:extLst>
                </a:gridCol>
              </a:tblGrid>
              <a:tr h="491177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métiers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105" marR="146105" marT="73052" marB="7305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55577"/>
                  </a:ext>
                </a:extLst>
              </a:tr>
              <a:tr h="36029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549908"/>
                  </a:ext>
                </a:extLst>
              </a:tr>
              <a:tr h="36029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assistant</a:t>
                      </a:r>
                      <a:endParaRPr lang="fr-FR" sz="2900" b="0" i="0" u="none" strike="noStrike" dirty="0">
                        <a:solidFill>
                          <a:schemeClr val="accent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assistante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154755"/>
                  </a:ext>
                </a:extLst>
              </a:tr>
              <a:tr h="36029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étudiant</a:t>
                      </a:r>
                      <a:endParaRPr lang="fr-FR" sz="2900" b="0" i="0" u="none" strike="noStrike" dirty="0">
                        <a:solidFill>
                          <a:schemeClr val="accent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étudiante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806738"/>
                  </a:ext>
                </a:extLst>
              </a:tr>
              <a:tr h="36029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directeur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directrice </a:t>
                      </a:r>
                      <a:endParaRPr lang="fr-FR" sz="2900" b="0" i="0" u="none" strike="noStrike" dirty="0">
                        <a:solidFill>
                          <a:schemeClr val="accent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964499"/>
                  </a:ext>
                </a:extLst>
              </a:tr>
              <a:tr h="36029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professeur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professeur</a:t>
                      </a:r>
                      <a:endParaRPr lang="fr-FR" sz="2900" b="0" i="0" u="none" strike="noStrike" dirty="0">
                        <a:solidFill>
                          <a:schemeClr val="accent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386780"/>
                  </a:ext>
                </a:extLst>
              </a:tr>
              <a:tr h="36029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secrétaire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800" b="0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secrétaire</a:t>
                      </a:r>
                      <a:endParaRPr lang="fr-FR" sz="2900" b="0" i="0" u="none" strike="noStrike" dirty="0">
                        <a:solidFill>
                          <a:schemeClr val="accent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579" marR="109579" marT="152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923098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1E5A6FC-19D0-18F9-C432-2600048B6B0C}"/>
              </a:ext>
            </a:extLst>
          </p:cNvPr>
          <p:cNvSpPr txBox="1"/>
          <p:nvPr/>
        </p:nvSpPr>
        <p:spPr>
          <a:xfrm>
            <a:off x="2765516" y="4119784"/>
            <a:ext cx="6097088" cy="773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ATTN : on n’utilise pas d’article devant les professions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u="sng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Exemple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: il est </a:t>
            </a:r>
            <a:r>
              <a:rPr lang="fr-FR" sz="1800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professeur, elle est </a:t>
            </a:r>
            <a:r>
              <a:rPr lang="fr-FR" sz="1800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une</a:t>
            </a:r>
            <a:r>
              <a:rPr lang="fr-FR" sz="1800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étudiante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577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>
            <a:extLst>
              <a:ext uri="{FF2B5EF4-FFF2-40B4-BE49-F238E27FC236}">
                <a16:creationId xmlns:a16="http://schemas.microsoft.com/office/drawing/2014/main" id="{2D0EF042-C22E-B66E-38F8-5E73F5D37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83167"/>
            <a:ext cx="5291666" cy="5291666"/>
          </a:xfrm>
          <a:prstGeom prst="rect">
            <a:avLst/>
          </a:prstGeom>
          <a:noFill/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4BEFEC6D-1CE2-E488-1A91-2332E3690B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5" y="783166"/>
            <a:ext cx="5291667" cy="52916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6582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4" descr="https://1.bp.blogspot.com/-fjD9pbH5_bM/XWxBVbHx6eI/AAAAAAAAFzs/ee7b5v37Hgsisis6vW5tzn0ZcpGfq_HAQCLcBGAs/s640/Metiers4.jpg">
            <a:extLst>
              <a:ext uri="{FF2B5EF4-FFF2-40B4-BE49-F238E27FC236}">
                <a16:creationId xmlns:a16="http://schemas.microsoft.com/office/drawing/2014/main" id="{550F5840-F37B-91F2-1487-40BE6B5A7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91" y="623071"/>
            <a:ext cx="5611858" cy="561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3" descr="https://1.bp.blogspot.com/-zshc1z30qls/XWxBZEFs4uI/AAAAAAAAFzw/AI9hSt7XOzMPv2AbcgvkL4GDvZ9wr0OfQCLcBGAs/s1600/Metiers5.jpg">
            <a:extLst>
              <a:ext uri="{FF2B5EF4-FFF2-40B4-BE49-F238E27FC236}">
                <a16:creationId xmlns:a16="http://schemas.microsoft.com/office/drawing/2014/main" id="{67EFB18C-1D12-11F8-FA6C-72264B7D6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697229"/>
            <a:ext cx="5537693" cy="553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3BBACE-A1A3-740C-4B7D-80DCA3AD1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53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D7C3F1-6753-EB05-5EC0-71D1D2B38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53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922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767A44-C411-219B-DC1B-EB281D24A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08128A1A-F8C0-D15A-82EB-79CD1D02D5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200" y="1807414"/>
            <a:ext cx="7038160" cy="445622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73B9F80-FB7A-3286-2174-A49007262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909060"/>
              </p:ext>
            </p:extLst>
          </p:nvPr>
        </p:nvGraphicFramePr>
        <p:xfrm>
          <a:off x="8007532" y="2968139"/>
          <a:ext cx="2924765" cy="891936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974613">
                  <a:extLst>
                    <a:ext uri="{9D8B030D-6E8A-4147-A177-3AD203B41FA5}">
                      <a16:colId xmlns:a16="http://schemas.microsoft.com/office/drawing/2014/main" val="149317713"/>
                    </a:ext>
                  </a:extLst>
                </a:gridCol>
                <a:gridCol w="974613">
                  <a:extLst>
                    <a:ext uri="{9D8B030D-6E8A-4147-A177-3AD203B41FA5}">
                      <a16:colId xmlns:a16="http://schemas.microsoft.com/office/drawing/2014/main" val="2651222997"/>
                    </a:ext>
                  </a:extLst>
                </a:gridCol>
                <a:gridCol w="975539">
                  <a:extLst>
                    <a:ext uri="{9D8B030D-6E8A-4147-A177-3AD203B41FA5}">
                      <a16:colId xmlns:a16="http://schemas.microsoft.com/office/drawing/2014/main" val="1808757295"/>
                    </a:ext>
                  </a:extLst>
                </a:gridCol>
              </a:tblGrid>
              <a:tr h="445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>
                          <a:effectLst/>
                        </a:rPr>
                        <a:t>1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dirty="0">
                          <a:effectLst/>
                        </a:rPr>
                        <a:t>2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dirty="0">
                          <a:effectLst/>
                        </a:rPr>
                        <a:t>3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1046638"/>
                  </a:ext>
                </a:extLst>
              </a:tr>
              <a:tr h="445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1971863"/>
                  </a:ext>
                </a:extLst>
              </a:tr>
            </a:tbl>
          </a:graphicData>
        </a:graphic>
      </p:graphicFrame>
      <p:pic>
        <p:nvPicPr>
          <p:cNvPr id="6" name="18 Track 18">
            <a:hlinkClick r:id="" action="ppaction://media"/>
            <a:extLst>
              <a:ext uri="{FF2B5EF4-FFF2-40B4-BE49-F238E27FC236}">
                <a16:creationId xmlns:a16="http://schemas.microsoft.com/office/drawing/2014/main" id="{3DFF96C8-F513-D11D-09AA-DB8D8E9B2E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84514" y="2430327"/>
            <a:ext cx="304800" cy="3048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6FC77AA-E368-02F7-46C2-CACD33BE624B}"/>
              </a:ext>
            </a:extLst>
          </p:cNvPr>
          <p:cNvSpPr txBox="1"/>
          <p:nvPr/>
        </p:nvSpPr>
        <p:spPr>
          <a:xfrm>
            <a:off x="7663001" y="1690688"/>
            <a:ext cx="6097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u="sng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Écoutez et associez les cartes de visites.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00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793481-81DE-C386-58B1-65B36F1DF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(self practice)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8FCAD6-CE02-CCA8-67EB-4C4F8A645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métiers</a:t>
            </a:r>
          </a:p>
          <a:p>
            <a:endParaRPr lang="fr-FR" dirty="0"/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https://kahoot.it/challenge/?quiz-id=0242f647-f619-4975-89a6-e3d9e6acda0a&amp;single-player=true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085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D3B0CC4-6CAC-9063-0FE6-D20F9BCD5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fr-FR" sz="3600"/>
              <a:t>Grammaire : les articles définis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818FF56-4D25-66E6-8B91-6533E9BFB0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1301366"/>
              </p:ext>
            </p:extLst>
          </p:nvPr>
        </p:nvGraphicFramePr>
        <p:xfrm>
          <a:off x="927131" y="1825625"/>
          <a:ext cx="10337739" cy="4351340"/>
        </p:xfrm>
        <a:graphic>
          <a:graphicData uri="http://schemas.openxmlformats.org/drawingml/2006/table">
            <a:tbl>
              <a:tblPr firstRow="1" firstCol="1" bandRow="1"/>
              <a:tblGrid>
                <a:gridCol w="2386459">
                  <a:extLst>
                    <a:ext uri="{9D8B030D-6E8A-4147-A177-3AD203B41FA5}">
                      <a16:colId xmlns:a16="http://schemas.microsoft.com/office/drawing/2014/main" val="2587073053"/>
                    </a:ext>
                  </a:extLst>
                </a:gridCol>
                <a:gridCol w="3974873">
                  <a:extLst>
                    <a:ext uri="{9D8B030D-6E8A-4147-A177-3AD203B41FA5}">
                      <a16:colId xmlns:a16="http://schemas.microsoft.com/office/drawing/2014/main" val="3398999459"/>
                    </a:ext>
                  </a:extLst>
                </a:gridCol>
                <a:gridCol w="3976407">
                  <a:extLst>
                    <a:ext uri="{9D8B030D-6E8A-4147-A177-3AD203B41FA5}">
                      <a16:colId xmlns:a16="http://schemas.microsoft.com/office/drawing/2014/main" val="3396558486"/>
                    </a:ext>
                  </a:extLst>
                </a:gridCol>
              </a:tblGrid>
              <a:tr h="544974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748" marR="165748" marT="23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748" marR="165748" marT="23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748" marR="165748" marT="23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572223"/>
                  </a:ext>
                </a:extLst>
              </a:tr>
              <a:tr h="190318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748" marR="165748" marT="23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fr-FR" sz="2700" b="0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professeur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</a:t>
                      </a:r>
                      <a:r>
                        <a:rPr lang="fr-FR" sz="27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étudiant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930275" algn="l"/>
                        </a:tabLst>
                      </a:pPr>
                      <a:r>
                        <a:rPr lang="fr-FR" sz="2700" b="1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fr-FR" sz="2700" b="0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Japonais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748" marR="165748" marT="23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fr-FR" sz="2700" b="0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professeur</a:t>
                      </a:r>
                      <a:r>
                        <a:rPr lang="fr-FR" sz="2700" b="0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fr-FR" sz="27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étudiant</a:t>
                      </a:r>
                      <a:r>
                        <a:rPr lang="fr-FR" sz="2700" b="0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fr-FR" sz="2700" b="1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Japonais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748" marR="165748" marT="23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7782382"/>
                  </a:ext>
                </a:extLst>
              </a:tr>
              <a:tr h="190318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748" marR="165748" marT="23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fr-FR" sz="27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secrétaire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</a:t>
                      </a:r>
                      <a:r>
                        <a:rPr lang="fr-FR" sz="27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étudiant</a:t>
                      </a:r>
                      <a:r>
                        <a:rPr lang="fr-FR" sz="2700" b="1" i="0" u="none" strike="noStrike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fr-FR" sz="2700" b="0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Japonais</a:t>
                      </a:r>
                      <a:r>
                        <a:rPr lang="fr-FR" sz="2700" b="1" i="0" u="none" strike="noStrike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748" marR="165748" marT="23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fr-FR" sz="2700" b="0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secrétaire</a:t>
                      </a:r>
                      <a:r>
                        <a:rPr lang="fr-FR" sz="2700" b="0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fr-FR" sz="2700" b="1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étudiant</a:t>
                      </a:r>
                      <a:r>
                        <a:rPr lang="fr-FR" sz="2700" b="0" i="0" u="none" strike="noStrike" dirty="0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fr-FR" sz="2700" b="0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fr-FR" sz="2700" b="1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Japonais</a:t>
                      </a:r>
                      <a:r>
                        <a:rPr lang="fr-FR" sz="2700" b="0" i="0" u="none" strike="noStrike" dirty="0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fr-FR" sz="2700" b="0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748" marR="165748" marT="23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941467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DA4F502-D055-7957-BF2B-EA5FB2A222C3}"/>
              </a:ext>
            </a:extLst>
          </p:cNvPr>
          <p:cNvSpPr txBox="1"/>
          <p:nvPr/>
        </p:nvSpPr>
        <p:spPr>
          <a:xfrm>
            <a:off x="793358" y="1303681"/>
            <a:ext cx="10471512" cy="374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On utilise 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l’article défini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pour désigner quelque chose de spécifique ou unique.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955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6" descr="French Definite Article – Learn French Online">
            <a:extLst>
              <a:ext uri="{FF2B5EF4-FFF2-40B4-BE49-F238E27FC236}">
                <a16:creationId xmlns:a16="http://schemas.microsoft.com/office/drawing/2014/main" id="{C9E21EB5-F9C1-29F8-A364-3B04028E72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0971" y="643467"/>
            <a:ext cx="4610057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9583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8F9BC9-B923-7A27-387D-9286616B8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kumimoji="0" lang="fr-FR" altLang="fr-FR" b="0" i="0" u="sng" strike="noStrike" cap="none" normalizeH="0" baseline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Mettez une croix dans la bonne colonne.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E76CBA6-1828-038B-4570-25B67DD61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481118"/>
              </p:ext>
            </p:extLst>
          </p:nvPr>
        </p:nvGraphicFramePr>
        <p:xfrm>
          <a:off x="1000874" y="2548886"/>
          <a:ext cx="10190254" cy="3290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0763">
                  <a:extLst>
                    <a:ext uri="{9D8B030D-6E8A-4147-A177-3AD203B41FA5}">
                      <a16:colId xmlns:a16="http://schemas.microsoft.com/office/drawing/2014/main" val="976236662"/>
                    </a:ext>
                  </a:extLst>
                </a:gridCol>
                <a:gridCol w="1707158">
                  <a:extLst>
                    <a:ext uri="{9D8B030D-6E8A-4147-A177-3AD203B41FA5}">
                      <a16:colId xmlns:a16="http://schemas.microsoft.com/office/drawing/2014/main" val="2935516588"/>
                    </a:ext>
                  </a:extLst>
                </a:gridCol>
                <a:gridCol w="1700932">
                  <a:extLst>
                    <a:ext uri="{9D8B030D-6E8A-4147-A177-3AD203B41FA5}">
                      <a16:colId xmlns:a16="http://schemas.microsoft.com/office/drawing/2014/main" val="476480889"/>
                    </a:ext>
                  </a:extLst>
                </a:gridCol>
                <a:gridCol w="1576518">
                  <a:extLst>
                    <a:ext uri="{9D8B030D-6E8A-4147-A177-3AD203B41FA5}">
                      <a16:colId xmlns:a16="http://schemas.microsoft.com/office/drawing/2014/main" val="3790964271"/>
                    </a:ext>
                  </a:extLst>
                </a:gridCol>
                <a:gridCol w="1924883">
                  <a:extLst>
                    <a:ext uri="{9D8B030D-6E8A-4147-A177-3AD203B41FA5}">
                      <a16:colId xmlns:a16="http://schemas.microsoft.com/office/drawing/2014/main" val="564843035"/>
                    </a:ext>
                  </a:extLst>
                </a:gridCol>
              </a:tblGrid>
              <a:tr h="411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Le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La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L’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Les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extLst>
                  <a:ext uri="{0D108BD9-81ED-4DB2-BD59-A6C34878D82A}">
                    <a16:rowId xmlns:a16="http://schemas.microsoft.com/office/drawing/2014/main" val="2626886610"/>
                  </a:ext>
                </a:extLst>
              </a:tr>
              <a:tr h="411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Directrice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extLst>
                  <a:ext uri="{0D108BD9-81ED-4DB2-BD59-A6C34878D82A}">
                    <a16:rowId xmlns:a16="http://schemas.microsoft.com/office/drawing/2014/main" val="1694387255"/>
                  </a:ext>
                </a:extLst>
              </a:tr>
              <a:tr h="411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Dentistes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extLst>
                  <a:ext uri="{0D108BD9-81ED-4DB2-BD59-A6C34878D82A}">
                    <a16:rowId xmlns:a16="http://schemas.microsoft.com/office/drawing/2014/main" val="1819795675"/>
                  </a:ext>
                </a:extLst>
              </a:tr>
              <a:tr h="411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Photographe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extLst>
                  <a:ext uri="{0D108BD9-81ED-4DB2-BD59-A6C34878D82A}">
                    <a16:rowId xmlns:a16="http://schemas.microsoft.com/office/drawing/2014/main" val="1124691024"/>
                  </a:ext>
                </a:extLst>
              </a:tr>
              <a:tr h="411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Secrétaires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extLst>
                  <a:ext uri="{0D108BD9-81ED-4DB2-BD59-A6C34878D82A}">
                    <a16:rowId xmlns:a16="http://schemas.microsoft.com/office/drawing/2014/main" val="2322046690"/>
                  </a:ext>
                </a:extLst>
              </a:tr>
              <a:tr h="411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Infirmière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extLst>
                  <a:ext uri="{0D108BD9-81ED-4DB2-BD59-A6C34878D82A}">
                    <a16:rowId xmlns:a16="http://schemas.microsoft.com/office/drawing/2014/main" val="433230835"/>
                  </a:ext>
                </a:extLst>
              </a:tr>
              <a:tr h="411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Professeur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extLst>
                  <a:ext uri="{0D108BD9-81ED-4DB2-BD59-A6C34878D82A}">
                    <a16:rowId xmlns:a16="http://schemas.microsoft.com/office/drawing/2014/main" val="797155031"/>
                  </a:ext>
                </a:extLst>
              </a:tr>
              <a:tr h="411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Assistants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319" marR="136319" marT="0" marB="0"/>
                </a:tc>
                <a:extLst>
                  <a:ext uri="{0D108BD9-81ED-4DB2-BD59-A6C34878D82A}">
                    <a16:rowId xmlns:a16="http://schemas.microsoft.com/office/drawing/2014/main" val="2846816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1836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6A207C-4291-8CF0-3203-5348B83B4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Complète avec le/la/l’</a:t>
            </a:r>
            <a:endParaRPr lang="fr-FR" sz="7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4E7EE2-B252-4787-A465-43B6C7DE7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 professeur d’allemand est une femme.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 femme de mon frère est secrétaire.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 mari d’Anne est photographe.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_____ ouvriers sont à la cantine.</a:t>
            </a:r>
            <a:endParaRPr lang="fr-FR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 amie de Sandra est dentiste.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 assistante du directeur est japonaise.</a:t>
            </a:r>
          </a:p>
        </p:txBody>
      </p:sp>
    </p:spTree>
    <p:extLst>
      <p:ext uri="{BB962C8B-B14F-4D97-AF65-F5344CB8AC3E}">
        <p14:creationId xmlns:p14="http://schemas.microsoft.com/office/powerpoint/2010/main" val="3249117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2AC420E-F79A-4FB7-8013-94B1E8B63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D1EA40-7116-4FCB-9369-70F29FAA9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592824" cy="3233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E7A3A3-E883-F0EC-88F7-A80D33C23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648" y="655591"/>
            <a:ext cx="4929352" cy="2315616"/>
          </a:xfrm>
        </p:spPr>
        <p:txBody>
          <a:bodyPr>
            <a:normAutofit/>
          </a:bodyPr>
          <a:lstStyle/>
          <a:p>
            <a:r>
              <a:rPr lang="fr-FR" dirty="0"/>
              <a:t>Grammaire : les pronoms toniques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F647E38-F93D-4661-8D77-CE13EEB65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8872B6-836E-4281-A971-D133C6187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7763256" y="73152"/>
            <a:chExt cx="1178966" cy="232963"/>
          </a:xfrm>
        </p:grpSpPr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0B655FA0-F08E-419A-83F5-23E3ADA5A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AD8E9261-7E3D-4B22-9B39-8CC1D4F43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632485D7-A2AD-470C-BD26-EABCF63F9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22BD4173-4E70-447E-9DFE-F4E5CB830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4">
              <a:extLst>
                <a:ext uri="{FF2B5EF4-FFF2-40B4-BE49-F238E27FC236}">
                  <a16:creationId xmlns:a16="http://schemas.microsoft.com/office/drawing/2014/main" id="{037F912F-356C-4A91-B15E-7A1D626E6D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6">
              <a:extLst>
                <a:ext uri="{FF2B5EF4-FFF2-40B4-BE49-F238E27FC236}">
                  <a16:creationId xmlns:a16="http://schemas.microsoft.com/office/drawing/2014/main" id="{49B3E584-4770-448C-AEA7-2CEE9F850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4">
              <a:extLst>
                <a:ext uri="{FF2B5EF4-FFF2-40B4-BE49-F238E27FC236}">
                  <a16:creationId xmlns:a16="http://schemas.microsoft.com/office/drawing/2014/main" id="{BB0DAED8-C4B6-4A57-9196-B11759865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6">
              <a:extLst>
                <a:ext uri="{FF2B5EF4-FFF2-40B4-BE49-F238E27FC236}">
                  <a16:creationId xmlns:a16="http://schemas.microsoft.com/office/drawing/2014/main" id="{72B27AFA-86A5-4FB9-9FE1-33E250396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655899FB-5538-4E4C-B95A-D3BA49BBD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885694C0-F226-4392-885A-1056B163F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id="{483E3282-BB58-46D8-BB45-F7F2DBCCF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id="{402E8DFE-1141-4DAF-AB0C-A74CC0EFD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B261BAA8-8B84-4751-80F6-9153C68F2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10FB8389-B4B0-4276-A6EB-5535937738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id="{7E496AA7-168D-4B53-A954-31C3A61C22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E0223324-6476-4A1F-B26F-77CB4E5AA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1E2E8B6-2216-47C5-A3C2-1DBAD819E3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A0ABF1C-7928-4DD3-B9A6-6B5995997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8D1F42DA-9F6E-477D-B3BB-92EC089DB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9457FA40-677B-4BAA-BF89-253A485DD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6C80E47-971C-437F-B030-191115B01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33984"/>
            <a:ext cx="606971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877413-0575-BD4B-2AFB-07BDE872E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9101" y="521207"/>
            <a:ext cx="4496426" cy="5957789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  <a:tabLst>
                <a:tab pos="5731510" algn="r"/>
              </a:tabLst>
            </a:pPr>
            <a:r>
              <a:rPr lang="fr-FR" sz="22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Transcription :</a:t>
            </a:r>
            <a:endParaRPr lang="fr-FR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tabLst>
                <a:tab pos="5731510" algn="r"/>
              </a:tabLst>
            </a:pP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Café ? Thé ?</a:t>
            </a:r>
          </a:p>
          <a:p>
            <a:pPr>
              <a:spcAft>
                <a:spcPts val="800"/>
              </a:spcAft>
              <a:tabLst>
                <a:tab pos="5731510" algn="r"/>
              </a:tabLst>
            </a:pP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Café, s'il vous plaît. Qui est-ce ?</a:t>
            </a:r>
          </a:p>
          <a:p>
            <a:pPr>
              <a:spcAft>
                <a:spcPts val="800"/>
              </a:spcAft>
              <a:tabLst>
                <a:tab pos="5731510" algn="r"/>
              </a:tabLst>
            </a:pP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-Ah ! C’est Émilie Constant, l'assistante de M. Devaux, le directeur. Et </a:t>
            </a:r>
            <a:r>
              <a:rPr lang="fr-FR" sz="22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c'est la secrétaire, Mme Moreno.</a:t>
            </a:r>
          </a:p>
          <a:p>
            <a:pPr>
              <a:spcAft>
                <a:spcPts val="800"/>
              </a:spcAft>
              <a:tabLst>
                <a:tab pos="5731510" algn="r"/>
              </a:tabLst>
            </a:pP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Et lui, qui est-ce ?  C'est Pierre, il est professeur. </a:t>
            </a:r>
            <a:r>
              <a:rPr lang="fr-FR" sz="22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c'est Anna. Elle est étudiante et elle est belge. Luigi, </a:t>
            </a:r>
            <a:r>
              <a:rPr lang="fr-FR" sz="22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est italien. Carlos est espagnol et Lin est chinoise...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E5534-DCE1-29EF-55F9-BC955CBE41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060920"/>
              </p:ext>
            </p:extLst>
          </p:nvPr>
        </p:nvGraphicFramePr>
        <p:xfrm>
          <a:off x="885814" y="3546518"/>
          <a:ext cx="5491020" cy="30039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0434">
                  <a:extLst>
                    <a:ext uri="{9D8B030D-6E8A-4147-A177-3AD203B41FA5}">
                      <a16:colId xmlns:a16="http://schemas.microsoft.com/office/drawing/2014/main" val="1523374096"/>
                    </a:ext>
                  </a:extLst>
                </a:gridCol>
                <a:gridCol w="2870586">
                  <a:extLst>
                    <a:ext uri="{9D8B030D-6E8A-4147-A177-3AD203B41FA5}">
                      <a16:colId xmlns:a16="http://schemas.microsoft.com/office/drawing/2014/main" val="1679251419"/>
                    </a:ext>
                  </a:extLst>
                </a:gridCol>
              </a:tblGrid>
              <a:tr h="7128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Pronoms personnels sujets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Pronoms toniques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extLst>
                  <a:ext uri="{0D108BD9-81ED-4DB2-BD59-A6C34878D82A}">
                    <a16:rowId xmlns:a16="http://schemas.microsoft.com/office/drawing/2014/main" val="2717791293"/>
                  </a:ext>
                </a:extLst>
              </a:tr>
              <a:tr h="381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je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moi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extLst>
                  <a:ext uri="{0D108BD9-81ED-4DB2-BD59-A6C34878D82A}">
                    <a16:rowId xmlns:a16="http://schemas.microsoft.com/office/drawing/2014/main" val="2866914916"/>
                  </a:ext>
                </a:extLst>
              </a:tr>
              <a:tr h="381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tu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toi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extLst>
                  <a:ext uri="{0D108BD9-81ED-4DB2-BD59-A6C34878D82A}">
                    <a16:rowId xmlns:a16="http://schemas.microsoft.com/office/drawing/2014/main" val="191347733"/>
                  </a:ext>
                </a:extLst>
              </a:tr>
              <a:tr h="381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il / elle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highlight>
                            <a:srgbClr val="FFFF00"/>
                          </a:highlight>
                        </a:rPr>
                        <a:t>lui / elle</a:t>
                      </a:r>
                      <a:endParaRPr lang="fr-FR" sz="2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extLst>
                  <a:ext uri="{0D108BD9-81ED-4DB2-BD59-A6C34878D82A}">
                    <a16:rowId xmlns:a16="http://schemas.microsoft.com/office/drawing/2014/main" val="2811637812"/>
                  </a:ext>
                </a:extLst>
              </a:tr>
              <a:tr h="381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nous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nous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extLst>
                  <a:ext uri="{0D108BD9-81ED-4DB2-BD59-A6C34878D82A}">
                    <a16:rowId xmlns:a16="http://schemas.microsoft.com/office/drawing/2014/main" val="2725602344"/>
                  </a:ext>
                </a:extLst>
              </a:tr>
              <a:tr h="381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vous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vous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extLst>
                  <a:ext uri="{0D108BD9-81ED-4DB2-BD59-A6C34878D82A}">
                    <a16:rowId xmlns:a16="http://schemas.microsoft.com/office/drawing/2014/main" val="871135260"/>
                  </a:ext>
                </a:extLst>
              </a:tr>
              <a:tr h="381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ils / elles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eux / elles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40" marR="126540" marT="0" marB="0"/>
                </a:tc>
                <a:extLst>
                  <a:ext uri="{0D108BD9-81ED-4DB2-BD59-A6C34878D82A}">
                    <a16:rowId xmlns:a16="http://schemas.microsoft.com/office/drawing/2014/main" val="1342734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729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3B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5682E9-AAEC-94AE-DEDC-D778D71A1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Starter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Naomi Osaka Lights Olympic Cauldron After Reluctant Emperor Opens Tokyo  Games">
            <a:extLst>
              <a:ext uri="{FF2B5EF4-FFF2-40B4-BE49-F238E27FC236}">
                <a16:creationId xmlns:a16="http://schemas.microsoft.com/office/drawing/2014/main" id="{1B353F7E-9FB7-1D29-E995-75DAB9C19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4" r="3176" b="-2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645530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7" descr="Image">
            <a:extLst>
              <a:ext uri="{FF2B5EF4-FFF2-40B4-BE49-F238E27FC236}">
                <a16:creationId xmlns:a16="http://schemas.microsoft.com/office/drawing/2014/main" id="{5702CF86-BB03-D8C8-FC08-D97CB1EFEE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3"/>
          <a:stretch/>
        </p:blipFill>
        <p:spPr bwMode="auto">
          <a:xfrm>
            <a:off x="703182" y="2026280"/>
            <a:ext cx="4777381" cy="263569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E2F880-B6BE-C7FE-05C8-43E7E6F40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utilise les </a:t>
            </a:r>
            <a:r>
              <a:rPr lang="fr-FR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pronoms toniques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pour :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fr-FR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 marquer la différence : </a:t>
            </a:r>
            <a:endParaRPr lang="fr-F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suis français et vous êtes vietnamiens. </a:t>
            </a:r>
          </a:p>
          <a:p>
            <a:pPr>
              <a:spcAft>
                <a:spcPts val="800"/>
              </a:spcAf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Moi, je suis français et vous, vous êtes vietnamiens. 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fr-FR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2/ parler d’une personne qui n’est pas le sujet de la phrase</a:t>
            </a:r>
            <a:endParaRPr lang="fr-F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Minh Anh est assis à côté de lui.</a:t>
            </a:r>
          </a:p>
          <a:p>
            <a:pPr>
              <a:spcAft>
                <a:spcPts val="800"/>
              </a:spcAft>
            </a:pPr>
            <a:r>
              <a:rPr lang="fr-FR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3/ une réponse courte </a:t>
            </a:r>
            <a:endParaRPr lang="fr-F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aime le badminton ? –Moi !</a:t>
            </a:r>
          </a:p>
          <a:p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793189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8" descr="Aucune description de photo disponible.">
            <a:extLst>
              <a:ext uri="{FF2B5EF4-FFF2-40B4-BE49-F238E27FC236}">
                <a16:creationId xmlns:a16="http://schemas.microsoft.com/office/drawing/2014/main" id="{415F1E28-9B40-F3DE-9549-05B14934B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0467" y="643467"/>
            <a:ext cx="5571065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144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D8D5A8-7015-45A7-B9E6-92E8E6EAE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Choisis la bonne réponse</a:t>
            </a:r>
            <a:endParaRPr lang="fr-FR" sz="7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9966E4-5251-D8F5-938D-851E1625E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Hugo ? C’est lui / elle.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 Messi ? C’est elle / lui.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Beyoncé ? C’est elle / eux.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professeur ? C’est nous / lui.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sœurs Kardashian ? Ce sont eux / elles.</a:t>
            </a:r>
          </a:p>
        </p:txBody>
      </p:sp>
    </p:spTree>
    <p:extLst>
      <p:ext uri="{BB962C8B-B14F-4D97-AF65-F5344CB8AC3E}">
        <p14:creationId xmlns:p14="http://schemas.microsoft.com/office/powerpoint/2010/main" val="2835982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357A0F-2FF4-4D44-3A10-860CAD2C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u="sng"/>
              <a:t>Grammaire</a:t>
            </a:r>
            <a:r>
              <a:rPr lang="fr-FR"/>
              <a:t> : le </a:t>
            </a:r>
            <a:r>
              <a:rPr lang="fr-FR" b="1"/>
              <a:t>genre</a:t>
            </a:r>
            <a:r>
              <a:rPr lang="fr-FR"/>
              <a:t> (masculin/féminin) et le </a:t>
            </a:r>
            <a:r>
              <a:rPr lang="fr-FR" b="1"/>
              <a:t>nombre</a:t>
            </a:r>
            <a:r>
              <a:rPr lang="fr-FR"/>
              <a:t> (Sg/ Pl) des adjectifs de nationalité</a:t>
            </a:r>
            <a:endParaRPr lang="fr-FR" dirty="0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B51F955-3013-E8CD-90FD-F6307FB07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042583"/>
              </p:ext>
            </p:extLst>
          </p:nvPr>
        </p:nvGraphicFramePr>
        <p:xfrm>
          <a:off x="790303" y="1985554"/>
          <a:ext cx="10032275" cy="4389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52802">
                  <a:extLst>
                    <a:ext uri="{9D8B030D-6E8A-4147-A177-3AD203B41FA5}">
                      <a16:colId xmlns:a16="http://schemas.microsoft.com/office/drawing/2014/main" val="4213301526"/>
                    </a:ext>
                  </a:extLst>
                </a:gridCol>
                <a:gridCol w="2191178">
                  <a:extLst>
                    <a:ext uri="{9D8B030D-6E8A-4147-A177-3AD203B41FA5}">
                      <a16:colId xmlns:a16="http://schemas.microsoft.com/office/drawing/2014/main" val="773257866"/>
                    </a:ext>
                  </a:extLst>
                </a:gridCol>
                <a:gridCol w="2752802">
                  <a:extLst>
                    <a:ext uri="{9D8B030D-6E8A-4147-A177-3AD203B41FA5}">
                      <a16:colId xmlns:a16="http://schemas.microsoft.com/office/drawing/2014/main" val="377860208"/>
                    </a:ext>
                  </a:extLst>
                </a:gridCol>
                <a:gridCol w="2335493">
                  <a:extLst>
                    <a:ext uri="{9D8B030D-6E8A-4147-A177-3AD203B41FA5}">
                      <a16:colId xmlns:a16="http://schemas.microsoft.com/office/drawing/2014/main" val="2836465291"/>
                    </a:ext>
                  </a:extLst>
                </a:gridCol>
              </a:tblGrid>
              <a:tr h="4389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Genre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Pays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Adjectif (nationalité)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778863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Masculin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Féminin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271213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Le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Vietnam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vietnamien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vietnamien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ne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9961623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Le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Canada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canadien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canadien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ne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54333639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chemeClr val="accent1"/>
                          </a:solidFill>
                          <a:effectLst/>
                        </a:rPr>
                        <a:t>La </a:t>
                      </a:r>
                      <a:endParaRPr lang="fr-FR" sz="2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Franc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français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français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8942085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chemeClr val="accent1"/>
                          </a:solidFill>
                          <a:effectLst/>
                        </a:rPr>
                        <a:t>La </a:t>
                      </a:r>
                      <a:endParaRPr lang="fr-FR" sz="2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Chin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chinois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chinois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56392389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chemeClr val="accent1"/>
                          </a:solidFill>
                          <a:effectLst/>
                        </a:rPr>
                        <a:t>L'</a:t>
                      </a:r>
                      <a:endParaRPr lang="fr-FR" sz="2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Angleterr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anglais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anglais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3151521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chemeClr val="accent1"/>
                          </a:solidFill>
                          <a:effectLst/>
                        </a:rPr>
                        <a:t>L'</a:t>
                      </a:r>
                      <a:endParaRPr lang="fr-FR" sz="2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Espagn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espagnol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espagnol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822795604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L'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Allemagn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allemand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allemand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8241589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Les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États-Uni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américain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américain</a:t>
                      </a:r>
                      <a:r>
                        <a:rPr lang="fr-FR" sz="2400" dirty="0">
                          <a:solidFill>
                            <a:schemeClr val="accent1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03892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308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0" descr="FLE en ESO: Pays et nationalités : fiches et activités">
            <a:extLst>
              <a:ext uri="{FF2B5EF4-FFF2-40B4-BE49-F238E27FC236}">
                <a16:creationId xmlns:a16="http://schemas.microsoft.com/office/drawing/2014/main" id="{5A2E849A-569D-9132-5C5D-F821987331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5236" y="643467"/>
            <a:ext cx="3941528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43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1BFBAC-FAB5-CE82-C49A-92C2949EF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Mettez les phrases au masculin.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C24FD7-F1C9-C816-B7BD-0D6129CC2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Naomi est japonaise, </a:t>
            </a:r>
            <a:r>
              <a:rPr lang="fr-FR" sz="18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Kazunori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est  _____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Mei est chinoise, Tao est  _____.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Sandra est américaine, Jason est  _____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Mia est australienne, Liam est  _____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Inaya est sénégalaise, </a:t>
            </a:r>
            <a:r>
              <a:rPr lang="fr-FR" sz="18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Salif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est  _____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76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E27F933-5E1F-6E98-1ACF-821C60526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rgbClr val="FFFFFF"/>
                </a:solidFill>
              </a:rPr>
              <a:t>Mettez le dialogue en ordre.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1AA4E1-53C7-41E3-E0F4-32B5975CB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20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Elle est française ?</a:t>
            </a:r>
            <a:endParaRPr lang="fr-FR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20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Julie, c’est son prénom ?</a:t>
            </a:r>
            <a:endParaRPr lang="fr-FR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20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C’est Julie Dominique.</a:t>
            </a:r>
            <a:endParaRPr lang="fr-FR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20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Oui, et Dominique, c’est son nom.</a:t>
            </a:r>
            <a:endParaRPr lang="fr-FR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20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Qui est-ce ?</a:t>
            </a:r>
            <a:endParaRPr lang="fr-FR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20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Non, elle est belge.</a:t>
            </a:r>
            <a:endParaRPr lang="fr-FR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20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C9EB2E5-5ED4-5984-321D-2332582D8B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496586"/>
              </p:ext>
            </p:extLst>
          </p:nvPr>
        </p:nvGraphicFramePr>
        <p:xfrm>
          <a:off x="6870150" y="2492376"/>
          <a:ext cx="3259888" cy="356337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31529">
                  <a:extLst>
                    <a:ext uri="{9D8B030D-6E8A-4147-A177-3AD203B41FA5}">
                      <a16:colId xmlns:a16="http://schemas.microsoft.com/office/drawing/2014/main" val="2162364098"/>
                    </a:ext>
                  </a:extLst>
                </a:gridCol>
                <a:gridCol w="1628359">
                  <a:extLst>
                    <a:ext uri="{9D8B030D-6E8A-4147-A177-3AD203B41FA5}">
                      <a16:colId xmlns:a16="http://schemas.microsoft.com/office/drawing/2014/main" val="4248850099"/>
                    </a:ext>
                  </a:extLst>
                </a:gridCol>
              </a:tblGrid>
              <a:tr h="689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</a:t>
                      </a:r>
                      <a:endParaRPr lang="fr-FR" sz="2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60502" marT="160502" marB="1605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</a:t>
                      </a:r>
                      <a:endParaRPr lang="fr-FR" sz="2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60502" marT="160502" marB="160502"/>
                </a:tc>
                <a:extLst>
                  <a:ext uri="{0D108BD9-81ED-4DB2-BD59-A6C34878D82A}">
                    <a16:rowId xmlns:a16="http://schemas.microsoft.com/office/drawing/2014/main" val="1529968101"/>
                  </a:ext>
                </a:extLst>
              </a:tr>
              <a:tr h="5746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</a:t>
                      </a:r>
                      <a:endParaRPr lang="fr-FR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fr-FR" sz="16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extLst>
                  <a:ext uri="{0D108BD9-81ED-4DB2-BD59-A6C34878D82A}">
                    <a16:rowId xmlns:a16="http://schemas.microsoft.com/office/drawing/2014/main" val="3562738795"/>
                  </a:ext>
                </a:extLst>
              </a:tr>
              <a:tr h="5746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3</a:t>
                      </a:r>
                      <a:endParaRPr lang="fr-FR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fr-FR" sz="16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extLst>
                  <a:ext uri="{0D108BD9-81ED-4DB2-BD59-A6C34878D82A}">
                    <a16:rowId xmlns:a16="http://schemas.microsoft.com/office/drawing/2014/main" val="3407922974"/>
                  </a:ext>
                </a:extLst>
              </a:tr>
              <a:tr h="5746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</a:t>
                      </a:r>
                      <a:endParaRPr lang="fr-FR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fr-FR" sz="16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extLst>
                  <a:ext uri="{0D108BD9-81ED-4DB2-BD59-A6C34878D82A}">
                    <a16:rowId xmlns:a16="http://schemas.microsoft.com/office/drawing/2014/main" val="1230476500"/>
                  </a:ext>
                </a:extLst>
              </a:tr>
              <a:tr h="5746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</a:t>
                      </a:r>
                      <a:endParaRPr lang="fr-FR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fr-FR" sz="16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extLst>
                  <a:ext uri="{0D108BD9-81ED-4DB2-BD59-A6C34878D82A}">
                    <a16:rowId xmlns:a16="http://schemas.microsoft.com/office/drawing/2014/main" val="2313313709"/>
                  </a:ext>
                </a:extLst>
              </a:tr>
              <a:tr h="5746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6</a:t>
                      </a:r>
                      <a:endParaRPr lang="fr-FR" sz="16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504" marR="139102" marT="139102" marB="139102"/>
                </a:tc>
                <a:extLst>
                  <a:ext uri="{0D108BD9-81ED-4DB2-BD59-A6C34878D82A}">
                    <a16:rowId xmlns:a16="http://schemas.microsoft.com/office/drawing/2014/main" val="1839989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303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2949B2-2B72-B7FC-64EB-6F3147766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(self practice)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E2FB72-5D38-1F55-BA2A-36E65A96E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Nationalités</a:t>
            </a:r>
          </a:p>
          <a:p>
            <a:endParaRPr lang="fr-FR" dirty="0"/>
          </a:p>
          <a:p>
            <a:r>
              <a:rPr lang="en-US" sz="18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https://kahoot.it/challenge/?quiz-id=3d3a93e2-247d-46b3-8cd0-c653cd7c3c7a&amp;single-player=true</a:t>
            </a:r>
            <a:endParaRPr lang="fr-FR" sz="1800" u="sng" dirty="0">
              <a:solidFill>
                <a:srgbClr val="0563C1"/>
              </a:solidFill>
              <a:effectLst/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8888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DCF4A2-2E2E-B9FE-2FFF-6E61A5000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338328"/>
            <a:ext cx="3685032" cy="1608328"/>
          </a:xfrm>
        </p:spPr>
        <p:txBody>
          <a:bodyPr>
            <a:normAutofit/>
          </a:bodyPr>
          <a:lstStyle/>
          <a:p>
            <a:r>
              <a:rPr lang="fr-FR" sz="3600"/>
              <a:t>Les prépositions AU / EN / AUX / À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5198D-C67F-97BB-A8CB-8C795F77E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4100" y="338328"/>
            <a:ext cx="6675627" cy="1605083"/>
          </a:xfrm>
        </p:spPr>
        <p:txBody>
          <a:bodyPr anchor="ctr">
            <a:normAutofit/>
          </a:bodyPr>
          <a:lstStyle/>
          <a:p>
            <a:r>
              <a:rPr lang="fr-FR" sz="2000" dirty="0"/>
              <a:t>Observe et complète la règle de grammaire</a:t>
            </a:r>
          </a:p>
          <a:p>
            <a:endParaRPr lang="fr-FR" sz="2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211010"/>
            <a:ext cx="12192002" cy="464699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ounded Rectangle 26">
            <a:extLst>
              <a:ext uri="{FF2B5EF4-FFF2-40B4-BE49-F238E27FC236}">
                <a16:creationId xmlns:a16="http://schemas.microsoft.com/office/drawing/2014/main" id="{1B10F861-B8F1-49C7-BD58-EAB20CEE7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2" descr="Le temps du présent de l&amp;#39;indicatif. - ppt télécharger">
            <a:extLst>
              <a:ext uri="{FF2B5EF4-FFF2-40B4-BE49-F238E27FC236}">
                <a16:creationId xmlns:a16="http://schemas.microsoft.com/office/drawing/2014/main" id="{4E7C5864-6215-8176-DA2B-0E69ECD8C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3788" y="2742397"/>
            <a:ext cx="4389120" cy="3291840"/>
          </a:xfrm>
          <a:prstGeom prst="rect">
            <a:avLst/>
          </a:prstGeom>
          <a:noFill/>
        </p:spPr>
      </p:pic>
      <p:sp>
        <p:nvSpPr>
          <p:cNvPr id="26" name="Rounded Rectangle 16">
            <a:extLst>
              <a:ext uri="{FF2B5EF4-FFF2-40B4-BE49-F238E27FC236}">
                <a16:creationId xmlns:a16="http://schemas.microsoft.com/office/drawing/2014/main" id="{61F6E425-22AB-4DA2-8FAC-58ADB58EF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4530726-8DC5-7D01-0928-2FE925EF4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479065"/>
              </p:ext>
            </p:extLst>
          </p:nvPr>
        </p:nvGraphicFramePr>
        <p:xfrm>
          <a:off x="6576484" y="2886381"/>
          <a:ext cx="4974336" cy="3003877"/>
        </p:xfrm>
        <a:graphic>
          <a:graphicData uri="http://schemas.openxmlformats.org/drawingml/2006/table">
            <a:tbl>
              <a:tblPr firstRow="1" firstCol="1" bandRow="1"/>
              <a:tblGrid>
                <a:gridCol w="2515265">
                  <a:extLst>
                    <a:ext uri="{9D8B030D-6E8A-4147-A177-3AD203B41FA5}">
                      <a16:colId xmlns:a16="http://schemas.microsoft.com/office/drawing/2014/main" val="3300007140"/>
                    </a:ext>
                  </a:extLst>
                </a:gridCol>
                <a:gridCol w="2459071">
                  <a:extLst>
                    <a:ext uri="{9D8B030D-6E8A-4147-A177-3AD203B41FA5}">
                      <a16:colId xmlns:a16="http://schemas.microsoft.com/office/drawing/2014/main" val="1534079523"/>
                    </a:ext>
                  </a:extLst>
                </a:gridCol>
              </a:tblGrid>
              <a:tr h="51830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habite 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France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637" marR="157637" marT="218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pays féminin</a:t>
                      </a:r>
                      <a:endParaRPr lang="fr-F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10183" marR="210183" marT="105092" marB="1050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903561"/>
                  </a:ext>
                </a:extLst>
              </a:tr>
              <a:tr h="51830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habite 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Suisse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637" marR="157637" marT="218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195529"/>
                  </a:ext>
                </a:extLst>
              </a:tr>
              <a:tr h="51830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habite 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Japon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637" marR="157637" marT="218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pays masculin</a:t>
                      </a:r>
                      <a:endParaRPr lang="fr-F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637" marR="157637" marT="218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794980"/>
                  </a:ext>
                </a:extLst>
              </a:tr>
              <a:tr h="93064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habite </a:t>
                      </a:r>
                      <a:r>
                        <a:rPr lang="fr-FR" sz="1800" b="0" i="0" u="none" strike="noStrike">
                          <a:solidFill>
                            <a:srgbClr val="70AD47"/>
                          </a:solidFill>
                          <a:effectLst/>
                          <a:highlight>
                            <a:srgbClr val="FF00FF"/>
                          </a:highlight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1800" b="0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États-Unis 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637" marR="157637" marT="218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FF"/>
                          </a:highlight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pays pluriel</a:t>
                      </a:r>
                      <a:endParaRPr lang="fr-F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637" marR="157637" marT="218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427735"/>
                  </a:ext>
                </a:extLst>
              </a:tr>
              <a:tr h="51830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habite 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Genève</a:t>
                      </a:r>
                      <a:endParaRPr lang="fr-FR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637" marR="157637" marT="218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ville</a:t>
                      </a:r>
                      <a:endParaRPr lang="fr-F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637" marR="157637" marT="218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713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858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>
            <a:extLst>
              <a:ext uri="{FF2B5EF4-FFF2-40B4-BE49-F238E27FC236}">
                <a16:creationId xmlns:a16="http://schemas.microsoft.com/office/drawing/2014/main" id="{FE9D86C5-ECB8-7D82-EDAD-0932406E3F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675" y="643466"/>
            <a:ext cx="773864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9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11BE883-46B4-412C-B6C3-88A2FF74B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30435B-5AC4-2E3C-AB4F-227CE6FD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5751" y="629266"/>
            <a:ext cx="3667039" cy="1676603"/>
          </a:xfrm>
        </p:spPr>
        <p:txBody>
          <a:bodyPr>
            <a:normAutofit/>
          </a:bodyPr>
          <a:lstStyle/>
          <a:p>
            <a:r>
              <a:rPr lang="fr-FR" sz="4000"/>
              <a:t>Compréhension globale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7D1452-F0B7-431E-9A24-D3F7103D8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A660F4F9-5DF5-4F15-BE6A-CD8648BB1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211" y="559407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15450A-5A3E-C774-3A66-2CCE8615FA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902" r="16871" b="1"/>
          <a:stretch/>
        </p:blipFill>
        <p:spPr>
          <a:xfrm>
            <a:off x="644652" y="722376"/>
            <a:ext cx="6263640" cy="5413248"/>
          </a:xfrm>
          <a:prstGeom prst="rect">
            <a:avLst/>
          </a:prstGeom>
          <a:effectLst/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294B25-8ED2-53FE-C827-CA25584FD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5753" y="2438401"/>
            <a:ext cx="3667036" cy="3779520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800"/>
              </a:spcAft>
              <a:buAutoNum type="arabicPeriod"/>
              <a:tabLst>
                <a:tab pos="5731510" algn="r"/>
              </a:tabLst>
            </a:pP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parle ? </a:t>
            </a:r>
          </a:p>
          <a:p>
            <a:pPr marL="342900" indent="-342900">
              <a:spcAft>
                <a:spcPts val="800"/>
              </a:spcAft>
              <a:buAutoNum type="arabicPeriod"/>
              <a:tabLst>
                <a:tab pos="5731510" algn="r"/>
              </a:tabLst>
            </a:pP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Où sont-ils ?</a:t>
            </a:r>
          </a:p>
          <a:p>
            <a:pPr marL="342900" indent="-342900">
              <a:spcAft>
                <a:spcPts val="800"/>
              </a:spcAft>
              <a:buAutoNum type="arabicPeriod"/>
              <a:tabLst>
                <a:tab pos="5731510" algn="r"/>
              </a:tabLst>
            </a:pP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qui parlent-ils ?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13 Track 13">
            <a:hlinkClick r:id="" action="ppaction://media"/>
            <a:extLst>
              <a:ext uri="{FF2B5EF4-FFF2-40B4-BE49-F238E27FC236}">
                <a16:creationId xmlns:a16="http://schemas.microsoft.com/office/drawing/2014/main" id="{525CD755-0729-6A3D-FBC9-80C995B7D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44389" y="164592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00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2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3" descr="groupe A1 - Alliance-2016: Les prépositions pour indiquer LA PROVENANCE et  la DESTINATION">
            <a:extLst>
              <a:ext uri="{FF2B5EF4-FFF2-40B4-BE49-F238E27FC236}">
                <a16:creationId xmlns:a16="http://schemas.microsoft.com/office/drawing/2014/main" id="{FA9F9ADC-E0B7-C521-2DC8-2B69A6C6B4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5495" y="643467"/>
            <a:ext cx="8441009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46198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8B757C-B2B1-5BDC-B254-E0912C69B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u="sng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Complétez avec à, au, en, aux.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5ED212-33B0-C6EC-5559-013BAF061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Vinh habite _____ Ho Chi Minh Ville, _____ Vietnam.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Kevin habite _____ Bruxelles, _____ Belgique.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Ronnie habite _____ Sao Paulo, _____ Brésil.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Sergio habite _____ Madrid, _____ Espagne.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Wayne habite _____ Manchester, _____ Angleterre.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341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87FF55-8919-1F20-6EC6-3555D31CA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(</a:t>
            </a:r>
            <a:r>
              <a:rPr lang="en-US" sz="32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Self practice)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D710B7-31F5-9694-1232-E1E5E85B2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prépositions</a:t>
            </a:r>
          </a:p>
          <a:p>
            <a:endParaRPr lang="fr-FR" dirty="0"/>
          </a:p>
          <a:p>
            <a:r>
              <a:rPr lang="en-US" sz="18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https://kahoot.it/challenge/?quiz-id=7433b9dc-2343-45a1-b894-dafb10a1e403&amp;single-player=true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86972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A9F8AA-BDD8-F7D6-99B4-E71A7C67F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présentations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0B29EA6B-1B5A-9006-D46F-CFF22B6A64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14640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>
            <a:extLst>
              <a:ext uri="{FF2B5EF4-FFF2-40B4-BE49-F238E27FC236}">
                <a16:creationId xmlns:a16="http://schemas.microsoft.com/office/drawing/2014/main" id="{E91D5055-D6DC-8908-E3B8-2E0F1468A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5597" y="643466"/>
            <a:ext cx="4080806" cy="55710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27230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5386C8-AA61-6C06-5AFE-270C669C7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(self practice)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476823-FEFF-C036-CAEF-5187166BB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800" dirty="0">
              <a:solidFill>
                <a:srgbClr val="000000"/>
              </a:solidFill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présentations</a:t>
            </a:r>
            <a:endParaRPr lang="en-US" sz="1800" dirty="0">
              <a:solidFill>
                <a:srgbClr val="000000"/>
              </a:solidFill>
              <a:effectLst/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https://kahoot.it/challenge/?quiz-id=0da496e3-4ebf-42d7-9d2d-b838458cae9c&amp;single-player=true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6313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D73444-1743-3438-26AC-DBE37A34F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B7AE3A-60B8-0952-05FE-43387F5EF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 quelques questions à ton voisin :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es professeur ? Non je suis étudiant.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es français ? Non, je suis vietnamien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habites au Vietnam ? Oui, j’habite à HCM Ville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es dans le cours d’espagnol ? Non, je suis dans le cours de français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00813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2AE013-C09F-72A8-9E5E-0EE8978C7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Links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E721B9-860C-7021-AA91-A35F1E49F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https://wordwall.net/play/21353/428/118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https://wordwall.net/play/21353/634/105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https://wordwall.net/play/21353/634/105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42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A320C9-9735-4D13-8279-C1C674841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544CF4-9B52-4A7B-A4B3-88C72729B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7126"/>
            <a:ext cx="11167447" cy="2018806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75862C5-5C00-4421-BC7B-9B7B86DBC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3B087C-5896-23F1-9B75-EF4D3C572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fr-FR" sz="4000"/>
              <a:t>Compréhension détaillée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440EF-9BE9-4AE9-8C28-00B02296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EBB2851-FFBB-02BC-5D5D-AEB1C8954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139146"/>
              </p:ext>
            </p:extLst>
          </p:nvPr>
        </p:nvGraphicFramePr>
        <p:xfrm>
          <a:off x="1115568" y="2548225"/>
          <a:ext cx="10168127" cy="3436920"/>
        </p:xfrm>
        <a:graphic>
          <a:graphicData uri="http://schemas.openxmlformats.org/drawingml/2006/table">
            <a:tbl>
              <a:tblPr firstRow="1" firstCol="1" bandRow="1"/>
              <a:tblGrid>
                <a:gridCol w="6166955">
                  <a:extLst>
                    <a:ext uri="{9D8B030D-6E8A-4147-A177-3AD203B41FA5}">
                      <a16:colId xmlns:a16="http://schemas.microsoft.com/office/drawing/2014/main" val="925391135"/>
                    </a:ext>
                  </a:extLst>
                </a:gridCol>
                <a:gridCol w="1967961">
                  <a:extLst>
                    <a:ext uri="{9D8B030D-6E8A-4147-A177-3AD203B41FA5}">
                      <a16:colId xmlns:a16="http://schemas.microsoft.com/office/drawing/2014/main" val="1248075280"/>
                    </a:ext>
                  </a:extLst>
                </a:gridCol>
                <a:gridCol w="2033211">
                  <a:extLst>
                    <a:ext uri="{9D8B030D-6E8A-4147-A177-3AD203B41FA5}">
                      <a16:colId xmlns:a16="http://schemas.microsoft.com/office/drawing/2014/main" val="2459842190"/>
                    </a:ext>
                  </a:extLst>
                </a:gridCol>
              </a:tblGrid>
              <a:tr h="5728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Vrai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faux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244440"/>
                  </a:ext>
                </a:extLst>
              </a:tr>
              <a:tr h="572820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Pts val="1100"/>
                        <a:buFont typeface="+mj-lt"/>
                        <a:buNone/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Naoko est une femme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0942712"/>
                  </a:ext>
                </a:extLst>
              </a:tr>
              <a:tr h="572820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Pts val="1100"/>
                        <a:buFont typeface="+mj-lt"/>
                        <a:buNone/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est française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8348019"/>
                  </a:ext>
                </a:extLst>
              </a:tr>
              <a:tr h="572820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Pts val="1100"/>
                        <a:buFont typeface="+mj-lt"/>
                        <a:buNone/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est professeur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889563"/>
                  </a:ext>
                </a:extLst>
              </a:tr>
              <a:tr h="572820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Pts val="1100"/>
                        <a:buFont typeface="+mj-lt"/>
                        <a:buNone/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habite en France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172690"/>
                  </a:ext>
                </a:extLst>
              </a:tr>
              <a:tr h="572820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Pts val="1100"/>
                        <a:buFont typeface="+mj-lt"/>
                        <a:buNone/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est sympa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217" marR="174217" marT="241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282258"/>
                  </a:ext>
                </a:extLst>
              </a:tr>
            </a:tbl>
          </a:graphicData>
        </a:graphic>
      </p:graphicFrame>
      <p:pic>
        <p:nvPicPr>
          <p:cNvPr id="5" name="13 Track 13">
            <a:hlinkClick r:id="" action="ppaction://media"/>
            <a:extLst>
              <a:ext uri="{FF2B5EF4-FFF2-40B4-BE49-F238E27FC236}">
                <a16:creationId xmlns:a16="http://schemas.microsoft.com/office/drawing/2014/main" id="{3BAC48EE-5527-6541-227F-091B25EFFD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8754" y="912628"/>
            <a:ext cx="717823" cy="71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7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44113DD-1445-2265-2FD4-ED5785A72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Script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9D366C38-79F6-D90A-2B0F-15DA4B1421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682728"/>
            <a:ext cx="7225748" cy="549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89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D0920E-58DE-B2AE-DBAD-CAE49DDD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Écoutez et associez les personnes et leurs professions</a:t>
            </a:r>
            <a:endParaRPr lang="fr-FR" sz="7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4D5D37-5DC5-1052-03CD-65D37CBBB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79966" cy="435133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  <a:tabLst>
                <a:tab pos="5731510" algn="r"/>
              </a:tabLs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 Devaux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  <a:tabLst>
                <a:tab pos="5731510" algn="r"/>
              </a:tabLs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Émilie Constant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  <a:tabLst>
                <a:tab pos="5731510" algn="r"/>
              </a:tabLs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Pierre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  <a:tabLst>
                <a:tab pos="5731510" algn="r"/>
              </a:tabLs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Mme Moreno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  <a:tabLst>
                <a:tab pos="5731510" algn="r"/>
              </a:tabLst>
            </a:pP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Anna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A8CD46AE-26BC-50D0-918A-F40B5D79252F}"/>
              </a:ext>
            </a:extLst>
          </p:cNvPr>
          <p:cNvSpPr txBox="1">
            <a:spLocks/>
          </p:cNvSpPr>
          <p:nvPr/>
        </p:nvSpPr>
        <p:spPr>
          <a:xfrm>
            <a:off x="6287589" y="1825625"/>
            <a:ext cx="40799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5731510" algn="r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professeur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5731510" algn="r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secrétaire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5731510" algn="r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assistante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5731510" algn="r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étudiante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5731510" algn="r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directeur</a:t>
            </a:r>
          </a:p>
        </p:txBody>
      </p:sp>
      <p:pic>
        <p:nvPicPr>
          <p:cNvPr id="5" name="15 Track 15">
            <a:hlinkClick r:id="" action="ppaction://media"/>
            <a:extLst>
              <a:ext uri="{FF2B5EF4-FFF2-40B4-BE49-F238E27FC236}">
                <a16:creationId xmlns:a16="http://schemas.microsoft.com/office/drawing/2014/main" id="{4540E034-92D7-13B0-16A9-CD3AE055D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01400" y="94769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3A2406-4865-5E1A-6208-E90F1B33C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Script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BEF749-C71C-4FD4-8492-5DFBBFA8C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5731510" algn="r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Café ? Thé ?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5731510" algn="r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Café, s'il vous plaît. Qui est-ce ?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5731510" algn="r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Ah ! C’est Émilie Constant, l'assistante de M. Devaux, le directeur. Et elle, c'est la secrétaire, Mme Moreno.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5731510" algn="r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Et lui, qui est-ce ?  C'est Pierre, il est professeur. Elle, c'est Anna. Elle est étudiante et elle est belge. Luigi, lui, il est italien. Carlos est espagnol et Lin est chinoise...</a:t>
            </a:r>
          </a:p>
        </p:txBody>
      </p:sp>
    </p:spTree>
    <p:extLst>
      <p:ext uri="{BB962C8B-B14F-4D97-AF65-F5344CB8AC3E}">
        <p14:creationId xmlns:p14="http://schemas.microsoft.com/office/powerpoint/2010/main" val="313250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0F7AF77-6850-2446-129E-FAFED2601E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313184"/>
              </p:ext>
            </p:extLst>
          </p:nvPr>
        </p:nvGraphicFramePr>
        <p:xfrm>
          <a:off x="1049653" y="2392775"/>
          <a:ext cx="10092693" cy="3619500"/>
        </p:xfrm>
        <a:graphic>
          <a:graphicData uri="http://schemas.openxmlformats.org/drawingml/2006/table">
            <a:tbl>
              <a:tblPr firstRow="1" firstCol="1" bandRow="1"/>
              <a:tblGrid>
                <a:gridCol w="4917759">
                  <a:extLst>
                    <a:ext uri="{9D8B030D-6E8A-4147-A177-3AD203B41FA5}">
                      <a16:colId xmlns:a16="http://schemas.microsoft.com/office/drawing/2014/main" val="2433443638"/>
                    </a:ext>
                  </a:extLst>
                </a:gridCol>
                <a:gridCol w="5174934">
                  <a:extLst>
                    <a:ext uri="{9D8B030D-6E8A-4147-A177-3AD203B41FA5}">
                      <a16:colId xmlns:a16="http://schemas.microsoft.com/office/drawing/2014/main" val="3891486095"/>
                    </a:ext>
                  </a:extLst>
                </a:gridCol>
              </a:tblGrid>
              <a:tr h="60325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Identifier une personne 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 la profession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658722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Naoko est une femme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est professeur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932693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est française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elle, c’est la secrétaire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317104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est professeur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L’assistante de Mr Devaux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897462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habite en France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est étudiante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8897462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est sympa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Mr. Devaux, le directeur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04116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CBE8FF6-574F-040A-8E42-02AA7E4929B3}"/>
              </a:ext>
            </a:extLst>
          </p:cNvPr>
          <p:cNvSpPr/>
          <p:nvPr/>
        </p:nvSpPr>
        <p:spPr>
          <a:xfrm>
            <a:off x="4329113" y="11403013"/>
            <a:ext cx="2200275" cy="828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D62CCC-A06D-5927-38A0-5687E41DC2A9}"/>
              </a:ext>
            </a:extLst>
          </p:cNvPr>
          <p:cNvSpPr/>
          <p:nvPr/>
        </p:nvSpPr>
        <p:spPr>
          <a:xfrm>
            <a:off x="6575425" y="11401425"/>
            <a:ext cx="2200275" cy="828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6CE1CC03-6ECC-A561-0748-BDB684E29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</p:spTree>
    <p:extLst>
      <p:ext uri="{BB962C8B-B14F-4D97-AF65-F5344CB8AC3E}">
        <p14:creationId xmlns:p14="http://schemas.microsoft.com/office/powerpoint/2010/main" val="393169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D28E87-62D2-4602-B72F-5F74AA236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19150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86C6BF-0D3D-AC91-0CDF-1E7F229D6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Vocabulaire : les métiers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A65167D-69DA-A766-EE6A-A6717CEB7B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276856"/>
              </p:ext>
            </p:extLst>
          </p:nvPr>
        </p:nvGraphicFramePr>
        <p:xfrm>
          <a:off x="1863242" y="2192548"/>
          <a:ext cx="8465512" cy="4058802"/>
        </p:xfrm>
        <a:graphic>
          <a:graphicData uri="http://schemas.openxmlformats.org/drawingml/2006/table">
            <a:tbl>
              <a:tblPr firstRow="1" firstCol="1" bandRow="1"/>
              <a:tblGrid>
                <a:gridCol w="8465512">
                  <a:extLst>
                    <a:ext uri="{9D8B030D-6E8A-4147-A177-3AD203B41FA5}">
                      <a16:colId xmlns:a16="http://schemas.microsoft.com/office/drawing/2014/main" val="1521113999"/>
                    </a:ext>
                  </a:extLst>
                </a:gridCol>
              </a:tblGrid>
              <a:tr h="67646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 la profession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471193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est </a:t>
                      </a: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professeur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671705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elle, c’est la </a:t>
                      </a: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secrétaire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276685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</a:t>
                      </a: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assistante</a:t>
                      </a: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Mr Devaux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36007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est </a:t>
                      </a: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étudiante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933212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Mr. Devaux, le </a:t>
                      </a:r>
                      <a:r>
                        <a:rPr lang="fr-FR" sz="33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directeur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376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6814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1084</Words>
  <Application>Microsoft Office PowerPoint</Application>
  <PresentationFormat>Grand écran</PresentationFormat>
  <Paragraphs>295</Paragraphs>
  <Slides>37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Roboto</vt:lpstr>
      <vt:lpstr>Thème Office</vt:lpstr>
      <vt:lpstr>Qui est-ce ?</vt:lpstr>
      <vt:lpstr>Starter</vt:lpstr>
      <vt:lpstr>Compréhension globale</vt:lpstr>
      <vt:lpstr>Compréhension détaillée</vt:lpstr>
      <vt:lpstr>Script</vt:lpstr>
      <vt:lpstr>Écoutez et associez les personnes et leurs professions</vt:lpstr>
      <vt:lpstr>Script</vt:lpstr>
      <vt:lpstr>Compréhension détaillée</vt:lpstr>
      <vt:lpstr>Vocabulaire : les métiers</vt:lpstr>
      <vt:lpstr>Présentation PowerPoint</vt:lpstr>
      <vt:lpstr>Présentation PowerPoint</vt:lpstr>
      <vt:lpstr>Présentation PowerPoint</vt:lpstr>
      <vt:lpstr>Exercice</vt:lpstr>
      <vt:lpstr>Kahoot (self practice)</vt:lpstr>
      <vt:lpstr>Grammaire : les articles définis</vt:lpstr>
      <vt:lpstr>Présentation PowerPoint</vt:lpstr>
      <vt:lpstr>Mettez une croix dans la bonne colonne.</vt:lpstr>
      <vt:lpstr>Complète avec le/la/l’</vt:lpstr>
      <vt:lpstr>Grammaire : les pronoms toniques</vt:lpstr>
      <vt:lpstr>Présentation PowerPoint</vt:lpstr>
      <vt:lpstr>Présentation PowerPoint</vt:lpstr>
      <vt:lpstr>Choisis la bonne réponse</vt:lpstr>
      <vt:lpstr>Grammaire : le genre (masculin/féminin) et le nombre (Sg/ Pl) des adjectifs de nationalité</vt:lpstr>
      <vt:lpstr>Présentation PowerPoint</vt:lpstr>
      <vt:lpstr>Mettez les phrases au masculin.</vt:lpstr>
      <vt:lpstr>Mettez le dialogue en ordre.</vt:lpstr>
      <vt:lpstr>Kahoot (self practice)</vt:lpstr>
      <vt:lpstr>Les prépositions AU / EN / AUX / À</vt:lpstr>
      <vt:lpstr>Présentation PowerPoint</vt:lpstr>
      <vt:lpstr>Présentation PowerPoint</vt:lpstr>
      <vt:lpstr>Complétez avec à, au, en, aux.</vt:lpstr>
      <vt:lpstr>Kahoot (Self practice)</vt:lpstr>
      <vt:lpstr>Les présentations</vt:lpstr>
      <vt:lpstr>Présentation PowerPoint</vt:lpstr>
      <vt:lpstr>Kahoot (self practice)</vt:lpstr>
      <vt:lpstr>Production</vt:lpstr>
      <vt:lpstr>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 est-ce ?</dc:title>
  <dc:creator>Chan, Makara Valery Ouk</dc:creator>
  <cp:lastModifiedBy>Chan, Makara Valery Ouk</cp:lastModifiedBy>
  <cp:revision>6</cp:revision>
  <dcterms:created xsi:type="dcterms:W3CDTF">2023-03-05T08:29:39Z</dcterms:created>
  <dcterms:modified xsi:type="dcterms:W3CDTF">2023-03-05T09:17:03Z</dcterms:modified>
</cp:coreProperties>
</file>