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4" r:id="rId29"/>
    <p:sldId id="285" r:id="rId30"/>
    <p:sldId id="282" r:id="rId31"/>
    <p:sldId id="286" r:id="rId32"/>
    <p:sldId id="287" r:id="rId33"/>
    <p:sldId id="288" r:id="rId34"/>
    <p:sldId id="289" r:id="rId35"/>
    <p:sldId id="290" r:id="rId36"/>
    <p:sldId id="315" r:id="rId37"/>
    <p:sldId id="298" r:id="rId38"/>
    <p:sldId id="316" r:id="rId39"/>
    <p:sldId id="317" r:id="rId40"/>
    <p:sldId id="318" r:id="rId4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80" d="100"/>
          <a:sy n="80" d="100"/>
        </p:scale>
        <p:origin x="489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 custLinFactNeighborY="-7268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 custLinFactNeighborY="-7268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D4619C-6806-A091-A201-6DD89D5F4E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680748D-202E-58AC-E57E-926353BB4A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685DA6-74D1-A925-62FF-404B489BB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F860-477F-48AF-8632-938117EA4B61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B19550-C63F-045E-CA06-A41D5E9E4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CF47A2-7233-338D-BF52-67FB6E74D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B383C-BA6D-4DBC-A539-1E617FD08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3007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35AED-87C4-241D-2F25-CF83B274E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014C8BC-73C9-34D0-CB81-318125AD33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133B03-485E-516B-7DF8-DD4E5A19C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F860-477F-48AF-8632-938117EA4B61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03D2B7-8C83-7108-B87D-ECAF24ABB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93615B-725A-7437-C794-A53E74D7C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B383C-BA6D-4DBC-A539-1E617FD08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5761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723DAC8-D5B2-AF55-D7ED-0BDFBFBB6E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608F683-47D9-7FEE-89A4-5006C75B5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06F29C-BFBF-4408-5EF4-A0FCCAE92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F860-477F-48AF-8632-938117EA4B61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307F5DB-C49E-3894-14CF-BDEE4ECF2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65DCD7-4F97-10A3-327D-A531BD524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B383C-BA6D-4DBC-A539-1E617FD08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3546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554EB0-CC3C-72CA-3BAB-7A5BB528E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F56C359-B868-02F7-267D-37DB810581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02E8F56-2341-B1EE-7F80-BF3824832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F860-477F-48AF-8632-938117EA4B61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B2370C-83BF-4A20-8CEB-199F5E29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F11D07-9DF1-5E9C-AEA7-CDA734920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B383C-BA6D-4DBC-A539-1E617FD08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9178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E166D9-BC44-27C1-C274-4224D177F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F0B1835-8363-9AFA-442B-E715D6FC1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34865B-BCDD-7AE5-611A-676E7A52E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F860-477F-48AF-8632-938117EA4B61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800A715-AFDC-F677-BF71-0DD079002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D027ED6-DA55-313C-E924-599F84025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B383C-BA6D-4DBC-A539-1E617FD08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6249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F0725-89C6-F312-69E5-E92F9DE33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95E851-E149-35E7-D73C-2B8C1C0D2C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83F2727-7C9C-85C7-9DA9-C5469DC29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EDB4BA9-E968-F00A-6FF7-353B6370C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F860-477F-48AF-8632-938117EA4B61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5CE99C0-83B2-3D21-1BD4-39686BF6C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6278C67-0258-DAB1-05DE-9F0A49262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B383C-BA6D-4DBC-A539-1E617FD08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0332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8A9C6B-D03A-5C6E-A713-41D5C7075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F09CF5-1832-B5BA-8BE2-B39F5912F8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7738BE-42CE-B2EB-E4B0-D2F16B3534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E14974D-A17D-186D-93CE-CF9A1EA600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2D75BBE-B711-54CB-0D71-C6E2125914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7AA0B45-A696-A15D-DFF4-8CD105140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F860-477F-48AF-8632-938117EA4B61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ECCAC25-50B5-6D10-320F-070C9D3E1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BEC8F47-A4DD-7F60-4E29-F7EF8B673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B383C-BA6D-4DBC-A539-1E617FD08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980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C93EB2-A255-1BE6-A80E-661376BE6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A84CC5C-76E2-EFEE-BD88-56097CA38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F860-477F-48AF-8632-938117EA4B61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143AFE7-6B65-42CF-BAA1-6631D9FB4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173261B-7B1F-5B91-0608-EB5C916D5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B383C-BA6D-4DBC-A539-1E617FD08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38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0CC114A-465F-3FCB-B784-B1A13DAC6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F860-477F-48AF-8632-938117EA4B61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06714D6-D2BC-96C7-63B5-CE793C688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6B74EB-581F-DC2D-3C7E-32D76ED89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B383C-BA6D-4DBC-A539-1E617FD08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9243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5B6840-E0AE-4851-74C2-B27A70FA1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627A08-28AA-81DC-7E1C-992AEC0C1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B3B46DA-1955-CBB8-33F8-65D8A249BC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5256AA-1415-3689-D3A3-FB9EF2DA5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F860-477F-48AF-8632-938117EA4B61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BE049F1-9E38-8ACE-2FDF-2E1A17532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506A12F-9C7A-4C3A-34B1-58B5E091D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B383C-BA6D-4DBC-A539-1E617FD08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32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A26D84-0A41-8E3A-8AFA-6EB3DD028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789A204-FCBA-4B6C-E919-6815195198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C1824D7-3D85-8AC6-188F-31E8B5BEBD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BB5938F-9FEF-533E-A32B-B80B9E60D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F860-477F-48AF-8632-938117EA4B61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CE91C7E-FA31-6AC2-7A82-005FEF55D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E3D5FD6-B46E-B8DD-0A6C-12B5BC801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B383C-BA6D-4DBC-A539-1E617FD08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2462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9F9022E-D38E-1542-4E3D-8ABEF0F27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B052CC8-BCF0-09A0-576C-6D96F519EC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5C7DA3C-4F73-6290-610D-DD3EBAF7DD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D3F860-477F-48AF-8632-938117EA4B61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CD0BFDD-C354-9566-E6A7-835BC526D7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6788A1-0E2A-3323-0260-499FF1390C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B383C-BA6D-4DBC-A539-1E617FD089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9762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kahoot.it/challenge/?quiz-id=1110608d-5d4f-4435-8509-c1102d862b0e&amp;single-player=true" TargetMode="External"/><Relationship Id="rId2" Type="http://schemas.openxmlformats.org/officeDocument/2006/relationships/hyperlink" Target="https://kahoot.it/challenge/?quiz-id=b054a578-cee8-4294-b9cc-50d5a4f42b40&amp;single-player=true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.kahoot.it/v2/?quizId=650b23e1-4be0-4e02-bbef-709549186373" TargetMode="External"/><Relationship Id="rId2" Type="http://schemas.openxmlformats.org/officeDocument/2006/relationships/hyperlink" Target="https://kahoot.it/challenge/?quiz-id=41f68b2f-9008-49e3-a322-2f45d962aa71&amp;single-player=tru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AR3LSIg-pU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kahoot.it/challenge/?quiz-id=01c109bd-7332-4f00-b7a9-0c946ab0158e&amp;single-player=true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slideLayout" Target="../slideLayouts/slideLayout2.xml"/><Relationship Id="rId18" Type="http://schemas.microsoft.com/office/2007/relationships/diagramDrawing" Target="../diagrams/drawing1.xml"/><Relationship Id="rId3" Type="http://schemas.microsoft.com/office/2007/relationships/media" Target="../media/media4.mp3"/><Relationship Id="rId21" Type="http://schemas.openxmlformats.org/officeDocument/2006/relationships/image" Target="../media/image15.gif"/><Relationship Id="rId7" Type="http://schemas.microsoft.com/office/2007/relationships/media" Target="../media/media6.mp3"/><Relationship Id="rId12" Type="http://schemas.openxmlformats.org/officeDocument/2006/relationships/audio" Target="../media/media8.mp3"/><Relationship Id="rId17" Type="http://schemas.openxmlformats.org/officeDocument/2006/relationships/diagramColors" Target="../diagrams/colors1.xml"/><Relationship Id="rId2" Type="http://schemas.openxmlformats.org/officeDocument/2006/relationships/audio" Target="../media/media3.mp3"/><Relationship Id="rId16" Type="http://schemas.openxmlformats.org/officeDocument/2006/relationships/diagramQuickStyle" Target="../diagrams/quickStyle1.xml"/><Relationship Id="rId20" Type="http://schemas.openxmlformats.org/officeDocument/2006/relationships/image" Target="../media/image2.png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microsoft.com/office/2007/relationships/media" Target="../media/media8.mp3"/><Relationship Id="rId5" Type="http://schemas.microsoft.com/office/2007/relationships/media" Target="../media/media5.mp3"/><Relationship Id="rId15" Type="http://schemas.openxmlformats.org/officeDocument/2006/relationships/diagramLayout" Target="../diagrams/layout1.xml"/><Relationship Id="rId10" Type="http://schemas.openxmlformats.org/officeDocument/2006/relationships/audio" Target="../media/media7.mp3"/><Relationship Id="rId19" Type="http://schemas.openxmlformats.org/officeDocument/2006/relationships/image" Target="../media/image14.gif"/><Relationship Id="rId4" Type="http://schemas.openxmlformats.org/officeDocument/2006/relationships/audio" Target="../media/media4.mp3"/><Relationship Id="rId9" Type="http://schemas.microsoft.com/office/2007/relationships/media" Target="../media/media7.mp3"/><Relationship Id="rId14" Type="http://schemas.openxmlformats.org/officeDocument/2006/relationships/diagramData" Target="../diagrams/data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kahoot.it/challenge/?quiz-id=b0d47ba7-e706-4699-9189-f491c3319c46&amp;single-player=true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play/21352/260/920" TargetMode="External"/><Relationship Id="rId2" Type="http://schemas.openxmlformats.org/officeDocument/2006/relationships/hyperlink" Target="https://wordwall.net/play/21352/006/96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ordwall.net/play/21352/764/313" TargetMode="External"/><Relationship Id="rId5" Type="http://schemas.openxmlformats.org/officeDocument/2006/relationships/hyperlink" Target="https://wordwall.net/play/25572/425/171" TargetMode="External"/><Relationship Id="rId4" Type="http://schemas.openxmlformats.org/officeDocument/2006/relationships/hyperlink" Target="https://wordwall.net/play/21352/514/418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8320351-9FA2-4A26-885B-BB8F3E490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CD2EFB-78C2-4C6E-A6B9-4ED12FAD5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111340-EB4C-E880-5474-B3E12E36BC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1747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10FF4C8-1F59-C51A-BF99-1927D551FF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600427"/>
            <a:ext cx="9875520" cy="3299902"/>
          </a:xfrm>
        </p:spPr>
        <p:txBody>
          <a:bodyPr>
            <a:normAutofit/>
          </a:bodyPr>
          <a:lstStyle/>
          <a:p>
            <a:pPr algn="l"/>
            <a:r>
              <a:rPr lang="fr-FR" sz="8200" dirty="0">
                <a:solidFill>
                  <a:srgbClr val="FFFFFF"/>
                </a:solidFill>
              </a:rPr>
              <a:t>Ça va bien 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ABE1E14-2CBE-9ED5-8233-A171D6CBF5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9536" y="4072045"/>
            <a:ext cx="9875520" cy="1414355"/>
          </a:xfrm>
        </p:spPr>
        <p:txBody>
          <a:bodyPr>
            <a:normAutofit/>
          </a:bodyPr>
          <a:lstStyle/>
          <a:p>
            <a:pPr algn="l"/>
            <a:r>
              <a:rPr lang="fr-FR">
                <a:solidFill>
                  <a:srgbClr val="FFFFFF"/>
                </a:solidFill>
              </a:rPr>
              <a:t>Unité 1 – Leçon 3</a:t>
            </a:r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694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3F9A796-149F-B83A-3F98-47B15F572E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7297329"/>
              </p:ext>
            </p:extLst>
          </p:nvPr>
        </p:nvGraphicFramePr>
        <p:xfrm>
          <a:off x="1030432" y="1863801"/>
          <a:ext cx="10131137" cy="4440750"/>
        </p:xfrm>
        <a:graphic>
          <a:graphicData uri="http://schemas.openxmlformats.org/drawingml/2006/table">
            <a:tbl>
              <a:tblPr firstRow="1" firstCol="1" bandRow="1"/>
              <a:tblGrid>
                <a:gridCol w="2356899">
                  <a:extLst>
                    <a:ext uri="{9D8B030D-6E8A-4147-A177-3AD203B41FA5}">
                      <a16:colId xmlns:a16="http://schemas.microsoft.com/office/drawing/2014/main" val="1697217319"/>
                    </a:ext>
                  </a:extLst>
                </a:gridCol>
                <a:gridCol w="3911616">
                  <a:extLst>
                    <a:ext uri="{9D8B030D-6E8A-4147-A177-3AD203B41FA5}">
                      <a16:colId xmlns:a16="http://schemas.microsoft.com/office/drawing/2014/main" val="2773185255"/>
                    </a:ext>
                  </a:extLst>
                </a:gridCol>
                <a:gridCol w="3862622">
                  <a:extLst>
                    <a:ext uri="{9D8B030D-6E8A-4147-A177-3AD203B41FA5}">
                      <a16:colId xmlns:a16="http://schemas.microsoft.com/office/drawing/2014/main" val="3841480412"/>
                    </a:ext>
                  </a:extLst>
                </a:gridCol>
              </a:tblGrid>
              <a:tr h="1034214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INFORMEL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1100" marR="141100" marT="195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Saluer (quand j’arrive)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1100" marR="141100" marT="195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Prendre congé (quand je pars)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1100" marR="141100" marT="195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6732069"/>
                  </a:ext>
                </a:extLst>
              </a:tr>
              <a:tr h="56453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matin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1100" marR="141100" marT="195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Salut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8134" marR="188134" marT="94067" marB="940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Salut / à plus tard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8134" marR="188134" marT="94067" marB="940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3979995"/>
                  </a:ext>
                </a:extLst>
              </a:tr>
              <a:tr h="56453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L’après-midi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1100" marR="141100" marT="195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7698442"/>
                  </a:ext>
                </a:extLst>
              </a:tr>
              <a:tr h="56453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soir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1100" marR="141100" marT="195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Salut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1100" marR="141100" marT="195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Salut / à plus tard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1100" marR="141100" marT="195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2250670"/>
                  </a:ext>
                </a:extLst>
              </a:tr>
              <a:tr h="171293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nuit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(avant de dormir)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1100" marR="141100" marT="195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(néant)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1100" marR="141100" marT="195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9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Bonne nuit</a:t>
                      </a:r>
                      <a:endParaRPr lang="fr-FR" sz="3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1100" marR="141100" marT="195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7213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275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845A0EE-C4C8-4AE1-B3C6-1261368AC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rgbClr val="4D35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8" descr="28 Entre Famille Unit ideas | famille, teaching french, french classroom">
            <a:extLst>
              <a:ext uri="{FF2B5EF4-FFF2-40B4-BE49-F238E27FC236}">
                <a16:creationId xmlns:a16="http://schemas.microsoft.com/office/drawing/2014/main" id="{192C6332-47AB-06AC-7990-1EED1DF0F3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0" r="3350"/>
          <a:stretch/>
        </p:blipFill>
        <p:spPr bwMode="auto">
          <a:xfrm>
            <a:off x="6554788" y="639763"/>
            <a:ext cx="4541838" cy="3705225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843562-E54F-4D7A-DB44-14245AD057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805"/>
          <a:stretch/>
        </p:blipFill>
        <p:spPr bwMode="auto">
          <a:xfrm>
            <a:off x="6554788" y="4413250"/>
            <a:ext cx="4541838" cy="1804988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38DF3F-FC82-6B21-3800-460C61B3A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29" y="640080"/>
            <a:ext cx="4225290" cy="55788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Vocabulaire (2) : la famille</a:t>
            </a:r>
          </a:p>
        </p:txBody>
      </p:sp>
    </p:spTree>
    <p:extLst>
      <p:ext uri="{BB962C8B-B14F-4D97-AF65-F5344CB8AC3E}">
        <p14:creationId xmlns:p14="http://schemas.microsoft.com/office/powerpoint/2010/main" val="3492983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AF3E14-EB90-90C5-1CF2-DC74A3347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 les phrases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3896C5-9BF5-0726-E25E-F244EEB40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4875306" cy="5032375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731510" algn="r"/>
              </a:tabLst>
            </a:pP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 Mona est ____________________ de Lisa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731510" algn="r"/>
              </a:tabLst>
            </a:pP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2- Homer est  ________________ de Bart, Lisa et Maggie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731510" algn="r"/>
              </a:tabLst>
            </a:pP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3- Herbert est  _________________ de Homer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731510" algn="r"/>
              </a:tabLst>
            </a:pP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4- Lisa est _____________________ de Maggie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731510" algn="r"/>
              </a:tabLst>
            </a:pP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5- Abraham est  _______________ de Bart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731510" algn="r"/>
              </a:tabLst>
            </a:pP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6- Ling est ______________ de Bart, Lisa et Maggie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731510" algn="r"/>
              </a:tabLst>
            </a:pP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7- Patty et Selma sont ________________ de Lisa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731510" algn="r"/>
              </a:tabLst>
            </a:pP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8- </a:t>
            </a:r>
            <a:r>
              <a:rPr lang="fr-FR" sz="18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Clansy</a:t>
            </a: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est ____________________ de Marge </a:t>
            </a:r>
            <a:r>
              <a:rPr lang="fr-FR" sz="1800" dirty="0">
                <a:solidFill>
                  <a:srgbClr val="70AD47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fr-FR" sz="18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4384071-481C-935B-A659-84D0FB2E3A00}"/>
              </a:ext>
            </a:extLst>
          </p:cNvPr>
          <p:cNvSpPr txBox="1"/>
          <p:nvPr/>
        </p:nvSpPr>
        <p:spPr>
          <a:xfrm>
            <a:off x="6095999" y="1945835"/>
            <a:ext cx="5366873" cy="395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731510" algn="r"/>
              </a:tabLst>
            </a:pP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9- Bart est ____________________ de Lisa et Maggie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731510" algn="r"/>
              </a:tabLst>
            </a:pP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10- Herbert est ___________________ de Bart, Lisa et Maggie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731510" algn="r"/>
              </a:tabLst>
            </a:pPr>
            <a:r>
              <a:rPr lang="fr-FR" sz="1800" dirty="0">
                <a:solidFill>
                  <a:srgbClr val="70AD47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11- Maggie est __________________ de Marge et Homer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731510" algn="r"/>
              </a:tabLst>
            </a:pPr>
            <a:r>
              <a:rPr lang="fr-FR" sz="1800" dirty="0">
                <a:solidFill>
                  <a:srgbClr val="70AD47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12- Bart est ___________________ de Marge et Homer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731510" algn="r"/>
              </a:tabLst>
            </a:pPr>
            <a:r>
              <a:rPr lang="fr-FR" sz="1800" dirty="0">
                <a:solidFill>
                  <a:srgbClr val="70AD47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13- Marge est  __________________ de Homer.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731510" algn="r"/>
              </a:tabLst>
            </a:pPr>
            <a:r>
              <a:rPr lang="fr-FR" sz="1800" dirty="0">
                <a:solidFill>
                  <a:srgbClr val="70AD47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14- Homer est  __________________ de Marge.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731510" algn="r"/>
              </a:tabLst>
            </a:pPr>
            <a:r>
              <a:rPr lang="fr-FR" sz="1800" dirty="0">
                <a:solidFill>
                  <a:srgbClr val="70AD47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15. Petit Papa Noël est un chien / chat, et Boule de neige est un chien / chat.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41358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5CBB-AB24-407A-0869-AF435A0AF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Kahoot</a:t>
            </a:r>
            <a:r>
              <a:rPr lang="fr-FR" dirty="0"/>
              <a:t> (self practice)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FB274A-169D-AD7A-B197-19FC6705B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1800" u="sng" dirty="0">
                <a:solidFill>
                  <a:srgbClr val="0563C1"/>
                </a:solidFill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La famille</a:t>
            </a:r>
          </a:p>
          <a:p>
            <a:pPr marL="0" indent="0">
              <a:buNone/>
            </a:pPr>
            <a:r>
              <a:rPr lang="fr-FR" sz="1800" b="1" u="sng" dirty="0">
                <a:solidFill>
                  <a:srgbClr val="0563C1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Facile</a:t>
            </a:r>
            <a:r>
              <a:rPr lang="fr-FR" sz="1800" u="sng" dirty="0">
                <a:solidFill>
                  <a:srgbClr val="0563C1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https://kahoot.it/challenge/?quiz-id=1110608d-5d4f-4435-8509-c1102d862b0e&amp;single-player=true</a:t>
            </a:r>
            <a:endParaRPr lang="fr-FR" sz="1800" u="sng" dirty="0">
              <a:solidFill>
                <a:srgbClr val="0563C1"/>
              </a:solidFill>
              <a:effectLst/>
              <a:latin typeface="Robot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1800" u="sng" dirty="0">
              <a:solidFill>
                <a:srgbClr val="0563C1"/>
              </a:solidFill>
              <a:latin typeface="Robot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  <a:hlinkClick r:id="rId2"/>
            </a:endParaRPr>
          </a:p>
          <a:p>
            <a:pPr marL="0" indent="0">
              <a:buNone/>
            </a:pPr>
            <a:r>
              <a:rPr lang="fr-FR" sz="1800" b="1" u="sng" dirty="0">
                <a:solidFill>
                  <a:srgbClr val="0563C1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Difficile</a:t>
            </a:r>
            <a:r>
              <a:rPr lang="fr-FR" sz="1800" u="sng" dirty="0">
                <a:solidFill>
                  <a:srgbClr val="0563C1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https://kahoot.it/challenge/?quiz-id=b054a578-cee8-4294-b9cc-50d5a4f42b40&amp;single-player=true</a:t>
            </a:r>
            <a:endParaRPr lang="fr-FR" sz="1800" u="sng" dirty="0">
              <a:solidFill>
                <a:srgbClr val="0563C1"/>
              </a:solidFill>
              <a:effectLst/>
              <a:latin typeface="Robot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9911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93A1E6-11C1-DDD3-89F9-7EBD6C36C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nombres de 1 à 100</a:t>
            </a:r>
          </a:p>
        </p:txBody>
      </p:sp>
      <p:pic>
        <p:nvPicPr>
          <p:cNvPr id="4" name="Picture 16">
            <a:extLst>
              <a:ext uri="{FF2B5EF4-FFF2-40B4-BE49-F238E27FC236}">
                <a16:creationId xmlns:a16="http://schemas.microsoft.com/office/drawing/2014/main" id="{08709805-0EED-7553-37A5-3AD460D5D5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108" y="1825625"/>
            <a:ext cx="5801784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10CC7A3-6F41-33DB-98C3-BE83FD9C2C02}"/>
              </a:ext>
            </a:extLst>
          </p:cNvPr>
          <p:cNvSpPr txBox="1"/>
          <p:nvPr/>
        </p:nvSpPr>
        <p:spPr>
          <a:xfrm>
            <a:off x="3195108" y="6176963"/>
            <a:ext cx="6097088" cy="374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b="1" u="sng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ATTN</a:t>
            </a:r>
            <a:r>
              <a:rPr lang="fr-FR" sz="1800" b="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: 81 = quatre-vingt </a:t>
            </a:r>
            <a:r>
              <a:rPr lang="fr-FR" sz="1800" b="1" strike="sngStrike" dirty="0">
                <a:solidFill>
                  <a:srgbClr val="FF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fr-FR" sz="1800" b="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un ; 91 = quatre-vingt </a:t>
            </a:r>
            <a:r>
              <a:rPr lang="fr-FR" sz="1800" b="1" strike="sngStrike" dirty="0">
                <a:solidFill>
                  <a:srgbClr val="FF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fr-FR" sz="1800" b="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onze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055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906DEE-8073-F092-1A8A-8C003D641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Jouons au Loto ! </a:t>
            </a:r>
            <a:br>
              <a:rPr lang="fr-FR" dirty="0"/>
            </a:br>
            <a:r>
              <a:rPr lang="fr-FR" dirty="0"/>
              <a:t>Choisissez 3 nombres entre 1 et 30</a:t>
            </a:r>
          </a:p>
        </p:txBody>
      </p:sp>
      <p:pic>
        <p:nvPicPr>
          <p:cNvPr id="6146" name="Picture 2" descr="Divers lotos des nombres de 1 à 100">
            <a:extLst>
              <a:ext uri="{FF2B5EF4-FFF2-40B4-BE49-F238E27FC236}">
                <a16:creationId xmlns:a16="http://schemas.microsoft.com/office/drawing/2014/main" id="{E3FA0431-2519-0E45-9C7D-89F8744F157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291" y="1825625"/>
            <a:ext cx="689941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95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906DEE-8073-F092-1A8A-8C003D641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Jouons au Loto ! </a:t>
            </a:r>
            <a:br>
              <a:rPr lang="fr-FR" dirty="0"/>
            </a:br>
            <a:r>
              <a:rPr lang="fr-FR" dirty="0"/>
              <a:t>Choisissez 3 nombres entre 31 et 69</a:t>
            </a:r>
          </a:p>
        </p:txBody>
      </p:sp>
      <p:pic>
        <p:nvPicPr>
          <p:cNvPr id="6146" name="Picture 2" descr="Divers lotos des nombres de 1 à 100">
            <a:extLst>
              <a:ext uri="{FF2B5EF4-FFF2-40B4-BE49-F238E27FC236}">
                <a16:creationId xmlns:a16="http://schemas.microsoft.com/office/drawing/2014/main" id="{E3FA0431-2519-0E45-9C7D-89F8744F157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291" y="1825625"/>
            <a:ext cx="689941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689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906DEE-8073-F092-1A8A-8C003D641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Jouons au Loto ! </a:t>
            </a:r>
            <a:br>
              <a:rPr lang="fr-FR" dirty="0"/>
            </a:br>
            <a:r>
              <a:rPr lang="fr-FR" dirty="0"/>
              <a:t>Choisissez 3 nombres entre 70 et 99</a:t>
            </a:r>
          </a:p>
        </p:txBody>
      </p:sp>
      <p:pic>
        <p:nvPicPr>
          <p:cNvPr id="6146" name="Picture 2" descr="Divers lotos des nombres de 1 à 100">
            <a:extLst>
              <a:ext uri="{FF2B5EF4-FFF2-40B4-BE49-F238E27FC236}">
                <a16:creationId xmlns:a16="http://schemas.microsoft.com/office/drawing/2014/main" id="{E3FA0431-2519-0E45-9C7D-89F8744F157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291" y="1825625"/>
            <a:ext cx="689941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290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9DF368-5830-DBD2-DBF0-E1F021471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Compréhension orale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D3AF0D-E0BC-F3EB-1393-A5747BEF7F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Écoutez le dialogue. Notez le numéro de la chambre et le numéro de téléphone de l’hôtel.</a:t>
            </a:r>
          </a:p>
        </p:txBody>
      </p:sp>
      <p:pic>
        <p:nvPicPr>
          <p:cNvPr id="4" name="26 Track 26">
            <a:hlinkClick r:id="" action="ppaction://media"/>
            <a:extLst>
              <a:ext uri="{FF2B5EF4-FFF2-40B4-BE49-F238E27FC236}">
                <a16:creationId xmlns:a16="http://schemas.microsoft.com/office/drawing/2014/main" id="{8BC99D03-F0D5-0209-70F2-0828E29951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75793" y="92280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50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32CAF1-1349-40DD-C206-8301F9BE7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Kahoot</a:t>
            </a:r>
            <a:r>
              <a:rPr lang="fr-FR" dirty="0"/>
              <a:t> (self practice)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B5A1B6-24FD-EE25-4AD1-59811A170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Nombres de 1 à 100</a:t>
            </a:r>
          </a:p>
          <a:p>
            <a:pPr marL="0" indent="0">
              <a:buNone/>
            </a:pPr>
            <a:r>
              <a:rPr lang="en-US" sz="1800" u="sng" dirty="0">
                <a:solidFill>
                  <a:srgbClr val="0563C1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https://kahoot.it/challenge/?quiz-id=41f68b2f-9008-49e3-a322-2f45d962aa71&amp;single-player=true</a:t>
            </a:r>
            <a:endParaRPr lang="fr-FR" sz="1800" u="sng" dirty="0">
              <a:solidFill>
                <a:srgbClr val="0563C1"/>
              </a:solidFill>
              <a:effectLst/>
              <a:latin typeface="Robot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1800" u="sng" dirty="0">
              <a:solidFill>
                <a:srgbClr val="0563C1"/>
              </a:solidFill>
              <a:latin typeface="Robot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dirty="0"/>
              <a:t>Nombres de 1 à 1000</a:t>
            </a:r>
          </a:p>
          <a:p>
            <a:pPr marL="0" indent="0">
              <a:buNone/>
            </a:pPr>
            <a:r>
              <a:rPr lang="en-US" sz="1800" u="sng" dirty="0">
                <a:solidFill>
                  <a:srgbClr val="0563C1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https://play.kahoot.it/v2/?quizId=650b23e1-4be0-4e02-bbef-709549186373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04577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17517EF-BD4D-4055-BDB4-A322C5356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ADDB668-2CA4-4D2B-9C34-3487CA33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553" y="304802"/>
            <a:ext cx="11097349" cy="1573149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3DA3FC5-5B9E-AE08-11BE-AF1164F76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690" y="405575"/>
            <a:ext cx="6430414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Learning objectives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568BC19-F052-4108-93E1-6A3D1DEC0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784" y="76442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FD337D-4D6B-4C8B-B6F5-121097E09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126032" y="1067264"/>
            <a:ext cx="1021458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805FEDDD-C903-63C4-B3BF-4480463AB7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1328887"/>
              </p:ext>
            </p:extLst>
          </p:nvPr>
        </p:nvGraphicFramePr>
        <p:xfrm>
          <a:off x="549058" y="2315488"/>
          <a:ext cx="11097350" cy="334956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461178">
                  <a:extLst>
                    <a:ext uri="{9D8B030D-6E8A-4147-A177-3AD203B41FA5}">
                      <a16:colId xmlns:a16="http://schemas.microsoft.com/office/drawing/2014/main" val="4257540202"/>
                    </a:ext>
                  </a:extLst>
                </a:gridCol>
                <a:gridCol w="3920960">
                  <a:extLst>
                    <a:ext uri="{9D8B030D-6E8A-4147-A177-3AD203B41FA5}">
                      <a16:colId xmlns:a16="http://schemas.microsoft.com/office/drawing/2014/main" val="3199065654"/>
                    </a:ext>
                  </a:extLst>
                </a:gridCol>
                <a:gridCol w="3715212">
                  <a:extLst>
                    <a:ext uri="{9D8B030D-6E8A-4147-A177-3AD203B41FA5}">
                      <a16:colId xmlns:a16="http://schemas.microsoft.com/office/drawing/2014/main" val="4195763614"/>
                    </a:ext>
                  </a:extLst>
                </a:gridCol>
              </a:tblGrid>
              <a:tr h="32465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 dirty="0">
                          <a:effectLst/>
                        </a:rPr>
                        <a:t>Learning objectives: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500" dirty="0" err="1">
                          <a:effectLst/>
                        </a:rPr>
                        <a:t>Ask</a:t>
                      </a:r>
                      <a:r>
                        <a:rPr lang="fr-FR" sz="1500" dirty="0">
                          <a:effectLst/>
                        </a:rPr>
                        <a:t> and tell </a:t>
                      </a:r>
                      <a:r>
                        <a:rPr lang="fr-FR" sz="1500" dirty="0" err="1">
                          <a:effectLst/>
                        </a:rPr>
                        <a:t>your</a:t>
                      </a:r>
                      <a:r>
                        <a:rPr lang="fr-FR" sz="1500" dirty="0">
                          <a:effectLst/>
                        </a:rPr>
                        <a:t> </a:t>
                      </a:r>
                      <a:r>
                        <a:rPr lang="fr-FR" sz="1500" dirty="0" err="1">
                          <a:effectLst/>
                        </a:rPr>
                        <a:t>age</a:t>
                      </a:r>
                      <a:r>
                        <a:rPr lang="fr-FR" sz="1500" dirty="0">
                          <a:effectLst/>
                        </a:rPr>
                        <a:t> 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500" dirty="0" err="1">
                          <a:effectLst/>
                        </a:rPr>
                        <a:t>Greetings</a:t>
                      </a:r>
                      <a:endParaRPr lang="fr-FR" sz="1500" dirty="0">
                        <a:effectLst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500" dirty="0" err="1">
                          <a:effectLst/>
                        </a:rPr>
                        <a:t>Ask</a:t>
                      </a:r>
                      <a:r>
                        <a:rPr lang="fr-FR" sz="1500" dirty="0">
                          <a:effectLst/>
                        </a:rPr>
                        <a:t> contact info (adresse, phone </a:t>
                      </a:r>
                      <a:r>
                        <a:rPr lang="fr-FR" sz="1500" dirty="0" err="1">
                          <a:effectLst/>
                        </a:rPr>
                        <a:t>number</a:t>
                      </a:r>
                      <a:r>
                        <a:rPr lang="fr-FR" sz="1500" dirty="0">
                          <a:effectLst/>
                        </a:rPr>
                        <a:t>, âge)</a:t>
                      </a:r>
                      <a:endParaRPr lang="fr-FR" sz="15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97" marR="906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 dirty="0" err="1">
                          <a:effectLst/>
                        </a:rPr>
                        <a:t>Grammar</a:t>
                      </a:r>
                      <a:endParaRPr lang="fr-FR" sz="1500" dirty="0">
                        <a:effectLst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500" dirty="0" err="1">
                          <a:effectLst/>
                        </a:rPr>
                        <a:t>Vbs</a:t>
                      </a:r>
                      <a:r>
                        <a:rPr lang="fr-FR" sz="1500" dirty="0">
                          <a:effectLst/>
                        </a:rPr>
                        <a:t>, avoir, aller,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500" dirty="0" err="1">
                          <a:effectLst/>
                        </a:rPr>
                        <a:t>Undefined</a:t>
                      </a:r>
                      <a:r>
                        <a:rPr lang="fr-FR" sz="1500" dirty="0">
                          <a:effectLst/>
                        </a:rPr>
                        <a:t> articles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500" dirty="0" err="1">
                          <a:effectLst/>
                        </a:rPr>
                        <a:t>Possesive</a:t>
                      </a:r>
                      <a:r>
                        <a:rPr lang="fr-FR" sz="1500" dirty="0">
                          <a:effectLst/>
                        </a:rPr>
                        <a:t> adjectives 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</a:rPr>
                        <a:t>Question </a:t>
                      </a:r>
                      <a:r>
                        <a:rPr lang="fr-FR" sz="1500" dirty="0" err="1">
                          <a:effectLst/>
                        </a:rPr>
                        <a:t>word</a:t>
                      </a:r>
                      <a:r>
                        <a:rPr lang="fr-FR" sz="1500" dirty="0">
                          <a:effectLst/>
                        </a:rPr>
                        <a:t> Quel </a:t>
                      </a:r>
                    </a:p>
                    <a:p>
                      <a:pPr marL="0" lvl="0" indent="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endParaRPr lang="fr-FR" sz="15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 dirty="0" err="1">
                          <a:effectLst/>
                        </a:rPr>
                        <a:t>Vocabulary</a:t>
                      </a:r>
                      <a:endParaRPr lang="fr-FR" sz="1500" dirty="0">
                        <a:effectLst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500" dirty="0" err="1">
                          <a:effectLst/>
                        </a:rPr>
                        <a:t>Greetings</a:t>
                      </a:r>
                      <a:endParaRPr lang="fr-FR" sz="1500" dirty="0">
                        <a:effectLst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</a:rPr>
                        <a:t>Family </a:t>
                      </a:r>
                      <a:r>
                        <a:rPr lang="fr-FR" sz="1500" dirty="0" err="1">
                          <a:effectLst/>
                        </a:rPr>
                        <a:t>members</a:t>
                      </a:r>
                      <a:endParaRPr lang="fr-FR" sz="1500" dirty="0">
                        <a:effectLst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</a:rPr>
                        <a:t>Numbers 1 to 999</a:t>
                      </a:r>
                      <a:endParaRPr lang="fr-FR" sz="15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97" marR="906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 dirty="0" err="1">
                          <a:effectLst/>
                        </a:rPr>
                        <a:t>Pronunciation</a:t>
                      </a:r>
                      <a:r>
                        <a:rPr lang="fr-FR" sz="1500" dirty="0">
                          <a:effectLst/>
                        </a:rPr>
                        <a:t> / culture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500" dirty="0">
                          <a:effectLst/>
                        </a:rPr>
                        <a:t>Stress in sentences</a:t>
                      </a:r>
                      <a:endParaRPr lang="fr-FR" sz="15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97" marR="90697" marT="0" marB="0"/>
                </a:tc>
                <a:extLst>
                  <a:ext uri="{0D108BD9-81ED-4DB2-BD59-A6C34878D82A}">
                    <a16:rowId xmlns:a16="http://schemas.microsoft.com/office/drawing/2014/main" val="3395425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26907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9FE7B84-245E-FDFF-6CD8-9C068E587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600" kern="1200">
                <a:latin typeface="+mj-lt"/>
                <a:ea typeface="+mj-ea"/>
                <a:cs typeface="+mj-cs"/>
              </a:rPr>
              <a:t>V. Grammaire (1) : </a:t>
            </a:r>
            <a:br>
              <a:rPr lang="en-US" sz="3600" kern="1200">
                <a:latin typeface="+mj-lt"/>
                <a:ea typeface="+mj-ea"/>
                <a:cs typeface="+mj-cs"/>
              </a:rPr>
            </a:br>
            <a:r>
              <a:rPr lang="en-US" sz="3600" kern="1200">
                <a:latin typeface="+mj-lt"/>
                <a:ea typeface="+mj-ea"/>
                <a:cs typeface="+mj-cs"/>
              </a:rPr>
              <a:t>demander et donner des nouvelles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7893649B-08D6-7F25-DCF0-9D6BCA644D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0842670"/>
              </p:ext>
            </p:extLst>
          </p:nvPr>
        </p:nvGraphicFramePr>
        <p:xfrm>
          <a:off x="1095816" y="1825625"/>
          <a:ext cx="10000368" cy="435133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328890">
                  <a:extLst>
                    <a:ext uri="{9D8B030D-6E8A-4147-A177-3AD203B41FA5}">
                      <a16:colId xmlns:a16="http://schemas.microsoft.com/office/drawing/2014/main" val="1753214639"/>
                    </a:ext>
                  </a:extLst>
                </a:gridCol>
                <a:gridCol w="4671478">
                  <a:extLst>
                    <a:ext uri="{9D8B030D-6E8A-4147-A177-3AD203B41FA5}">
                      <a16:colId xmlns:a16="http://schemas.microsoft.com/office/drawing/2014/main" val="1421972141"/>
                    </a:ext>
                  </a:extLst>
                </a:gridCol>
              </a:tblGrid>
              <a:tr h="10932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1" cap="none" spc="30">
                          <a:solidFill>
                            <a:schemeClr val="tx1"/>
                          </a:solidFill>
                          <a:effectLst/>
                        </a:rPr>
                        <a:t>(B)-Demander des nouvelles </a:t>
                      </a:r>
                      <a:endParaRPr lang="fr-FR" sz="3300" b="1" cap="none" spc="3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3257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1" cap="none" spc="30">
                          <a:solidFill>
                            <a:schemeClr val="tx1"/>
                          </a:solidFill>
                          <a:effectLst/>
                        </a:rPr>
                        <a:t>(C)-Donner des nouvelles</a:t>
                      </a:r>
                      <a:endParaRPr lang="fr-FR" sz="3300" b="1" cap="none" spc="3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3257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074835"/>
                  </a:ext>
                </a:extLst>
              </a:tr>
              <a:tr h="8380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100" b="0" cap="none" spc="0" dirty="0">
                          <a:solidFill>
                            <a:schemeClr val="tx1"/>
                          </a:solidFill>
                          <a:effectLst/>
                        </a:rPr>
                        <a:t>Tu </a:t>
                      </a:r>
                      <a:r>
                        <a:rPr lang="fr-FR" sz="2100" b="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vas</a:t>
                      </a:r>
                      <a:r>
                        <a:rPr lang="fr-FR" sz="2100" b="0" cap="none" spc="0" dirty="0">
                          <a:solidFill>
                            <a:schemeClr val="tx1"/>
                          </a:solidFill>
                          <a:effectLst/>
                        </a:rPr>
                        <a:t> bien ?</a:t>
                      </a:r>
                      <a:endParaRPr lang="fr-FR" sz="2100" b="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942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100" cap="none" spc="0">
                          <a:solidFill>
                            <a:schemeClr val="tx1"/>
                          </a:solidFill>
                          <a:effectLst/>
                        </a:rPr>
                        <a:t>Oui, ça </a:t>
                      </a:r>
                      <a:r>
                        <a:rPr lang="fr-FR" sz="2100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va</a:t>
                      </a:r>
                      <a:r>
                        <a:rPr lang="fr-FR" sz="2100" cap="none" spc="0">
                          <a:solidFill>
                            <a:schemeClr val="tx1"/>
                          </a:solidFill>
                          <a:effectLst/>
                        </a:rPr>
                        <a:t> bien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100" cap="none" spc="0">
                          <a:solidFill>
                            <a:schemeClr val="tx1"/>
                          </a:solidFill>
                          <a:effectLst/>
                        </a:rPr>
                        <a:t>Je </a:t>
                      </a:r>
                      <a:r>
                        <a:rPr lang="fr-FR" sz="2100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vais</a:t>
                      </a:r>
                      <a:r>
                        <a:rPr lang="fr-FR" sz="2100" cap="none" spc="0">
                          <a:solidFill>
                            <a:schemeClr val="tx1"/>
                          </a:solidFill>
                          <a:effectLst/>
                        </a:rPr>
                        <a:t> bien</a:t>
                      </a:r>
                      <a:endParaRPr lang="fr-FR" sz="2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9422" marT="0" marB="0"/>
                </a:tc>
                <a:extLst>
                  <a:ext uri="{0D108BD9-81ED-4DB2-BD59-A6C34878D82A}">
                    <a16:rowId xmlns:a16="http://schemas.microsoft.com/office/drawing/2014/main" val="3684311925"/>
                  </a:ext>
                </a:extLst>
              </a:tr>
              <a:tr h="371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100" b="0" cap="none" spc="0">
                          <a:solidFill>
                            <a:schemeClr val="tx1"/>
                          </a:solidFill>
                          <a:effectLst/>
                        </a:rPr>
                        <a:t>Comment </a:t>
                      </a:r>
                      <a:r>
                        <a:rPr lang="fr-FR" sz="2100" b="0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allez</a:t>
                      </a:r>
                      <a:r>
                        <a:rPr lang="fr-FR" sz="2100" b="0" cap="none" spc="0">
                          <a:solidFill>
                            <a:schemeClr val="tx1"/>
                          </a:solidFill>
                          <a:effectLst/>
                        </a:rPr>
                        <a:t>-vous ?</a:t>
                      </a:r>
                      <a:endParaRPr lang="fr-FR" sz="2100" b="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81" marR="9942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100" cap="none" spc="0" dirty="0">
                          <a:solidFill>
                            <a:schemeClr val="tx1"/>
                          </a:solidFill>
                          <a:effectLst/>
                        </a:rPr>
                        <a:t>Ça </a:t>
                      </a:r>
                      <a:r>
                        <a:rPr lang="fr-FR" sz="210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va</a:t>
                      </a:r>
                      <a:r>
                        <a:rPr lang="fr-FR" sz="2100" cap="none" spc="0" dirty="0">
                          <a:solidFill>
                            <a:schemeClr val="tx1"/>
                          </a:solidFill>
                          <a:effectLst/>
                        </a:rPr>
                        <a:t>, ça </a:t>
                      </a:r>
                      <a:r>
                        <a:rPr lang="fr-FR" sz="210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va</a:t>
                      </a:r>
                      <a:r>
                        <a:rPr lang="fr-FR" sz="2100" cap="none" spc="0" dirty="0">
                          <a:solidFill>
                            <a:schemeClr val="tx1"/>
                          </a:solidFill>
                          <a:effectLst/>
                        </a:rPr>
                        <a:t> merci.</a:t>
                      </a:r>
                      <a:endParaRPr lang="fr-FR" sz="21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81" marR="99422" marT="0" marB="0"/>
                </a:tc>
                <a:extLst>
                  <a:ext uri="{0D108BD9-81ED-4DB2-BD59-A6C34878D82A}">
                    <a16:rowId xmlns:a16="http://schemas.microsoft.com/office/drawing/2014/main" val="1230707502"/>
                  </a:ext>
                </a:extLst>
              </a:tr>
              <a:tr h="371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100" b="0" cap="none" spc="0">
                          <a:solidFill>
                            <a:schemeClr val="tx1"/>
                          </a:solidFill>
                          <a:effectLst/>
                        </a:rPr>
                        <a:t>Comment </a:t>
                      </a:r>
                      <a:r>
                        <a:rPr lang="fr-FR" sz="2100" b="0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va</a:t>
                      </a:r>
                      <a:r>
                        <a:rPr lang="fr-FR" sz="2100" b="0" cap="none" spc="0">
                          <a:solidFill>
                            <a:schemeClr val="tx1"/>
                          </a:solidFill>
                          <a:effectLst/>
                        </a:rPr>
                        <a:t> ton ami espagnol ?</a:t>
                      </a:r>
                      <a:endParaRPr lang="fr-FR" sz="2100" b="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942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100" cap="none" spc="0" dirty="0">
                          <a:solidFill>
                            <a:schemeClr val="tx1"/>
                          </a:solidFill>
                          <a:effectLst/>
                        </a:rPr>
                        <a:t>Il </a:t>
                      </a:r>
                      <a:r>
                        <a:rPr lang="fr-FR" sz="210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va</a:t>
                      </a:r>
                      <a:r>
                        <a:rPr lang="fr-FR" sz="2100" cap="none" spc="0" dirty="0">
                          <a:solidFill>
                            <a:schemeClr val="tx1"/>
                          </a:solidFill>
                          <a:effectLst/>
                        </a:rPr>
                        <a:t> bien</a:t>
                      </a:r>
                      <a:endParaRPr lang="fr-FR" sz="21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9422" marT="0" marB="0"/>
                </a:tc>
                <a:extLst>
                  <a:ext uri="{0D108BD9-81ED-4DB2-BD59-A6C34878D82A}">
                    <a16:rowId xmlns:a16="http://schemas.microsoft.com/office/drawing/2014/main" val="2759485969"/>
                  </a:ext>
                </a:extLst>
              </a:tr>
              <a:tr h="3719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100" b="0" cap="none" spc="0">
                          <a:solidFill>
                            <a:schemeClr val="tx1"/>
                          </a:solidFill>
                          <a:effectLst/>
                        </a:rPr>
                        <a:t>Et votre bébé ? il </a:t>
                      </a:r>
                      <a:r>
                        <a:rPr lang="fr-FR" sz="2100" b="0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va</a:t>
                      </a:r>
                      <a:r>
                        <a:rPr lang="fr-FR" sz="2100" b="0" cap="none" spc="0">
                          <a:solidFill>
                            <a:schemeClr val="tx1"/>
                          </a:solidFill>
                          <a:effectLst/>
                        </a:rPr>
                        <a:t> bien ?</a:t>
                      </a:r>
                      <a:endParaRPr lang="fr-FR" sz="2100" b="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81" marR="9942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1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2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81" marR="99422" marT="0" marB="0"/>
                </a:tc>
                <a:extLst>
                  <a:ext uri="{0D108BD9-81ED-4DB2-BD59-A6C34878D82A}">
                    <a16:rowId xmlns:a16="http://schemas.microsoft.com/office/drawing/2014/main" val="3639252655"/>
                  </a:ext>
                </a:extLst>
              </a:tr>
              <a:tr h="13041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940560" algn="l"/>
                        </a:tabLst>
                      </a:pPr>
                      <a:r>
                        <a:rPr lang="fr-FR" sz="2100" b="0" cap="none" spc="0" dirty="0">
                          <a:solidFill>
                            <a:schemeClr val="tx1"/>
                          </a:solidFill>
                          <a:effectLst/>
                        </a:rPr>
                        <a:t>Pour demander des nouvelles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Char char="-"/>
                        <a:tabLst>
                          <a:tab pos="5731510" algn="r"/>
                        </a:tabLst>
                      </a:pPr>
                      <a:r>
                        <a:rPr lang="fr-FR" sz="2100" b="0" cap="none" spc="0" dirty="0">
                          <a:solidFill>
                            <a:schemeClr val="tx1"/>
                          </a:solidFill>
                          <a:effectLst/>
                        </a:rPr>
                        <a:t>S + </a:t>
                      </a:r>
                      <a:r>
                        <a:rPr lang="fr-FR" sz="2100" b="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ALLER</a:t>
                      </a:r>
                      <a:r>
                        <a:rPr lang="fr-FR" sz="2100" b="0" cap="none" spc="0" dirty="0">
                          <a:solidFill>
                            <a:schemeClr val="tx1"/>
                          </a:solidFill>
                          <a:effectLst/>
                        </a:rPr>
                        <a:t> + bien ?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Char char="-"/>
                        <a:tabLst>
                          <a:tab pos="5731510" algn="r"/>
                        </a:tabLst>
                      </a:pPr>
                      <a:r>
                        <a:rPr lang="fr-FR" sz="2100" b="0" cap="none" spc="0" dirty="0">
                          <a:solidFill>
                            <a:schemeClr val="tx1"/>
                          </a:solidFill>
                          <a:effectLst/>
                        </a:rPr>
                        <a:t>Comment + </a:t>
                      </a:r>
                      <a:r>
                        <a:rPr lang="fr-FR" sz="2100" b="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ALLER</a:t>
                      </a:r>
                      <a:r>
                        <a:rPr lang="fr-FR" sz="2100" b="0" cap="none" spc="0" dirty="0">
                          <a:solidFill>
                            <a:schemeClr val="tx1"/>
                          </a:solidFill>
                          <a:effectLst/>
                        </a:rPr>
                        <a:t> + S ?</a:t>
                      </a:r>
                      <a:endParaRPr lang="fr-FR" sz="2100" b="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9422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940560" algn="l"/>
                        </a:tabLst>
                      </a:pPr>
                      <a:r>
                        <a:rPr lang="fr-FR" sz="2100" cap="none" spc="0" dirty="0">
                          <a:solidFill>
                            <a:schemeClr val="tx1"/>
                          </a:solidFill>
                          <a:effectLst/>
                        </a:rPr>
                        <a:t>Pour donner des nouvelles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Char char="-"/>
                        <a:tabLst>
                          <a:tab pos="5731510" algn="r"/>
                        </a:tabLst>
                      </a:pPr>
                      <a:r>
                        <a:rPr lang="fr-FR" sz="2100" cap="none" spc="0" dirty="0">
                          <a:solidFill>
                            <a:schemeClr val="tx1"/>
                          </a:solidFill>
                          <a:effectLst/>
                        </a:rPr>
                        <a:t>S + </a:t>
                      </a:r>
                      <a:r>
                        <a:rPr lang="fr-FR" sz="210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ALLER</a:t>
                      </a:r>
                      <a:r>
                        <a:rPr lang="fr-FR" sz="2100" cap="none" spc="0" dirty="0">
                          <a:solidFill>
                            <a:schemeClr val="tx1"/>
                          </a:solidFill>
                          <a:effectLst/>
                        </a:rPr>
                        <a:t> + bien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Char char="-"/>
                        <a:tabLst>
                          <a:tab pos="5731510" algn="r"/>
                        </a:tabLst>
                      </a:pPr>
                      <a:r>
                        <a:rPr lang="fr-FR" sz="2100" cap="none" spc="0" dirty="0">
                          <a:solidFill>
                            <a:schemeClr val="tx1"/>
                          </a:solidFill>
                          <a:effectLst/>
                        </a:rPr>
                        <a:t>Ça </a:t>
                      </a:r>
                      <a:r>
                        <a:rPr lang="fr-FR" sz="210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va</a:t>
                      </a:r>
                      <a:r>
                        <a:rPr lang="fr-FR" sz="2100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fr-FR" sz="21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99422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14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61167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D377EB-C9D2-4ED0-86A6-740A297E3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486DFC3-18D6-5B20-2BFB-ACD179568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685800"/>
            <a:ext cx="10506456" cy="1157005"/>
          </a:xfrm>
        </p:spPr>
        <p:txBody>
          <a:bodyPr anchor="b">
            <a:normAutofit/>
          </a:bodyPr>
          <a:lstStyle/>
          <a:p>
            <a:r>
              <a:rPr lang="fr-FR" sz="4800" dirty="0"/>
              <a:t>Le verbe ALLER (to go)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6346BE-FDB4-4772-A696-0719490AB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0140" y="34093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92FFCE-0C90-454E-AA25-D4EE9A6C3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95805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8F76017A-F725-4FA3-5F5F-BDCEC57B43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5680898"/>
              </p:ext>
            </p:extLst>
          </p:nvPr>
        </p:nvGraphicFramePr>
        <p:xfrm>
          <a:off x="838200" y="2927229"/>
          <a:ext cx="10506459" cy="2612997"/>
        </p:xfrm>
        <a:graphic>
          <a:graphicData uri="http://schemas.openxmlformats.org/drawingml/2006/table">
            <a:tbl>
              <a:tblPr firstRow="1" firstCol="1" bandRow="1"/>
              <a:tblGrid>
                <a:gridCol w="2475093">
                  <a:extLst>
                    <a:ext uri="{9D8B030D-6E8A-4147-A177-3AD203B41FA5}">
                      <a16:colId xmlns:a16="http://schemas.microsoft.com/office/drawing/2014/main" val="1934820869"/>
                    </a:ext>
                  </a:extLst>
                </a:gridCol>
                <a:gridCol w="2666367">
                  <a:extLst>
                    <a:ext uri="{9D8B030D-6E8A-4147-A177-3AD203B41FA5}">
                      <a16:colId xmlns:a16="http://schemas.microsoft.com/office/drawing/2014/main" val="3765120419"/>
                    </a:ext>
                  </a:extLst>
                </a:gridCol>
                <a:gridCol w="2029131">
                  <a:extLst>
                    <a:ext uri="{9D8B030D-6E8A-4147-A177-3AD203B41FA5}">
                      <a16:colId xmlns:a16="http://schemas.microsoft.com/office/drawing/2014/main" val="1838519005"/>
                    </a:ext>
                  </a:extLst>
                </a:gridCol>
                <a:gridCol w="3335868">
                  <a:extLst>
                    <a:ext uri="{9D8B030D-6E8A-4147-A177-3AD203B41FA5}">
                      <a16:colId xmlns:a16="http://schemas.microsoft.com/office/drawing/2014/main" val="1042001991"/>
                    </a:ext>
                  </a:extLst>
                </a:gridCol>
              </a:tblGrid>
              <a:tr h="789357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Singulier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2579" marR="202579" marT="101290" marB="101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Pluriel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2579" marR="202579" marT="101290" marB="101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74679"/>
                  </a:ext>
                </a:extLst>
              </a:tr>
              <a:tr h="60788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1934" marR="151934" marT="2110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vais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1934" marR="151934" marT="2110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1934" marR="151934" marT="2110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allons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1934" marR="151934" marT="2110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1114433"/>
                  </a:ext>
                </a:extLst>
              </a:tr>
              <a:tr h="60788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1934" marR="151934" marT="2110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vas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1934" marR="151934" marT="2110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1934" marR="151934" marT="2110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allez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1934" marR="151934" marT="2110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2764824"/>
                  </a:ext>
                </a:extLst>
              </a:tr>
              <a:tr h="60788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/ elle 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1934" marR="151934" marT="2110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1934" marR="151934" marT="2110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 / elles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1934" marR="151934" marT="2110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vont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1934" marR="151934" marT="2110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92287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24222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53DA214-CF6D-62E8-11F9-86D2A5810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Exercice 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B355DA5-700D-5B93-264D-BFD2D17470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7933" y="1271148"/>
            <a:ext cx="7347537" cy="4316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6439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5ACC6BB2-28F8-4405-829D-0562733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5C2E53F0-AD54-4A55-99A0-EC896CE3C2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1899601"/>
          </a:xfrm>
          <a:custGeom>
            <a:avLst/>
            <a:gdLst>
              <a:gd name="connsiteX0" fmla="*/ 0 w 12188952"/>
              <a:gd name="connsiteY0" fmla="*/ 0 h 1899601"/>
              <a:gd name="connsiteX1" fmla="*/ 12188952 w 12188952"/>
              <a:gd name="connsiteY1" fmla="*/ 0 h 1899601"/>
              <a:gd name="connsiteX2" fmla="*/ 12188952 w 12188952"/>
              <a:gd name="connsiteY2" fmla="*/ 1635106 h 1899601"/>
              <a:gd name="connsiteX3" fmla="*/ 11356325 w 12188952"/>
              <a:gd name="connsiteY3" fmla="*/ 1707615 h 1899601"/>
              <a:gd name="connsiteX4" fmla="*/ 6096001 w 12188952"/>
              <a:gd name="connsiteY4" fmla="*/ 1899601 h 1899601"/>
              <a:gd name="connsiteX5" fmla="*/ 835678 w 12188952"/>
              <a:gd name="connsiteY5" fmla="*/ 1707615 h 1899601"/>
              <a:gd name="connsiteX6" fmla="*/ 0 w 12188952"/>
              <a:gd name="connsiteY6" fmla="*/ 1634841 h 189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1899601">
                <a:moveTo>
                  <a:pt x="0" y="0"/>
                </a:moveTo>
                <a:lnTo>
                  <a:pt x="12188952" y="0"/>
                </a:lnTo>
                <a:lnTo>
                  <a:pt x="12188952" y="1635106"/>
                </a:lnTo>
                <a:lnTo>
                  <a:pt x="11356325" y="1707615"/>
                </a:lnTo>
                <a:cubicBezTo>
                  <a:pt x="9739512" y="1831240"/>
                  <a:pt x="7961919" y="1899601"/>
                  <a:pt x="6096001" y="1899601"/>
                </a:cubicBezTo>
                <a:cubicBezTo>
                  <a:pt x="4230084" y="1899601"/>
                  <a:pt x="2452490" y="1831240"/>
                  <a:pt x="835678" y="1707615"/>
                </a:cubicBezTo>
                <a:lnTo>
                  <a:pt x="0" y="1634841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15F19F8-85EE-477A-ACBA-4B6D06978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890722"/>
          </a:xfrm>
          <a:custGeom>
            <a:avLst/>
            <a:gdLst>
              <a:gd name="connsiteX0" fmla="*/ 0 w 12192000"/>
              <a:gd name="connsiteY0" fmla="*/ 0 h 1890722"/>
              <a:gd name="connsiteX1" fmla="*/ 12192000 w 12192000"/>
              <a:gd name="connsiteY1" fmla="*/ 0 h 1890722"/>
              <a:gd name="connsiteX2" fmla="*/ 12192000 w 12192000"/>
              <a:gd name="connsiteY2" fmla="*/ 1626227 h 1890722"/>
              <a:gd name="connsiteX3" fmla="*/ 11359165 w 12192000"/>
              <a:gd name="connsiteY3" fmla="*/ 1698736 h 1890722"/>
              <a:gd name="connsiteX4" fmla="*/ 6097526 w 12192000"/>
              <a:gd name="connsiteY4" fmla="*/ 1890722 h 1890722"/>
              <a:gd name="connsiteX5" fmla="*/ 835887 w 12192000"/>
              <a:gd name="connsiteY5" fmla="*/ 1698736 h 1890722"/>
              <a:gd name="connsiteX6" fmla="*/ 0 w 12192000"/>
              <a:gd name="connsiteY6" fmla="*/ 1625962 h 1890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1890722">
                <a:moveTo>
                  <a:pt x="0" y="0"/>
                </a:moveTo>
                <a:lnTo>
                  <a:pt x="12192000" y="0"/>
                </a:lnTo>
                <a:lnTo>
                  <a:pt x="12192000" y="1626227"/>
                </a:lnTo>
                <a:lnTo>
                  <a:pt x="11359165" y="1698736"/>
                </a:lnTo>
                <a:cubicBezTo>
                  <a:pt x="9741947" y="1822361"/>
                  <a:pt x="7963910" y="1890722"/>
                  <a:pt x="6097526" y="1890722"/>
                </a:cubicBezTo>
                <a:cubicBezTo>
                  <a:pt x="4231142" y="1890722"/>
                  <a:pt x="2453104" y="1822361"/>
                  <a:pt x="835887" y="1698736"/>
                </a:cubicBezTo>
                <a:lnTo>
                  <a:pt x="0" y="1625962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B9E44F6-1401-890C-E2C1-221496546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3397"/>
            <a:ext cx="10515600" cy="1273233"/>
          </a:xfrm>
        </p:spPr>
        <p:txBody>
          <a:bodyPr>
            <a:normAutofit/>
          </a:bodyPr>
          <a:lstStyle/>
          <a:p>
            <a:r>
              <a:rPr lang="fr-FR" sz="4000"/>
              <a:t>Grammaire (2) : </a:t>
            </a:r>
            <a:br>
              <a:rPr lang="fr-FR" sz="4000"/>
            </a:br>
            <a:r>
              <a:rPr lang="fr-FR" sz="4000"/>
              <a:t>Demander et donner l’adresse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C3387C-D24F-4737-8A37-1DC5CFF09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7970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AC7CD4E-8634-7FBA-1EFA-13A09A1C80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0213352"/>
              </p:ext>
            </p:extLst>
          </p:nvPr>
        </p:nvGraphicFramePr>
        <p:xfrm>
          <a:off x="838200" y="2599841"/>
          <a:ext cx="10515600" cy="3229829"/>
        </p:xfrm>
        <a:graphic>
          <a:graphicData uri="http://schemas.openxmlformats.org/drawingml/2006/table">
            <a:tbl>
              <a:tblPr firstRow="1" firstCol="1" bandRow="1"/>
              <a:tblGrid>
                <a:gridCol w="4512809">
                  <a:extLst>
                    <a:ext uri="{9D8B030D-6E8A-4147-A177-3AD203B41FA5}">
                      <a16:colId xmlns:a16="http://schemas.microsoft.com/office/drawing/2014/main" val="4148050404"/>
                    </a:ext>
                  </a:extLst>
                </a:gridCol>
                <a:gridCol w="6002791">
                  <a:extLst>
                    <a:ext uri="{9D8B030D-6E8A-4147-A177-3AD203B41FA5}">
                      <a16:colId xmlns:a16="http://schemas.microsoft.com/office/drawing/2014/main" val="1471791737"/>
                    </a:ext>
                  </a:extLst>
                </a:gridCol>
              </a:tblGrid>
              <a:tr h="446324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(D)-Demander une adresse</a:t>
                      </a:r>
                      <a:endParaRPr lang="fr-FR" sz="2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555" marR="111555" marT="1549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(E)-Donner une adresse</a:t>
                      </a:r>
                      <a:endParaRPr lang="fr-FR" sz="2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555" marR="111555" marT="1549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0894749"/>
                  </a:ext>
                </a:extLst>
              </a:tr>
              <a:tr h="81765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300" b="0" i="0" u="none" strike="noStrike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Quelle</a:t>
                      </a:r>
                      <a:r>
                        <a:rPr lang="fr-FR" sz="2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est ton adresse ?</a:t>
                      </a:r>
                      <a:endParaRPr lang="fr-F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555" marR="111555" marT="1549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 adresse, c’est : David Delage, 35 rue Notre Dame, à Montréal.</a:t>
                      </a:r>
                      <a:endParaRPr lang="fr-F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555" marR="111555" marT="1549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4383160"/>
                  </a:ext>
                </a:extLst>
              </a:tr>
              <a:tr h="44632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 </a:t>
                      </a:r>
                      <a:r>
                        <a:rPr lang="fr-FR" sz="23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lang="fr-FR" sz="2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son adresse ?</a:t>
                      </a:r>
                      <a:endParaRPr lang="fr-F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555" marR="111555" marT="1549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555" marR="111555" marT="1549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4148511"/>
                  </a:ext>
                </a:extLst>
              </a:tr>
              <a:tr h="151952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1940560" algn="l"/>
                        </a:tabLst>
                      </a:pPr>
                      <a:r>
                        <a:rPr lang="fr-FR" sz="2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 demander une adresse</a:t>
                      </a:r>
                      <a:endParaRPr lang="fr-F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3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Quelle</a:t>
                      </a:r>
                      <a:r>
                        <a:rPr lang="fr-FR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est ton/son/votre adresse ?</a:t>
                      </a:r>
                      <a:endParaRPr lang="fr-F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 + </a:t>
                      </a:r>
                      <a:r>
                        <a:rPr lang="fr-FR" sz="23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AVOIR</a:t>
                      </a:r>
                      <a:r>
                        <a:rPr lang="fr-FR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son adresse ?</a:t>
                      </a:r>
                      <a:endParaRPr lang="fr-F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555" marR="111555" marT="1549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1940560" algn="l"/>
                        </a:tabLst>
                      </a:pPr>
                      <a:r>
                        <a:rPr lang="fr-FR" sz="2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 donner une adresse</a:t>
                      </a:r>
                      <a:endParaRPr lang="fr-FR" sz="2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 / son adresse, c’est : numéro / rue / ville / pays</a:t>
                      </a:r>
                      <a:endParaRPr lang="fr-FR" sz="2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555" marR="111555" marT="1549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66344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10419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CCD2879-D070-1EC1-3AA1-2AF46755C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fr-FR" sz="3600" dirty="0"/>
              <a:t>Le verbe AVOIR (to have)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322B4B86-A8EE-0340-5D1B-5F96C8A53B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5033516"/>
              </p:ext>
            </p:extLst>
          </p:nvPr>
        </p:nvGraphicFramePr>
        <p:xfrm>
          <a:off x="2836000" y="2611227"/>
          <a:ext cx="6520003" cy="2780137"/>
        </p:xfrm>
        <a:graphic>
          <a:graphicData uri="http://schemas.openxmlformats.org/drawingml/2006/table">
            <a:tbl>
              <a:tblPr firstRow="1" firstCol="1" bandRow="1"/>
              <a:tblGrid>
                <a:gridCol w="1858261">
                  <a:extLst>
                    <a:ext uri="{9D8B030D-6E8A-4147-A177-3AD203B41FA5}">
                      <a16:colId xmlns:a16="http://schemas.microsoft.com/office/drawing/2014/main" val="4169187923"/>
                    </a:ext>
                  </a:extLst>
                </a:gridCol>
                <a:gridCol w="967674">
                  <a:extLst>
                    <a:ext uri="{9D8B030D-6E8A-4147-A177-3AD203B41FA5}">
                      <a16:colId xmlns:a16="http://schemas.microsoft.com/office/drawing/2014/main" val="2263151046"/>
                    </a:ext>
                  </a:extLst>
                </a:gridCol>
                <a:gridCol w="2094004">
                  <a:extLst>
                    <a:ext uri="{9D8B030D-6E8A-4147-A177-3AD203B41FA5}">
                      <a16:colId xmlns:a16="http://schemas.microsoft.com/office/drawing/2014/main" val="4273371270"/>
                    </a:ext>
                  </a:extLst>
                </a:gridCol>
                <a:gridCol w="1600064">
                  <a:extLst>
                    <a:ext uri="{9D8B030D-6E8A-4147-A177-3AD203B41FA5}">
                      <a16:colId xmlns:a16="http://schemas.microsoft.com/office/drawing/2014/main" val="447833963"/>
                    </a:ext>
                  </a:extLst>
                </a:gridCol>
              </a:tblGrid>
              <a:tr h="839848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Singulier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15537" marR="215537" marT="107769" marB="1077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Pluriel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15537" marR="215537" marT="107769" marB="1077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6043680"/>
                  </a:ext>
                </a:extLst>
              </a:tr>
              <a:tr h="64676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J’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avons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9988325"/>
                  </a:ext>
                </a:extLst>
              </a:tr>
              <a:tr h="64676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avez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346364"/>
                  </a:ext>
                </a:extLst>
              </a:tr>
              <a:tr h="64676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/ elle 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 / elles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ont</a:t>
                      </a:r>
                      <a:endParaRPr lang="fr-FR" sz="4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42982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03177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F6DECA-2419-CEA4-A619-6DEF1AC32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Complète avec les verbes </a:t>
            </a:r>
            <a:r>
              <a:rPr lang="fr-FR" sz="32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ALLER</a:t>
            </a:r>
            <a:r>
              <a:rPr lang="fr-FR" sz="3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ou </a:t>
            </a:r>
            <a:r>
              <a:rPr lang="fr-FR" sz="32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AVOIR</a:t>
            </a:r>
            <a:endParaRPr lang="fr-FR" sz="66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39C8BE-12AF-AAA6-AFC9-EA698F950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Comment _____ Luis ? – 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Ç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_____ bien.  – Tu _____ son adresse 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Vous _____ bien ? – Oui, je _____ bien, merci.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Votre fille _____ bien ? – Oui, et elle _____ un bébé.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Moi, je _____ bien, et ton fils ? Il _____ bien aussi.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Votre ami _____ une adresse email ? – Non, j’_____ son numéro de téléphone.</a:t>
            </a:r>
          </a:p>
        </p:txBody>
      </p:sp>
    </p:spTree>
    <p:extLst>
      <p:ext uri="{BB962C8B-B14F-4D97-AF65-F5344CB8AC3E}">
        <p14:creationId xmlns:p14="http://schemas.microsoft.com/office/powerpoint/2010/main" val="5321869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453B7C-148D-C195-7E8C-A57288BDA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341641"/>
            <a:ext cx="3730752" cy="1693776"/>
          </a:xfrm>
        </p:spPr>
        <p:txBody>
          <a:bodyPr>
            <a:normAutofit/>
          </a:bodyPr>
          <a:lstStyle/>
          <a:p>
            <a:r>
              <a:rPr lang="fr-FR" sz="3600" dirty="0"/>
              <a:t>Grammaire (3) : Demander et dire l’âge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0D9EE0-2CBA-047B-798D-42AD1E4F4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4100" y="341641"/>
            <a:ext cx="6675627" cy="1690359"/>
          </a:xfrm>
        </p:spPr>
        <p:txBody>
          <a:bodyPr anchor="ctr">
            <a:normAutofit/>
          </a:bodyPr>
          <a:lstStyle/>
          <a:p>
            <a:r>
              <a:rPr lang="fr-FR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L’adjectif interrogatif </a:t>
            </a:r>
            <a:r>
              <a:rPr lang="fr-FR" sz="2000" b="1" u="sng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QUEL(S) / QUELLE(S)</a:t>
            </a:r>
            <a:endParaRPr lang="fr-FR" sz="2000" b="1" u="sng" dirty="0"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quel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âge ? J’ai 17 ans.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Vous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avez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quel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âge ? Nous avons 14 et 16 ans.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20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AE9118-0436-4488-AC4A-C14DF6A7B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2368551"/>
            <a:ext cx="12192002" cy="4489449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unded Rectangle 28">
            <a:extLst>
              <a:ext uri="{FF2B5EF4-FFF2-40B4-BE49-F238E27FC236}">
                <a16:creationId xmlns:a16="http://schemas.microsoft.com/office/drawing/2014/main" id="{07A0C51E-5464-4470-855E-CA530A59B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59557" y="2633701"/>
            <a:ext cx="8072887" cy="355090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6E13B3-4EDF-8F45-7BF0-DEE0040C26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492810"/>
              </p:ext>
            </p:extLst>
          </p:nvPr>
        </p:nvGraphicFramePr>
        <p:xfrm>
          <a:off x="2292095" y="3349914"/>
          <a:ext cx="7607809" cy="2118483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3944915">
                  <a:extLst>
                    <a:ext uri="{9D8B030D-6E8A-4147-A177-3AD203B41FA5}">
                      <a16:colId xmlns:a16="http://schemas.microsoft.com/office/drawing/2014/main" val="2451792179"/>
                    </a:ext>
                  </a:extLst>
                </a:gridCol>
                <a:gridCol w="3662894">
                  <a:extLst>
                    <a:ext uri="{9D8B030D-6E8A-4147-A177-3AD203B41FA5}">
                      <a16:colId xmlns:a16="http://schemas.microsoft.com/office/drawing/2014/main" val="117833246"/>
                    </a:ext>
                  </a:extLst>
                </a:gridCol>
              </a:tblGrid>
              <a:tr h="5705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400" b="0" cap="none" spc="60">
                          <a:solidFill>
                            <a:schemeClr val="bg1"/>
                          </a:solidFill>
                          <a:effectLst/>
                        </a:rPr>
                        <a:t>(F)-Demander l’âge</a:t>
                      </a:r>
                      <a:endParaRPr lang="fr-FR" sz="2400" b="0" cap="none" spc="6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131" marR="104131" marT="1388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400" b="0" cap="none" spc="60" dirty="0">
                          <a:solidFill>
                            <a:schemeClr val="bg1"/>
                          </a:solidFill>
                          <a:effectLst/>
                        </a:rPr>
                        <a:t>(F)-Dire l’âge</a:t>
                      </a:r>
                      <a:endParaRPr lang="fr-FR" sz="2400" b="0" cap="none" spc="6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131" marR="104131" marT="1388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322692"/>
                  </a:ext>
                </a:extLst>
              </a:tr>
              <a:tr h="5235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100" b="1" cap="none" spc="0">
                          <a:solidFill>
                            <a:schemeClr val="tx1"/>
                          </a:solidFill>
                          <a:effectLst/>
                        </a:rPr>
                        <a:t>Il </a:t>
                      </a:r>
                      <a:r>
                        <a:rPr lang="fr-FR" sz="2100" b="1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a</a:t>
                      </a:r>
                      <a:r>
                        <a:rPr lang="fr-FR" sz="21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2100" b="1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quel</a:t>
                      </a:r>
                      <a:r>
                        <a:rPr lang="fr-FR" sz="2100" b="1" cap="none" spc="0">
                          <a:solidFill>
                            <a:schemeClr val="tx1"/>
                          </a:solidFill>
                          <a:effectLst/>
                        </a:rPr>
                        <a:t> âge maintenant ?</a:t>
                      </a:r>
                      <a:endParaRPr lang="fr-FR" sz="21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131" marR="104131" marT="1388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100" cap="none" spc="0">
                          <a:solidFill>
                            <a:schemeClr val="tx1"/>
                          </a:solidFill>
                          <a:effectLst/>
                        </a:rPr>
                        <a:t>Il </a:t>
                      </a:r>
                      <a:r>
                        <a:rPr lang="fr-FR" sz="2100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a</a:t>
                      </a:r>
                      <a:r>
                        <a:rPr lang="fr-FR" sz="2100" cap="none" spc="0">
                          <a:solidFill>
                            <a:schemeClr val="tx1"/>
                          </a:solidFill>
                          <a:effectLst/>
                        </a:rPr>
                        <a:t> un an</a:t>
                      </a:r>
                      <a:endParaRPr lang="fr-FR" sz="2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131" marR="104131" marT="1388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9213999"/>
                  </a:ext>
                </a:extLst>
              </a:tr>
              <a:tr h="10244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940560" algn="l"/>
                        </a:tabLst>
                      </a:pPr>
                      <a:r>
                        <a:rPr lang="fr-FR" sz="2100" b="1" cap="none" spc="0" dirty="0">
                          <a:solidFill>
                            <a:schemeClr val="tx1"/>
                          </a:solidFill>
                          <a:effectLst/>
                        </a:rPr>
                        <a:t>Pour demander l’âge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Char char="-"/>
                        <a:tabLst>
                          <a:tab pos="5731510" algn="r"/>
                        </a:tabLst>
                      </a:pPr>
                      <a:r>
                        <a:rPr lang="fr-FR" sz="2100" b="1" cap="none" spc="0" dirty="0">
                          <a:solidFill>
                            <a:schemeClr val="tx1"/>
                          </a:solidFill>
                          <a:effectLst/>
                        </a:rPr>
                        <a:t>S + </a:t>
                      </a:r>
                      <a:r>
                        <a:rPr lang="fr-FR" sz="2100" b="1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AVOIR</a:t>
                      </a:r>
                      <a:r>
                        <a:rPr lang="fr-FR" sz="2100" b="1" cap="none" spc="0" dirty="0">
                          <a:solidFill>
                            <a:schemeClr val="tx1"/>
                          </a:solidFill>
                          <a:effectLst/>
                        </a:rPr>
                        <a:t> + </a:t>
                      </a:r>
                      <a:r>
                        <a:rPr lang="fr-FR" sz="2100" b="1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quel</a:t>
                      </a:r>
                      <a:r>
                        <a:rPr lang="fr-FR" sz="2100" b="1" cap="none" spc="0" dirty="0">
                          <a:solidFill>
                            <a:schemeClr val="tx1"/>
                          </a:solidFill>
                          <a:effectLst/>
                        </a:rPr>
                        <a:t> âge ? </a:t>
                      </a:r>
                      <a:endParaRPr lang="fr-FR" sz="21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131" marR="104131" marT="1388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940560" algn="l"/>
                        </a:tabLst>
                      </a:pPr>
                      <a:r>
                        <a:rPr lang="fr-FR" sz="2100" cap="none" spc="0" dirty="0">
                          <a:solidFill>
                            <a:schemeClr val="tx1"/>
                          </a:solidFill>
                          <a:effectLst/>
                        </a:rPr>
                        <a:t>Pour donner l’âge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Char char="-"/>
                        <a:tabLst>
                          <a:tab pos="5731510" algn="r"/>
                        </a:tabLst>
                      </a:pPr>
                      <a:r>
                        <a:rPr lang="fr-FR" sz="2100" cap="none" spc="0" dirty="0">
                          <a:solidFill>
                            <a:schemeClr val="tx1"/>
                          </a:solidFill>
                          <a:effectLst/>
                        </a:rPr>
                        <a:t>S + </a:t>
                      </a:r>
                      <a:r>
                        <a:rPr lang="fr-FR" sz="210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AVOIR</a:t>
                      </a:r>
                      <a:r>
                        <a:rPr lang="fr-FR" sz="2100" cap="none" spc="0" dirty="0">
                          <a:solidFill>
                            <a:schemeClr val="tx1"/>
                          </a:solidFill>
                          <a:effectLst/>
                        </a:rPr>
                        <a:t> + ___ an(s)</a:t>
                      </a:r>
                      <a:endParaRPr lang="fr-FR" sz="21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131" marR="104131" marT="1388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086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42844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8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" name="Group 10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DCCE689B-FA62-C5D6-E42A-9C05EAC360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3031717"/>
              </p:ext>
            </p:extLst>
          </p:nvPr>
        </p:nvGraphicFramePr>
        <p:xfrm>
          <a:off x="1456338" y="1726031"/>
          <a:ext cx="9279325" cy="3405939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2228714">
                  <a:extLst>
                    <a:ext uri="{9D8B030D-6E8A-4147-A177-3AD203B41FA5}">
                      <a16:colId xmlns:a16="http://schemas.microsoft.com/office/drawing/2014/main" val="1285643421"/>
                    </a:ext>
                  </a:extLst>
                </a:gridCol>
                <a:gridCol w="3500982">
                  <a:extLst>
                    <a:ext uri="{9D8B030D-6E8A-4147-A177-3AD203B41FA5}">
                      <a16:colId xmlns:a16="http://schemas.microsoft.com/office/drawing/2014/main" val="1529146925"/>
                    </a:ext>
                  </a:extLst>
                </a:gridCol>
                <a:gridCol w="3549629">
                  <a:extLst>
                    <a:ext uri="{9D8B030D-6E8A-4147-A177-3AD203B41FA5}">
                      <a16:colId xmlns:a16="http://schemas.microsoft.com/office/drawing/2014/main" val="3832407537"/>
                    </a:ext>
                  </a:extLst>
                </a:gridCol>
              </a:tblGrid>
              <a:tr h="597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 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Singulier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solidFill>
                            <a:schemeClr val="accent4"/>
                          </a:solidFill>
                          <a:effectLst/>
                        </a:rPr>
                        <a:t>Pluriel</a:t>
                      </a:r>
                      <a:endParaRPr lang="fr-FR" sz="2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extLst>
                  <a:ext uri="{0D108BD9-81ED-4DB2-BD59-A6C34878D82A}">
                    <a16:rowId xmlns:a16="http://schemas.microsoft.com/office/drawing/2014/main" val="2985708570"/>
                  </a:ext>
                </a:extLst>
              </a:tr>
              <a:tr h="1135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Masculin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30275" algn="l"/>
                        </a:tabLst>
                      </a:pPr>
                      <a:r>
                        <a:rPr lang="fr-FR" sz="3300" dirty="0">
                          <a:solidFill>
                            <a:srgbClr val="FF0000"/>
                          </a:solidFill>
                          <a:effectLst/>
                        </a:rPr>
                        <a:t>QUEL</a:t>
                      </a:r>
                      <a:r>
                        <a:rPr lang="fr-FR" sz="3300" dirty="0">
                          <a:effectLst/>
                        </a:rPr>
                        <a:t> est ton film préféré ?</a:t>
                      </a: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solidFill>
                            <a:srgbClr val="FF0000"/>
                          </a:solidFill>
                          <a:effectLst/>
                        </a:rPr>
                        <a:t>QUEL</a:t>
                      </a:r>
                      <a:r>
                        <a:rPr lang="fr-FR" sz="3300" dirty="0">
                          <a:solidFill>
                            <a:schemeClr val="accent4"/>
                          </a:solidFill>
                          <a:effectLst/>
                        </a:rPr>
                        <a:t>S</a:t>
                      </a:r>
                      <a:r>
                        <a:rPr lang="fr-FR" sz="3300" dirty="0">
                          <a:effectLst/>
                        </a:rPr>
                        <a:t> sont tes films préférés ? </a:t>
                      </a: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extLst>
                  <a:ext uri="{0D108BD9-81ED-4DB2-BD59-A6C34878D82A}">
                    <a16:rowId xmlns:a16="http://schemas.microsoft.com/office/drawing/2014/main" val="2400862798"/>
                  </a:ext>
                </a:extLst>
              </a:tr>
              <a:tr h="16734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solidFill>
                            <a:schemeClr val="accent6"/>
                          </a:solidFill>
                          <a:effectLst/>
                        </a:rPr>
                        <a:t>Féminin</a:t>
                      </a:r>
                      <a:endParaRPr lang="fr-FR" sz="26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solidFill>
                            <a:srgbClr val="FF0000"/>
                          </a:solidFill>
                          <a:effectLst/>
                        </a:rPr>
                        <a:t>Quel</a:t>
                      </a:r>
                      <a:r>
                        <a:rPr lang="fr-FR" sz="3300" dirty="0">
                          <a:solidFill>
                            <a:schemeClr val="accent6"/>
                          </a:solidFill>
                          <a:effectLst/>
                        </a:rPr>
                        <a:t>le</a:t>
                      </a:r>
                      <a:r>
                        <a:rPr lang="fr-FR" sz="3300" dirty="0">
                          <a:effectLst/>
                        </a:rPr>
                        <a:t> est ta série préférée ?</a:t>
                      </a: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solidFill>
                            <a:srgbClr val="FF0000"/>
                          </a:solidFill>
                          <a:effectLst/>
                        </a:rPr>
                        <a:t>QUEL</a:t>
                      </a:r>
                      <a:r>
                        <a:rPr lang="fr-FR" sz="3300" dirty="0">
                          <a:solidFill>
                            <a:schemeClr val="accent6"/>
                          </a:solidFill>
                          <a:effectLst/>
                        </a:rPr>
                        <a:t>LE</a:t>
                      </a:r>
                      <a:r>
                        <a:rPr lang="fr-FR" sz="3300" dirty="0">
                          <a:solidFill>
                            <a:schemeClr val="accent4"/>
                          </a:solidFill>
                          <a:effectLst/>
                        </a:rPr>
                        <a:t>S</a:t>
                      </a:r>
                      <a:r>
                        <a:rPr lang="fr-FR" sz="3300" dirty="0">
                          <a:effectLst/>
                        </a:rPr>
                        <a:t> sont tes séries préférées ? </a:t>
                      </a: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extLst>
                  <a:ext uri="{0D108BD9-81ED-4DB2-BD59-A6C34878D82A}">
                    <a16:rowId xmlns:a16="http://schemas.microsoft.com/office/drawing/2014/main" val="288737401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724282A-7217-FD3B-45B0-81CA837E0606}"/>
              </a:ext>
            </a:extLst>
          </p:cNvPr>
          <p:cNvSpPr txBox="1"/>
          <p:nvPr/>
        </p:nvSpPr>
        <p:spPr>
          <a:xfrm>
            <a:off x="5208003" y="707103"/>
            <a:ext cx="6097088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b="1" u="sng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Règle générale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2953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9" descr="COURS DE FRANÇAIS 42, quel quels quelle quelles lequel lesquels laquelle  lesquelles - Coliglote">
            <a:extLst>
              <a:ext uri="{FF2B5EF4-FFF2-40B4-BE49-F238E27FC236}">
                <a16:creationId xmlns:a16="http://schemas.microsoft.com/office/drawing/2014/main" id="{E4E1C1C4-D598-2AD5-C9A2-BF87F248B0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452456"/>
            <a:ext cx="10905066" cy="39530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3240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76152AB-DB4E-43E1-BE8B-9E2B5DE4C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2544CF4-9B52-4A7B-A4B3-88C72729B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743290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75862C5-5C00-4421-BC7B-9B7B86DBC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729038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83C0167-8814-8332-1722-B22314759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347730"/>
            <a:ext cx="10168128" cy="2052034"/>
          </a:xfrm>
        </p:spPr>
        <p:txBody>
          <a:bodyPr>
            <a:normAutofit/>
          </a:bodyPr>
          <a:lstStyle/>
          <a:p>
            <a:r>
              <a:rPr lang="fr-FR" sz="4800"/>
              <a:t>Trouve les questions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9440EF-9BE9-4AE9-8C28-00B02296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101050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6946A927-CAD7-6F0B-A841-988E86BA5F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6807777"/>
              </p:ext>
            </p:extLst>
          </p:nvPr>
        </p:nvGraphicFramePr>
        <p:xfrm>
          <a:off x="1585447" y="3241582"/>
          <a:ext cx="9228370" cy="2743016"/>
        </p:xfrm>
        <a:graphic>
          <a:graphicData uri="http://schemas.openxmlformats.org/drawingml/2006/table">
            <a:tbl>
              <a:tblPr firstRow="1" firstCol="1" bandRow="1">
                <a:solidFill>
                  <a:srgbClr val="F2F2F2">
                    <a:alpha val="30196"/>
                  </a:srgbClr>
                </a:solidFill>
                <a:tableStyleId>{5C22544A-7EE6-4342-B048-85BDC9FD1C3A}</a:tableStyleId>
              </a:tblPr>
              <a:tblGrid>
                <a:gridCol w="3776856">
                  <a:extLst>
                    <a:ext uri="{9D8B030D-6E8A-4147-A177-3AD203B41FA5}">
                      <a16:colId xmlns:a16="http://schemas.microsoft.com/office/drawing/2014/main" val="644978469"/>
                    </a:ext>
                  </a:extLst>
                </a:gridCol>
                <a:gridCol w="5451514">
                  <a:extLst>
                    <a:ext uri="{9D8B030D-6E8A-4147-A177-3AD203B41FA5}">
                      <a16:colId xmlns:a16="http://schemas.microsoft.com/office/drawing/2014/main" val="963973972"/>
                    </a:ext>
                  </a:extLst>
                </a:gridCol>
              </a:tblGrid>
              <a:tr h="6857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lphaLcPeriod"/>
                      </a:pPr>
                      <a:r>
                        <a:rPr lang="fr-FR" sz="2200" b="0" cap="none" spc="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2200" b="0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860" marR="107804" marT="143739" marB="143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 b="0" cap="none" spc="0">
                          <a:solidFill>
                            <a:schemeClr val="bg1"/>
                          </a:solidFill>
                          <a:effectLst/>
                        </a:rPr>
                        <a:t>J’ai 48 ans.</a:t>
                      </a:r>
                      <a:endParaRPr lang="fr-FR" sz="2200" b="0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860" marR="107804" marT="143739" marB="143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492320"/>
                  </a:ext>
                </a:extLst>
              </a:tr>
              <a:tr h="68575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fr-FR" sz="22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</a:t>
                      </a:r>
                    </a:p>
                  </a:txBody>
                  <a:tcPr marL="186860" marR="107804" marT="143739" marB="143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 cap="none" spc="0">
                          <a:solidFill>
                            <a:schemeClr val="tx1"/>
                          </a:solidFill>
                          <a:effectLst/>
                        </a:rPr>
                        <a:t>23, rue de la Poste.</a:t>
                      </a:r>
                      <a:endParaRPr lang="fr-FR" sz="2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860" marR="107804" marT="143739" marB="143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251800"/>
                  </a:ext>
                </a:extLst>
              </a:tr>
              <a:tr h="68575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fr-FR" sz="2200" cap="none" spc="0" dirty="0">
                          <a:solidFill>
                            <a:schemeClr val="tx1"/>
                          </a:solidFill>
                          <a:effectLst/>
                        </a:rPr>
                        <a:t>c.  </a:t>
                      </a:r>
                      <a:endParaRPr lang="fr-FR" sz="22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860" marR="107804" marT="143739" marB="143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 cap="none" spc="0">
                          <a:solidFill>
                            <a:schemeClr val="tx1"/>
                          </a:solidFill>
                          <a:effectLst/>
                        </a:rPr>
                        <a:t>C’est le 01 41 47 63 27.</a:t>
                      </a:r>
                      <a:endParaRPr lang="fr-FR" sz="2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860" marR="107804" marT="143739" marB="143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5677897"/>
                  </a:ext>
                </a:extLst>
              </a:tr>
              <a:tr h="68575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fr-FR" sz="2200" cap="none" spc="0" dirty="0">
                          <a:solidFill>
                            <a:schemeClr val="tx1"/>
                          </a:solidFill>
                          <a:effectLst/>
                        </a:rPr>
                        <a:t>d.  </a:t>
                      </a:r>
                      <a:endParaRPr lang="fr-FR" sz="22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860" marR="107804" marT="143739" marB="143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 cap="none" spc="0" dirty="0">
                          <a:solidFill>
                            <a:schemeClr val="tx1"/>
                          </a:solidFill>
                          <a:effectLst/>
                        </a:rPr>
                        <a:t>C’est fbontemps@orange.fr</a:t>
                      </a:r>
                      <a:endParaRPr lang="fr-FR" sz="22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6860" marR="107804" marT="143739" marB="143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868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8990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71FE41-A64D-5AE7-E9C6-60A534A61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I. Starter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6E36FB8-6AF4-686C-4F06-194E401DB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https://www.youtube.com/watch?v=oAR3LSIg-pU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  <a:p>
            <a:endParaRPr lang="fr-FR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L’homme est dans quelle ville 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L’homme et la femme se connaissent-ils 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 habite au Canada ? L’homme ou la femme ?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66118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EB1D4E-E21B-13B8-6EAE-6505D2D84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Kahoot</a:t>
            </a:r>
            <a:r>
              <a:rPr lang="fr-FR" dirty="0"/>
              <a:t> (self practice)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45356C-097D-2A0A-1576-9B87DAA0A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L’adjectif interrogatif QUEL</a:t>
            </a:r>
          </a:p>
          <a:p>
            <a:endParaRPr lang="fr-FR" dirty="0"/>
          </a:p>
          <a:p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https://kahoot.it/challenge/?quiz-id=01c109bd-7332-4f00-b7a9-0c946ab0158e&amp;single-player=true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464676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EA9853-4C2C-37EC-68AA-4021614F0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Grammaire (4) : les articles définis 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33450F2-1E4D-2EF2-2ECB-60CBE7C9AD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4868427"/>
              </p:ext>
            </p:extLst>
          </p:nvPr>
        </p:nvGraphicFramePr>
        <p:xfrm>
          <a:off x="1663546" y="2216413"/>
          <a:ext cx="8864904" cy="4440748"/>
        </p:xfrm>
        <a:graphic>
          <a:graphicData uri="http://schemas.openxmlformats.org/drawingml/2006/table">
            <a:tbl>
              <a:tblPr firstRow="1" firstCol="1" bandRow="1"/>
              <a:tblGrid>
                <a:gridCol w="2046456">
                  <a:extLst>
                    <a:ext uri="{9D8B030D-6E8A-4147-A177-3AD203B41FA5}">
                      <a16:colId xmlns:a16="http://schemas.microsoft.com/office/drawing/2014/main" val="1619570497"/>
                    </a:ext>
                  </a:extLst>
                </a:gridCol>
                <a:gridCol w="3408566">
                  <a:extLst>
                    <a:ext uri="{9D8B030D-6E8A-4147-A177-3AD203B41FA5}">
                      <a16:colId xmlns:a16="http://schemas.microsoft.com/office/drawing/2014/main" val="796358320"/>
                    </a:ext>
                  </a:extLst>
                </a:gridCol>
                <a:gridCol w="3409882">
                  <a:extLst>
                    <a:ext uri="{9D8B030D-6E8A-4147-A177-3AD203B41FA5}">
                      <a16:colId xmlns:a16="http://schemas.microsoft.com/office/drawing/2014/main" val="276625635"/>
                    </a:ext>
                  </a:extLst>
                </a:gridCol>
              </a:tblGrid>
              <a:tr h="568666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2133" marR="142133" marT="1974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Singulier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2133" marR="142133" marT="1974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Pluriel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2133" marR="142133" marT="1974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3737136"/>
                  </a:ext>
                </a:extLst>
              </a:tr>
              <a:tr h="1936041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Masculin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2133" marR="142133" marT="1974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>
                          <a:solidFill>
                            <a:srgbClr val="70AD47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</a:t>
                      </a:r>
                      <a:r>
                        <a:rPr lang="fr-FR" sz="2900" b="0" i="0" u="none" strike="noStrike">
                          <a:solidFill>
                            <a:srgbClr val="70AD47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9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professeur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>
                          <a:solidFill>
                            <a:srgbClr val="70AD47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</a:t>
                      </a:r>
                      <a:r>
                        <a:rPr lang="fr-FR" sz="29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étudiant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930275" algn="l"/>
                        </a:tabLst>
                      </a:pPr>
                      <a:r>
                        <a:rPr lang="fr-FR" sz="2900" b="1" i="0" u="none" strike="noStrike">
                          <a:solidFill>
                            <a:srgbClr val="70AD47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</a:t>
                      </a:r>
                      <a:r>
                        <a:rPr lang="fr-FR" sz="29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Japonais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2133" marR="142133" marT="1974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</a:t>
                      </a:r>
                      <a:r>
                        <a:rPr lang="fr-FR" sz="2900" b="0" i="0" u="none" strike="noStrike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9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professeur</a:t>
                      </a:r>
                      <a:r>
                        <a:rPr lang="fr-FR" sz="2900" b="0" i="0" u="none" strike="noStrike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</a:t>
                      </a:r>
                      <a:r>
                        <a:rPr lang="fr-FR" sz="29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étudiant</a:t>
                      </a:r>
                      <a:r>
                        <a:rPr lang="fr-FR" sz="2900" b="0" i="0" u="none" strike="noStrike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</a:t>
                      </a:r>
                      <a:r>
                        <a:rPr lang="fr-FR" sz="2900" b="1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900" b="0" i="0" u="none" strike="noStrike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Japonais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2133" marR="142133" marT="1974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4098455"/>
                  </a:ext>
                </a:extLst>
              </a:tr>
              <a:tr h="1936041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>
                          <a:solidFill>
                            <a:srgbClr val="4472C4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Féminin</a:t>
                      </a:r>
                      <a:endParaRPr lang="fr-FR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2133" marR="142133" marT="1974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 dirty="0">
                          <a:solidFill>
                            <a:srgbClr val="4472C4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</a:t>
                      </a:r>
                      <a:r>
                        <a:rPr lang="fr-FR" sz="29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secrétaire</a:t>
                      </a:r>
                      <a:endParaRPr lang="fr-FR" sz="3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 dirty="0">
                          <a:solidFill>
                            <a:srgbClr val="4472C4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 </a:t>
                      </a:r>
                      <a:r>
                        <a:rPr lang="fr-FR" sz="29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étudiant</a:t>
                      </a:r>
                      <a:r>
                        <a:rPr lang="fr-FR" sz="2900" b="1" i="0" u="none" strike="noStrike" dirty="0">
                          <a:solidFill>
                            <a:srgbClr val="4472C4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 dirty="0">
                          <a:solidFill>
                            <a:srgbClr val="4472C4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Une</a:t>
                      </a:r>
                      <a:r>
                        <a:rPr lang="fr-FR" sz="2900" b="0" i="0" u="none" strike="noStrike" dirty="0">
                          <a:solidFill>
                            <a:srgbClr val="70AD47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9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Japonais</a:t>
                      </a:r>
                      <a:r>
                        <a:rPr lang="fr-FR" sz="2900" b="1" i="0" u="none" strike="noStrike" dirty="0">
                          <a:solidFill>
                            <a:srgbClr val="4472C4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2133" marR="142133" marT="1974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 dirty="0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</a:t>
                      </a:r>
                      <a:r>
                        <a:rPr lang="fr-FR" sz="2900" b="0" i="0" u="none" strike="noStrike" dirty="0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9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secrétaire</a:t>
                      </a:r>
                      <a:r>
                        <a:rPr lang="fr-FR" sz="2900" b="0" i="0" u="none" strike="noStrike" dirty="0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 dirty="0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</a:t>
                      </a:r>
                      <a:r>
                        <a:rPr lang="fr-FR" sz="2900" b="1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9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étudiant</a:t>
                      </a:r>
                      <a:r>
                        <a:rPr lang="fr-FR" sz="2900" b="0" i="0" u="none" strike="noStrike" dirty="0">
                          <a:solidFill>
                            <a:srgbClr val="4472C4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fr-FR" sz="2900" b="0" i="0" u="none" strike="noStrike" dirty="0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 dirty="0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</a:t>
                      </a:r>
                      <a:r>
                        <a:rPr lang="fr-FR" sz="2900" b="1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9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Japonais</a:t>
                      </a:r>
                      <a:r>
                        <a:rPr lang="fr-FR" sz="2900" b="0" i="0" u="none" strike="noStrike" dirty="0">
                          <a:solidFill>
                            <a:srgbClr val="4472C4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fr-FR" sz="2900" b="0" i="0" u="none" strike="noStrike" dirty="0">
                          <a:solidFill>
                            <a:srgbClr val="FF0000"/>
                          </a:solidFill>
                          <a:effectLst/>
                          <a:latin typeface="Roboto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2133" marR="142133" marT="1974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023224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C5AD9D0-C35B-AFCB-3661-CFECAE97D539}"/>
              </a:ext>
            </a:extLst>
          </p:cNvPr>
          <p:cNvSpPr txBox="1"/>
          <p:nvPr/>
        </p:nvSpPr>
        <p:spPr>
          <a:xfrm>
            <a:off x="1416967" y="1223778"/>
            <a:ext cx="9836727" cy="671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On utilise </a:t>
            </a:r>
            <a:r>
              <a:rPr lang="fr-FR" sz="1800" b="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l’article indéfini</a:t>
            </a: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fr-FR" sz="1800" dirty="0">
                <a:solidFill>
                  <a:srgbClr val="70AD47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un</a:t>
            </a: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1800" dirty="0">
                <a:solidFill>
                  <a:srgbClr val="4472C4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une</a:t>
            </a: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1800" dirty="0">
                <a:solidFill>
                  <a:srgbClr val="FF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des</a:t>
            </a:r>
            <a:r>
              <a:rPr lang="fr-FR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 pour désigner quelque chose pour de non spécifique ou pour la première fois.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8963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8" descr="French Indefinite Articles | Learn French Online | L&amp;#39;éducation française,  Français débutant, French expressions">
            <a:extLst>
              <a:ext uri="{FF2B5EF4-FFF2-40B4-BE49-F238E27FC236}">
                <a16:creationId xmlns:a16="http://schemas.microsoft.com/office/drawing/2014/main" id="{793568AA-A72F-4DB0-2C83-E9E967C3DE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44176" y="643467"/>
            <a:ext cx="4303648" cy="55710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94162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8D73F1-5178-5A6E-B94A-134FD58F4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86DF51-C473-2CE4-C5E8-F09406307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31" descr="Parle en français!: 2019">
            <a:extLst>
              <a:ext uri="{FF2B5EF4-FFF2-40B4-BE49-F238E27FC236}">
                <a16:creationId xmlns:a16="http://schemas.microsoft.com/office/drawing/2014/main" id="{75A2EF71-03EB-9462-9FF8-96B5037740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245" y="563245"/>
            <a:ext cx="5731510" cy="57315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30465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C64ECE-9EEE-BC0B-F813-BA0B97B37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 avec un article indéfini (un, une)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BB0E15A-1044-C515-32D0-C1EDF0F24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C’est _____ photographe. Il est sympa. - Ah oui 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Vous avez _____ à Paris ? – Non.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Qui est-ce ? – C’est _____ étudiante.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Jean a _____ ami. – Oui, et il parle espagnol.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Annie a _____ amie. – C’est une Italienne.</a:t>
            </a:r>
          </a:p>
        </p:txBody>
      </p:sp>
    </p:spTree>
    <p:extLst>
      <p:ext uri="{BB962C8B-B14F-4D97-AF65-F5344CB8AC3E}">
        <p14:creationId xmlns:p14="http://schemas.microsoft.com/office/powerpoint/2010/main" val="6096889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E1FA248-D708-2786-E1E5-131088F8D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4600"/>
              <a:t>V. Grammaire (5) : les adjectifs possessifs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3B8AF73F-346F-395D-177B-D9CC086B01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7466806"/>
              </p:ext>
            </p:extLst>
          </p:nvPr>
        </p:nvGraphicFramePr>
        <p:xfrm>
          <a:off x="838200" y="2795486"/>
          <a:ext cx="10515601" cy="2814081"/>
        </p:xfrm>
        <a:graphic>
          <a:graphicData uri="http://schemas.openxmlformats.org/drawingml/2006/table">
            <a:tbl>
              <a:tblPr firstRow="1" firstCol="1" bandRow="1"/>
              <a:tblGrid>
                <a:gridCol w="3781820">
                  <a:extLst>
                    <a:ext uri="{9D8B030D-6E8A-4147-A177-3AD203B41FA5}">
                      <a16:colId xmlns:a16="http://schemas.microsoft.com/office/drawing/2014/main" val="3340033135"/>
                    </a:ext>
                  </a:extLst>
                </a:gridCol>
                <a:gridCol w="2882576">
                  <a:extLst>
                    <a:ext uri="{9D8B030D-6E8A-4147-A177-3AD203B41FA5}">
                      <a16:colId xmlns:a16="http://schemas.microsoft.com/office/drawing/2014/main" val="3742873329"/>
                    </a:ext>
                  </a:extLst>
                </a:gridCol>
                <a:gridCol w="3851205">
                  <a:extLst>
                    <a:ext uri="{9D8B030D-6E8A-4147-A177-3AD203B41FA5}">
                      <a16:colId xmlns:a16="http://schemas.microsoft.com/office/drawing/2014/main" val="1859918849"/>
                    </a:ext>
                  </a:extLst>
                </a:gridCol>
              </a:tblGrid>
              <a:tr h="878817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(B)-Demander des nouvelles 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899" marR="119899" marT="166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(D)-Demander une adresse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899" marR="119899" marT="166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(E)-Donner une adresse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899" marR="119899" marT="166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91100"/>
                  </a:ext>
                </a:extLst>
              </a:tr>
              <a:tr h="1455555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Comment va </a:t>
                      </a:r>
                      <a:r>
                        <a:rPr lang="fr-FR" sz="2400" b="0" i="0" u="none" strike="noStrike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ton</a:t>
                      </a: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ami espagnol ?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899" marR="119899" marT="166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Quelle est </a:t>
                      </a:r>
                      <a:r>
                        <a:rPr lang="fr-FR" sz="2400" b="0" i="0" u="none" strike="noStrike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ton</a:t>
                      </a: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adresse ?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899" marR="119899" marT="166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400" b="0" i="0" u="none" strike="noStrike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</a:t>
                      </a: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adresse, c’est : 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David Delage, 35 rue Notre Dame, à Montréal.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899" marR="119899" marT="166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7743130"/>
                  </a:ext>
                </a:extLst>
              </a:tr>
              <a:tr h="47970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</a:t>
                      </a:r>
                      <a:r>
                        <a:rPr lang="fr-FR" sz="2400" b="0" i="0" u="none" strike="noStrike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votre</a:t>
                      </a: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bébé ? il va bien ?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899" marR="119899" marT="166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 as </a:t>
                      </a:r>
                      <a:r>
                        <a:rPr lang="fr-FR" sz="2400" b="0" i="0" u="none" strike="noStrike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son</a:t>
                      </a: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adresse ?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899" marR="119899" marT="166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9899" marR="119899" marT="166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552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77823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07F1E1-2C19-F6B8-0964-47D2FCD5E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39520"/>
            <a:ext cx="11343348" cy="58583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V. </a:t>
            </a:r>
            <a:r>
              <a:rPr lang="en-US" sz="3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Grammaire</a:t>
            </a: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(5): les </a:t>
            </a:r>
            <a:r>
              <a:rPr lang="en-US" sz="3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adjectifs</a:t>
            </a: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possessifs</a:t>
            </a:r>
            <a:endParaRPr lang="en-US" sz="3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0D5FE50-99A0-9971-EEB4-E0E909B142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1100039"/>
              </p:ext>
            </p:extLst>
          </p:nvPr>
        </p:nvGraphicFramePr>
        <p:xfrm>
          <a:off x="782314" y="1875278"/>
          <a:ext cx="7875034" cy="3705978"/>
        </p:xfrm>
        <a:graphic>
          <a:graphicData uri="http://schemas.openxmlformats.org/drawingml/2006/table">
            <a:tbl>
              <a:tblPr firstRow="1" firstCol="1" bandRow="1"/>
              <a:tblGrid>
                <a:gridCol w="2101727">
                  <a:extLst>
                    <a:ext uri="{9D8B030D-6E8A-4147-A177-3AD203B41FA5}">
                      <a16:colId xmlns:a16="http://schemas.microsoft.com/office/drawing/2014/main" val="940538783"/>
                    </a:ext>
                  </a:extLst>
                </a:gridCol>
                <a:gridCol w="1598433">
                  <a:extLst>
                    <a:ext uri="{9D8B030D-6E8A-4147-A177-3AD203B41FA5}">
                      <a16:colId xmlns:a16="http://schemas.microsoft.com/office/drawing/2014/main" val="3198188368"/>
                    </a:ext>
                  </a:extLst>
                </a:gridCol>
                <a:gridCol w="1716771">
                  <a:extLst>
                    <a:ext uri="{9D8B030D-6E8A-4147-A177-3AD203B41FA5}">
                      <a16:colId xmlns:a16="http://schemas.microsoft.com/office/drawing/2014/main" val="351667104"/>
                    </a:ext>
                  </a:extLst>
                </a:gridCol>
                <a:gridCol w="1379924">
                  <a:extLst>
                    <a:ext uri="{9D8B030D-6E8A-4147-A177-3AD203B41FA5}">
                      <a16:colId xmlns:a16="http://schemas.microsoft.com/office/drawing/2014/main" val="4210311211"/>
                    </a:ext>
                  </a:extLst>
                </a:gridCol>
                <a:gridCol w="1078179">
                  <a:extLst>
                    <a:ext uri="{9D8B030D-6E8A-4147-A177-3AD203B41FA5}">
                      <a16:colId xmlns:a16="http://schemas.microsoft.com/office/drawing/2014/main" val="1235032916"/>
                    </a:ext>
                  </a:extLst>
                </a:gridCol>
              </a:tblGrid>
              <a:tr h="315596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Singulier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Pluriel</a:t>
                      </a:r>
                      <a:endParaRPr lang="fr-FR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526549"/>
                  </a:ext>
                </a:extLst>
              </a:tr>
              <a:tr h="176852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5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5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Masculin</a:t>
                      </a:r>
                      <a:endParaRPr lang="fr-FR" sz="3300" b="0" i="0" u="none" strike="noStrike" dirty="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5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Féminin</a:t>
                      </a:r>
                      <a:endParaRPr lang="fr-FR" sz="3300" b="0" i="0" u="none" strike="noStrike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Masculin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Féminin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979744"/>
                  </a:ext>
                </a:extLst>
              </a:tr>
              <a:tr h="31559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(c’est à moi)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</a:t>
                      </a: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père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</a:t>
                      </a: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mère*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mes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parents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290884"/>
                  </a:ext>
                </a:extLst>
              </a:tr>
              <a:tr h="31559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(c’est à toi)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ton</a:t>
                      </a: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père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</a:t>
                      </a: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mère*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tes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parents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9550706"/>
                  </a:ext>
                </a:extLst>
              </a:tr>
              <a:tr h="423142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(c’est à lui/elle)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son</a:t>
                      </a: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père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</a:t>
                      </a: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mère*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ses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parents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9237858"/>
                  </a:ext>
                </a:extLst>
              </a:tr>
              <a:tr h="31559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(c’est à nous)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notre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père / mère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nos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parents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819073"/>
                  </a:ext>
                </a:extLst>
              </a:tr>
              <a:tr h="31559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(c’est à vous)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votre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père / mère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vos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parents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6884733"/>
                  </a:ext>
                </a:extLst>
              </a:tr>
              <a:tr h="423142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(c’est à eux/elles)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407" marR="124407" marT="1727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leur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père / mère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leurs </a:t>
                      </a: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parents</a:t>
                      </a:r>
                      <a:endParaRPr lang="fr-FR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876" marR="165876" marT="82939" marB="829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4358564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31BCCDD-5BC5-4D1D-D86D-22EED7FD3CCF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4169" y="5079202"/>
            <a:ext cx="1651783" cy="177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p3-output-ttsfree(dot)com (58)">
            <a:hlinkClick r:id="" action="ppaction://media"/>
            <a:extLst>
              <a:ext uri="{FF2B5EF4-FFF2-40B4-BE49-F238E27FC236}">
                <a16:creationId xmlns:a16="http://schemas.microsoft.com/office/drawing/2014/main" id="{634CC042-01EE-5F21-EA9B-CDCD147B14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798907" y="2759024"/>
            <a:ext cx="304800" cy="304800"/>
          </a:xfrm>
          <a:prstGeom prst="rect">
            <a:avLst/>
          </a:prstGeom>
        </p:spPr>
      </p:pic>
      <p:pic>
        <p:nvPicPr>
          <p:cNvPr id="7" name="mp3-output-ttsfree(dot)com (59)">
            <a:hlinkClick r:id="" action="ppaction://media"/>
            <a:extLst>
              <a:ext uri="{FF2B5EF4-FFF2-40B4-BE49-F238E27FC236}">
                <a16:creationId xmlns:a16="http://schemas.microsoft.com/office/drawing/2014/main" id="{7BF5CC31-3E0F-EEE7-7F14-A32CAEAB6FE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779063" y="3220612"/>
            <a:ext cx="304800" cy="304800"/>
          </a:xfrm>
          <a:prstGeom prst="rect">
            <a:avLst/>
          </a:prstGeom>
        </p:spPr>
      </p:pic>
      <p:pic>
        <p:nvPicPr>
          <p:cNvPr id="8" name="mp3-output-ttsfree(dot)com (60)">
            <a:hlinkClick r:id="" action="ppaction://media"/>
            <a:extLst>
              <a:ext uri="{FF2B5EF4-FFF2-40B4-BE49-F238E27FC236}">
                <a16:creationId xmlns:a16="http://schemas.microsoft.com/office/drawing/2014/main" id="{B08744B0-49DB-2A3A-6A46-8607853CE5B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798907" y="3699566"/>
            <a:ext cx="304800" cy="304800"/>
          </a:xfrm>
          <a:prstGeom prst="rect">
            <a:avLst/>
          </a:prstGeom>
        </p:spPr>
      </p:pic>
      <p:pic>
        <p:nvPicPr>
          <p:cNvPr id="9" name="mp3-output-ttsfree(dot)com (61)">
            <a:hlinkClick r:id="" action="ppaction://media"/>
            <a:extLst>
              <a:ext uri="{FF2B5EF4-FFF2-40B4-BE49-F238E27FC236}">
                <a16:creationId xmlns:a16="http://schemas.microsoft.com/office/drawing/2014/main" id="{E7039B7E-697E-EB7F-8D6B-B5BA7EB14D1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779063" y="4192927"/>
            <a:ext cx="304800" cy="304800"/>
          </a:xfrm>
          <a:prstGeom prst="rect">
            <a:avLst/>
          </a:prstGeom>
        </p:spPr>
      </p:pic>
      <p:pic>
        <p:nvPicPr>
          <p:cNvPr id="11" name="mp3-output-ttsfree(dot)com (62)">
            <a:hlinkClick r:id="" action="ppaction://media"/>
            <a:extLst>
              <a:ext uri="{FF2B5EF4-FFF2-40B4-BE49-F238E27FC236}">
                <a16:creationId xmlns:a16="http://schemas.microsoft.com/office/drawing/2014/main" id="{E1B27D49-768B-18A1-D5CA-EBECB5A0D9A8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801658" y="4710259"/>
            <a:ext cx="304800" cy="304800"/>
          </a:xfrm>
          <a:prstGeom prst="rect">
            <a:avLst/>
          </a:prstGeom>
        </p:spPr>
      </p:pic>
      <p:pic>
        <p:nvPicPr>
          <p:cNvPr id="12" name="mp3-output-ttsfree(dot)com (63)">
            <a:hlinkClick r:id="" action="ppaction://media"/>
            <a:extLst>
              <a:ext uri="{FF2B5EF4-FFF2-40B4-BE49-F238E27FC236}">
                <a16:creationId xmlns:a16="http://schemas.microsoft.com/office/drawing/2014/main" id="{B4C1875E-FC12-A653-C936-956C8219347F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812773" y="5189213"/>
            <a:ext cx="304800" cy="304800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11DC29F8-75EF-B89C-0655-5E0F116E81AB}"/>
              </a:ext>
            </a:extLst>
          </p:cNvPr>
          <p:cNvSpPr txBox="1"/>
          <p:nvPr/>
        </p:nvSpPr>
        <p:spPr>
          <a:xfrm>
            <a:off x="1603140" y="5720952"/>
            <a:ext cx="6454588" cy="97885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steps to know which adjective you must use :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does this belong to ? 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(à moi, à toi, à lui/à elle, etc.)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number (sg/pl) and gender (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masc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/fem) of the </a:t>
            </a:r>
            <a:r>
              <a:rPr lang="en-US" sz="14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 </a:t>
            </a:r>
            <a:r>
              <a:rPr lang="en-US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fr-FR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4535472-0B16-61DB-093E-678A5817D69C}"/>
              </a:ext>
            </a:extLst>
          </p:cNvPr>
          <p:cNvSpPr txBox="1"/>
          <p:nvPr/>
        </p:nvSpPr>
        <p:spPr>
          <a:xfrm>
            <a:off x="8748443" y="2588321"/>
            <a:ext cx="3443557" cy="212365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2200" dirty="0"/>
              <a:t>(*)Devant </a:t>
            </a:r>
            <a:r>
              <a:rPr lang="en-US" sz="2200" dirty="0" err="1"/>
              <a:t>une</a:t>
            </a:r>
            <a:r>
              <a:rPr lang="en-US" sz="2200" dirty="0"/>
              <a:t> </a:t>
            </a:r>
            <a:r>
              <a:rPr lang="en-US" sz="2200" dirty="0" err="1">
                <a:solidFill>
                  <a:srgbClr val="00B050"/>
                </a:solidFill>
              </a:rPr>
              <a:t>voyelle</a:t>
            </a:r>
            <a:r>
              <a:rPr lang="en-US" sz="2200" dirty="0"/>
              <a:t>, </a:t>
            </a:r>
          </a:p>
          <a:p>
            <a:pPr lvl="0"/>
            <a:r>
              <a:rPr lang="en-US" sz="2200" dirty="0"/>
              <a:t>on </a:t>
            </a:r>
            <a:r>
              <a:rPr lang="en-US" sz="2200" dirty="0" err="1"/>
              <a:t>utilise</a:t>
            </a:r>
            <a:r>
              <a:rPr lang="en-US" sz="2200" dirty="0"/>
              <a:t> </a:t>
            </a:r>
            <a:r>
              <a:rPr lang="en-US" sz="2200" i="1" dirty="0" err="1">
                <a:solidFill>
                  <a:srgbClr val="FF0000"/>
                </a:solidFill>
                <a:highlight>
                  <a:srgbClr val="00FF00"/>
                </a:highlight>
              </a:rPr>
              <a:t>mon</a:t>
            </a:r>
            <a:r>
              <a:rPr lang="en-US" sz="2200" i="1" dirty="0">
                <a:solidFill>
                  <a:srgbClr val="FF0000"/>
                </a:solidFill>
              </a:rPr>
              <a:t>, </a:t>
            </a:r>
            <a:r>
              <a:rPr lang="en-US" sz="2200" i="1" dirty="0">
                <a:solidFill>
                  <a:srgbClr val="FF0000"/>
                </a:solidFill>
                <a:highlight>
                  <a:srgbClr val="00FF00"/>
                </a:highlight>
              </a:rPr>
              <a:t>ton</a:t>
            </a:r>
            <a:r>
              <a:rPr lang="en-US" sz="2200" i="1" dirty="0">
                <a:solidFill>
                  <a:srgbClr val="FF0000"/>
                </a:solidFill>
              </a:rPr>
              <a:t>, </a:t>
            </a:r>
            <a:r>
              <a:rPr lang="en-US" sz="2200" i="1" dirty="0">
                <a:solidFill>
                  <a:srgbClr val="FF0000"/>
                </a:solidFill>
                <a:highlight>
                  <a:srgbClr val="00FF00"/>
                </a:highlight>
              </a:rPr>
              <a:t>son</a:t>
            </a:r>
            <a:r>
              <a:rPr lang="en-US" sz="2200" i="1" dirty="0">
                <a:solidFill>
                  <a:srgbClr val="FF0000"/>
                </a:solidFill>
              </a:rPr>
              <a:t> </a:t>
            </a:r>
          </a:p>
          <a:p>
            <a:pPr lvl="0"/>
            <a:r>
              <a:rPr lang="en-US" sz="2200" dirty="0"/>
              <a:t>à la place de </a:t>
            </a:r>
            <a:r>
              <a:rPr lang="en-US" sz="2200" i="1" dirty="0">
                <a:highlight>
                  <a:srgbClr val="FFFF00"/>
                </a:highlight>
              </a:rPr>
              <a:t>ma</a:t>
            </a:r>
            <a:r>
              <a:rPr lang="en-US" sz="2200" i="1" dirty="0"/>
              <a:t>, </a:t>
            </a:r>
            <a:r>
              <a:rPr lang="en-US" sz="2200" i="1" dirty="0">
                <a:highlight>
                  <a:srgbClr val="FFFF00"/>
                </a:highlight>
              </a:rPr>
              <a:t>ta</a:t>
            </a:r>
            <a:r>
              <a:rPr lang="en-US" sz="2200" i="1" dirty="0"/>
              <a:t>, </a:t>
            </a:r>
            <a:r>
              <a:rPr lang="en-US" sz="2200" i="1" dirty="0" err="1">
                <a:highlight>
                  <a:srgbClr val="FFFF00"/>
                </a:highlight>
              </a:rPr>
              <a:t>sa</a:t>
            </a:r>
            <a:r>
              <a:rPr lang="en-US" sz="2200" dirty="0"/>
              <a:t>. </a:t>
            </a:r>
          </a:p>
          <a:p>
            <a:pPr lvl="0"/>
            <a:endParaRPr lang="en-US" sz="2200" dirty="0"/>
          </a:p>
          <a:p>
            <a:pPr lvl="0"/>
            <a:endParaRPr lang="en-US" sz="2200" dirty="0"/>
          </a:p>
          <a:p>
            <a:r>
              <a:rPr lang="en-US" sz="2200" strike="sngStrike" dirty="0">
                <a:highlight>
                  <a:srgbClr val="FFFF00"/>
                </a:highlight>
              </a:rPr>
              <a:t>Ma</a:t>
            </a:r>
            <a:r>
              <a:rPr lang="en-US" sz="2200" dirty="0"/>
              <a:t> amie--&gt; </a:t>
            </a:r>
            <a:r>
              <a:rPr lang="en-US" sz="2200" dirty="0" err="1">
                <a:solidFill>
                  <a:srgbClr val="FF0000"/>
                </a:solidFill>
                <a:highlight>
                  <a:srgbClr val="00FF00"/>
                </a:highlight>
              </a:rPr>
              <a:t>mon</a:t>
            </a:r>
            <a:r>
              <a:rPr lang="en-US" sz="2200" dirty="0"/>
              <a:t> </a:t>
            </a:r>
            <a:r>
              <a:rPr lang="en-US" sz="2200" dirty="0">
                <a:solidFill>
                  <a:srgbClr val="00B050"/>
                </a:solidFill>
              </a:rPr>
              <a:t>a</a:t>
            </a:r>
            <a:r>
              <a:rPr lang="en-US" sz="2200" dirty="0"/>
              <a:t>mie</a:t>
            </a:r>
          </a:p>
        </p:txBody>
      </p:sp>
      <p:pic>
        <p:nvPicPr>
          <p:cNvPr id="25" name="Picture 5" descr="Sign Warning Sticker by Marcela Sabiá">
            <a:extLst>
              <a:ext uri="{FF2B5EF4-FFF2-40B4-BE49-F238E27FC236}">
                <a16:creationId xmlns:a16="http://schemas.microsoft.com/office/drawing/2014/main" id="{8CCD5D85-683F-E423-4086-BF2B2F887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217" y="3144554"/>
            <a:ext cx="859812" cy="85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25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4" grpId="0" animBg="1"/>
      <p:bldP spid="2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86FA5E-A2BB-CDF6-3419-B5B33A0BCE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Exemples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 photos (à moi) = mes photos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enfants (à toi) = </a:t>
            </a:r>
            <a:r>
              <a:rPr lang="fr-FR" sz="1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enfants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enfants (à vous) = </a:t>
            </a:r>
            <a:r>
              <a:rPr lang="fr-FR" sz="1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enfants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enfants (à lui) = </a:t>
            </a:r>
            <a:r>
              <a:rPr lang="fr-FR" sz="1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enfants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mariage (à nous) = </a:t>
            </a:r>
            <a:r>
              <a:rPr lang="fr-FR" sz="1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notre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mariage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profession (à elle) = </a:t>
            </a:r>
            <a:r>
              <a:rPr lang="fr-FR" sz="1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profession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adresse (à eux) = </a:t>
            </a:r>
            <a:r>
              <a:rPr lang="fr-FR" sz="1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leur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adresse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FC141B2-ADF3-92D9-45F0-71505B83EF6D}"/>
              </a:ext>
            </a:extLst>
          </p:cNvPr>
          <p:cNvSpPr txBox="1"/>
          <p:nvPr/>
        </p:nvSpPr>
        <p:spPr>
          <a:xfrm>
            <a:off x="838199" y="327402"/>
            <a:ext cx="9955307" cy="127086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steps to know which adjective you must use :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does this belong to ? 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(à moi, à toi, à lui/à elle, etc.)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number (sg/pl) and gender (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masc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/fem) of the </a:t>
            </a:r>
            <a:r>
              <a:rPr lang="en-US" sz="20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</a:t>
            </a:r>
            <a:endParaRPr lang="fr-FR" sz="20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30AF7E-8324-30C7-1188-970777DDAE62}"/>
              </a:ext>
            </a:extLst>
          </p:cNvPr>
          <p:cNvSpPr/>
          <p:nvPr/>
        </p:nvSpPr>
        <p:spPr>
          <a:xfrm>
            <a:off x="3083863" y="2960663"/>
            <a:ext cx="364565" cy="2271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5783A9-CF3B-98B1-562F-1DA0161BC8F1}"/>
              </a:ext>
            </a:extLst>
          </p:cNvPr>
          <p:cNvSpPr/>
          <p:nvPr/>
        </p:nvSpPr>
        <p:spPr>
          <a:xfrm>
            <a:off x="3293041" y="3498795"/>
            <a:ext cx="364565" cy="2458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933482-CFA8-1CBD-8ABC-15EB6CD3DBD3}"/>
              </a:ext>
            </a:extLst>
          </p:cNvPr>
          <p:cNvSpPr/>
          <p:nvPr/>
        </p:nvSpPr>
        <p:spPr>
          <a:xfrm>
            <a:off x="3083119" y="3994609"/>
            <a:ext cx="337669" cy="2659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31C430-A538-4D00-1DDE-0756D9B88A47}"/>
              </a:ext>
            </a:extLst>
          </p:cNvPr>
          <p:cNvSpPr/>
          <p:nvPr/>
        </p:nvSpPr>
        <p:spPr>
          <a:xfrm>
            <a:off x="3340852" y="4473397"/>
            <a:ext cx="543867" cy="3055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1EF721-6971-6DC8-79E7-46844CF5E5EA}"/>
              </a:ext>
            </a:extLst>
          </p:cNvPr>
          <p:cNvSpPr/>
          <p:nvPr/>
        </p:nvSpPr>
        <p:spPr>
          <a:xfrm>
            <a:off x="3395919" y="5047606"/>
            <a:ext cx="228600" cy="2659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A63CA5-9C8D-7890-D5E8-524B4F3677BD}"/>
              </a:ext>
            </a:extLst>
          </p:cNvPr>
          <p:cNvSpPr/>
          <p:nvPr/>
        </p:nvSpPr>
        <p:spPr>
          <a:xfrm>
            <a:off x="3293041" y="5532191"/>
            <a:ext cx="388470" cy="2659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98" name="Picture 2" descr="Aucune description de photo disponible.">
            <a:extLst>
              <a:ext uri="{FF2B5EF4-FFF2-40B4-BE49-F238E27FC236}">
                <a16:creationId xmlns:a16="http://schemas.microsoft.com/office/drawing/2014/main" id="{893B4E9D-6C5E-89D5-6EA5-E0714B05B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441" y="1646284"/>
            <a:ext cx="5925924" cy="4967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D99CB010-7AC7-56FE-322E-6BF955879ABB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528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3D0F40-1AB8-CCB8-E8B1-B46526023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Kahoot</a:t>
            </a:r>
            <a:r>
              <a:rPr lang="fr-FR" dirty="0"/>
              <a:t> (self practice)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C871F9-6F1E-08F2-7BA1-0504F6E28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adjectifs possessifs</a:t>
            </a:r>
          </a:p>
          <a:p>
            <a:endParaRPr lang="fr-FR" dirty="0"/>
          </a:p>
          <a:p>
            <a:pPr marL="0" indent="0">
              <a:buNone/>
            </a:pP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https://kahoot.it/challenge/?quiz-id=b0d47ba7-e706-4699-9189-f491c3319c46&amp;single-player=true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56888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C9D836-339C-97FF-24C3-94EF759F7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E357E4-9404-2700-7749-41207C1ED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Posez quelques questions à votre voisin :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Demandez comment il/elle va.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Demandez l’âge, la profession, l’adresse et le numéro de téléphone.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9803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0AE800-AF7F-1F0A-9314-E4FB78271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II. Compréhension globale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ED7440-A483-FEF4-0DD3-F0D325A01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Qui parle ?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Où sont-ils ? Dans un café ? Dans la rue ? Dans un hôtel ?</a:t>
            </a:r>
          </a:p>
          <a:p>
            <a:endParaRPr lang="fr-FR" dirty="0"/>
          </a:p>
          <a:p>
            <a:r>
              <a:rPr lang="fr-FR" dirty="0"/>
              <a:t>Que font-ils ?</a:t>
            </a:r>
          </a:p>
          <a:p>
            <a:endParaRPr lang="fr-FR" dirty="0"/>
          </a:p>
          <a:p>
            <a:r>
              <a:rPr lang="fr-FR" dirty="0"/>
              <a:t>De quoi parlent-ils ?</a:t>
            </a:r>
          </a:p>
          <a:p>
            <a:endParaRPr lang="fr-FR" dirty="0"/>
          </a:p>
        </p:txBody>
      </p:sp>
      <p:pic>
        <p:nvPicPr>
          <p:cNvPr id="4" name="21 Track 21">
            <a:hlinkClick r:id="" action="ppaction://media"/>
            <a:extLst>
              <a:ext uri="{FF2B5EF4-FFF2-40B4-BE49-F238E27FC236}">
                <a16:creationId xmlns:a16="http://schemas.microsoft.com/office/drawing/2014/main" id="{2536E872-2EB5-ABA3-0094-03896B9224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2499" y="87550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884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4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9300A2-6165-50B7-8FC6-7A2EDDF7F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Links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4306EC-8133-EA45-1D86-8E6808F1BA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https://wordwall.net/play/21352/006/968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https://wordwall.net/play/21352/260/920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https://wordwall.net/play/21352/514/418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https://wordwall.net/play/25572/425/171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https://wordwall.net/play/21352/764/313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2621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7F7735-D803-454F-2630-C405AB617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fr-FR" sz="3600" dirty="0"/>
              <a:t>III. Compréhension détaillée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9C59AD4-C168-C2CB-DFED-E7DC8B035E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5573598"/>
              </p:ext>
            </p:extLst>
          </p:nvPr>
        </p:nvGraphicFramePr>
        <p:xfrm>
          <a:off x="838200" y="1890770"/>
          <a:ext cx="11094827" cy="4168197"/>
        </p:xfrm>
        <a:graphic>
          <a:graphicData uri="http://schemas.openxmlformats.org/drawingml/2006/table">
            <a:tbl>
              <a:tblPr firstRow="1" firstCol="1" bandRow="1"/>
              <a:tblGrid>
                <a:gridCol w="1142670">
                  <a:extLst>
                    <a:ext uri="{9D8B030D-6E8A-4147-A177-3AD203B41FA5}">
                      <a16:colId xmlns:a16="http://schemas.microsoft.com/office/drawing/2014/main" val="1247713085"/>
                    </a:ext>
                  </a:extLst>
                </a:gridCol>
                <a:gridCol w="1346980">
                  <a:extLst>
                    <a:ext uri="{9D8B030D-6E8A-4147-A177-3AD203B41FA5}">
                      <a16:colId xmlns:a16="http://schemas.microsoft.com/office/drawing/2014/main" val="2972965065"/>
                    </a:ext>
                  </a:extLst>
                </a:gridCol>
                <a:gridCol w="1938717">
                  <a:extLst>
                    <a:ext uri="{9D8B030D-6E8A-4147-A177-3AD203B41FA5}">
                      <a16:colId xmlns:a16="http://schemas.microsoft.com/office/drawing/2014/main" val="3511157427"/>
                    </a:ext>
                  </a:extLst>
                </a:gridCol>
                <a:gridCol w="1182069">
                  <a:extLst>
                    <a:ext uri="{9D8B030D-6E8A-4147-A177-3AD203B41FA5}">
                      <a16:colId xmlns:a16="http://schemas.microsoft.com/office/drawing/2014/main" val="1582698305"/>
                    </a:ext>
                  </a:extLst>
                </a:gridCol>
                <a:gridCol w="1500250">
                  <a:extLst>
                    <a:ext uri="{9D8B030D-6E8A-4147-A177-3AD203B41FA5}">
                      <a16:colId xmlns:a16="http://schemas.microsoft.com/office/drawing/2014/main" val="2438618059"/>
                    </a:ext>
                  </a:extLst>
                </a:gridCol>
                <a:gridCol w="2429568">
                  <a:extLst>
                    <a:ext uri="{9D8B030D-6E8A-4147-A177-3AD203B41FA5}">
                      <a16:colId xmlns:a16="http://schemas.microsoft.com/office/drawing/2014/main" val="1768870811"/>
                    </a:ext>
                  </a:extLst>
                </a:gridCol>
                <a:gridCol w="1554573">
                  <a:extLst>
                    <a:ext uri="{9D8B030D-6E8A-4147-A177-3AD203B41FA5}">
                      <a16:colId xmlns:a16="http://schemas.microsoft.com/office/drawing/2014/main" val="3794818390"/>
                    </a:ext>
                  </a:extLst>
                </a:gridCol>
              </a:tblGrid>
              <a:tr h="836409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(A)-Saluer / prendre congé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(B)-Demander des nouvelles 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(C)-Donner des nouvelles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(D)-Demander une adresse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(E)-Donner une adresse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(F)-Demander et dire l’âge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063644"/>
                  </a:ext>
                </a:extLst>
              </a:tr>
              <a:tr h="1090598">
                <a:tc rowSpan="2"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Dialogue 1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197" marR="109197" marT="54599" marB="5459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Salut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 vas bien ?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Oui, ça va bien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vais bien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Quelle est ton adresse ?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 adresse, c’est : 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David Delage, 35 rue Notre Dame, à Montréal.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7493880"/>
                  </a:ext>
                </a:extLst>
              </a:tr>
              <a:tr h="71327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Comment va ton ami espagnol ?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va bien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 as son adresse ?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4346091"/>
                  </a:ext>
                </a:extLst>
              </a:tr>
              <a:tr h="575296">
                <a:tc rowSpan="2"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Dialogue 2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197" marR="109197" marT="54599" marB="5459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Bonjour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Comment allez-vous ?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Ça va, ça va merci.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a quel âge maintenant ?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2785981"/>
                  </a:ext>
                </a:extLst>
              </a:tr>
              <a:tr h="95262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Bonne journée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 revoir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votre bébé ? il va bien ?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16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a un an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898" marR="81898" marT="113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3295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2272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845A0EE-C4C8-4AE1-B3C6-1261368AC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30BF1C41-9F23-9CD1-6951-63BF02051D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59550" y="639763"/>
            <a:ext cx="4532313" cy="4227513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30368902-94C1-2D29-0E32-52C0D65036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550" y="4935538"/>
            <a:ext cx="4532313" cy="128428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FA14030-B4D1-8643-1924-6804EFF66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29" y="640080"/>
            <a:ext cx="4225290" cy="55788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Dialogue 1</a:t>
            </a:r>
          </a:p>
        </p:txBody>
      </p:sp>
    </p:spTree>
    <p:extLst>
      <p:ext uri="{BB962C8B-B14F-4D97-AF65-F5344CB8AC3E}">
        <p14:creationId xmlns:p14="http://schemas.microsoft.com/office/powerpoint/2010/main" val="2215154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79184DD-6E16-2ED5-0E8E-1F7F52434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Dialogue 2</a:t>
            </a:r>
          </a:p>
        </p:txBody>
      </p:sp>
      <p:pic>
        <p:nvPicPr>
          <p:cNvPr id="4" name="Picture 13">
            <a:extLst>
              <a:ext uri="{FF2B5EF4-FFF2-40B4-BE49-F238E27FC236}">
                <a16:creationId xmlns:a16="http://schemas.microsoft.com/office/drawing/2014/main" id="{5CF605C8-D385-A8BA-9015-3A9D3A577D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7933" y="1360874"/>
            <a:ext cx="7347537" cy="413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420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614406-135F-4875-9C87-53822CB1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2285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8493B6E-6464-816A-EF1D-C950D8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434101"/>
            <a:ext cx="7169753" cy="1232750"/>
          </a:xfrm>
        </p:spPr>
        <p:txBody>
          <a:bodyPr anchor="b">
            <a:normAutofit fontScale="90000"/>
          </a:bodyPr>
          <a:lstStyle/>
          <a:p>
            <a:r>
              <a:rPr lang="fr-FR" dirty="0">
                <a:solidFill>
                  <a:schemeClr val="bg1"/>
                </a:solidFill>
              </a:rPr>
              <a:t>IV. Vocabulaire (1) : les salutations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6C21149-7D17-44C2-AFB6-4D931DC55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676579"/>
            <a:ext cx="8129873" cy="602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7468EC22-DA78-92EE-05AA-96EF9694FA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2289313"/>
              </p:ext>
            </p:extLst>
          </p:nvPr>
        </p:nvGraphicFramePr>
        <p:xfrm>
          <a:off x="1062883" y="3117333"/>
          <a:ext cx="10074446" cy="2587052"/>
        </p:xfrm>
        <a:graphic>
          <a:graphicData uri="http://schemas.openxmlformats.org/drawingml/2006/table">
            <a:tbl>
              <a:tblPr firstRow="1" firstCol="1" bandRow="1"/>
              <a:tblGrid>
                <a:gridCol w="5053087">
                  <a:extLst>
                    <a:ext uri="{9D8B030D-6E8A-4147-A177-3AD203B41FA5}">
                      <a16:colId xmlns:a16="http://schemas.microsoft.com/office/drawing/2014/main" val="3411588355"/>
                    </a:ext>
                  </a:extLst>
                </a:gridCol>
                <a:gridCol w="5021359">
                  <a:extLst>
                    <a:ext uri="{9D8B030D-6E8A-4147-A177-3AD203B41FA5}">
                      <a16:colId xmlns:a16="http://schemas.microsoft.com/office/drawing/2014/main" val="2425333795"/>
                    </a:ext>
                  </a:extLst>
                </a:gridCol>
              </a:tblGrid>
              <a:tr h="64676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Quand j’arrive</a:t>
                      </a:r>
                      <a:endParaRPr lang="fr-FR" sz="4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Quand je pars</a:t>
                      </a:r>
                      <a:endParaRPr lang="fr-FR" sz="4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037697"/>
                  </a:ext>
                </a:extLst>
              </a:tr>
              <a:tr h="64676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Salut</a:t>
                      </a:r>
                      <a:endParaRPr lang="fr-FR" sz="4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4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4780680"/>
                  </a:ext>
                </a:extLst>
              </a:tr>
              <a:tr h="64676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Bonjour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1583157"/>
                  </a:ext>
                </a:extLst>
              </a:tr>
              <a:tr h="64676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Bonne journée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 revoir</a:t>
                      </a:r>
                      <a:endParaRPr lang="fr-FR" sz="4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653" marR="161653" marT="224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0303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376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6732F99D-A010-96FD-B875-0FCB495B7A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7834702"/>
              </p:ext>
            </p:extLst>
          </p:nvPr>
        </p:nvGraphicFramePr>
        <p:xfrm>
          <a:off x="838200" y="1984889"/>
          <a:ext cx="10515601" cy="4032810"/>
        </p:xfrm>
        <a:graphic>
          <a:graphicData uri="http://schemas.openxmlformats.org/drawingml/2006/table">
            <a:tbl>
              <a:tblPr firstRow="1" firstCol="1" bandRow="1"/>
              <a:tblGrid>
                <a:gridCol w="2304579">
                  <a:extLst>
                    <a:ext uri="{9D8B030D-6E8A-4147-A177-3AD203B41FA5}">
                      <a16:colId xmlns:a16="http://schemas.microsoft.com/office/drawing/2014/main" val="2561042405"/>
                    </a:ext>
                  </a:extLst>
                </a:gridCol>
                <a:gridCol w="3824784">
                  <a:extLst>
                    <a:ext uri="{9D8B030D-6E8A-4147-A177-3AD203B41FA5}">
                      <a16:colId xmlns:a16="http://schemas.microsoft.com/office/drawing/2014/main" val="3790100065"/>
                    </a:ext>
                  </a:extLst>
                </a:gridCol>
                <a:gridCol w="4386238">
                  <a:extLst>
                    <a:ext uri="{9D8B030D-6E8A-4147-A177-3AD203B41FA5}">
                      <a16:colId xmlns:a16="http://schemas.microsoft.com/office/drawing/2014/main" val="1093468916"/>
                    </a:ext>
                  </a:extLst>
                </a:gridCol>
              </a:tblGrid>
              <a:tr h="968868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FORMEL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68" marR="137968" marT="1916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Saluer (quand j’arrive)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68" marR="137968" marT="1916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Prendre congé (quand je pars)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68" marR="137968" marT="1916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781084"/>
                  </a:ext>
                </a:extLst>
              </a:tr>
              <a:tr h="51230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matin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68" marR="137968" marT="1916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Bonjour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3958" marR="183958" marT="91979" marB="9197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 revoir / bonne journée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3958" marR="183958" marT="91979" marB="9197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0258174"/>
                  </a:ext>
                </a:extLst>
              </a:tr>
              <a:tr h="51230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L’après-midi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68" marR="137968" marT="1916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2503520"/>
                  </a:ext>
                </a:extLst>
              </a:tr>
              <a:tr h="51230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soir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68" marR="137968" marT="1916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Bonsoir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68" marR="137968" marT="1916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 revoir / bonne soirée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68" marR="137968" marT="1916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8377567"/>
                  </a:ext>
                </a:extLst>
              </a:tr>
              <a:tr h="152703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nuit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(avant de dormir)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68" marR="137968" marT="1916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(néant)</a:t>
                      </a:r>
                      <a:endParaRPr lang="fr-F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68" marR="137968" marT="1916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5731510" algn="r"/>
                        </a:tabLs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Bonne nuit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68" marR="137968" marT="1916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6968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055485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1793</Words>
  <Application>Microsoft Office PowerPoint</Application>
  <PresentationFormat>Grand écran</PresentationFormat>
  <Paragraphs>368</Paragraphs>
  <Slides>40</Slides>
  <Notes>0</Notes>
  <HiddenSlides>0</HiddenSlides>
  <MMClips>8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6" baseType="lpstr">
      <vt:lpstr>Arial</vt:lpstr>
      <vt:lpstr>Calibri</vt:lpstr>
      <vt:lpstr>Calibri Light</vt:lpstr>
      <vt:lpstr>Roboto</vt:lpstr>
      <vt:lpstr>Symbol</vt:lpstr>
      <vt:lpstr>Thème Office</vt:lpstr>
      <vt:lpstr>Ça va bien ?</vt:lpstr>
      <vt:lpstr>Learning objectives</vt:lpstr>
      <vt:lpstr>I. Starter</vt:lpstr>
      <vt:lpstr>II. Compréhension globale</vt:lpstr>
      <vt:lpstr>III. Compréhension détaillée</vt:lpstr>
      <vt:lpstr>Dialogue 1</vt:lpstr>
      <vt:lpstr>Dialogue 2</vt:lpstr>
      <vt:lpstr>IV. Vocabulaire (1) : les salutations</vt:lpstr>
      <vt:lpstr>Présentation PowerPoint</vt:lpstr>
      <vt:lpstr>Présentation PowerPoint</vt:lpstr>
      <vt:lpstr>Vocabulaire (2) : la famille</vt:lpstr>
      <vt:lpstr>Complétez les phrases</vt:lpstr>
      <vt:lpstr>Kahoot (self practice)</vt:lpstr>
      <vt:lpstr>Les nombres de 1 à 100</vt:lpstr>
      <vt:lpstr>Jouons au Loto !  Choisissez 3 nombres entre 1 et 30</vt:lpstr>
      <vt:lpstr>Jouons au Loto !  Choisissez 3 nombres entre 31 et 69</vt:lpstr>
      <vt:lpstr>Jouons au Loto !  Choisissez 3 nombres entre 70 et 99</vt:lpstr>
      <vt:lpstr>Compréhension orale</vt:lpstr>
      <vt:lpstr>Kahoot (self practice)</vt:lpstr>
      <vt:lpstr>V. Grammaire (1) :  demander et donner des nouvelles</vt:lpstr>
      <vt:lpstr>Le verbe ALLER (to go)</vt:lpstr>
      <vt:lpstr>Exercice </vt:lpstr>
      <vt:lpstr>Grammaire (2) :  Demander et donner l’adresse</vt:lpstr>
      <vt:lpstr>Le verbe AVOIR (to have)</vt:lpstr>
      <vt:lpstr>Complète avec les verbes ALLER ou AVOIR</vt:lpstr>
      <vt:lpstr>Grammaire (3) : Demander et dire l’âge</vt:lpstr>
      <vt:lpstr>Présentation PowerPoint</vt:lpstr>
      <vt:lpstr>Présentation PowerPoint</vt:lpstr>
      <vt:lpstr>Trouve les questions</vt:lpstr>
      <vt:lpstr>Kahoot (self practice)</vt:lpstr>
      <vt:lpstr>Grammaire (4) : les articles définis </vt:lpstr>
      <vt:lpstr>Présentation PowerPoint</vt:lpstr>
      <vt:lpstr>Présentation PowerPoint</vt:lpstr>
      <vt:lpstr>Complétez avec un article indéfini (un, une)</vt:lpstr>
      <vt:lpstr>V. Grammaire (5) : les adjectifs possessifs</vt:lpstr>
      <vt:lpstr>V. Grammaire (5): les adjectifs possessifs</vt:lpstr>
      <vt:lpstr>Présentation PowerPoint</vt:lpstr>
      <vt:lpstr>Kahoot (self practice)</vt:lpstr>
      <vt:lpstr>Production</vt:lpstr>
      <vt:lpstr>Links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Unité 1 – Leçon 3</dc:title>
  <dc:creator>Chan, Makara Valery Ouk</dc:creator>
  <cp:lastModifiedBy>Chan, Makara Valery Ouk</cp:lastModifiedBy>
  <cp:revision>7</cp:revision>
  <dcterms:created xsi:type="dcterms:W3CDTF">2023-03-05T09:39:35Z</dcterms:created>
  <dcterms:modified xsi:type="dcterms:W3CDTF">2023-03-05T10:46:06Z</dcterms:modified>
</cp:coreProperties>
</file>