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2" r:id="rId21"/>
    <p:sldId id="277" r:id="rId22"/>
    <p:sldId id="278" r:id="rId23"/>
    <p:sldId id="279" r:id="rId24"/>
    <p:sldId id="280" r:id="rId25"/>
    <p:sldId id="281" r:id="rId26"/>
    <p:sldId id="284" r:id="rId27"/>
    <p:sldId id="282" r:id="rId28"/>
    <p:sldId id="286" r:id="rId29"/>
    <p:sldId id="285" r:id="rId30"/>
    <p:sldId id="283" r:id="rId31"/>
    <p:sldId id="287" r:id="rId32"/>
    <p:sldId id="288" r:id="rId33"/>
    <p:sldId id="268" r:id="rId34"/>
    <p:sldId id="289" r:id="rId35"/>
    <p:sldId id="291" r:id="rId36"/>
    <p:sldId id="290" r:id="rId37"/>
    <p:sldId id="292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8" autoAdjust="0"/>
    <p:restoredTop sz="94660"/>
  </p:normalViewPr>
  <p:slideViewPr>
    <p:cSldViewPr snapToGrid="0">
      <p:cViewPr>
        <p:scale>
          <a:sx n="80" d="100"/>
          <a:sy n="80" d="100"/>
        </p:scale>
        <p:origin x="3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DE7D22-2D36-1F2A-6857-1D0611F1E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62908DA-3AF6-7BDC-B65E-FB7F3739D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5E3E70-895A-D752-02F3-A830EEF26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261DB0-829A-ECAB-7C47-463CFBAE3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262C9B-025D-514C-1A3E-11439639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65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C658E1-B366-583C-6C53-16AB27816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3E0D18-DB2E-880B-A8D2-E77043F53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6D90AA-0ABE-A005-B232-09BA56BEF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FC99F4-ED14-005B-0B3B-0CBAD4AA8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983900-E4D5-061D-2C93-1EC37A82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05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26E921D-C718-01D7-59DA-38E61C6DC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A6BD46-3277-CEB5-F8F9-7287E6DE6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E70AB0-1F83-2E56-D17A-5C13726EB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C95A70-68F6-C61D-F481-B8E5C2DB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408E16-B93F-B794-9F87-A70A04969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58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B72159-9C86-E76B-A11C-30568CAF5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2B192B-48F4-8110-A9DB-2D956F032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3B7B4E-B2EA-10AC-C708-29CD48203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925325-DE21-FB6D-D5FF-68B8998E7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BCBAD4-8098-9687-91D6-BF768B27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13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C41A90-7688-7BC4-C277-BFAC0F8CF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13E6BD-D0D9-F94C-BFDA-6C631FF86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F1D525-0F7F-D205-8927-6567566AB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A17DBE-02E3-9251-6C93-3042D24C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7D681C-FE83-6E8E-0C92-4121C654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24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766162-7F54-8FB2-8648-B439612D4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41B589-151E-9665-3BFF-B36B04EBD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1A5D49-8973-6F2E-BD97-6FBD6A3FB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8D00BF-59A0-FBB2-E82D-D883560B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99ABF0-8E92-37BA-4C71-189EDCEA2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893C69-EC45-1D1B-A34A-AAFDA8FF4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46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743ED-19C9-6020-AA38-2B5E8B694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FFBFBF-D215-FD6F-F0F1-F8D12AE27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77858D-60C2-3DF6-A104-8128E5297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989759A-77D8-DE1A-FB31-B6517F2A8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CBFB9D-B483-1D45-AFC4-9347D9A0E9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D90CD3-6564-29D9-C43F-F8EF6BFC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4DD676A-EBFA-C4EF-3291-F19EF720C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C9FE541-1844-A5C9-94DC-C5DB0530C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01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A6235B-7FDE-364C-3D40-0F3BE419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7645095-9CA5-70F8-4A5A-1D919282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95DDF1-CCB7-EB36-3B05-9669EE056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A649D5-2054-DD6A-66E6-5A956A51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86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5A9CD11-D815-A17D-25E6-1CEF71965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6D05D07-B2FD-B05D-8D29-D3621B00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83B2C6-484B-B209-99E1-16E8C45D1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30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A02D7-40C5-0BCF-7C08-64E2E95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678840-68C9-9985-C3FC-467C4D694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EC89FD-4170-7D30-7598-536DA2BEB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C50081-34DE-59CA-B283-5FAA9F0BE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7C1A08-1762-4FD2-5AE2-EFF0C12AD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555967-E725-C084-75DC-9571F6B7B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54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08B4B-AE27-32FB-0E1F-382ED721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768291E-13C5-0E57-A131-CFE328879D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411BF-6131-CDF7-8666-519EB95EE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109B85-A581-0322-E297-84623D06F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AEB7CA-3EFA-B6E0-AA6B-E682E0FA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B24E7-6412-E080-208C-7E60BD53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35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EEC9EC4-C2E6-6717-6C0B-68F9A9BD0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66FE8B-D910-D48B-FC66-E272C2359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954DFB-2780-F0B8-4838-E6FC8C0A2B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EBE74-9DE5-42FB-895F-F58F47E706A3}" type="datetimeFigureOut">
              <a:rPr lang="fr-FR" smtClean="0"/>
              <a:t>05/03/2023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CCD972-7B95-94F5-65A1-16A82A7AF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F98660-FC30-D8D5-17C9-B5D82737B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47A3A-40FD-47E6-A54A-DB64FB6EF2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vBwfffaHK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challenge/?quiz-id=0de62191-f4f4-42c4-b31e-c6611687a497&amp;single-player=true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21355/931/795" TargetMode="External"/><Relationship Id="rId2" Type="http://schemas.openxmlformats.org/officeDocument/2006/relationships/hyperlink" Target="https://wordwall.net/play/27382/745/89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dwall.net/play/21356/019/764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A11A58-02A8-5E70-FABC-A60C671896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9348" r="-1" b="3551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E05800-199C-43E3-8B1E-76CCE9EF5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Mes amis et moi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F5B54CC-19F8-01AC-31B2-CA7C77337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2 – Leçon 1</a:t>
            </a:r>
          </a:p>
        </p:txBody>
      </p:sp>
    </p:spTree>
    <p:extLst>
      <p:ext uri="{BB962C8B-B14F-4D97-AF65-F5344CB8AC3E}">
        <p14:creationId xmlns:p14="http://schemas.microsoft.com/office/powerpoint/2010/main" val="3427861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B6ED2FE-6733-686F-28E2-7C5DC553BE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503785"/>
              </p:ext>
            </p:extLst>
          </p:nvPr>
        </p:nvGraphicFramePr>
        <p:xfrm>
          <a:off x="1123473" y="723131"/>
          <a:ext cx="9945054" cy="5411736"/>
        </p:xfrm>
        <a:graphic>
          <a:graphicData uri="http://schemas.openxmlformats.org/drawingml/2006/table">
            <a:tbl>
              <a:tblPr firstRow="1" firstCol="1" bandRow="1"/>
              <a:tblGrid>
                <a:gridCol w="2125980">
                  <a:extLst>
                    <a:ext uri="{9D8B030D-6E8A-4147-A177-3AD203B41FA5}">
                      <a16:colId xmlns:a16="http://schemas.microsoft.com/office/drawing/2014/main" val="1302902744"/>
                    </a:ext>
                  </a:extLst>
                </a:gridCol>
                <a:gridCol w="1598295">
                  <a:extLst>
                    <a:ext uri="{9D8B030D-6E8A-4147-A177-3AD203B41FA5}">
                      <a16:colId xmlns:a16="http://schemas.microsoft.com/office/drawing/2014/main" val="3102232364"/>
                    </a:ext>
                  </a:extLst>
                </a:gridCol>
                <a:gridCol w="2374584">
                  <a:extLst>
                    <a:ext uri="{9D8B030D-6E8A-4147-A177-3AD203B41FA5}">
                      <a16:colId xmlns:a16="http://schemas.microsoft.com/office/drawing/2014/main" val="572401795"/>
                    </a:ext>
                  </a:extLst>
                </a:gridCol>
                <a:gridCol w="3846195">
                  <a:extLst>
                    <a:ext uri="{9D8B030D-6E8A-4147-A177-3AD203B41FA5}">
                      <a16:colId xmlns:a16="http://schemas.microsoft.com/office/drawing/2014/main" val="2145597054"/>
                    </a:ext>
                  </a:extLst>
                </a:gridCol>
              </a:tblGrid>
              <a:tr h="676467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1978 =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150323"/>
                  </a:ext>
                </a:extLst>
              </a:tr>
              <a:tr h="6764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neuf cent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soixante-dix-huit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660687"/>
                  </a:ext>
                </a:extLst>
              </a:tr>
              <a:tr h="676467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1988 =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814613"/>
                  </a:ext>
                </a:extLst>
              </a:tr>
              <a:tr h="6764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neuf cent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quatre-vingt-huit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649931"/>
                  </a:ext>
                </a:extLst>
              </a:tr>
              <a:tr h="676467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1991 =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056214"/>
                  </a:ext>
                </a:extLst>
              </a:tr>
              <a:tr h="6764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neuf cent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quatre-vingt-onze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601463"/>
                  </a:ext>
                </a:extLst>
              </a:tr>
              <a:tr h="676467">
                <a:tc row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2005 =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4320" marR="274320" marT="137160" marB="13716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066818"/>
                  </a:ext>
                </a:extLst>
              </a:tr>
              <a:tr h="6764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701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705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7" descr="Allez 1 - Unit 4 - On cuisine - 4.4 | Teaching Resources">
            <a:extLst>
              <a:ext uri="{FF2B5EF4-FFF2-40B4-BE49-F238E27FC236}">
                <a16:creationId xmlns:a16="http://schemas.microsoft.com/office/drawing/2014/main" id="{1239FC90-03A6-E3F1-E095-0F217298E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6" y="643467"/>
            <a:ext cx="742808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9108E1-C94B-466D-6440-F4E3DF07D7A1}"/>
              </a:ext>
            </a:extLst>
          </p:cNvPr>
          <p:cNvSpPr txBox="1"/>
          <p:nvPr/>
        </p:nvSpPr>
        <p:spPr>
          <a:xfrm>
            <a:off x="2319671" y="6348490"/>
            <a:ext cx="609931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https://www.youtube.com/watch?v=wvBwfffaHK8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463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8" descr="Aucune description de photo disponible.">
            <a:extLst>
              <a:ext uri="{FF2B5EF4-FFF2-40B4-BE49-F238E27FC236}">
                <a16:creationId xmlns:a16="http://schemas.microsoft.com/office/drawing/2014/main" id="{21872989-B0C0-9BDB-23F2-AAD86FEF9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8365" y="60290"/>
            <a:ext cx="6274905" cy="6802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94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2" descr="Saigontourist - Tận hưởng niềm vui bất ngờ tại Ngày hội Du lịch TP.HCM 2018">
            <a:extLst>
              <a:ext uri="{FF2B5EF4-FFF2-40B4-BE49-F238E27FC236}">
                <a16:creationId xmlns:a16="http://schemas.microsoft.com/office/drawing/2014/main" id="{76BE9FE1-D0B3-75BC-D1F1-B2E2F9414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199" y="21987"/>
            <a:ext cx="4684643" cy="681402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935B29-0970-2D0D-60A5-234759379541}"/>
              </a:ext>
            </a:extLst>
          </p:cNvPr>
          <p:cNvSpPr txBox="1"/>
          <p:nvPr/>
        </p:nvSpPr>
        <p:spPr>
          <a:xfrm>
            <a:off x="5519662" y="288485"/>
            <a:ext cx="6618550" cy="3939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Aide ton ami français en répondant aux questions suivantes (Write </a:t>
            </a:r>
            <a:r>
              <a:rPr lang="fr-F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prices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</a:t>
            </a:r>
            <a:r>
              <a:rPr lang="fr-FR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letters</a:t>
            </a: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):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1/ Un voyage pour aller au Canada coûte combien ? Je visite quelles villes au Canada ? Quelles sont les dates possibles de départ et de retour ?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2/ Un voyage au Cambodge pour visiter les temps d'Angkor Wat coûte combien ? Quelles sont les dates possibles de départ et de retour ?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6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6152AB-DB4E-43E1-BE8B-9E2B5DE4C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544CF4-9B52-4A7B-A4B3-88C72729B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74329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5862C5-5C00-4421-BC7B-9B7B86DBC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729038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1F5D2B-F227-9E7B-F215-EDB7C5EB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347730"/>
            <a:ext cx="10168128" cy="2052034"/>
          </a:xfrm>
        </p:spPr>
        <p:txBody>
          <a:bodyPr>
            <a:normAutofit/>
          </a:bodyPr>
          <a:lstStyle/>
          <a:p>
            <a:r>
              <a:rPr lang="fr-FR" sz="4800"/>
              <a:t>IV. Vocabulaire (3) : Les mois de l’année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440EF-9BE9-4AE9-8C28-00B02296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101050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00F0BF5-1870-8EEF-7A6F-73DE0A009A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499976"/>
              </p:ext>
            </p:extLst>
          </p:nvPr>
        </p:nvGraphicFramePr>
        <p:xfrm>
          <a:off x="1241616" y="3241582"/>
          <a:ext cx="9916033" cy="2022064"/>
        </p:xfrm>
        <a:graphic>
          <a:graphicData uri="http://schemas.openxmlformats.org/drawingml/2006/table">
            <a:tbl>
              <a:tblPr firstRow="1" firstCol="1" bandRow="1"/>
              <a:tblGrid>
                <a:gridCol w="4952898">
                  <a:extLst>
                    <a:ext uri="{9D8B030D-6E8A-4147-A177-3AD203B41FA5}">
                      <a16:colId xmlns:a16="http://schemas.microsoft.com/office/drawing/2014/main" val="70321932"/>
                    </a:ext>
                  </a:extLst>
                </a:gridCol>
                <a:gridCol w="4963135">
                  <a:extLst>
                    <a:ext uri="{9D8B030D-6E8A-4147-A177-3AD203B41FA5}">
                      <a16:colId xmlns:a16="http://schemas.microsoft.com/office/drawing/2014/main" val="3643499592"/>
                    </a:ext>
                  </a:extLst>
                </a:gridCol>
              </a:tblGrid>
              <a:tr h="36047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Rodolfo Marin </a:t>
                      </a:r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 né le 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fr-FR" sz="1800" b="0" i="0" u="none" strike="noStrike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juillet 1988 </a:t>
                      </a:r>
                      <a:r>
                        <a:rPr lang="fr-FR" sz="18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</a:t>
                      </a:r>
                      <a:r>
                        <a:rPr lang="fr-FR" sz="1800" b="0" i="1" u="none" strike="noStrike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18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premier)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235017"/>
                  </a:ext>
                </a:extLst>
              </a:tr>
              <a:tr h="36047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Yvan Boucher </a:t>
                      </a:r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 né le 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février 1978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929608"/>
                  </a:ext>
                </a:extLst>
              </a:tr>
              <a:tr h="36047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Amelia Gadei </a:t>
                      </a:r>
                      <a:r>
                        <a:rPr lang="fr-FR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 née le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avril 1991</a:t>
                      </a:r>
                      <a:endParaRPr lang="fr-FR" sz="2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635" marR="109635" marT="1522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758399"/>
                  </a:ext>
                </a:extLst>
              </a:tr>
              <a:tr h="940630">
                <a:tc grid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indiquer la date de naissance, on utilise :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+ </a:t>
                      </a:r>
                      <a:r>
                        <a:rPr lang="fr-F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 N</a:t>
                      </a:r>
                      <a:r>
                        <a:rPr lang="fr-F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É</a:t>
                      </a:r>
                      <a:r>
                        <a:rPr lang="fr-F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 LE 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date </a:t>
                      </a:r>
                      <a:endParaRPr lang="fr-FR" sz="2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180" marR="146180" marT="73090" marB="730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11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490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24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0" descr="Bonjour France - Les douze mois - Français Fle Fiches Pedagogiques">
            <a:extLst>
              <a:ext uri="{FF2B5EF4-FFF2-40B4-BE49-F238E27FC236}">
                <a16:creationId xmlns:a16="http://schemas.microsoft.com/office/drawing/2014/main" id="{19C88BC7-4934-0C39-EF7D-B7A30AE2C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5235" y="643467"/>
            <a:ext cx="3941529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3963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2F555-69FC-0F74-5554-6E77C3EAE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Réponds aux questions avec ton voisin</a:t>
            </a:r>
          </a:p>
        </p:txBody>
      </p:sp>
      <p:pic>
        <p:nvPicPr>
          <p:cNvPr id="4" name="Picture 36">
            <a:extLst>
              <a:ext uri="{FF2B5EF4-FFF2-40B4-BE49-F238E27FC236}">
                <a16:creationId xmlns:a16="http://schemas.microsoft.com/office/drawing/2014/main" id="{988DA1AC-E72B-F56A-0EDE-657A31C52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85" y="1863801"/>
            <a:ext cx="6412629" cy="44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61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B630B6-4D26-D575-2CD4-085BD1DC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Réponds aux questions avec ton voisin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BA2C5A9E-B2AF-74B9-EECF-D6747B07C6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12" b="7568"/>
          <a:stretch/>
        </p:blipFill>
        <p:spPr>
          <a:xfrm>
            <a:off x="5898775" y="53787"/>
            <a:ext cx="5265271" cy="666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1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0DDD1-4E18-D28C-EF53-7684AAEE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Grammaire (1) : les verbes réguliers (-ER)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797F14D-7D43-CE5F-FFED-EA1CD07D92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64695"/>
              </p:ext>
            </p:extLst>
          </p:nvPr>
        </p:nvGraphicFramePr>
        <p:xfrm>
          <a:off x="838200" y="2040790"/>
          <a:ext cx="10515600" cy="4086771"/>
        </p:xfrm>
        <a:graphic>
          <a:graphicData uri="http://schemas.openxmlformats.org/drawingml/2006/table">
            <a:tbl>
              <a:tblPr firstRow="1" firstCol="1" bandRow="1"/>
              <a:tblGrid>
                <a:gridCol w="5426739">
                  <a:extLst>
                    <a:ext uri="{9D8B030D-6E8A-4147-A177-3AD203B41FA5}">
                      <a16:colId xmlns:a16="http://schemas.microsoft.com/office/drawing/2014/main" val="1450026503"/>
                    </a:ext>
                  </a:extLst>
                </a:gridCol>
                <a:gridCol w="5088861">
                  <a:extLst>
                    <a:ext uri="{9D8B030D-6E8A-4147-A177-3AD203B41FA5}">
                      <a16:colId xmlns:a16="http://schemas.microsoft.com/office/drawing/2014/main" val="1155819552"/>
                    </a:ext>
                  </a:extLst>
                </a:gridCol>
              </a:tblGrid>
              <a:tr h="639894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habitent où ?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parlent quelles langues ?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403001"/>
                  </a:ext>
                </a:extLst>
              </a:tr>
              <a:tr h="114895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Rodolfo Marin 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habite 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Guadalajara, au Mexique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 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espagnol et français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028787"/>
                  </a:ext>
                </a:extLst>
              </a:tr>
              <a:tr h="114895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Yvan Boucher 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habite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Tokyo, au Japon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 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français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558021"/>
                  </a:ext>
                </a:extLst>
              </a:tr>
              <a:tr h="114895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Amelia Gadei 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habite</a:t>
                      </a: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Paris, en France 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</a:t>
                      </a:r>
                      <a:r>
                        <a:rPr lang="fr-FR" sz="3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 </a:t>
                      </a:r>
                      <a:r>
                        <a:rPr lang="fr-FR" sz="31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allemand, français et roumain</a:t>
                      </a:r>
                      <a:endParaRPr lang="fr-FR" sz="5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616" marR="194616" marT="270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639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92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841F9C-6A80-1D1F-4E82-BB379AFBA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835007"/>
              </p:ext>
            </p:extLst>
          </p:nvPr>
        </p:nvGraphicFramePr>
        <p:xfrm>
          <a:off x="812927" y="195342"/>
          <a:ext cx="10566148" cy="5571068"/>
        </p:xfrm>
        <a:graphic>
          <a:graphicData uri="http://schemas.openxmlformats.org/drawingml/2006/table">
            <a:tbl>
              <a:tblPr firstRow="1" firstCol="1" bandRow="1"/>
              <a:tblGrid>
                <a:gridCol w="2184998">
                  <a:extLst>
                    <a:ext uri="{9D8B030D-6E8A-4147-A177-3AD203B41FA5}">
                      <a16:colId xmlns:a16="http://schemas.microsoft.com/office/drawing/2014/main" val="524762405"/>
                    </a:ext>
                  </a:extLst>
                </a:gridCol>
                <a:gridCol w="1911074">
                  <a:extLst>
                    <a:ext uri="{9D8B030D-6E8A-4147-A177-3AD203B41FA5}">
                      <a16:colId xmlns:a16="http://schemas.microsoft.com/office/drawing/2014/main" val="896198228"/>
                    </a:ext>
                  </a:extLst>
                </a:gridCol>
                <a:gridCol w="2111952">
                  <a:extLst>
                    <a:ext uri="{9D8B030D-6E8A-4147-A177-3AD203B41FA5}">
                      <a16:colId xmlns:a16="http://schemas.microsoft.com/office/drawing/2014/main" val="3639491678"/>
                    </a:ext>
                  </a:extLst>
                </a:gridCol>
                <a:gridCol w="4358124">
                  <a:extLst>
                    <a:ext uri="{9D8B030D-6E8A-4147-A177-3AD203B41FA5}">
                      <a16:colId xmlns:a16="http://schemas.microsoft.com/office/drawing/2014/main" val="1947862007"/>
                    </a:ext>
                  </a:extLst>
                </a:gridCol>
              </a:tblGrid>
              <a:tr h="168024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Terminaisons des verbes du 1</a:t>
                      </a:r>
                      <a:r>
                        <a:rPr lang="fr-FR" sz="32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groupe (-</a:t>
                      </a: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506717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279116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489113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 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321785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273601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585113"/>
                  </a:ext>
                </a:extLst>
              </a:tr>
              <a:tr h="64847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</a:t>
                      </a:r>
                      <a:r>
                        <a:rPr lang="fr-FR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habit</a:t>
                      </a:r>
                      <a:r>
                        <a:rPr lang="fr-FR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7225" marR="197225" marT="27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157691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933B3C0-D6EB-6AAD-EA71-BB8ADB0EFEF5}"/>
              </a:ext>
            </a:extLst>
          </p:cNvPr>
          <p:cNvSpPr txBox="1"/>
          <p:nvPr/>
        </p:nvSpPr>
        <p:spPr>
          <a:xfrm>
            <a:off x="812927" y="5920240"/>
            <a:ext cx="6098988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vous ? Vous parlez quelles langues ?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8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3A2DA9-BC57-FBC0-A000-9E1F701A7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FR" sz="4800"/>
              <a:t>Learning objectives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A0F6966-AA40-6AB0-6CF9-5D83ACE16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000986"/>
              </p:ext>
            </p:extLst>
          </p:nvPr>
        </p:nvGraphicFramePr>
        <p:xfrm>
          <a:off x="791049" y="2606868"/>
          <a:ext cx="10378441" cy="37347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96117">
                  <a:extLst>
                    <a:ext uri="{9D8B030D-6E8A-4147-A177-3AD203B41FA5}">
                      <a16:colId xmlns:a16="http://schemas.microsoft.com/office/drawing/2014/main" val="3892537657"/>
                    </a:ext>
                  </a:extLst>
                </a:gridCol>
                <a:gridCol w="3796117">
                  <a:extLst>
                    <a:ext uri="{9D8B030D-6E8A-4147-A177-3AD203B41FA5}">
                      <a16:colId xmlns:a16="http://schemas.microsoft.com/office/drawing/2014/main" val="2331899075"/>
                    </a:ext>
                  </a:extLst>
                </a:gridCol>
                <a:gridCol w="2786207">
                  <a:extLst>
                    <a:ext uri="{9D8B030D-6E8A-4147-A177-3AD203B41FA5}">
                      <a16:colId xmlns:a16="http://schemas.microsoft.com/office/drawing/2014/main" val="3369757123"/>
                    </a:ext>
                  </a:extLst>
                </a:gridCol>
              </a:tblGrid>
              <a:tr h="26585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Learning objectives: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Introduce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yourself</a:t>
                      </a:r>
                      <a:r>
                        <a:rPr lang="fr-FR" sz="1800" dirty="0">
                          <a:effectLst/>
                        </a:rPr>
                        <a:t>: </a:t>
                      </a:r>
                      <a:r>
                        <a:rPr lang="fr-FR" sz="1800" dirty="0" err="1">
                          <a:effectLst/>
                        </a:rPr>
                        <a:t>languages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dirty="0" err="1">
                          <a:effectLst/>
                        </a:rPr>
                        <a:t>origins</a:t>
                      </a:r>
                      <a:r>
                        <a:rPr lang="fr-FR" sz="1800" dirty="0">
                          <a:effectLst/>
                        </a:rPr>
                        <a:t>, place of </a:t>
                      </a:r>
                      <a:r>
                        <a:rPr lang="fr-FR" sz="1800" dirty="0" err="1">
                          <a:effectLst/>
                        </a:rPr>
                        <a:t>residence</a:t>
                      </a:r>
                      <a:endParaRPr lang="fr-FR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Tell a date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Tell </a:t>
                      </a:r>
                      <a:r>
                        <a:rPr lang="fr-FR" sz="1800" dirty="0" err="1">
                          <a:effectLst/>
                        </a:rPr>
                        <a:t>what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you</a:t>
                      </a:r>
                      <a:r>
                        <a:rPr lang="fr-FR" sz="1800" dirty="0">
                          <a:effectLst/>
                        </a:rPr>
                        <a:t> like /dislike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Ask</a:t>
                      </a:r>
                      <a:r>
                        <a:rPr lang="fr-FR" sz="1800" dirty="0">
                          <a:effectLst/>
                        </a:rPr>
                        <a:t> questions about </a:t>
                      </a:r>
                      <a:r>
                        <a:rPr lang="fr-FR" sz="1800" dirty="0" err="1">
                          <a:effectLst/>
                        </a:rPr>
                        <a:t>identity</a:t>
                      </a:r>
                      <a:r>
                        <a:rPr lang="fr-FR" sz="1800" dirty="0">
                          <a:effectLst/>
                        </a:rPr>
                        <a:t> and contact information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72" marR="74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Grammar</a:t>
                      </a:r>
                      <a:endParaRPr lang="fr-FR" sz="1800" b="1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1</a:t>
                      </a:r>
                      <a:r>
                        <a:rPr lang="fr-FR" sz="1800" baseline="30000" dirty="0">
                          <a:effectLst/>
                        </a:rPr>
                        <a:t>st</a:t>
                      </a:r>
                      <a:r>
                        <a:rPr lang="fr-FR" sz="1800" dirty="0">
                          <a:effectLst/>
                        </a:rPr>
                        <a:t> group </a:t>
                      </a:r>
                      <a:r>
                        <a:rPr lang="fr-FR" sz="1800" dirty="0" err="1">
                          <a:effectLst/>
                        </a:rPr>
                        <a:t>vbs</a:t>
                      </a:r>
                      <a:r>
                        <a:rPr lang="fr-FR" sz="1800" dirty="0">
                          <a:effectLst/>
                        </a:rPr>
                        <a:t> (aimer/ adorer/ détester)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Verb</a:t>
                      </a:r>
                      <a:r>
                        <a:rPr lang="fr-FR" sz="1800" dirty="0">
                          <a:effectLst/>
                        </a:rPr>
                        <a:t> venir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« je suis né(e) »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Vocabulary</a:t>
                      </a:r>
                      <a:endParaRPr lang="fr-FR" sz="1800" b="1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Relationship </a:t>
                      </a:r>
                      <a:r>
                        <a:rPr lang="fr-FR" sz="1800" dirty="0" err="1">
                          <a:effectLst/>
                        </a:rPr>
                        <a:t>status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 err="1">
                          <a:effectLst/>
                        </a:rPr>
                        <a:t>Months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Leisure </a:t>
                      </a:r>
                      <a:r>
                        <a:rPr lang="fr-FR" sz="1800" dirty="0" err="1">
                          <a:effectLst/>
                        </a:rPr>
                        <a:t>activities</a:t>
                      </a:r>
                      <a:endParaRPr lang="fr-FR" sz="1800" dirty="0">
                        <a:effectLst/>
                      </a:endParaRP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dirty="0">
                          <a:effectLst/>
                        </a:rPr>
                        <a:t>Numbers +1000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272" marR="74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 err="1">
                          <a:effectLst/>
                        </a:rPr>
                        <a:t>Pronunciation</a:t>
                      </a:r>
                      <a:r>
                        <a:rPr lang="fr-FR" sz="1800" b="1" dirty="0">
                          <a:effectLst/>
                        </a:rPr>
                        <a:t> / culture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Facebook</a:t>
                      </a:r>
                    </a:p>
                  </a:txBody>
                  <a:tcPr marL="74272" marR="74272" marT="0" marB="0"/>
                </a:tc>
                <a:extLst>
                  <a:ext uri="{0D108BD9-81ED-4DB2-BD59-A6C34878D82A}">
                    <a16:rowId xmlns:a16="http://schemas.microsoft.com/office/drawing/2014/main" val="1088654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16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F9CB62-E627-BA66-681C-CA90397A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avec le pronom ou la terminaison du verbe.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F9AD91-807C-38D9-6EDF-4886B5307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_____ habitez à Paris ? - Oui, et nous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 à Paris.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Je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 plusieurs langues : espagnol, italien et français.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Ils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 russe ? –Oui, _____ sont russes.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_____ habites à New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york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? – Non, _____ habite en Italie.</a:t>
            </a:r>
          </a:p>
        </p:txBody>
      </p:sp>
    </p:spTree>
    <p:extLst>
      <p:ext uri="{BB962C8B-B14F-4D97-AF65-F5344CB8AC3E}">
        <p14:creationId xmlns:p14="http://schemas.microsoft.com/office/powerpoint/2010/main" val="3087931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D5C36B-758C-C4C5-EF9D-91B39E67A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Grammaire (5) : Indiquer l’origine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62777B-07E3-6CFB-A867-64DD43007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450734"/>
              </p:ext>
            </p:extLst>
          </p:nvPr>
        </p:nvGraphicFramePr>
        <p:xfrm>
          <a:off x="5793182" y="716659"/>
          <a:ext cx="5651184" cy="5273430"/>
        </p:xfrm>
        <a:graphic>
          <a:graphicData uri="http://schemas.openxmlformats.org/drawingml/2006/table">
            <a:tbl>
              <a:tblPr firstRow="1" firstCol="1" bandRow="1"/>
              <a:tblGrid>
                <a:gridCol w="5651184">
                  <a:extLst>
                    <a:ext uri="{9D8B030D-6E8A-4147-A177-3AD203B41FA5}">
                      <a16:colId xmlns:a16="http://schemas.microsoft.com/office/drawing/2014/main" val="1811980446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viennent d’où ?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968245"/>
                  </a:ext>
                </a:extLst>
              </a:tr>
              <a:tr h="12146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Rodolfo Marin 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vient de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Guadalajara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336936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Yvan Boucher 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vient de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Paris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651097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Amelia Gadei 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vient de </a:t>
                      </a: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Berlin 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196298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vien</a:t>
                      </a:r>
                      <a:r>
                        <a:rPr lang="fr-FR" sz="3300" b="0" i="0" u="none" strike="noStrike" dirty="0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33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Phu Quoc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675480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vien</a:t>
                      </a:r>
                      <a:r>
                        <a:rPr lang="fr-FR" sz="3300" b="0" i="0" u="none" strike="noStrike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33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d’Angleterre ? 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122439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Christiano</a:t>
                      </a:r>
                      <a:r>
                        <a:rPr lang="fr-FR" sz="33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vient du Portugal.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88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662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B8826D-A5E3-0825-708E-4CAC8FF7E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24" y="1122363"/>
            <a:ext cx="4959047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VENIR DE </a:t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(to come from)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F4F97A9-8816-74B4-5617-59717E8F94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195181"/>
              </p:ext>
            </p:extLst>
          </p:nvPr>
        </p:nvGraphicFramePr>
        <p:xfrm>
          <a:off x="5414356" y="1115947"/>
          <a:ext cx="6408836" cy="4474855"/>
        </p:xfrm>
        <a:graphic>
          <a:graphicData uri="http://schemas.openxmlformats.org/drawingml/2006/table">
            <a:tbl>
              <a:tblPr firstRow="1" firstCol="1" bandRow="1"/>
              <a:tblGrid>
                <a:gridCol w="3020794">
                  <a:extLst>
                    <a:ext uri="{9D8B030D-6E8A-4147-A177-3AD203B41FA5}">
                      <a16:colId xmlns:a16="http://schemas.microsoft.com/office/drawing/2014/main" val="3760301615"/>
                    </a:ext>
                  </a:extLst>
                </a:gridCol>
                <a:gridCol w="3388042">
                  <a:extLst>
                    <a:ext uri="{9D8B030D-6E8A-4147-A177-3AD203B41FA5}">
                      <a16:colId xmlns:a16="http://schemas.microsoft.com/office/drawing/2014/main" val="3234550871"/>
                    </a:ext>
                  </a:extLst>
                </a:gridCol>
              </a:tblGrid>
              <a:tr h="63926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Venir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72998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351426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791253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 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223271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750349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</a:t>
                      </a:r>
                      <a:r>
                        <a:rPr lang="fr-FR" sz="3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0538959"/>
                  </a:ext>
                </a:extLst>
              </a:tr>
              <a:tr h="63926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5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1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vienn</a:t>
                      </a:r>
                      <a:r>
                        <a:rPr lang="fr-FR" sz="3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5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4425" marR="194425" marT="270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25255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F56DBF5-1CA4-6A7E-E6C9-EA6073F18D6E}"/>
              </a:ext>
            </a:extLst>
          </p:cNvPr>
          <p:cNvSpPr txBox="1"/>
          <p:nvPr/>
        </p:nvSpPr>
        <p:spPr>
          <a:xfrm>
            <a:off x="5414356" y="5809129"/>
            <a:ext cx="5809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Et toi ? Tu viens d’où ?</a:t>
            </a:r>
          </a:p>
        </p:txBody>
      </p:sp>
    </p:spTree>
    <p:extLst>
      <p:ext uri="{BB962C8B-B14F-4D97-AF65-F5344CB8AC3E}">
        <p14:creationId xmlns:p14="http://schemas.microsoft.com/office/powerpoint/2010/main" val="2602484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FC83CD-B14A-9BFE-48F8-AF05039F8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78" y="320675"/>
            <a:ext cx="11407487" cy="1325563"/>
          </a:xfrm>
        </p:spPr>
        <p:txBody>
          <a:bodyPr>
            <a:normAutofit/>
          </a:bodyPr>
          <a:lstStyle/>
          <a:p>
            <a:r>
              <a:rPr lang="fr-FR" sz="5400" dirty="0"/>
              <a:t>Attention aux prépositions !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0922B3D8-7156-55C1-80A6-6E3358D43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331099"/>
              </p:ext>
            </p:extLst>
          </p:nvPr>
        </p:nvGraphicFramePr>
        <p:xfrm>
          <a:off x="391379" y="2152865"/>
          <a:ext cx="11407489" cy="3696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3923">
                  <a:extLst>
                    <a:ext uri="{9D8B030D-6E8A-4147-A177-3AD203B41FA5}">
                      <a16:colId xmlns:a16="http://schemas.microsoft.com/office/drawing/2014/main" val="3054312624"/>
                    </a:ext>
                  </a:extLst>
                </a:gridCol>
                <a:gridCol w="2027997">
                  <a:extLst>
                    <a:ext uri="{9D8B030D-6E8A-4147-A177-3AD203B41FA5}">
                      <a16:colId xmlns:a16="http://schemas.microsoft.com/office/drawing/2014/main" val="1050822475"/>
                    </a:ext>
                  </a:extLst>
                </a:gridCol>
                <a:gridCol w="3291420">
                  <a:extLst>
                    <a:ext uri="{9D8B030D-6E8A-4147-A177-3AD203B41FA5}">
                      <a16:colId xmlns:a16="http://schemas.microsoft.com/office/drawing/2014/main" val="1845136278"/>
                    </a:ext>
                  </a:extLst>
                </a:gridCol>
                <a:gridCol w="2138039">
                  <a:extLst>
                    <a:ext uri="{9D8B030D-6E8A-4147-A177-3AD203B41FA5}">
                      <a16:colId xmlns:a16="http://schemas.microsoft.com/office/drawing/2014/main" val="278043735"/>
                    </a:ext>
                  </a:extLst>
                </a:gridCol>
                <a:gridCol w="1926110">
                  <a:extLst>
                    <a:ext uri="{9D8B030D-6E8A-4147-A177-3AD203B41FA5}">
                      <a16:colId xmlns:a16="http://schemas.microsoft.com/office/drawing/2014/main" val="2174126205"/>
                    </a:ext>
                  </a:extLst>
                </a:gridCol>
              </a:tblGrid>
              <a:tr h="1713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 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4"/>
                          </a:solidFill>
                          <a:effectLst/>
                        </a:rPr>
                        <a:t>Pays masculin</a:t>
                      </a:r>
                      <a:endParaRPr lang="fr-FR" sz="28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6"/>
                          </a:solidFill>
                          <a:effectLst/>
                        </a:rPr>
                        <a:t>Pays féminin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(ou commençant par une voyelle)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Pays pluriel</a:t>
                      </a:r>
                      <a:endParaRPr lang="fr-FR" sz="28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7030A0"/>
                          </a:solidFill>
                          <a:effectLst/>
                        </a:rPr>
                        <a:t>Ville</a:t>
                      </a:r>
                      <a:endParaRPr lang="fr-FR" sz="2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extLst>
                  <a:ext uri="{0D108BD9-81ED-4DB2-BD59-A6C34878D82A}">
                    <a16:rowId xmlns:a16="http://schemas.microsoft.com/office/drawing/2014/main" val="2298418745"/>
                  </a:ext>
                </a:extLst>
              </a:tr>
              <a:tr h="991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J’habite (rappel)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4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Vietnam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6"/>
                          </a:solidFill>
                          <a:effectLst/>
                        </a:rPr>
                        <a:t>en</a:t>
                      </a:r>
                      <a:r>
                        <a:rPr lang="fr-FR" sz="2800" dirty="0">
                          <a:effectLst/>
                        </a:rPr>
                        <a:t> Allemagne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aux</a:t>
                      </a:r>
                      <a:r>
                        <a:rPr lang="fr-FR" sz="2800" dirty="0">
                          <a:effectLst/>
                        </a:rPr>
                        <a:t> États-Unis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7030A0"/>
                          </a:solidFill>
                          <a:effectLst/>
                        </a:rPr>
                        <a:t>à </a:t>
                      </a:r>
                      <a:r>
                        <a:rPr lang="fr-FR" sz="2800" dirty="0">
                          <a:effectLst/>
                        </a:rPr>
                        <a:t>Paris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extLst>
                  <a:ext uri="{0D108BD9-81ED-4DB2-BD59-A6C34878D82A}">
                    <a16:rowId xmlns:a16="http://schemas.microsoft.com/office/drawing/2014/main" val="2984804214"/>
                  </a:ext>
                </a:extLst>
              </a:tr>
              <a:tr h="991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>
                          <a:effectLst/>
                        </a:rPr>
                        <a:t>Je viens 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4"/>
                          </a:solidFill>
                          <a:effectLst/>
                        </a:rPr>
                        <a:t>du</a:t>
                      </a:r>
                      <a:r>
                        <a:rPr lang="fr-FR" sz="2800" dirty="0">
                          <a:effectLst/>
                        </a:rPr>
                        <a:t> Vietnam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chemeClr val="accent6"/>
                          </a:solidFill>
                          <a:effectLst/>
                        </a:rPr>
                        <a:t>d’</a:t>
                      </a:r>
                      <a:r>
                        <a:rPr lang="fr-FR" sz="2800" dirty="0">
                          <a:effectLst/>
                        </a:rPr>
                        <a:t>Allemagne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00B0F0"/>
                          </a:solidFill>
                          <a:effectLst/>
                        </a:rPr>
                        <a:t>des</a:t>
                      </a:r>
                      <a:r>
                        <a:rPr lang="fr-FR" sz="2800" dirty="0">
                          <a:effectLst/>
                        </a:rPr>
                        <a:t> États-Unis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solidFill>
                            <a:srgbClr val="7030A0"/>
                          </a:solidFill>
                          <a:effectLst/>
                        </a:rPr>
                        <a:t>de</a:t>
                      </a:r>
                      <a:r>
                        <a:rPr lang="fr-FR" sz="2800" dirty="0">
                          <a:effectLst/>
                        </a:rPr>
                        <a:t> Paris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6064" marR="176064" marT="0" marB="0"/>
                </a:tc>
                <a:extLst>
                  <a:ext uri="{0D108BD9-81ED-4DB2-BD59-A6C34878D82A}">
                    <a16:rowId xmlns:a16="http://schemas.microsoft.com/office/drawing/2014/main" val="701890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909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71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0" descr="Indiquer la destination et la provenance (A1)">
            <a:extLst>
              <a:ext uri="{FF2B5EF4-FFF2-40B4-BE49-F238E27FC236}">
                <a16:creationId xmlns:a16="http://schemas.microsoft.com/office/drawing/2014/main" id="{3F01A278-28BA-1C0A-9225-B874B214FF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5" t="58785" b="9022"/>
          <a:stretch/>
        </p:blipFill>
        <p:spPr bwMode="auto">
          <a:xfrm>
            <a:off x="6421035" y="2134321"/>
            <a:ext cx="5129784" cy="2589358"/>
          </a:xfrm>
          <a:prstGeom prst="rect">
            <a:avLst/>
          </a:prstGeom>
          <a:noFill/>
        </p:spPr>
      </p:pic>
      <p:sp>
        <p:nvSpPr>
          <p:cNvPr id="18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0" descr="Indiquer la destination et la provenance (A1)">
            <a:extLst>
              <a:ext uri="{FF2B5EF4-FFF2-40B4-BE49-F238E27FC236}">
                <a16:creationId xmlns:a16="http://schemas.microsoft.com/office/drawing/2014/main" id="{9DF4BC5B-9C0C-7F47-4D12-2887366BF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3" b="42173"/>
          <a:stretch/>
        </p:blipFill>
        <p:spPr bwMode="auto">
          <a:xfrm>
            <a:off x="641180" y="1068647"/>
            <a:ext cx="5129784" cy="4720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5349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4A4D01-6542-0222-76D4-7708018180C5}"/>
              </a:ext>
            </a:extLst>
          </p:cNvPr>
          <p:cNvSpPr txBox="1"/>
          <p:nvPr/>
        </p:nvSpPr>
        <p:spPr>
          <a:xfrm>
            <a:off x="643467" y="1782981"/>
            <a:ext cx="10905066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800" dirty="0" err="1">
                <a:effectLst/>
              </a:rPr>
              <a:t>Complète</a:t>
            </a:r>
            <a:r>
              <a:rPr lang="en-US" sz="2800" dirty="0">
                <a:effectLst/>
              </a:rPr>
              <a:t> avec </a:t>
            </a:r>
            <a:r>
              <a:rPr lang="en-US" sz="2800" b="1" i="1" dirty="0">
                <a:effectLst/>
              </a:rPr>
              <a:t>à, </a:t>
            </a:r>
            <a:r>
              <a:rPr lang="en-US" sz="2800" b="1" i="1" dirty="0" err="1">
                <a:effectLst/>
              </a:rPr>
              <a:t>en</a:t>
            </a:r>
            <a:r>
              <a:rPr lang="en-US" sz="2800" b="1" i="1" dirty="0">
                <a:effectLst/>
              </a:rPr>
              <a:t>, au, aux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ou</a:t>
            </a:r>
            <a:r>
              <a:rPr lang="en-US" sz="2800" dirty="0">
                <a:effectLst/>
              </a:rPr>
              <a:t> </a:t>
            </a:r>
            <a:r>
              <a:rPr lang="en-US" sz="2800" b="1" i="1" dirty="0">
                <a:effectLst/>
              </a:rPr>
              <a:t>de</a:t>
            </a:r>
            <a:r>
              <a:rPr lang="en-US" sz="2800" dirty="0">
                <a:effectLst/>
              </a:rPr>
              <a:t>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Ji Woong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née ___ </a:t>
            </a:r>
            <a:r>
              <a:rPr lang="en-US" sz="2800" dirty="0" err="1">
                <a:effectLst/>
              </a:rPr>
              <a:t>Corée</a:t>
            </a:r>
            <a:r>
              <a:rPr lang="en-US" sz="2800" dirty="0">
                <a:effectLst/>
              </a:rPr>
              <a:t>, </a:t>
            </a:r>
            <a:r>
              <a:rPr lang="en-US" sz="2800" dirty="0" err="1">
                <a:effectLst/>
              </a:rPr>
              <a:t>elle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vient</a:t>
            </a:r>
            <a:r>
              <a:rPr lang="en-US" sz="2800" dirty="0">
                <a:effectLst/>
              </a:rPr>
              <a:t> ___ </a:t>
            </a:r>
            <a:r>
              <a:rPr lang="en-US" sz="2800" dirty="0" err="1">
                <a:effectLst/>
              </a:rPr>
              <a:t>Séoul</a:t>
            </a:r>
            <a:r>
              <a:rPr lang="en-US" sz="2800" dirty="0">
                <a:effectLst/>
              </a:rPr>
              <a:t>. Elle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professeur</a:t>
            </a:r>
            <a:r>
              <a:rPr lang="en-US" sz="2800" dirty="0">
                <a:effectLst/>
              </a:rPr>
              <a:t> de </a:t>
            </a:r>
            <a:r>
              <a:rPr lang="en-US" sz="2800" dirty="0" err="1">
                <a:effectLst/>
              </a:rPr>
              <a:t>coréen</a:t>
            </a:r>
            <a:r>
              <a:rPr lang="en-US" sz="2800" dirty="0">
                <a:effectLst/>
              </a:rPr>
              <a:t> ___ HCM Ville, ___ Vietnam.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Paolo </a:t>
            </a:r>
            <a:r>
              <a:rPr lang="en-US" sz="2800" dirty="0" err="1">
                <a:effectLst/>
              </a:rPr>
              <a:t>vient</a:t>
            </a:r>
            <a:r>
              <a:rPr lang="en-US" sz="2800" dirty="0">
                <a:effectLst/>
              </a:rPr>
              <a:t> ___ Rio, ___ </a:t>
            </a:r>
            <a:r>
              <a:rPr lang="en-US" sz="2800" dirty="0" err="1">
                <a:effectLst/>
              </a:rPr>
              <a:t>Brésil</a:t>
            </a:r>
            <a:r>
              <a:rPr lang="en-US" sz="2800" dirty="0">
                <a:effectLst/>
              </a:rPr>
              <a:t>. Il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étudiant</a:t>
            </a:r>
            <a:r>
              <a:rPr lang="en-US" sz="2800" dirty="0">
                <a:effectLst/>
              </a:rPr>
              <a:t> ___ Paris, ___ France.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Marylin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mexicaine</a:t>
            </a:r>
            <a:r>
              <a:rPr lang="en-US" sz="2800" dirty="0">
                <a:effectLst/>
              </a:rPr>
              <a:t>. Elle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née ___ </a:t>
            </a:r>
            <a:r>
              <a:rPr lang="en-US" sz="2800" dirty="0" err="1">
                <a:effectLst/>
              </a:rPr>
              <a:t>Guadelajara</a:t>
            </a:r>
            <a:r>
              <a:rPr lang="en-US" sz="2800" dirty="0">
                <a:effectLst/>
              </a:rPr>
              <a:t> et </a:t>
            </a:r>
            <a:r>
              <a:rPr lang="en-US" sz="2800" dirty="0" err="1">
                <a:effectLst/>
              </a:rPr>
              <a:t>travaille</a:t>
            </a:r>
            <a:r>
              <a:rPr lang="en-US" sz="2800" dirty="0">
                <a:effectLst/>
              </a:rPr>
              <a:t> ___ Mexico.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Ye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chinois. Il </a:t>
            </a:r>
            <a:r>
              <a:rPr lang="en-US" sz="2800" dirty="0" err="1">
                <a:effectLst/>
              </a:rPr>
              <a:t>vient</a:t>
            </a:r>
            <a:r>
              <a:rPr lang="en-US" sz="2800" dirty="0">
                <a:effectLst/>
              </a:rPr>
              <a:t> ___ Shanghai. Il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étudiant</a:t>
            </a:r>
            <a:r>
              <a:rPr lang="en-US" sz="2800" dirty="0">
                <a:effectLst/>
              </a:rPr>
              <a:t> ___ </a:t>
            </a:r>
            <a:r>
              <a:rPr lang="en-US" sz="2800" dirty="0" err="1">
                <a:effectLst/>
              </a:rPr>
              <a:t>Varsovie</a:t>
            </a:r>
            <a:r>
              <a:rPr lang="en-US" sz="2800" dirty="0">
                <a:effectLst/>
              </a:rPr>
              <a:t>, ___ </a:t>
            </a:r>
            <a:r>
              <a:rPr lang="en-US" sz="2800" dirty="0" err="1">
                <a:effectLst/>
              </a:rPr>
              <a:t>Pologne</a:t>
            </a:r>
            <a:r>
              <a:rPr lang="en-US" sz="2800" dirty="0">
                <a:effectLst/>
              </a:rPr>
              <a:t>.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Silvia </a:t>
            </a:r>
            <a:r>
              <a:rPr lang="en-US" sz="2800" dirty="0" err="1">
                <a:effectLst/>
              </a:rPr>
              <a:t>vient</a:t>
            </a:r>
            <a:r>
              <a:rPr lang="en-US" sz="2800" dirty="0">
                <a:effectLst/>
              </a:rPr>
              <a:t> ___ </a:t>
            </a:r>
            <a:r>
              <a:rPr lang="en-US" sz="2800" dirty="0" err="1">
                <a:effectLst/>
              </a:rPr>
              <a:t>Manille</a:t>
            </a:r>
            <a:r>
              <a:rPr lang="en-US" sz="2800" dirty="0">
                <a:effectLst/>
              </a:rPr>
              <a:t>. Elle </a:t>
            </a:r>
            <a:r>
              <a:rPr lang="en-US" sz="2800" dirty="0" err="1">
                <a:effectLst/>
              </a:rPr>
              <a:t>est</a:t>
            </a:r>
            <a:r>
              <a:rPr lang="en-US" sz="2800" dirty="0">
                <a:effectLst/>
              </a:rPr>
              <a:t> née ___ Philippines.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77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5DA66F-ABD0-1D42-57C8-1C5D20864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Production orale</a:t>
            </a:r>
          </a:p>
        </p:txBody>
      </p:sp>
      <p:pic>
        <p:nvPicPr>
          <p:cNvPr id="4" name="Picture 51">
            <a:extLst>
              <a:ext uri="{FF2B5EF4-FFF2-40B4-BE49-F238E27FC236}">
                <a16:creationId xmlns:a16="http://schemas.microsoft.com/office/drawing/2014/main" id="{AE6343D0-D798-B588-CD1A-6C7C5222B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216114"/>
            <a:ext cx="7225748" cy="442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21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B4349F-08DC-B1A3-3ADE-8AB9D3184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V. Grammaire (6) : Exprimer les goûts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464AA97F-1402-58AF-D76D-F02EDEE3C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063" t="17979" r="24338" b="5624"/>
          <a:stretch/>
        </p:blipFill>
        <p:spPr bwMode="auto">
          <a:xfrm>
            <a:off x="612986" y="2426818"/>
            <a:ext cx="4893079" cy="399763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extLst>
              <a:ext uri="{FF2B5EF4-FFF2-40B4-BE49-F238E27FC236}">
                <a16:creationId xmlns:a16="http://schemas.microsoft.com/office/drawing/2014/main" id="{3DE11E29-4F02-C99C-F281-4AE8B1316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09" t="44651" r="25331" b="4234"/>
          <a:stretch/>
        </p:blipFill>
        <p:spPr bwMode="auto">
          <a:xfrm>
            <a:off x="6522767" y="2330432"/>
            <a:ext cx="5455917" cy="29233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79533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F44558-BD1D-C8EA-5675-BF478DAC0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497159"/>
              </p:ext>
            </p:extLst>
          </p:nvPr>
        </p:nvGraphicFramePr>
        <p:xfrm>
          <a:off x="643467" y="764248"/>
          <a:ext cx="10905066" cy="5099170"/>
        </p:xfrm>
        <a:graphic>
          <a:graphicData uri="http://schemas.openxmlformats.org/drawingml/2006/table">
            <a:tbl>
              <a:tblPr firstRow="1" firstCol="1" bandRow="1"/>
              <a:tblGrid>
                <a:gridCol w="5386792">
                  <a:extLst>
                    <a:ext uri="{9D8B030D-6E8A-4147-A177-3AD203B41FA5}">
                      <a16:colId xmlns:a16="http://schemas.microsoft.com/office/drawing/2014/main" val="2813376141"/>
                    </a:ext>
                  </a:extLst>
                </a:gridCol>
                <a:gridCol w="5518274">
                  <a:extLst>
                    <a:ext uri="{9D8B030D-6E8A-4147-A177-3AD203B41FA5}">
                      <a16:colId xmlns:a16="http://schemas.microsoft.com/office/drawing/2014/main" val="1246122647"/>
                    </a:ext>
                  </a:extLst>
                </a:gridCol>
              </a:tblGrid>
              <a:tr h="644194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Exprimer les goûts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5687" marR="225687" marT="112843" marB="1128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705933"/>
                  </a:ext>
                </a:extLst>
              </a:tr>
              <a:tr h="73131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 Z.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aime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regarder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des films de science-fiction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 Z.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aime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FF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films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science-fiction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000514"/>
                  </a:ext>
                </a:extLst>
              </a:tr>
              <a:tr h="73131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adore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manger</a:t>
                      </a: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dans les restaurants italiens et asiatiques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</a:t>
                      </a:r>
                      <a:r>
                        <a:rPr lang="fr-FR" sz="27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adore</a:t>
                      </a: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700" b="0" i="0" u="none" strike="noStrike" dirty="0">
                          <a:effectLst/>
                          <a:highlight>
                            <a:srgbClr val="FF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restaurants</a:t>
                      </a: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italiens et asiatiques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849947"/>
                  </a:ext>
                </a:extLst>
              </a:tr>
              <a:tr h="53869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exprimer les goûts, on utilise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5687" marR="225687" marT="112843" marB="1128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800252"/>
                  </a:ext>
                </a:extLst>
              </a:tr>
              <a:tr h="14789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70915" algn="l"/>
                        </a:tabLs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adorer / aimer / 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 pas aimer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détester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70915" algn="l"/>
                        </a:tabLs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70915" algn="l"/>
                        </a:tabLs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970915" algn="l"/>
                        </a:tabLs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adorer / aimer / 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 pas aimer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détester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article défini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</a:t>
                      </a:r>
                      <a:endParaRPr lang="fr-F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9265" marR="169265" marT="235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9768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1EA466D-431F-0741-6754-BFC5DFF66A27}"/>
              </a:ext>
            </a:extLst>
          </p:cNvPr>
          <p:cNvSpPr txBox="1"/>
          <p:nvPr/>
        </p:nvSpPr>
        <p:spPr>
          <a:xfrm>
            <a:off x="1111623" y="5905976"/>
            <a:ext cx="6096000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vous ? Dites ce que vous aimez / adorez / détestez.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967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1">
            <a:extLst>
              <a:ext uri="{FF2B5EF4-FFF2-40B4-BE49-F238E27FC236}">
                <a16:creationId xmlns:a16="http://schemas.microsoft.com/office/drawing/2014/main" id="{DD36B0A8-E71E-C239-635D-CBE8EDBE3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65" b="13285"/>
          <a:stretch/>
        </p:blipFill>
        <p:spPr>
          <a:xfrm>
            <a:off x="829432" y="643466"/>
            <a:ext cx="4922785" cy="5571066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1" descr="AIMER&#10;ADORER&#10;DÉTESTER&#10;EXEMPLES:&#10;J’aime voyager J’adore dessiner&#10;J’aime les voyages J’adore les dessins&#10;Je déteste nager&#10;Je...">
            <a:extLst>
              <a:ext uri="{FF2B5EF4-FFF2-40B4-BE49-F238E27FC236}">
                <a16:creationId xmlns:a16="http://schemas.microsoft.com/office/drawing/2014/main" id="{FFC592E5-E551-DE48-7EBD-D3D840E2AB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" b="4580"/>
          <a:stretch/>
        </p:blipFill>
        <p:spPr bwMode="auto">
          <a:xfrm>
            <a:off x="6727474" y="643467"/>
            <a:ext cx="4347401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2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739B8A-8537-AB89-25A4-CB6C244E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I. Starter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ABABF857-4D1B-120E-4C27-187584CEB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77" t="18535" r="21172" b="9286"/>
          <a:stretch/>
        </p:blipFill>
        <p:spPr bwMode="auto">
          <a:xfrm>
            <a:off x="6520332" y="2634718"/>
            <a:ext cx="5455917" cy="378973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">
            <a:extLst>
              <a:ext uri="{FF2B5EF4-FFF2-40B4-BE49-F238E27FC236}">
                <a16:creationId xmlns:a16="http://schemas.microsoft.com/office/drawing/2014/main" id="{444FB6A9-2F0E-7847-47A1-DB3824748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015" t="17417" r="22112" b="4518"/>
          <a:stretch/>
        </p:blipFill>
        <p:spPr bwMode="auto">
          <a:xfrm>
            <a:off x="534600" y="2530767"/>
            <a:ext cx="5177625" cy="399763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25848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E341A0-07C1-2033-1657-E6778B5A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(self practice)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B8CF07-0AD8-EEEF-7CA1-04A5E104B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loisirs</a:t>
            </a:r>
          </a:p>
          <a:p>
            <a:endParaRPr lang="fr-FR" dirty="0"/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https://kahoot.it/challenge/?quiz-id=0de62191-f4f4-42c4-b31e-c6611687a497&amp;single-player=true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5880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7">
            <a:extLst>
              <a:ext uri="{FF2B5EF4-FFF2-40B4-BE49-F238E27FC236}">
                <a16:creationId xmlns:a16="http://schemas.microsoft.com/office/drawing/2014/main" id="{5463AFD4-16DC-F656-2322-F726249CF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8851" y="643467"/>
            <a:ext cx="7874297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50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F63FF5A-B9E2-4989-825C-C62CD37CB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2B979B-1AE2-1135-6C6D-B798C552F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605572" cy="1676603"/>
          </a:xfrm>
        </p:spPr>
        <p:txBody>
          <a:bodyPr>
            <a:normAutofit/>
          </a:bodyPr>
          <a:lstStyle/>
          <a:p>
            <a:r>
              <a:rPr lang="fr-FR" sz="4000"/>
              <a:t>VII. Production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C79373-14B7-63EA-C74C-3357F32CE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05571" cy="3779520"/>
          </a:xfrm>
        </p:spPr>
        <p:txBody>
          <a:bodyPr>
            <a:normAutofit/>
          </a:bodyPr>
          <a:lstStyle/>
          <a:p>
            <a:r>
              <a:rPr lang="en-US" sz="1800"/>
              <a:t>Répondez</a:t>
            </a:r>
            <a:r>
              <a:rPr lang="en-US" sz="1800" dirty="0"/>
              <a:t> à </a:t>
            </a:r>
            <a:r>
              <a:rPr lang="en-US" sz="1800"/>
              <a:t>l’email</a:t>
            </a:r>
            <a:r>
              <a:rPr lang="en-US" sz="1800" dirty="0"/>
              <a:t> de Marco.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8267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0" descr="Une image contenant texte&#10;&#10;Description générée automatiquement">
            <a:extLst>
              <a:ext uri="{FF2B5EF4-FFF2-40B4-BE49-F238E27FC236}">
                <a16:creationId xmlns:a16="http://schemas.microsoft.com/office/drawing/2014/main" id="{CEF49CAD-8D0B-90C7-AD28-40B6641F2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4" r="1643" b="-1"/>
          <a:stretch/>
        </p:blipFill>
        <p:spPr>
          <a:xfrm>
            <a:off x="5283708" y="722376"/>
            <a:ext cx="6263640" cy="5413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45392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8CE2E-9DC4-894E-FAC6-2C6434328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Links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E4D8AB-E4B3-39EE-AAB0-E5F42D6C6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https://wordwall.net/play/27382/745/893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https://wordwall.net/play/21355/931/795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https://wordwall.net/play/21356/019/764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44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18D3BD8B-E7D1-6180-A30D-9E36A6701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918" y="109207"/>
            <a:ext cx="4743846" cy="670508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19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4">
            <a:extLst>
              <a:ext uri="{FF2B5EF4-FFF2-40B4-BE49-F238E27FC236}">
                <a16:creationId xmlns:a16="http://schemas.microsoft.com/office/drawing/2014/main" id="{06EE89AC-254C-AF40-4739-76393B73F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5575" y="457200"/>
            <a:ext cx="840084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81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DDA2D6A6-3D3D-0195-370C-B5E0848FA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8851" y="643467"/>
            <a:ext cx="7874297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89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3">
            <a:extLst>
              <a:ext uri="{FF2B5EF4-FFF2-40B4-BE49-F238E27FC236}">
                <a16:creationId xmlns:a16="http://schemas.microsoft.com/office/drawing/2014/main" id="{4FCE2D2E-DF11-11C9-EE4C-84A6D2C72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8850" y="643467"/>
            <a:ext cx="7874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1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A4B723-8757-2AAF-753C-026904A55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3899229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globale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D71C6F-8F17-32C6-5401-C98BC48E6E1B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</a:rPr>
              <a:t>Qu’est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ce</a:t>
            </a:r>
            <a:r>
              <a:rPr lang="en-US" sz="2200" dirty="0">
                <a:effectLst/>
              </a:rPr>
              <a:t> que </a:t>
            </a:r>
            <a:r>
              <a:rPr lang="en-US" sz="2200" dirty="0" err="1">
                <a:effectLst/>
              </a:rPr>
              <a:t>c’est</a:t>
            </a:r>
            <a:r>
              <a:rPr lang="en-US" sz="2200" dirty="0">
                <a:effectLst/>
              </a:rPr>
              <a:t> ?</a:t>
            </a: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</a:rPr>
              <a:t>D’où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viennent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ces</a:t>
            </a:r>
            <a:r>
              <a:rPr lang="en-US" sz="2200" dirty="0">
                <a:effectLst/>
              </a:rPr>
              <a:t> images ?</a:t>
            </a: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</a:rPr>
              <a:t>Quelles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informations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voyez-vous</a:t>
            </a:r>
            <a:r>
              <a:rPr lang="en-US" sz="2200" dirty="0">
                <a:effectLst/>
              </a:rPr>
              <a:t> 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D53576-396E-0F07-1E09-FC5732723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737589"/>
            <a:ext cx="6903720" cy="338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54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1B01B03-DD3A-E72F-01D9-D7F002C20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III. Compréhension détaillée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AC16BBB-B486-C40F-E4DD-7C10F97E3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2572497"/>
            <a:ext cx="11496821" cy="370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2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C59A9C-D8D3-D313-6104-A2E295A09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IV. Vocabulaire (1): la situation familiale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841DE3F-AF14-43A0-ECF6-A0DCD6F143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573022"/>
              </p:ext>
            </p:extLst>
          </p:nvPr>
        </p:nvGraphicFramePr>
        <p:xfrm>
          <a:off x="1527781" y="2112579"/>
          <a:ext cx="9160379" cy="4192810"/>
        </p:xfrm>
        <a:graphic>
          <a:graphicData uri="http://schemas.openxmlformats.org/drawingml/2006/table">
            <a:tbl>
              <a:tblPr firstRow="1" firstCol="1" bandRow="1"/>
              <a:tblGrid>
                <a:gridCol w="4575709">
                  <a:extLst>
                    <a:ext uri="{9D8B030D-6E8A-4147-A177-3AD203B41FA5}">
                      <a16:colId xmlns:a16="http://schemas.microsoft.com/office/drawing/2014/main" val="3411715490"/>
                    </a:ext>
                  </a:extLst>
                </a:gridCol>
                <a:gridCol w="4584670">
                  <a:extLst>
                    <a:ext uri="{9D8B030D-6E8A-4147-A177-3AD203B41FA5}">
                      <a16:colId xmlns:a16="http://schemas.microsoft.com/office/drawing/2014/main" val="2384120008"/>
                    </a:ext>
                  </a:extLst>
                </a:gridCol>
              </a:tblGrid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Rodolfo Marin </a:t>
                      </a: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 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célibataire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808404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Amelia Gadei </a:t>
                      </a:r>
                      <a:r>
                        <a:rPr lang="fr-FR" sz="2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 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marié(e)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880029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couple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690622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fiancé(e)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354509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divorcé(e)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743825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séparé(e)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790882"/>
                  </a:ext>
                </a:extLst>
              </a:tr>
              <a:tr h="43632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veuf / veuve</a:t>
                      </a:r>
                      <a:endParaRPr lang="fr-FR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703" marR="132703" marT="18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887211"/>
                  </a:ext>
                </a:extLst>
              </a:tr>
              <a:tr h="1138542">
                <a:tc gridSpan="2"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indiquer la situation de famille, on utilise :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+ </a:t>
                      </a:r>
                      <a:r>
                        <a:rPr lang="fr-FR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 </a:t>
                      </a:r>
                      <a:r>
                        <a:rPr lang="fr-F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adjectif </a:t>
                      </a:r>
                      <a:endParaRPr lang="fr-FR" sz="3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6937" marR="176937" marT="88469" marB="884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068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99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3" descr="FrenchBook — Parler de sa situation familiale">
            <a:extLst>
              <a:ext uri="{FF2B5EF4-FFF2-40B4-BE49-F238E27FC236}">
                <a16:creationId xmlns:a16="http://schemas.microsoft.com/office/drawing/2014/main" id="{A7635EA4-3947-0CC9-19C7-BC18DFB9C5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6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884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La situation amoureuse - Français Fle Fiches Pedagogiques">
            <a:extLst>
              <a:ext uri="{FF2B5EF4-FFF2-40B4-BE49-F238E27FC236}">
                <a16:creationId xmlns:a16="http://schemas.microsoft.com/office/drawing/2014/main" id="{DAFA0EB5-7072-38D1-D26A-7787217B6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t="8587" r="11608" b="37036"/>
          <a:stretch/>
        </p:blipFill>
        <p:spPr bwMode="auto">
          <a:xfrm>
            <a:off x="2501348" y="166455"/>
            <a:ext cx="7189304" cy="669154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7383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B2454B-5CD5-0D00-BE30-4584BD28E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fr-FR" sz="4800" dirty="0"/>
              <a:t>Vocabulaire (2) : </a:t>
            </a:r>
            <a:br>
              <a:rPr lang="fr-FR" sz="4800" dirty="0"/>
            </a:br>
            <a:r>
              <a:rPr lang="fr-FR" sz="4800" dirty="0"/>
              <a:t>Les nombres supérieurs à 1000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46A7552-BB64-F054-44A3-BF45882C68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349074"/>
              </p:ext>
            </p:extLst>
          </p:nvPr>
        </p:nvGraphicFramePr>
        <p:xfrm>
          <a:off x="1936835" y="3017519"/>
          <a:ext cx="8313974" cy="3209904"/>
        </p:xfrm>
        <a:graphic>
          <a:graphicData uri="http://schemas.openxmlformats.org/drawingml/2006/table">
            <a:tbl>
              <a:tblPr firstRow="1" firstCol="1" bandRow="1"/>
              <a:tblGrid>
                <a:gridCol w="3220849">
                  <a:extLst>
                    <a:ext uri="{9D8B030D-6E8A-4147-A177-3AD203B41FA5}">
                      <a16:colId xmlns:a16="http://schemas.microsoft.com/office/drawing/2014/main" val="3188617051"/>
                    </a:ext>
                  </a:extLst>
                </a:gridCol>
                <a:gridCol w="5093125">
                  <a:extLst>
                    <a:ext uri="{9D8B030D-6E8A-4147-A177-3AD203B41FA5}">
                      <a16:colId xmlns:a16="http://schemas.microsoft.com/office/drawing/2014/main" val="1435936406"/>
                    </a:ext>
                  </a:extLst>
                </a:gridCol>
              </a:tblGrid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Dix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700643"/>
                  </a:ext>
                </a:extLst>
              </a:tr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181249"/>
                  </a:ext>
                </a:extLst>
              </a:tr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659608"/>
                  </a:ext>
                </a:extLst>
              </a:tr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10 000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Dix mille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080492"/>
                  </a:ext>
                </a:extLst>
              </a:tr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100 000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 mille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840628"/>
                  </a:ext>
                </a:extLst>
              </a:tr>
              <a:tr h="53498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fr-FR" sz="26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000 000</a:t>
                      </a:r>
                      <a:endParaRPr lang="fr-FR" sz="4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</a:t>
                      </a:r>
                      <a:r>
                        <a:rPr lang="fr-FR" sz="26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million</a:t>
                      </a:r>
                      <a:endParaRPr lang="fr-FR" sz="4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2709" marR="162709" marT="2259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425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8418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920</Words>
  <Application>Microsoft Office PowerPoint</Application>
  <PresentationFormat>Grand écran</PresentationFormat>
  <Paragraphs>217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Symbol</vt:lpstr>
      <vt:lpstr>Thème Office</vt:lpstr>
      <vt:lpstr>Mes amis et moi</vt:lpstr>
      <vt:lpstr>Learning objectives</vt:lpstr>
      <vt:lpstr>I. Starter </vt:lpstr>
      <vt:lpstr>II. Compréhension globale</vt:lpstr>
      <vt:lpstr>III. Compréhension détaillée</vt:lpstr>
      <vt:lpstr>IV. Vocabulaire (1): la situation familiale</vt:lpstr>
      <vt:lpstr>Présentation PowerPoint</vt:lpstr>
      <vt:lpstr>Présentation PowerPoint</vt:lpstr>
      <vt:lpstr>Vocabulaire (2) :  Les nombres supérieurs à 1000</vt:lpstr>
      <vt:lpstr>Présentation PowerPoint</vt:lpstr>
      <vt:lpstr>Présentation PowerPoint</vt:lpstr>
      <vt:lpstr>Présentation PowerPoint</vt:lpstr>
      <vt:lpstr>Présentation PowerPoint</vt:lpstr>
      <vt:lpstr>IV. Vocabulaire (3) : Les mois de l’année</vt:lpstr>
      <vt:lpstr>Présentation PowerPoint</vt:lpstr>
      <vt:lpstr>Réponds aux questions avec ton voisin</vt:lpstr>
      <vt:lpstr>Réponds aux questions avec ton voisin </vt:lpstr>
      <vt:lpstr>V. Grammaire (1) : les verbes réguliers (-ER)</vt:lpstr>
      <vt:lpstr>Présentation PowerPoint</vt:lpstr>
      <vt:lpstr>Complétez avec le pronom ou la terminaison du verbe.</vt:lpstr>
      <vt:lpstr>V. Grammaire (5) : Indiquer l’origine</vt:lpstr>
      <vt:lpstr>Le verbe VENIR DE  (to come from)</vt:lpstr>
      <vt:lpstr>Attention aux prépositions !</vt:lpstr>
      <vt:lpstr>Présentation PowerPoint</vt:lpstr>
      <vt:lpstr>Présentation PowerPoint</vt:lpstr>
      <vt:lpstr>Production orale</vt:lpstr>
      <vt:lpstr>V. Grammaire (6) : Exprimer les goûts</vt:lpstr>
      <vt:lpstr>Présentation PowerPoint</vt:lpstr>
      <vt:lpstr>Présentation PowerPoint</vt:lpstr>
      <vt:lpstr>Kahoot (self practice)</vt:lpstr>
      <vt:lpstr>Présentation PowerPoint</vt:lpstr>
      <vt:lpstr>VII. Production</vt:lpstr>
      <vt:lpstr>Links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 amis et moi</dc:title>
  <dc:creator>Chan, Makara Valery Ouk</dc:creator>
  <cp:lastModifiedBy>Chan, Makara Valery Ouk</cp:lastModifiedBy>
  <cp:revision>10</cp:revision>
  <dcterms:created xsi:type="dcterms:W3CDTF">2023-03-05T10:42:58Z</dcterms:created>
  <dcterms:modified xsi:type="dcterms:W3CDTF">2023-03-05T13:14:48Z</dcterms:modified>
</cp:coreProperties>
</file>