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3" r:id="rId8"/>
    <p:sldId id="265" r:id="rId9"/>
    <p:sldId id="266" r:id="rId10"/>
    <p:sldId id="264" r:id="rId11"/>
    <p:sldId id="262" r:id="rId12"/>
    <p:sldId id="267" r:id="rId13"/>
    <p:sldId id="269" r:id="rId14"/>
    <p:sldId id="270" r:id="rId15"/>
    <p:sldId id="271" r:id="rId16"/>
    <p:sldId id="272" r:id="rId17"/>
    <p:sldId id="274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2" r:id="rId36"/>
    <p:sldId id="291" r:id="rId37"/>
    <p:sldId id="293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80" d="100"/>
          <a:sy n="80" d="100"/>
        </p:scale>
        <p:origin x="48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17C62D-7000-7259-D831-3024670D1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B0BC837-7CEF-027E-E152-D1C326867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EB1EF8-35A4-FB5F-47A3-43A94F82C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DD7946-903F-E091-16B2-A6EEA3474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84726D-7C7D-D792-E7BF-8AA04F503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30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41C21-4D01-7871-2D69-3FDECCF48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E17D47-2DE2-4BB0-F58B-E9AF77BD7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85B1F1-3317-2121-3379-68D1AFD75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6992F2-276C-4102-DFDE-82328727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33A9D8-40CC-6B5D-6174-8C38D1BB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14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EB77D1C-BFE2-D76C-F2C1-2CA42BB57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4F9C6C7-2EE9-8EBE-D776-8186D51CF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C4AE85-D1F9-D49A-FBC5-8112A9E4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179A98-59AF-A4A3-69C5-CD038BB78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28749E-3578-3143-5EA0-2DBB6EDFC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25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063959-9B39-CD2A-C0D9-D82FEBD2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2189E3-A7FB-D9F1-767A-2F221A628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EABF87-C0FD-ED12-7F80-DFA905FA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EBB0B4-64B6-BE9E-874C-F67B6B03B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A0612B-216E-6640-724E-914CA0F5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22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EB624-5239-2F9D-AEF4-D3A489FD2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0EFE20-8C40-F30B-9B61-BA1F58479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08E409-EA53-9EB7-E6C5-A9A938BCE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98C443-87FA-F94F-5962-D1AD178A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C7F68-7835-D619-1D7A-A9933D827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45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C5AAFC-9D69-58DB-D6B2-A667CFD52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1C1F09-142F-045C-5EF6-81436DBFF3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21CEF5-2DA6-1BD8-BACB-C844B13BB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E9B1D4-DC79-DDFE-A186-CAE6184ED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E9DC54-510B-AED9-341D-EE53B5D04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14AA49-1E4E-D3EE-2D21-6570AB7B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7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5934F6-115A-CF33-50A4-34BB500E9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B5C9FA-C33E-605E-C7CA-F43227991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3CC963-8B0D-B65B-6084-6EB091B70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82BFCE-0E63-DD9B-B2BD-B69524CE9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6BF866-8A25-88BC-57A5-DA39F690F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240D9AA-7EC2-6149-7C7D-F448F9C82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260DA3B-277D-295A-A3BD-E2900C405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F3EE9D-3704-2FDB-AE6A-A530FD99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97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1DC112-497B-6A42-630F-3DD5E95B2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543FF01-2487-B13C-13B4-1D214BBD2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4826877-0052-2198-4240-CC30B2DEE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0713A0-D2FE-F9BA-4816-10705137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372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C59459-29CA-910F-7643-8E4AB2F6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85D3798-C70E-1F58-4225-78933B10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09D387-D7C2-3B45-33F2-CDC505B3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633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52D73B-2165-DE50-BDE6-D597823FA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0AE292-A612-2755-E6F9-A6607C9DE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3ED4314-B141-B232-6E58-9C2C2857F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473CD3-6F14-2570-1007-915EE579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695930-4A5E-E6F0-B0C8-174D0DAB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30E8CD-D480-3195-053B-0CC5E7A7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037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AFCB78-F614-E8F0-BF71-D8013C06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6D9A8C5-E9C3-583F-F54B-FAA706781A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5333AC-D435-157D-F533-09FF7E150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9B3509-43BB-C866-FE3E-7BD68428C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9F331-74CA-AA30-7DF4-AAB2065C8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BCE0D09-1880-F91D-6017-9142DE9B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32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9CECE76-2CD5-9A8D-B787-5E5D0A36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23BCE5-F937-75BD-C648-6FADFC6C4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C8F61F-7B7E-E6D0-07B4-D9933ECFB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B7B6C-D77B-405B-B185-05C8052F1BF0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8E8309-4DE1-16D8-1B30-A68FEE493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0B79CA-42F8-D825-BDDA-B5C46FF71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8E5E3-65FC-4705-B962-F80540500E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83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pT0NKvuH1U?feature=oembed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25048/638/184" TargetMode="External"/><Relationship Id="rId2" Type="http://schemas.openxmlformats.org/officeDocument/2006/relationships/hyperlink" Target="https://wordwall.net/play/25048/145/34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rdwall.net/play/25049/003/45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RdEqHjeCoQ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nGcAKejx5A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erres à vin sur une table">
            <a:extLst>
              <a:ext uri="{FF2B5EF4-FFF2-40B4-BE49-F238E27FC236}">
                <a16:creationId xmlns:a16="http://schemas.microsoft.com/office/drawing/2014/main" id="{DDE24285-740E-820E-617E-65BE05C1F6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0536" b="51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DB3DB8-76CF-BBCF-8D6B-796A5A1D8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1695576"/>
            <a:ext cx="8652938" cy="2857191"/>
          </a:xfrm>
        </p:spPr>
        <p:txBody>
          <a:bodyPr anchor="ctr">
            <a:normAutofit/>
          </a:bodyPr>
          <a:lstStyle/>
          <a:p>
            <a:r>
              <a:rPr lang="fr-FR" sz="8000"/>
              <a:t>Au restaurant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B8F8B4D-A968-B36F-C64F-0AB74F73B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r>
              <a:rPr lang="fr-FR"/>
              <a:t>Unité 3 – Leçon 1</a:t>
            </a: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322391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D0A7FD-0743-AE1C-DCD9-E1241617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Lucie </a:t>
            </a:r>
            <a:r>
              <a:rPr lang="fr-FR" dirty="0" err="1"/>
              <a:t>Bonomi</a:t>
            </a:r>
            <a:r>
              <a:rPr lang="fr-FR" dirty="0"/>
              <a:t> prend une salade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32BF58-DE45-E3D1-90EB-200BAE9D9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a.	Parce qu’elle n’aime pas le poulet</a:t>
            </a:r>
          </a:p>
          <a:p>
            <a:r>
              <a:rPr lang="fr-FR" dirty="0"/>
              <a:t>b.	Parce qu’elle ne mange pas de poisson</a:t>
            </a:r>
          </a:p>
          <a:p>
            <a:r>
              <a:rPr lang="fr-FR" dirty="0">
                <a:highlight>
                  <a:srgbClr val="FFFF00"/>
                </a:highlight>
              </a:rPr>
              <a:t>c.	Parce qu’elle a un cours de gym </a:t>
            </a:r>
          </a:p>
          <a:p>
            <a:pPr marL="0" indent="0">
              <a:buNone/>
            </a:pPr>
            <a:r>
              <a:rPr lang="fr-FR" dirty="0"/>
              <a:t>(parce que = </a:t>
            </a:r>
            <a:r>
              <a:rPr lang="fr-FR" dirty="0" err="1"/>
              <a:t>because</a:t>
            </a:r>
            <a:r>
              <a:rPr lang="fr-FR" dirty="0"/>
              <a:t>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834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427DB-4920-A275-F039-E1C5E22BF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Françoise Le </a:t>
            </a:r>
            <a:r>
              <a:rPr lang="fr-FR" dirty="0" err="1"/>
              <a:t>Tallec</a:t>
            </a:r>
            <a:r>
              <a:rPr lang="fr-FR" dirty="0"/>
              <a:t> paie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0A54D0-D972-8684-ED73-37FBEDF5B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 chèque</a:t>
            </a:r>
          </a:p>
          <a:p>
            <a:r>
              <a:rPr lang="fr-FR" dirty="0"/>
              <a:t>en espèces (by cash) </a:t>
            </a:r>
          </a:p>
          <a:p>
            <a:r>
              <a:rPr lang="fr-FR" dirty="0">
                <a:highlight>
                  <a:srgbClr val="FFFF00"/>
                </a:highlight>
              </a:rPr>
              <a:t>par carte</a:t>
            </a:r>
          </a:p>
        </p:txBody>
      </p:sp>
    </p:spTree>
    <p:extLst>
      <p:ext uri="{BB962C8B-B14F-4D97-AF65-F5344CB8AC3E}">
        <p14:creationId xmlns:p14="http://schemas.microsoft.com/office/powerpoint/2010/main" val="3019434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B9041D-27E4-2675-1DD1-93C9DDB9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fr-FR" sz="4800"/>
              <a:t>III. Compréhension détaillée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5E8CE82-47BA-8BE5-D38B-4D4EEB319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618135"/>
              </p:ext>
            </p:extLst>
          </p:nvPr>
        </p:nvGraphicFramePr>
        <p:xfrm>
          <a:off x="904601" y="2704014"/>
          <a:ext cx="10378441" cy="3653297"/>
        </p:xfrm>
        <a:graphic>
          <a:graphicData uri="http://schemas.openxmlformats.org/drawingml/2006/table">
            <a:tbl>
              <a:tblPr firstRow="1" firstCol="1" bandRow="1"/>
              <a:tblGrid>
                <a:gridCol w="2020483">
                  <a:extLst>
                    <a:ext uri="{9D8B030D-6E8A-4147-A177-3AD203B41FA5}">
                      <a16:colId xmlns:a16="http://schemas.microsoft.com/office/drawing/2014/main" val="443117429"/>
                    </a:ext>
                  </a:extLst>
                </a:gridCol>
                <a:gridCol w="2138377">
                  <a:extLst>
                    <a:ext uri="{9D8B030D-6E8A-4147-A177-3AD203B41FA5}">
                      <a16:colId xmlns:a16="http://schemas.microsoft.com/office/drawing/2014/main" val="3495384851"/>
                    </a:ext>
                  </a:extLst>
                </a:gridCol>
                <a:gridCol w="2138377">
                  <a:extLst>
                    <a:ext uri="{9D8B030D-6E8A-4147-A177-3AD203B41FA5}">
                      <a16:colId xmlns:a16="http://schemas.microsoft.com/office/drawing/2014/main" val="3292799925"/>
                    </a:ext>
                  </a:extLst>
                </a:gridCol>
                <a:gridCol w="2131060">
                  <a:extLst>
                    <a:ext uri="{9D8B030D-6E8A-4147-A177-3AD203B41FA5}">
                      <a16:colId xmlns:a16="http://schemas.microsoft.com/office/drawing/2014/main" val="2330195251"/>
                    </a:ext>
                  </a:extLst>
                </a:gridCol>
                <a:gridCol w="1950144">
                  <a:extLst>
                    <a:ext uri="{9D8B030D-6E8A-4147-A177-3AD203B41FA5}">
                      <a16:colId xmlns:a16="http://schemas.microsoft.com/office/drawing/2014/main" val="1774895656"/>
                    </a:ext>
                  </a:extLst>
                </a:gridCol>
              </a:tblGrid>
              <a:tr h="48629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Commander un plat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plats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le choix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et donner une opinion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00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le prix total au restaurant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43718"/>
                  </a:ext>
                </a:extLst>
              </a:tr>
              <a:tr h="208197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poulets ! 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un steak frites, à point, s’il vous plaît, merci.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salade italienne, s'il vous plaît.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poulet basquaise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steak frites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salade italienne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saumon grillé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boissons : une carafe d’eau, du vin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Qu’est-ce que tu prends ? 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vous, Françoise ?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bon, le poulet basquaise ?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 oui ! Il est excellent !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L’addition, s’il vous plaît.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46" marR="66346" marT="92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569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927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0BDC16-E29E-0E20-982D-A7713DEB1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90F57B-4D6A-4AB7-827C-EB0A5D7DE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8" y="1535953"/>
            <a:ext cx="5647765" cy="488277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FRANCOISE LE TALLEC- Simon est en retard, je suis désolée.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BONOMI Vous avez faim ? Qu’est-ce qu’on mange, heu…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 Bonjour.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FRANÇOISE, SIMON ET NATHALIE : - Bonjour !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 - Voici la carte.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NATHALIE BONOMI - Merci.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FRANÇOISE  LE TALLEC  - Merci.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- Aujourd’hui, comme plat du jour, il y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le poulet basquaise et le saumon grillé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Il y a aussi le menu déjeuner avec une entrée, un plat et un dessert.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BONOMI  -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Qu’est-ce que tu prends 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NATHALIE BONOMI  - Une seconde, je… je regarde la carte. Le poulet.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BONOMI  -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vous, Françoise 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FRANÇOISE LE TALLEC -  </a:t>
            </a:r>
            <a:r>
              <a:rPr lang="fr-FR" sz="1800" dirty="0"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bon, le poulet basquaise 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BONOMI  - </a:t>
            </a:r>
            <a:r>
              <a:rPr lang="fr-FR" sz="1800" dirty="0"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 oui ! Il est excellent !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poulets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34178E4-461E-B811-6C9C-0173AF30FBA4}"/>
              </a:ext>
            </a:extLst>
          </p:cNvPr>
          <p:cNvSpPr txBox="1">
            <a:spLocks/>
          </p:cNvSpPr>
          <p:nvPr/>
        </p:nvSpPr>
        <p:spPr>
          <a:xfrm>
            <a:off x="6185649" y="1535953"/>
            <a:ext cx="5492375" cy="48289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SIMON LE TALLEC -  </a:t>
            </a:r>
            <a:r>
              <a:rPr lang="fr-FR" sz="18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un steak frites, à point, s’il vous plaît, merci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Désolé, je suis en retard. Vous allez bien 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BONOMI -  Oui.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-  Et pour vous madame 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LUCIE  BONOMI -  Pour moi ? </a:t>
            </a:r>
            <a:r>
              <a:rPr lang="fr-FR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salade italienne</a:t>
            </a:r>
            <a:r>
              <a:rPr lang="fr-FR" sz="18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s'il vous plaît.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J’ai un cours de gym cet après-midi.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SIMON LE TALLEC - Pardon, bonjour madame. Simon Le </a:t>
            </a:r>
            <a:r>
              <a:rPr lang="fr-F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Tallec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suis le nouveau voisin.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LUCIE BONOMI -  Enchantée. Je suis Lucie, la mère de Laurent.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- Et comme boisson ? Est-ce que vous prenez </a:t>
            </a:r>
            <a:r>
              <a:rPr lang="fr-FR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vin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carafe d’eau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SIMON LE TALLEC </a:t>
            </a:r>
            <a:r>
              <a:rPr lang="fr-FR" sz="1800" dirty="0">
                <a:highlight>
                  <a:srgbClr val="00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-L’addition, s’il vous plaît.</a:t>
            </a: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BONOMI  - On partage 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FRANÇOISE LE TALLEC - Non, non, nous vous invitons.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LUCIE BONOMI - Merci Françoise. Bienvenue dans le quartier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726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6B4A43-2A34-4B22-882C-D7552FA9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29BAE5-B200-4FC0-BBC1-8D7C57D1D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71" y="0"/>
            <a:ext cx="456510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C790580-4DF4-516D-2783-92173C884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65" y="1152144"/>
            <a:ext cx="4932424" cy="3072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 : Au restaurant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71556B-C82A-71C8-FE54-60FD0D3EA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84" y="4462272"/>
            <a:ext cx="3794760" cy="12728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la 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vidéo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il y a ….. 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644633-5AE1-44D6-8F5F-6376DDA13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4FA74995-C5A7-4DBF-BFD1-C4831852D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009DC7CE-EC50-455B-AEF3-758096A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680D0724-2EE2-4A8E-B7FC-994977F2A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D7DD4A6B-2000-4A3E-BBCE-637ED6CDD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694A6722-0FE9-4640-B93F-C2BAA8956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19F6A010-3765-4FAB-8CCA-7AC18914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2ED876B1-4DDC-4999-864F-EFF32EFF5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2DD9B48A-E7DB-4540-8781-F434856A7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2BEF54FF-8FAE-4B7F-ACE8-52ED70B04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16F687E9-D21B-46CB-8A13-9BFDA780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49C0A7C4-BA67-480B-9F9A-E96535756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5C27E413-D9C4-45A2-AB5A-A0061279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76F8DD1F-1A00-4D5A-B979-33A41277C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D16F8034-114D-4513-A6BD-F05ABF9AF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1DAD48F0-0B0E-40E2-9ED5-E0FBB99C4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A58F217F-BBAB-4ACB-91C0-B119DEFDC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17D6638B-4C45-4C73-AFE3-8C41F939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31A3013F-24A0-486B-A892-92E42BD74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4">
              <a:extLst>
                <a:ext uri="{FF2B5EF4-FFF2-40B4-BE49-F238E27FC236}">
                  <a16:creationId xmlns:a16="http://schemas.microsoft.com/office/drawing/2014/main" id="{F4540C9F-BC47-470D-A9C2-4AB05FB4C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A38505B1-1AD2-47B0-8122-2EB533CB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1">
            <a:extLst>
              <a:ext uri="{FF2B5EF4-FFF2-40B4-BE49-F238E27FC236}">
                <a16:creationId xmlns:a16="http://schemas.microsoft.com/office/drawing/2014/main" id="{C8C8CFD4-CA15-5838-8A1D-24DEABA23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376" y="-112448"/>
            <a:ext cx="5406661" cy="699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28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8">
            <a:extLst>
              <a:ext uri="{FF2B5EF4-FFF2-40B4-BE49-F238E27FC236}">
                <a16:creationId xmlns:a16="http://schemas.microsoft.com/office/drawing/2014/main" id="{EFD0E8E8-C530-4B2D-A01A-CCD47590B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0AEB11-AF4A-9A7B-F2CF-43107938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39" y="625904"/>
            <a:ext cx="6666832" cy="1618169"/>
          </a:xfrm>
        </p:spPr>
        <p:txBody>
          <a:bodyPr anchor="ctr">
            <a:normAutofit/>
          </a:bodyPr>
          <a:lstStyle/>
          <a:p>
            <a:pPr algn="r"/>
            <a:r>
              <a:rPr lang="fr-FR" sz="5100">
                <a:solidFill>
                  <a:schemeClr val="tx1">
                    <a:lumMod val="85000"/>
                    <a:lumOff val="15000"/>
                  </a:schemeClr>
                </a:solidFill>
              </a:rPr>
              <a:t>IV. Vocabulaire (2) : Commander un plat</a:t>
            </a:r>
          </a:p>
        </p:txBody>
      </p:sp>
      <p:sp>
        <p:nvSpPr>
          <p:cNvPr id="40" name="Oval 10">
            <a:extLst>
              <a:ext uri="{FF2B5EF4-FFF2-40B4-BE49-F238E27FC236}">
                <a16:creationId xmlns:a16="http://schemas.microsoft.com/office/drawing/2014/main" id="{B87BF251-0F3D-4FED-A71D-D1564D1D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8085" y="1226650"/>
            <a:ext cx="548640" cy="548640"/>
          </a:xfrm>
          <a:prstGeom prst="ellipse">
            <a:avLst/>
          </a:pr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12">
            <a:extLst>
              <a:ext uri="{FF2B5EF4-FFF2-40B4-BE49-F238E27FC236}">
                <a16:creationId xmlns:a16="http://schemas.microsoft.com/office/drawing/2014/main" id="{C0F80DFC-077A-4A53-AF1A-600D9F1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119076" y="0"/>
            <a:ext cx="2234723" cy="1723952"/>
          </a:xfrm>
          <a:custGeom>
            <a:avLst/>
            <a:gdLst>
              <a:gd name="connsiteX0" fmla="*/ 1735930 w 2234723"/>
              <a:gd name="connsiteY0" fmla="*/ 1723952 h 1723952"/>
              <a:gd name="connsiteX1" fmla="*/ 2234723 w 2234723"/>
              <a:gd name="connsiteY1" fmla="*/ 1723952 h 1723952"/>
              <a:gd name="connsiteX2" fmla="*/ 2220570 w 2234723"/>
              <a:gd name="connsiteY2" fmla="*/ 1665525 h 1723952"/>
              <a:gd name="connsiteX3" fmla="*/ 118986 w 2234723"/>
              <a:gd name="connsiteY3" fmla="*/ 3008 h 1723952"/>
              <a:gd name="connsiteX4" fmla="*/ 0 w 2234723"/>
              <a:gd name="connsiteY4" fmla="*/ 0 h 1723952"/>
              <a:gd name="connsiteX5" fmla="*/ 0 w 2234723"/>
              <a:gd name="connsiteY5" fmla="*/ 474250 h 1723952"/>
              <a:gd name="connsiteX6" fmla="*/ 187921 w 2234723"/>
              <a:gd name="connsiteY6" fmla="*/ 483739 h 1723952"/>
              <a:gd name="connsiteX7" fmla="*/ 1656728 w 2234723"/>
              <a:gd name="connsiteY7" fmla="*/ 1515386 h 1723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34723" h="1723952">
                <a:moveTo>
                  <a:pt x="1735930" y="1723952"/>
                </a:moveTo>
                <a:lnTo>
                  <a:pt x="2234723" y="1723952"/>
                </a:lnTo>
                <a:lnTo>
                  <a:pt x="2220570" y="1665525"/>
                </a:lnTo>
                <a:cubicBezTo>
                  <a:pt x="1951414" y="739745"/>
                  <a:pt x="1119014" y="53700"/>
                  <a:pt x="118986" y="3008"/>
                </a:cubicBezTo>
                <a:lnTo>
                  <a:pt x="0" y="0"/>
                </a:lnTo>
                <a:lnTo>
                  <a:pt x="0" y="474250"/>
                </a:lnTo>
                <a:lnTo>
                  <a:pt x="187921" y="483739"/>
                </a:lnTo>
                <a:cubicBezTo>
                  <a:pt x="836688" y="549625"/>
                  <a:pt x="1385706" y="952924"/>
                  <a:pt x="1656728" y="1515386"/>
                </a:cubicBez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6E7A27D-8C91-DD1E-B787-FDF1CFA30A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988790"/>
              </p:ext>
            </p:extLst>
          </p:nvPr>
        </p:nvGraphicFramePr>
        <p:xfrm>
          <a:off x="1766786" y="2497723"/>
          <a:ext cx="9283264" cy="3679241"/>
        </p:xfrm>
        <a:graphic>
          <a:graphicData uri="http://schemas.openxmlformats.org/drawingml/2006/table">
            <a:tbl>
              <a:tblPr firstRow="1" firstCol="1" bandRow="1"/>
              <a:tblGrid>
                <a:gridCol w="9283264">
                  <a:extLst>
                    <a:ext uri="{9D8B030D-6E8A-4147-A177-3AD203B41FA5}">
                      <a16:colId xmlns:a16="http://schemas.microsoft.com/office/drawing/2014/main" val="2912530697"/>
                    </a:ext>
                  </a:extLst>
                </a:gridCol>
              </a:tblGrid>
              <a:tr h="427481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Commander un plat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845" marR="106845" marT="14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279107"/>
                  </a:ext>
                </a:extLst>
              </a:tr>
              <a:tr h="42748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Trois</a:t>
                      </a:r>
                      <a:r>
                        <a:rPr lang="fr-FR" sz="2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2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poulets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845" marR="106845" marT="14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952633"/>
                  </a:ext>
                </a:extLst>
              </a:tr>
              <a:tr h="42748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fr-FR" sz="2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2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steak frites</a:t>
                      </a:r>
                      <a:r>
                        <a:rPr lang="fr-FR" sz="2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point </a:t>
                      </a:r>
                      <a:r>
                        <a:rPr lang="fr-FR" sz="2200" b="0" i="1" u="none" strike="noStrike"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s’il vous plaît</a:t>
                      </a:r>
                      <a:r>
                        <a:rPr lang="fr-FR" sz="2200" b="0" i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(SVP)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845" marR="106845" marT="14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942335"/>
                  </a:ext>
                </a:extLst>
              </a:tr>
              <a:tr h="42748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fr-FR" sz="2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menu déjeuner (entrée – plat – dessert)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845" marR="106845" marT="14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320620"/>
                  </a:ext>
                </a:extLst>
              </a:tr>
              <a:tr h="196931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commander un plat au restaurant, on indique la 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quantité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 le 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choisi :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Exemples: </a:t>
                      </a: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poulet grillé / rôti et des frites 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s’il vous plaît 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tarte</a:t>
                      </a: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s’il vous plaît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845" marR="106845" marT="14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79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441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B25EC0-9A85-2F72-FD72-D0A7D6A1E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r>
              <a:rPr lang="fr-FR" sz="4100"/>
              <a:t>IV. Vocabulaire (3) : Le menu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FFBB07-3014-5FD2-0F79-ED2D8D833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France, le menu-déjeuner est généralement divisé en 3 parties : </a:t>
            </a:r>
            <a:r>
              <a:rPr lang="fr-FR" sz="2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l’entrée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plat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dessert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la boisson</a:t>
            </a:r>
            <a:r>
              <a:rPr lang="fr-FR" sz="2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BD4A832-68EC-0DC1-8057-284D2A0B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570425"/>
              </p:ext>
            </p:extLst>
          </p:nvPr>
        </p:nvGraphicFramePr>
        <p:xfrm>
          <a:off x="630936" y="2605148"/>
          <a:ext cx="10917937" cy="3330928"/>
        </p:xfrm>
        <a:graphic>
          <a:graphicData uri="http://schemas.openxmlformats.org/drawingml/2006/table">
            <a:tbl>
              <a:tblPr firstRow="1" firstCol="1" bandRow="1"/>
              <a:tblGrid>
                <a:gridCol w="1868465">
                  <a:extLst>
                    <a:ext uri="{9D8B030D-6E8A-4147-A177-3AD203B41FA5}">
                      <a16:colId xmlns:a16="http://schemas.microsoft.com/office/drawing/2014/main" val="4112382724"/>
                    </a:ext>
                  </a:extLst>
                </a:gridCol>
                <a:gridCol w="3662685">
                  <a:extLst>
                    <a:ext uri="{9D8B030D-6E8A-4147-A177-3AD203B41FA5}">
                      <a16:colId xmlns:a16="http://schemas.microsoft.com/office/drawing/2014/main" val="4198626315"/>
                    </a:ext>
                  </a:extLst>
                </a:gridCol>
                <a:gridCol w="2164064">
                  <a:extLst>
                    <a:ext uri="{9D8B030D-6E8A-4147-A177-3AD203B41FA5}">
                      <a16:colId xmlns:a16="http://schemas.microsoft.com/office/drawing/2014/main" val="3220212292"/>
                    </a:ext>
                  </a:extLst>
                </a:gridCol>
                <a:gridCol w="3222723">
                  <a:extLst>
                    <a:ext uri="{9D8B030D-6E8A-4147-A177-3AD203B41FA5}">
                      <a16:colId xmlns:a16="http://schemas.microsoft.com/office/drawing/2014/main" val="579134547"/>
                    </a:ext>
                  </a:extLst>
                </a:gridCol>
              </a:tblGrid>
              <a:tr h="59408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L’entrée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plat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dessert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boisson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12108"/>
                  </a:ext>
                </a:extLst>
              </a:tr>
              <a:tr h="273684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poulet basquaise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saumon grillé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steak frites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salade italienne</a:t>
                      </a:r>
                      <a:endParaRPr lang="fr-FR" sz="3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 vin</a:t>
                      </a:r>
                      <a:endParaRPr lang="fr-FR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carafe d’eau</a:t>
                      </a:r>
                      <a:endParaRPr lang="fr-FR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487" marR="148487" marT="206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794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670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504F563-4909-DA8D-6AEB-BF80D1F59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8621" y="643467"/>
            <a:ext cx="6814758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39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8" descr="Carte et Menus - Le Bistrot du Viaduc (22100 Lanvallay)">
            <a:extLst>
              <a:ext uri="{FF2B5EF4-FFF2-40B4-BE49-F238E27FC236}">
                <a16:creationId xmlns:a16="http://schemas.microsoft.com/office/drawing/2014/main" id="{D51E197C-5695-9FB1-9F48-CF47EC82D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3620" y="643467"/>
            <a:ext cx="3704760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36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709E2D0-EA73-45DE-78D6-27FD4B2DF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fr-FR" sz="5000"/>
              <a:t>La cuisson de la viande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D6B7DF-5104-8E9C-539C-AB4802F3C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fr-FR" sz="2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 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un steak frites, </a:t>
            </a:r>
            <a:r>
              <a:rPr lang="fr-FR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point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s’il vous plaît.</a:t>
            </a:r>
          </a:p>
        </p:txBody>
      </p:sp>
      <p:pic>
        <p:nvPicPr>
          <p:cNvPr id="4" name="Picture 74" descr="Les différents points de cuisson d&amp;#39;une viande | Toluna">
            <a:extLst>
              <a:ext uri="{FF2B5EF4-FFF2-40B4-BE49-F238E27FC236}">
                <a16:creationId xmlns:a16="http://schemas.microsoft.com/office/drawing/2014/main" id="{BE48DAA0-D795-9874-E83A-C4195B324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5660" y="640080"/>
            <a:ext cx="6600991" cy="5577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3635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3D01CF-FC60-A07A-870C-9E00C0EA6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fr-FR" sz="4800"/>
              <a:t>Learning objectives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1FC7AF7-692A-BAEA-A8A7-E2B98018FB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6582521"/>
              </p:ext>
            </p:extLst>
          </p:nvPr>
        </p:nvGraphicFramePr>
        <p:xfrm>
          <a:off x="1196554" y="3017519"/>
          <a:ext cx="9794537" cy="32099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27660">
                  <a:extLst>
                    <a:ext uri="{9D8B030D-6E8A-4147-A177-3AD203B41FA5}">
                      <a16:colId xmlns:a16="http://schemas.microsoft.com/office/drawing/2014/main" val="179722349"/>
                    </a:ext>
                  </a:extLst>
                </a:gridCol>
                <a:gridCol w="3729537">
                  <a:extLst>
                    <a:ext uri="{9D8B030D-6E8A-4147-A177-3AD203B41FA5}">
                      <a16:colId xmlns:a16="http://schemas.microsoft.com/office/drawing/2014/main" val="2056632865"/>
                    </a:ext>
                  </a:extLst>
                </a:gridCol>
                <a:gridCol w="2737340">
                  <a:extLst>
                    <a:ext uri="{9D8B030D-6E8A-4147-A177-3AD203B41FA5}">
                      <a16:colId xmlns:a16="http://schemas.microsoft.com/office/drawing/2014/main" val="1004451346"/>
                    </a:ext>
                  </a:extLst>
                </a:gridCol>
              </a:tblGrid>
              <a:tr h="3209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Learning objectives: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Order</a:t>
                      </a:r>
                      <a:r>
                        <a:rPr lang="fr-FR" sz="1800" dirty="0">
                          <a:effectLst/>
                        </a:rPr>
                        <a:t> at the restaurant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Ask</a:t>
                      </a:r>
                      <a:r>
                        <a:rPr lang="fr-FR" sz="1800" dirty="0">
                          <a:effectLst/>
                        </a:rPr>
                        <a:t> questions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Give</a:t>
                      </a:r>
                      <a:r>
                        <a:rPr lang="fr-FR" sz="1800" dirty="0">
                          <a:effectLst/>
                        </a:rPr>
                        <a:t> a </a:t>
                      </a:r>
                      <a:r>
                        <a:rPr lang="fr-FR" sz="1800" dirty="0" err="1">
                          <a:effectLst/>
                        </a:rPr>
                        <a:t>review</a:t>
                      </a:r>
                      <a:r>
                        <a:rPr lang="fr-FR" sz="1800" dirty="0">
                          <a:effectLst/>
                        </a:rPr>
                        <a:t>/opinion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Politeness</a:t>
                      </a:r>
                      <a:endParaRPr lang="fr-F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69" marR="729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 err="1">
                          <a:effectLst/>
                        </a:rPr>
                        <a:t>Grammar</a:t>
                      </a:r>
                      <a:endParaRPr lang="fr-FR" sz="1800" b="1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Est-ce que / qu’est –ce que 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Defined</a:t>
                      </a:r>
                      <a:r>
                        <a:rPr lang="fr-FR" sz="1800" dirty="0">
                          <a:effectLst/>
                        </a:rPr>
                        <a:t> and </a:t>
                      </a:r>
                      <a:r>
                        <a:rPr lang="fr-FR" sz="1800" dirty="0" err="1">
                          <a:effectLst/>
                        </a:rPr>
                        <a:t>undefined</a:t>
                      </a:r>
                      <a:r>
                        <a:rPr lang="fr-FR" sz="1800" dirty="0">
                          <a:effectLst/>
                        </a:rPr>
                        <a:t> articles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Verb</a:t>
                      </a:r>
                      <a:r>
                        <a:rPr lang="fr-FR" sz="1800" dirty="0">
                          <a:effectLst/>
                        </a:rPr>
                        <a:t> Prendre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Je voudrais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 err="1">
                          <a:effectLst/>
                        </a:rPr>
                        <a:t>Vocabulary</a:t>
                      </a:r>
                      <a:endParaRPr lang="fr-FR" sz="1800" b="1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Restaurant : </a:t>
                      </a:r>
                      <a:r>
                        <a:rPr lang="fr-FR" sz="1800" dirty="0" err="1">
                          <a:effectLst/>
                        </a:rPr>
                        <a:t>Dishes</a:t>
                      </a:r>
                      <a:r>
                        <a:rPr lang="fr-FR" sz="1800" dirty="0">
                          <a:effectLst/>
                        </a:rPr>
                        <a:t>, Drinks, Course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Opinions</a:t>
                      </a:r>
                      <a:endParaRPr lang="fr-F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69" marR="729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 err="1">
                          <a:effectLst/>
                        </a:rPr>
                        <a:t>Pronunciation</a:t>
                      </a:r>
                      <a:r>
                        <a:rPr lang="fr-FR" sz="1800" b="1" dirty="0">
                          <a:effectLst/>
                        </a:rPr>
                        <a:t> / culture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Phonetic</a:t>
                      </a:r>
                      <a:r>
                        <a:rPr lang="fr-FR" sz="1800" dirty="0">
                          <a:effectLst/>
                        </a:rPr>
                        <a:t> liaison</a:t>
                      </a:r>
                      <a:endParaRPr lang="fr-F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69" marR="72969" marT="0" marB="0"/>
                </a:tc>
                <a:extLst>
                  <a:ext uri="{0D108BD9-81ED-4DB2-BD59-A6C34878D82A}">
                    <a16:rowId xmlns:a16="http://schemas.microsoft.com/office/drawing/2014/main" val="724863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960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3F5772A-697B-26EC-4537-6A69414E2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fr-FR" sz="5400"/>
              <a:t>Demander l’addition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F5CE38-DB01-AE61-F74E-AAF8E0887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fr-FR" sz="2200"/>
              <a:t>À la fin du repas, on demande l’addition pour payer.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190B1C2-2540-A683-4D8B-7B6063458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108387"/>
              </p:ext>
            </p:extLst>
          </p:nvPr>
        </p:nvGraphicFramePr>
        <p:xfrm>
          <a:off x="5594175" y="2189810"/>
          <a:ext cx="5023963" cy="2478382"/>
        </p:xfrm>
        <a:graphic>
          <a:graphicData uri="http://schemas.openxmlformats.org/drawingml/2006/table">
            <a:tbl>
              <a:tblPr firstRow="1" firstCol="1" bandRow="1"/>
              <a:tblGrid>
                <a:gridCol w="5023963">
                  <a:extLst>
                    <a:ext uri="{9D8B030D-6E8A-4147-A177-3AD203B41FA5}">
                      <a16:colId xmlns:a16="http://schemas.microsoft.com/office/drawing/2014/main" val="1658835359"/>
                    </a:ext>
                  </a:extLst>
                </a:gridCol>
              </a:tblGrid>
              <a:tr h="118485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le prix total au restaurant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028636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L’addition</a:t>
                      </a: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s’il vous plaît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648542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note </a:t>
                      </a: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s’il vous plaît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53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58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CF3ABF-D275-B82D-4C19-BD272EF8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complète le dialogue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AC2446-992E-02AE-A3F3-CD1673F91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Bonsoir monsieur, qu’est-ce que vous prenez 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__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prends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 la salade italienne et un __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steak frites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Quelle cuisson 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point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____, s’il vous plaît.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comme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boisson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 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carafe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 d’eau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s’il vous plaît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_. Qu’est-ce que vous avez comme __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dessert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 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Aujourd’hui, il y a la mousse au chocolat.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mousse au chocolat ? Non merci,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l’addition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 s’il vous plaît.</a:t>
            </a:r>
          </a:p>
        </p:txBody>
      </p:sp>
    </p:spTree>
    <p:extLst>
      <p:ext uri="{BB962C8B-B14F-4D97-AF65-F5344CB8AC3E}">
        <p14:creationId xmlns:p14="http://schemas.microsoft.com/office/powerpoint/2010/main" val="692683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7EDA65-0712-761D-E5B0-5981C4FA9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fr-FR" sz="5000" dirty="0"/>
              <a:t>V. Grammaire (1) : </a:t>
            </a:r>
            <a:br>
              <a:rPr lang="fr-FR" sz="5000" dirty="0"/>
            </a:br>
            <a:r>
              <a:rPr lang="fr-FR" sz="5000" dirty="0"/>
              <a:t>Poser des questions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F6705E3-6ECF-7A6F-74D1-31FDF1BD6A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6797157"/>
              </p:ext>
            </p:extLst>
          </p:nvPr>
        </p:nvGraphicFramePr>
        <p:xfrm>
          <a:off x="1285240" y="3299320"/>
          <a:ext cx="8074815" cy="1787116"/>
        </p:xfrm>
        <a:graphic>
          <a:graphicData uri="http://schemas.openxmlformats.org/drawingml/2006/table">
            <a:tbl>
              <a:tblPr firstRow="1" firstCol="1" bandRow="1"/>
              <a:tblGrid>
                <a:gridCol w="8074815">
                  <a:extLst>
                    <a:ext uri="{9D8B030D-6E8A-4147-A177-3AD203B41FA5}">
                      <a16:colId xmlns:a16="http://schemas.microsoft.com/office/drawing/2014/main" val="1508283536"/>
                    </a:ext>
                  </a:extLst>
                </a:gridCol>
              </a:tblGrid>
              <a:tr h="46636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le choix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565" marR="116565" marT="161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156034"/>
                  </a:ext>
                </a:extLst>
              </a:tr>
              <a:tr h="46636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vous Françoise,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vous prenez ?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565" marR="116565" marT="161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484468"/>
                  </a:ext>
                </a:extLst>
              </a:tr>
              <a:tr h="85437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comme boisson,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vous prenez du vin ? Une carafe d’eau ?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565" marR="116565" marT="161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0512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793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5128A8F-9B15-EBF1-43B7-F26F34F98C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952595"/>
              </p:ext>
            </p:extLst>
          </p:nvPr>
        </p:nvGraphicFramePr>
        <p:xfrm>
          <a:off x="643468" y="1140574"/>
          <a:ext cx="11076392" cy="38205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90132">
                  <a:extLst>
                    <a:ext uri="{9D8B030D-6E8A-4147-A177-3AD203B41FA5}">
                      <a16:colId xmlns:a16="http://schemas.microsoft.com/office/drawing/2014/main" val="4279957882"/>
                    </a:ext>
                  </a:extLst>
                </a:gridCol>
                <a:gridCol w="1893076">
                  <a:extLst>
                    <a:ext uri="{9D8B030D-6E8A-4147-A177-3AD203B41FA5}">
                      <a16:colId xmlns:a16="http://schemas.microsoft.com/office/drawing/2014/main" val="1601886978"/>
                    </a:ext>
                  </a:extLst>
                </a:gridCol>
                <a:gridCol w="1722689">
                  <a:extLst>
                    <a:ext uri="{9D8B030D-6E8A-4147-A177-3AD203B41FA5}">
                      <a16:colId xmlns:a16="http://schemas.microsoft.com/office/drawing/2014/main" val="3895562022"/>
                    </a:ext>
                  </a:extLst>
                </a:gridCol>
                <a:gridCol w="1601350">
                  <a:extLst>
                    <a:ext uri="{9D8B030D-6E8A-4147-A177-3AD203B41FA5}">
                      <a16:colId xmlns:a16="http://schemas.microsoft.com/office/drawing/2014/main" val="247106253"/>
                    </a:ext>
                  </a:extLst>
                </a:gridCol>
                <a:gridCol w="1425697">
                  <a:extLst>
                    <a:ext uri="{9D8B030D-6E8A-4147-A177-3AD203B41FA5}">
                      <a16:colId xmlns:a16="http://schemas.microsoft.com/office/drawing/2014/main" val="1682799071"/>
                    </a:ext>
                  </a:extLst>
                </a:gridCol>
                <a:gridCol w="1389564">
                  <a:extLst>
                    <a:ext uri="{9D8B030D-6E8A-4147-A177-3AD203B41FA5}">
                      <a16:colId xmlns:a16="http://schemas.microsoft.com/office/drawing/2014/main" val="459210680"/>
                    </a:ext>
                  </a:extLst>
                </a:gridCol>
                <a:gridCol w="1553884">
                  <a:extLst>
                    <a:ext uri="{9D8B030D-6E8A-4147-A177-3AD203B41FA5}">
                      <a16:colId xmlns:a16="http://schemas.microsoft.com/office/drawing/2014/main" val="1308888980"/>
                    </a:ext>
                  </a:extLst>
                </a:gridCol>
              </a:tblGrid>
              <a:tr h="106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Type de question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(1)-Mot interrogatif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(2)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Est-ce que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(3) Sujet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(4) Verbe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(5) Objet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Réponse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203512"/>
                  </a:ext>
                </a:extLst>
              </a:tr>
              <a:tr h="1377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Ouverte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00FF00"/>
                          </a:highlight>
                        </a:rPr>
                        <a:t>Qu’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est-ce que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vous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prenez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?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 poulet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69667"/>
                  </a:ext>
                </a:extLst>
              </a:tr>
              <a:tr h="1377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Fermée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FFFF00"/>
                          </a:highlight>
                        </a:rPr>
                        <a:t>Est-ce que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vous 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prenez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du vin ?</a:t>
                      </a:r>
                      <a:endParaRPr lang="fr-FR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oui / non</a:t>
                      </a:r>
                      <a:endParaRPr lang="fr-FR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109" marR="133109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383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521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A275EA-4CA3-33C2-8C4D-0AA56528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Question ouverte / Question fermée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D1C360E-71FD-0CDA-7373-57C0DF4FE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902210"/>
              </p:ext>
            </p:extLst>
          </p:nvPr>
        </p:nvGraphicFramePr>
        <p:xfrm>
          <a:off x="838200" y="2236250"/>
          <a:ext cx="10515600" cy="3530089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45098"/>
                  </a:srgbClr>
                </a:solidFill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3350297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589231483"/>
                    </a:ext>
                  </a:extLst>
                </a:gridCol>
              </a:tblGrid>
              <a:tr h="962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cap="none" spc="0">
                          <a:solidFill>
                            <a:schemeClr val="bg1"/>
                          </a:solidFill>
                          <a:effectLst/>
                        </a:rPr>
                        <a:t>Question ouverte (a, b, c, d, e, f, g, …)</a:t>
                      </a:r>
                      <a:endParaRPr lang="fr-FR" sz="2400" b="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cap="none" spc="0">
                          <a:solidFill>
                            <a:schemeClr val="bg1"/>
                          </a:solidFill>
                          <a:effectLst/>
                        </a:rPr>
                        <a:t>Question fermée (oui / non)</a:t>
                      </a:r>
                      <a:endParaRPr lang="fr-FR" sz="2400" b="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065882"/>
                  </a:ext>
                </a:extLst>
              </a:tr>
              <a:tr h="855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>
                          <a:solidFill>
                            <a:schemeClr val="tx1"/>
                          </a:solidFill>
                          <a:effectLst/>
                        </a:rPr>
                        <a:t>Qu’est-ce que vous prenez comme dessert ?</a:t>
                      </a:r>
                      <a:endParaRPr lang="fr-FR" sz="20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>
                          <a:solidFill>
                            <a:schemeClr val="tx1"/>
                          </a:solidFill>
                          <a:effectLst/>
                        </a:rPr>
                        <a:t>Est-ce que vous aimez les desserts ?</a:t>
                      </a:r>
                      <a:endParaRPr lang="fr-F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486049"/>
                  </a:ext>
                </a:extLst>
              </a:tr>
              <a:tr h="855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>
                          <a:solidFill>
                            <a:schemeClr val="tx1"/>
                          </a:solidFill>
                          <a:effectLst/>
                        </a:rPr>
                        <a:t>Qu’est-ce vous prenez comme plat ?</a:t>
                      </a:r>
                      <a:endParaRPr lang="fr-FR" sz="20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>
                          <a:solidFill>
                            <a:schemeClr val="tx1"/>
                          </a:solidFill>
                          <a:effectLst/>
                        </a:rPr>
                        <a:t>Est-ce que vous aimez le poulet basquaise ?</a:t>
                      </a:r>
                      <a:endParaRPr lang="fr-F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30681"/>
                  </a:ext>
                </a:extLst>
              </a:tr>
              <a:tr h="855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Qu’est-ce que vous faites le samedi soir avec vos amis ?</a:t>
                      </a:r>
                      <a:endParaRPr lang="fr-FR" sz="20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Est-ce qu’il y a un bon restaurant dans votre ville ?</a:t>
                      </a:r>
                      <a:endParaRPr lang="fr-FR" sz="20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181" marR="115181" marT="15357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210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594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038F94-CBC6-0DA8-F2E6-0DA36E8CD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fr-FR" sz="3600" dirty="0"/>
              <a:t>Trouve les 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78242E8-E0EE-E946-2D79-1458AD0266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913884"/>
              </p:ext>
            </p:extLst>
          </p:nvPr>
        </p:nvGraphicFramePr>
        <p:xfrm>
          <a:off x="838200" y="2005479"/>
          <a:ext cx="10515600" cy="399163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8493799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608925517"/>
                    </a:ext>
                  </a:extLst>
                </a:gridCol>
              </a:tblGrid>
              <a:tr h="672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cap="all" spc="60" dirty="0">
                          <a:solidFill>
                            <a:schemeClr val="tx1"/>
                          </a:solidFill>
                          <a:effectLst/>
                        </a:rPr>
                        <a:t>Questions</a:t>
                      </a:r>
                      <a:endParaRPr lang="fr-FR" sz="2000" b="1" cap="all" spc="6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151789" marB="15178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cap="all" spc="60" dirty="0">
                          <a:solidFill>
                            <a:schemeClr val="tx1"/>
                          </a:solidFill>
                          <a:effectLst/>
                        </a:rPr>
                        <a:t>Réponses</a:t>
                      </a:r>
                      <a:endParaRPr lang="fr-FR" sz="2000" b="1" cap="all" spc="6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151789" marB="15178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40474"/>
                  </a:ext>
                </a:extLst>
              </a:tr>
              <a:tr h="623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>
                          <a:solidFill>
                            <a:schemeClr val="accent6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Le pavé de saumon, qu’est-ce que c’est ?</a:t>
                      </a:r>
                      <a:endParaRPr lang="fr-FR" sz="2000" b="0" cap="none" spc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cap="none" spc="0">
                          <a:solidFill>
                            <a:schemeClr val="tx1"/>
                          </a:solidFill>
                          <a:effectLst/>
                        </a:rPr>
                        <a:t>C’est un plat.</a:t>
                      </a:r>
                      <a:endParaRPr lang="fr-FR" sz="27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205749"/>
                  </a:ext>
                </a:extLst>
              </a:tr>
              <a:tr h="10568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>
                          <a:solidFill>
                            <a:schemeClr val="accent6"/>
                          </a:solidFill>
                          <a:effectLst/>
                        </a:rPr>
                        <a:t>Est-ce que vous avez du café ?</a:t>
                      </a:r>
                      <a:endParaRPr lang="fr-FR" sz="2000" b="0" cap="none" spc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cap="none" spc="0">
                          <a:solidFill>
                            <a:schemeClr val="tx1"/>
                          </a:solidFill>
                          <a:effectLst/>
                        </a:rPr>
                        <a:t>Non, désolé, mais nous avons du thé.</a:t>
                      </a:r>
                      <a:endParaRPr lang="fr-FR" sz="27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675662"/>
                  </a:ext>
                </a:extLst>
              </a:tr>
              <a:tr h="1014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accent6"/>
                          </a:solidFill>
                          <a:effectLst/>
                        </a:rPr>
                        <a:t>Est-ce que le poisson est bon 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fr-FR" sz="2000" b="0" cap="none" spc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cap="none" spc="0">
                          <a:solidFill>
                            <a:schemeClr val="tx1"/>
                          </a:solidFill>
                          <a:effectLst/>
                        </a:rPr>
                        <a:t>Il est délicieux !</a:t>
                      </a:r>
                      <a:endParaRPr lang="fr-FR" sz="27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682541"/>
                  </a:ext>
                </a:extLst>
              </a:tr>
              <a:tr h="623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accent6"/>
                          </a:solidFill>
                          <a:effectLst/>
                        </a:rPr>
                        <a:t>Qu’est-ce que vous prenez comme plat ?</a:t>
                      </a:r>
                      <a:endParaRPr lang="fr-FR" sz="2000" b="0" cap="none" spc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cap="none" spc="0" dirty="0">
                          <a:solidFill>
                            <a:schemeClr val="tx1"/>
                          </a:solidFill>
                          <a:effectLst/>
                        </a:rPr>
                        <a:t>Je prends un hamburger frites.</a:t>
                      </a:r>
                      <a:endParaRPr lang="fr-FR" sz="27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842" marR="113842" marT="0" marB="151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405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02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C9C65A-0DDA-657B-B823-9DBACC792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 (2) : Le verbe PRENDRE (to take)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C4DAC0-85B5-4FDA-4CDA-C41815645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5726"/>
            <a:ext cx="10515599" cy="4206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Demander le choix de quelqu’un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B6F148D-F5CD-48BA-C398-B40357D52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243068"/>
              </p:ext>
            </p:extLst>
          </p:nvPr>
        </p:nvGraphicFramePr>
        <p:xfrm>
          <a:off x="838200" y="2221638"/>
          <a:ext cx="10515599" cy="3725073"/>
        </p:xfrm>
        <a:graphic>
          <a:graphicData uri="http://schemas.openxmlformats.org/drawingml/2006/table">
            <a:tbl>
              <a:tblPr firstRow="1" firstCol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10515599">
                  <a:extLst>
                    <a:ext uri="{9D8B030D-6E8A-4147-A177-3AD203B41FA5}">
                      <a16:colId xmlns:a16="http://schemas.microsoft.com/office/drawing/2014/main" val="339271106"/>
                    </a:ext>
                  </a:extLst>
                </a:gridCol>
              </a:tblGrid>
              <a:tr h="8190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500" b="0" cap="none" spc="0">
                          <a:solidFill>
                            <a:schemeClr val="bg1"/>
                          </a:solidFill>
                          <a:effectLst/>
                        </a:rPr>
                        <a:t>Demander le choix</a:t>
                      </a:r>
                      <a:endParaRPr lang="fr-FR" sz="3500" b="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501" marR="149501" marT="19933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124406"/>
                  </a:ext>
                </a:extLst>
              </a:tr>
              <a:tr h="684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</a:rPr>
                        <a:t>Et vous Françoise, qu’est-ce que vous </a:t>
                      </a: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prenez</a:t>
                      </a: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</a:rPr>
                        <a:t> ?</a:t>
                      </a:r>
                      <a:endParaRPr lang="fr-FR" sz="26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501" marR="149501" marT="19933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256241"/>
                  </a:ext>
                </a:extLst>
              </a:tr>
              <a:tr h="1110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</a:rPr>
                        <a:t>Et comme boisson, est-ce que vous </a:t>
                      </a: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prenez</a:t>
                      </a: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</a:rPr>
                        <a:t> du vin ? Une carafe d’eau ?</a:t>
                      </a:r>
                      <a:endParaRPr lang="fr-FR" sz="26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501" marR="149501" marT="19933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195460"/>
                  </a:ext>
                </a:extLst>
              </a:tr>
              <a:tr h="1110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</a:rPr>
                        <a:t>Pour demander ou annoncer un choix, on utilise le verbe </a:t>
                      </a:r>
                      <a:r>
                        <a:rPr lang="fr-FR" sz="26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PRENDRE</a:t>
                      </a:r>
                      <a:endParaRPr lang="fr-FR" sz="26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501" marR="149501" marT="199335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68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918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D75982-4C56-EC05-01BC-3D3E74A9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PRENDRE (to take)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09F09DA-1973-29DF-9FE9-4E83F2D999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848523"/>
              </p:ext>
            </p:extLst>
          </p:nvPr>
        </p:nvGraphicFramePr>
        <p:xfrm>
          <a:off x="926353" y="1721225"/>
          <a:ext cx="9861176" cy="4410634"/>
        </p:xfrm>
        <a:graphic>
          <a:graphicData uri="http://schemas.openxmlformats.org/drawingml/2006/table">
            <a:tbl>
              <a:tblPr firstRow="1" firstCol="1" bandRow="1"/>
              <a:tblGrid>
                <a:gridCol w="2354204">
                  <a:extLst>
                    <a:ext uri="{9D8B030D-6E8A-4147-A177-3AD203B41FA5}">
                      <a16:colId xmlns:a16="http://schemas.microsoft.com/office/drawing/2014/main" val="3384448002"/>
                    </a:ext>
                  </a:extLst>
                </a:gridCol>
                <a:gridCol w="2206082">
                  <a:extLst>
                    <a:ext uri="{9D8B030D-6E8A-4147-A177-3AD203B41FA5}">
                      <a16:colId xmlns:a16="http://schemas.microsoft.com/office/drawing/2014/main" val="1469534299"/>
                    </a:ext>
                  </a:extLst>
                </a:gridCol>
                <a:gridCol w="2590271">
                  <a:extLst>
                    <a:ext uri="{9D8B030D-6E8A-4147-A177-3AD203B41FA5}">
                      <a16:colId xmlns:a16="http://schemas.microsoft.com/office/drawing/2014/main" val="1424411801"/>
                    </a:ext>
                  </a:extLst>
                </a:gridCol>
                <a:gridCol w="2710619">
                  <a:extLst>
                    <a:ext uri="{9D8B030D-6E8A-4147-A177-3AD203B41FA5}">
                      <a16:colId xmlns:a16="http://schemas.microsoft.com/office/drawing/2014/main" val="2763169955"/>
                    </a:ext>
                  </a:extLst>
                </a:gridCol>
              </a:tblGrid>
              <a:tr h="1116336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5537" marR="215537" marT="107769" marB="1077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5537" marR="215537" marT="107769" marB="1077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836647"/>
                  </a:ext>
                </a:extLst>
              </a:tr>
              <a:tr h="85968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</a:t>
                      </a:r>
                      <a:r>
                        <a:rPr lang="fr-FR" sz="3300" b="0" i="0" u="none" strike="noStrike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601334"/>
                  </a:ext>
                </a:extLst>
              </a:tr>
              <a:tr h="85968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</a:t>
                      </a:r>
                      <a:r>
                        <a:rPr lang="fr-FR" sz="3300" b="0" i="0" u="none" strike="noStrike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8634479"/>
                  </a:ext>
                </a:extLst>
              </a:tr>
              <a:tr h="157492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/elle / on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</a:t>
                      </a:r>
                      <a:r>
                        <a:rPr lang="fr-FR" sz="3300" b="0" i="0" u="none" strike="noStrike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prenn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202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499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58126-1ED9-E16F-CEC6-CE1008E9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Exemples : Vous êtes au restaurant avec les Bonomi et les Le Tallec.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5BD4071-7338-C163-8EF9-0C8F37B567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138694"/>
              </p:ext>
            </p:extLst>
          </p:nvPr>
        </p:nvGraphicFramePr>
        <p:xfrm>
          <a:off x="1316409" y="1863801"/>
          <a:ext cx="9559181" cy="4440747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4666038">
                  <a:extLst>
                    <a:ext uri="{9D8B030D-6E8A-4147-A177-3AD203B41FA5}">
                      <a16:colId xmlns:a16="http://schemas.microsoft.com/office/drawing/2014/main" val="419563218"/>
                    </a:ext>
                  </a:extLst>
                </a:gridCol>
                <a:gridCol w="4893143">
                  <a:extLst>
                    <a:ext uri="{9D8B030D-6E8A-4147-A177-3AD203B41FA5}">
                      <a16:colId xmlns:a16="http://schemas.microsoft.com/office/drawing/2014/main" val="836092894"/>
                    </a:ext>
                  </a:extLst>
                </a:gridCol>
              </a:tblGrid>
              <a:tr h="652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1" cap="none" spc="0">
                          <a:solidFill>
                            <a:schemeClr val="bg1"/>
                          </a:solidFill>
                          <a:effectLst/>
                        </a:rPr>
                        <a:t>Questions</a:t>
                      </a:r>
                      <a:endParaRPr lang="fr-FR" sz="2100" b="1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136831" marB="1368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1" cap="none" spc="0">
                          <a:solidFill>
                            <a:schemeClr val="bg1"/>
                          </a:solidFill>
                          <a:effectLst/>
                        </a:rPr>
                        <a:t>Réponses</a:t>
                      </a:r>
                      <a:endParaRPr lang="fr-FR" sz="2100" b="1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136831" marB="1368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016863"/>
                  </a:ext>
                </a:extLst>
              </a:tr>
              <a:tr h="762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cap="none" spc="0">
                          <a:solidFill>
                            <a:schemeClr val="tx1"/>
                          </a:solidFill>
                          <a:effectLst/>
                        </a:rPr>
                        <a:t>Qu’est-ce que vous prenez comme plat ? </a:t>
                      </a:r>
                      <a:endParaRPr lang="fr-FR" sz="18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>
                          <a:solidFill>
                            <a:schemeClr val="tx1"/>
                          </a:solidFill>
                          <a:effectLst/>
                        </a:rPr>
                        <a:t>Je prends le saumon grillé.</a:t>
                      </a:r>
                      <a:endParaRPr lang="fr-FR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5769842"/>
                  </a:ext>
                </a:extLst>
              </a:tr>
              <a:tr h="762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cap="none" spc="0">
                          <a:solidFill>
                            <a:schemeClr val="tx1"/>
                          </a:solidFill>
                          <a:effectLst/>
                        </a:rPr>
                        <a:t>Est-ce que vous prenez une entrée ?</a:t>
                      </a:r>
                      <a:endParaRPr lang="fr-FR" sz="18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Non merci, je prends juste une carafe d’eau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231828"/>
                  </a:ext>
                </a:extLst>
              </a:tr>
              <a:tr h="762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cap="none" spc="0">
                          <a:solidFill>
                            <a:schemeClr val="tx1"/>
                          </a:solidFill>
                          <a:effectLst/>
                        </a:rPr>
                        <a:t>Qu’est-ce que vous prenez comme de</a:t>
                      </a:r>
                      <a:r>
                        <a:rPr lang="fr-FR" sz="18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ss</a:t>
                      </a:r>
                      <a:r>
                        <a:rPr lang="fr-FR" sz="1800" b="0" cap="none" spc="0">
                          <a:solidFill>
                            <a:schemeClr val="tx1"/>
                          </a:solidFill>
                          <a:effectLst/>
                        </a:rPr>
                        <a:t>ert ?</a:t>
                      </a:r>
                      <a:endParaRPr lang="fr-FR" sz="18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>
                          <a:solidFill>
                            <a:schemeClr val="tx1"/>
                          </a:solidFill>
                          <a:effectLst/>
                        </a:rPr>
                        <a:t>Je prends une mousse au chocolat s’il vous plaît.</a:t>
                      </a:r>
                      <a:endParaRPr lang="fr-FR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353671"/>
                  </a:ext>
                </a:extLst>
              </a:tr>
              <a:tr h="15002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cap="none" spc="0" dirty="0">
                          <a:solidFill>
                            <a:schemeClr val="tx1"/>
                          </a:solidFill>
                          <a:effectLst/>
                        </a:rPr>
                        <a:t>Est-ce que vous laissez un pourboire ?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cap="none" spc="0" dirty="0">
                          <a:solidFill>
                            <a:schemeClr val="tx1"/>
                          </a:solidFill>
                          <a:effectLst/>
                        </a:rPr>
                        <a:t>Si oui, combien ? </a:t>
                      </a:r>
                      <a:endParaRPr lang="fr-FR" sz="18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Oui, je laisse 5% de l’addition. Combien ? Ça dépend du service. Parfois, je laisse 2 euros.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782" marR="68416" marT="0" marB="1368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17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019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Top Corners Rounded 17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: Top Corners Rounded 19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3DA3E1-0C6D-7B94-ED16-3A020F078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>
            <a:normAutofit/>
          </a:bodyPr>
          <a:lstStyle/>
          <a:p>
            <a:r>
              <a:rPr lang="fr-FR" sz="3600">
                <a:solidFill>
                  <a:schemeClr val="bg1"/>
                </a:solidFill>
              </a:rPr>
              <a:t>Grammaire (3) : </a:t>
            </a:r>
            <a:br>
              <a:rPr lang="fr-FR" sz="3600">
                <a:solidFill>
                  <a:schemeClr val="bg1"/>
                </a:solidFill>
              </a:rPr>
            </a:br>
            <a:r>
              <a:rPr lang="fr-FR" sz="3600">
                <a:solidFill>
                  <a:schemeClr val="bg1"/>
                </a:solidFill>
              </a:rPr>
              <a:t>Les articles définis et indéfinis</a:t>
            </a:r>
          </a:p>
        </p:txBody>
      </p:sp>
      <p:cxnSp>
        <p:nvCxnSpPr>
          <p:cNvPr id="50" name="Straight Connector 21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3842C6-9356-D9E5-320B-FE5BE134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3" y="2834809"/>
            <a:ext cx="4092951" cy="30420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chemeClr val="bg1"/>
                </a:solidFill>
              </a:rPr>
              <a:t>LE SERVEUR : « Aujourd’hui, comme plat du jour, il y a le poulet basquaise et le saumon grillé. Il y a aussi le menu déjeuner avec une entrée, un plat et un dessert. »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66C93A1-8E0F-9903-DF29-3C24DCB19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072899"/>
              </p:ext>
            </p:extLst>
          </p:nvPr>
        </p:nvGraphicFramePr>
        <p:xfrm>
          <a:off x="5203766" y="1023424"/>
          <a:ext cx="6785033" cy="374551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85303">
                  <a:extLst>
                    <a:ext uri="{9D8B030D-6E8A-4147-A177-3AD203B41FA5}">
                      <a16:colId xmlns:a16="http://schemas.microsoft.com/office/drawing/2014/main" val="3679315416"/>
                    </a:ext>
                  </a:extLst>
                </a:gridCol>
                <a:gridCol w="3699730">
                  <a:extLst>
                    <a:ext uri="{9D8B030D-6E8A-4147-A177-3AD203B41FA5}">
                      <a16:colId xmlns:a16="http://schemas.microsoft.com/office/drawing/2014/main" val="2581902620"/>
                    </a:ext>
                  </a:extLst>
                </a:gridCol>
              </a:tblGrid>
              <a:tr h="687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Articles 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définis</a:t>
                      </a:r>
                      <a:r>
                        <a:rPr lang="fr-FR" sz="2400" dirty="0">
                          <a:effectLst/>
                        </a:rPr>
                        <a:t> (le, la, les)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6" marR="115586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Articles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indéfinis</a:t>
                      </a:r>
                      <a:r>
                        <a:rPr lang="fr-FR" sz="2400" dirty="0">
                          <a:effectLst/>
                        </a:rPr>
                        <a:t> (un, une, des)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6" marR="115586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65350"/>
                  </a:ext>
                </a:extLst>
              </a:tr>
              <a:tr h="65002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2400">
                          <a:effectLst/>
                        </a:rPr>
                        <a:t>C’est unique 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6" marR="115586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2400" dirty="0">
                          <a:effectLst/>
                        </a:rPr>
                        <a:t>Ce n’est pas unique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6" marR="115586" marT="0" marB="0"/>
                </a:tc>
                <a:extLst>
                  <a:ext uri="{0D108BD9-81ED-4DB2-BD59-A6C34878D82A}">
                    <a16:rowId xmlns:a16="http://schemas.microsoft.com/office/drawing/2014/main" val="2684217327"/>
                  </a:ext>
                </a:extLst>
              </a:tr>
              <a:tr h="23301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2400" dirty="0">
                          <a:effectLst/>
                        </a:rPr>
                        <a:t>C’est défini / identifié / je connais cette chose </a:t>
                      </a:r>
                      <a:endParaRPr lang="fr-F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(le poulet basquaise, le saumon grillé…)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6" marR="115586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2400" dirty="0">
                          <a:effectLst/>
                        </a:rPr>
                        <a:t>Ce n’est pas défini / identifié / je ne connais pas cette chose</a:t>
                      </a:r>
                      <a:endParaRPr lang="fr-F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(une entrée, un plat, un dessert…)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6" marR="115586" marT="0" marB="0"/>
                </a:tc>
                <a:extLst>
                  <a:ext uri="{0D108BD9-81ED-4DB2-BD59-A6C34878D82A}">
                    <a16:rowId xmlns:a16="http://schemas.microsoft.com/office/drawing/2014/main" val="42174567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2C096A4-F4DD-9C20-1331-6DD1DC0EA5D3}"/>
              </a:ext>
            </a:extLst>
          </p:cNvPr>
          <p:cNvSpPr txBox="1"/>
          <p:nvPr/>
        </p:nvSpPr>
        <p:spPr>
          <a:xfrm>
            <a:off x="5341660" y="5096319"/>
            <a:ext cx="6122894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L’article indéfini permet de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généraliser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steak,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salade,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steaks.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L’article défini permet de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préciser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menu,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carte,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addition,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desserts.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28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2218B-84E0-C8BF-02C4-28FB659ED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Starter</a:t>
            </a:r>
          </a:p>
        </p:txBody>
      </p:sp>
      <p:pic>
        <p:nvPicPr>
          <p:cNvPr id="4" name="Média en ligne 3" title="Les Américains et la cuisine française : l'amour fou qui finit en catastrophe">
            <a:hlinkClick r:id="" action="ppaction://media"/>
            <a:extLst>
              <a:ext uri="{FF2B5EF4-FFF2-40B4-BE49-F238E27FC236}">
                <a16:creationId xmlns:a16="http://schemas.microsoft.com/office/drawing/2014/main" id="{DE615983-E2A4-9E51-3839-96C4A50924F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1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E5EA28-0D14-E0DF-67C7-1CD2A09B8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avec </a:t>
            </a:r>
            <a:r>
              <a:rPr lang="fr-FR" i="1" dirty="0"/>
              <a:t>un / une / des </a:t>
            </a:r>
            <a:br>
              <a:rPr lang="fr-FR" dirty="0"/>
            </a:br>
            <a:r>
              <a:rPr lang="fr-FR" dirty="0"/>
              <a:t>ou </a:t>
            </a:r>
            <a:r>
              <a:rPr lang="fr-FR" i="1" dirty="0"/>
              <a:t>le /la / l’ (+ a, e, i, o, u, y)/ 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8E8A30-0581-84F2-FD4C-824EE0DC7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Salut Sophie,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connais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restaurant : c’est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restaurant « </a:t>
            </a: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Félicie »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propose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carte avec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formule (combo) midi. Sur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__ carte, il y a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 entrées,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plats,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desserts.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strike="sng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entrées sont bonnes et j’aime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desserts, alors je prends toujours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__ formule. Comme plat, je prends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steak ou _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salade :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steak à point et _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 salade italienne. 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fr-FR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restaurant n’est pas cher.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bientôt,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Sandra.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433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3455CA-5584-BBA7-BF91-D45FEF775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Communication : Donner son avis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3E1423-C78B-22B1-C961-38659222F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56529" cy="361763"/>
          </a:xfrm>
        </p:spPr>
        <p:txBody>
          <a:bodyPr/>
          <a:lstStyle/>
          <a:p>
            <a:pPr marL="0" indent="0">
              <a:buNone/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Il est bon le poulet basquaise ?</a:t>
            </a:r>
          </a:p>
        </p:txBody>
      </p:sp>
      <p:pic>
        <p:nvPicPr>
          <p:cNvPr id="4" name="Picture 91">
            <a:extLst>
              <a:ext uri="{FF2B5EF4-FFF2-40B4-BE49-F238E27FC236}">
                <a16:creationId xmlns:a16="http://schemas.microsoft.com/office/drawing/2014/main" id="{6EADB1DB-B437-6A17-B424-AACFB7EC2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" t="49635" r="22238" b="13965"/>
          <a:stretch/>
        </p:blipFill>
        <p:spPr bwMode="auto">
          <a:xfrm>
            <a:off x="2585085" y="2449513"/>
            <a:ext cx="7021830" cy="1958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95">
            <a:extLst>
              <a:ext uri="{FF2B5EF4-FFF2-40B4-BE49-F238E27FC236}">
                <a16:creationId xmlns:a16="http://schemas.microsoft.com/office/drawing/2014/main" id="{6C8741BD-5A65-3722-3127-9A9E7B5C6C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" t="61690" r="17120" b="7111"/>
          <a:stretch/>
        </p:blipFill>
        <p:spPr bwMode="auto">
          <a:xfrm>
            <a:off x="2552700" y="4461099"/>
            <a:ext cx="7054215" cy="1545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42374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8233B0-41B5-4D9A-AEEC-13DB66A8C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2453C4E-49E0-B0D4-C05B-C28370B6E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fr-FR" sz="5400" dirty="0"/>
              <a:t>Donner son opinion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A1C976F-FEBF-FC51-DD96-16050495C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50" y="21209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F25169C-FB46-64CD-F2EC-51B8A9DD5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070557"/>
              </p:ext>
            </p:extLst>
          </p:nvPr>
        </p:nvGraphicFramePr>
        <p:xfrm>
          <a:off x="1356777" y="2598710"/>
          <a:ext cx="8976446" cy="3316669"/>
        </p:xfrm>
        <a:graphic>
          <a:graphicData uri="http://schemas.openxmlformats.org/drawingml/2006/table">
            <a:tbl>
              <a:tblPr firstRow="1" firstCol="1" bandRow="1"/>
              <a:tblGrid>
                <a:gridCol w="4273381">
                  <a:extLst>
                    <a:ext uri="{9D8B030D-6E8A-4147-A177-3AD203B41FA5}">
                      <a16:colId xmlns:a16="http://schemas.microsoft.com/office/drawing/2014/main" val="7466013"/>
                    </a:ext>
                  </a:extLst>
                </a:gridCol>
                <a:gridCol w="4703065">
                  <a:extLst>
                    <a:ext uri="{9D8B030D-6E8A-4147-A177-3AD203B41FA5}">
                      <a16:colId xmlns:a16="http://schemas.microsoft.com/office/drawing/2014/main" val="3752586293"/>
                    </a:ext>
                  </a:extLst>
                </a:gridCol>
              </a:tblGrid>
              <a:tr h="636861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et donner un avis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868" marR="84868" marT="42434" marB="424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56296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Avis positif</a:t>
                      </a:r>
                      <a:endParaRPr lang="fr-F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Avis négatif</a:t>
                      </a:r>
                      <a:endParaRPr lang="fr-F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031155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excellent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plats sont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qualité médiocre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29831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cuisine 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délicieuse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restaurant est fortement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déconseillé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498434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cadre </a:t>
                      </a:r>
                      <a:r>
                        <a:rPr lang="fr-FR" sz="2000" b="0" i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(la décoration)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 très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joli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y a un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mauvais rapport qualité prix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120920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carte (= le menu) 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généreuse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plats sont très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chers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929390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F&amp;S 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régal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personnel 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désagréable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92220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idéal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pour le déjeuner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lieu est (plutôt)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sale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717894"/>
                  </a:ext>
                </a:extLst>
              </a:tr>
              <a:tr h="2546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L’accueil est </a:t>
                      </a: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chaleureux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déconseille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651" marR="63651" marT="88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402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5785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84748F-E633-5102-A547-95C373A7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dirty="0"/>
              <a:t>À vous ! </a:t>
            </a:r>
            <a:br>
              <a:rPr lang="fr-FR" dirty="0"/>
            </a:br>
            <a:r>
              <a:rPr lang="fr-FR" dirty="0"/>
              <a:t>Recommandez ou déconseillez un restaurant !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A99BDC-3039-C43A-B0FF-EEF864790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18523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1DF12E-2891-6C48-1C56-1825C889C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VII. 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DF08FD-933D-964D-8DE6-F288999E7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 A votre tour !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Écrivez le menu d’un restaurant (indiquez les prix). Proposez au moins :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Une formule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entrées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viandes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poisson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desserts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boissons</a:t>
            </a:r>
          </a:p>
        </p:txBody>
      </p:sp>
    </p:spTree>
    <p:extLst>
      <p:ext uri="{BB962C8B-B14F-4D97-AF65-F5344CB8AC3E}">
        <p14:creationId xmlns:p14="http://schemas.microsoft.com/office/powerpoint/2010/main" val="35401053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1DF12E-2891-6C48-1C56-1825C889C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VII. 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DF08FD-933D-964D-8DE6-F288999E7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 A 3, jouez la scène au restaurant (un serveur + deux clients)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donne le menu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clients demandent des avis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clients choisissent : entrée, plat, dessert, boisson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serveur prend la commande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clients demandent l’addition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clients écrivent un commentaire sur TripAdvisor.</a:t>
            </a:r>
          </a:p>
        </p:txBody>
      </p:sp>
    </p:spTree>
    <p:extLst>
      <p:ext uri="{BB962C8B-B14F-4D97-AF65-F5344CB8AC3E}">
        <p14:creationId xmlns:p14="http://schemas.microsoft.com/office/powerpoint/2010/main" val="13256425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71" descr="Carte du restaurant l&amp;#39;Ardoise : entrées, plats, desserts et menus">
            <a:extLst>
              <a:ext uri="{FF2B5EF4-FFF2-40B4-BE49-F238E27FC236}">
                <a16:creationId xmlns:a16="http://schemas.microsoft.com/office/drawing/2014/main" id="{2788B5F9-E831-C85B-9C78-44B1FA050A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9163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C0511-F9F5-7305-5432-72153F0D0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Links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9A7D61-CA4E-36BA-C6D2-8D09559C5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https://wordwall.net/play/25048/145/342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https://wordwall.net/play/25048/638/184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https://wordwall.net/play/25049/003/456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8518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659F3-E127-74D5-3E84-B721CD3E8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Culture</a:t>
            </a:r>
          </a:p>
        </p:txBody>
      </p:sp>
      <p:pic>
        <p:nvPicPr>
          <p:cNvPr id="4" name="Média en ligne 3" title="10 plats irrésistible de la gastronomie Française">
            <a:hlinkClick r:id="" action="ppaction://media"/>
            <a:extLst>
              <a:ext uri="{FF2B5EF4-FFF2-40B4-BE49-F238E27FC236}">
                <a16:creationId xmlns:a16="http://schemas.microsoft.com/office/drawing/2014/main" id="{FBCEE642-0D0F-5638-E9A2-24B9B4BB998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1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B28F0-1FD2-FD99-D1E7-569565864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Culture</a:t>
            </a:r>
          </a:p>
        </p:txBody>
      </p:sp>
      <p:pic>
        <p:nvPicPr>
          <p:cNvPr id="4" name="Média en ligne 3" title="Français - La gastronomie (A2)">
            <a:hlinkClick r:id="" action="ppaction://media"/>
            <a:extLst>
              <a:ext uri="{FF2B5EF4-FFF2-40B4-BE49-F238E27FC236}">
                <a16:creationId xmlns:a16="http://schemas.microsoft.com/office/drawing/2014/main" id="{B3B5D4BB-5865-4CD8-C396-9F2B2DF0639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3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79064-A05A-461F-3D1F-A663B682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Compréhension globale</a:t>
            </a:r>
          </a:p>
        </p:txBody>
      </p:sp>
      <p:pic>
        <p:nvPicPr>
          <p:cNvPr id="7" name="3. Et pour vous _">
            <a:hlinkClick r:id="" action="ppaction://media"/>
            <a:extLst>
              <a:ext uri="{FF2B5EF4-FFF2-40B4-BE49-F238E27FC236}">
                <a16:creationId xmlns:a16="http://schemas.microsoft.com/office/drawing/2014/main" id="{DD4E1ABC-1450-47FE-F772-9B945B3D6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3304" y="1456380"/>
            <a:ext cx="9085388" cy="511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5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79064-A05A-461F-3D1F-A663B682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/>
              <a:t>II. Compréhension globale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6789C1D-71EB-5106-1698-93D3D18C6C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000351"/>
              </p:ext>
            </p:extLst>
          </p:nvPr>
        </p:nvGraphicFramePr>
        <p:xfrm>
          <a:off x="1085631" y="1622207"/>
          <a:ext cx="9668042" cy="4210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35909">
                  <a:extLst>
                    <a:ext uri="{9D8B030D-6E8A-4147-A177-3AD203B41FA5}">
                      <a16:colId xmlns:a16="http://schemas.microsoft.com/office/drawing/2014/main" val="1880516635"/>
                    </a:ext>
                  </a:extLst>
                </a:gridCol>
                <a:gridCol w="1059421">
                  <a:extLst>
                    <a:ext uri="{9D8B030D-6E8A-4147-A177-3AD203B41FA5}">
                      <a16:colId xmlns:a16="http://schemas.microsoft.com/office/drawing/2014/main" val="3254450150"/>
                    </a:ext>
                  </a:extLst>
                </a:gridCol>
                <a:gridCol w="1172712">
                  <a:extLst>
                    <a:ext uri="{9D8B030D-6E8A-4147-A177-3AD203B41FA5}">
                      <a16:colId xmlns:a16="http://schemas.microsoft.com/office/drawing/2014/main" val="3672765779"/>
                    </a:ext>
                  </a:extLst>
                </a:gridCol>
              </a:tblGrid>
              <a:tr h="28085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Vrai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Faux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3126311220"/>
                  </a:ext>
                </a:extLst>
              </a:tr>
              <a:tr h="6112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Les Bonomi et les Le Tallec dînent au restaurant</a:t>
                      </a: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solidFill>
                            <a:srgbClr val="FF0000"/>
                          </a:solidFill>
                          <a:effectLst/>
                        </a:rPr>
                        <a:t>Ils ne dînent pas, ils déjeunent.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1754160424"/>
                  </a:ext>
                </a:extLst>
              </a:tr>
              <a:tr h="28085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 dirty="0">
                          <a:effectLst/>
                        </a:rPr>
                        <a:t>Simon Le </a:t>
                      </a:r>
                      <a:r>
                        <a:rPr lang="fr-FR" sz="2000" b="0" u="none" strike="noStrike" dirty="0" err="1">
                          <a:effectLst/>
                        </a:rPr>
                        <a:t>Tallec</a:t>
                      </a:r>
                      <a:r>
                        <a:rPr lang="fr-FR" sz="2000" b="0" u="none" strike="noStrike" dirty="0">
                          <a:effectLst/>
                        </a:rPr>
                        <a:t> arrive en retard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3333611229"/>
                  </a:ext>
                </a:extLst>
              </a:tr>
              <a:tr h="6112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La cinquième personne est la mère de Nathalie Bonomi</a:t>
                      </a: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solidFill>
                            <a:srgbClr val="FF0000"/>
                          </a:solidFill>
                          <a:effectLst/>
                        </a:rPr>
                        <a:t>La cinquième personne est la mère de Laurent.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1975852352"/>
                  </a:ext>
                </a:extLst>
              </a:tr>
              <a:tr h="6112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Ils prennent le menu déjeuner</a:t>
                      </a: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solidFill>
                            <a:srgbClr val="FF0000"/>
                          </a:solidFill>
                          <a:effectLst/>
                        </a:rPr>
                        <a:t>Ils prennent un poulet basquaise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967719865"/>
                  </a:ext>
                </a:extLst>
              </a:tr>
              <a:tr h="94160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 dirty="0">
                          <a:effectLst/>
                        </a:rPr>
                        <a:t>Ils prennent du vin</a:t>
                      </a: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Ils prennent une carafe d’</a:t>
                      </a:r>
                      <a:r>
                        <a:rPr lang="fr-FR" sz="2000" b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eau</a:t>
                      </a:r>
                      <a:r>
                        <a:rPr lang="fr-FR" sz="20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(/ô/).</a:t>
                      </a:r>
                      <a:endParaRPr lang="fr-FR" sz="2000" b="0" u="none" strike="noStrike" dirty="0">
                        <a:effectLst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3622241983"/>
                  </a:ext>
                </a:extLst>
              </a:tr>
              <a:tr h="28085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Les Le Tallec invitent les Bonomi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>
                          <a:effectLst/>
                        </a:rPr>
                        <a:t>x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u="none" strike="noStrike" dirty="0">
                          <a:effectLst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934" marR="34934" marT="4852" marB="0"/>
                </a:tc>
                <a:extLst>
                  <a:ext uri="{0D108BD9-81ED-4DB2-BD59-A6C34878D82A}">
                    <a16:rowId xmlns:a16="http://schemas.microsoft.com/office/drawing/2014/main" val="66675612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D5E849-924D-395B-CC27-05CFF9B3E5E1}"/>
              </a:ext>
            </a:extLst>
          </p:cNvPr>
          <p:cNvSpPr txBox="1"/>
          <p:nvPr/>
        </p:nvSpPr>
        <p:spPr>
          <a:xfrm>
            <a:off x="197767" y="6083493"/>
            <a:ext cx="7595551" cy="7745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 dîner, c'est le soir. Le déjeuner, c'est le midi.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 menu déjeuner dans ce restaurant, c'est </a:t>
            </a: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entrée + un plat + un dessert.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381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13CDAA-CF32-78AA-E614-C4D00E9F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plats du jour sont (2 réponses)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55D149-5C89-B13B-442E-BE9F22342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salade italienne</a:t>
            </a:r>
          </a:p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L’entrecôte</a:t>
            </a:r>
          </a:p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4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saumon grillé</a:t>
            </a:r>
            <a:endParaRPr lang="fr-FR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4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poulet basquaise</a:t>
            </a:r>
            <a:endParaRPr lang="fr-FR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31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2B6AA9-598D-3685-7C45-5FCE22D62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prend (</a:t>
            </a:r>
            <a:r>
              <a:rPr lang="fr-FR" dirty="0" err="1"/>
              <a:t>take</a:t>
            </a:r>
            <a:r>
              <a:rPr lang="fr-FR" dirty="0"/>
              <a:t>/</a:t>
            </a:r>
            <a:r>
              <a:rPr lang="fr-FR" dirty="0" err="1"/>
              <a:t>order</a:t>
            </a:r>
            <a:r>
              <a:rPr lang="fr-FR" dirty="0"/>
              <a:t>) quoi ?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CFC62DF-B73C-68FB-40A0-5C40ED8E42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578360"/>
              </p:ext>
            </p:extLst>
          </p:nvPr>
        </p:nvGraphicFramePr>
        <p:xfrm>
          <a:off x="992523" y="1350190"/>
          <a:ext cx="10452417" cy="4303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0397">
                  <a:extLst>
                    <a:ext uri="{9D8B030D-6E8A-4147-A177-3AD203B41FA5}">
                      <a16:colId xmlns:a16="http://schemas.microsoft.com/office/drawing/2014/main" val="1606604230"/>
                    </a:ext>
                  </a:extLst>
                </a:gridCol>
                <a:gridCol w="2759372">
                  <a:extLst>
                    <a:ext uri="{9D8B030D-6E8A-4147-A177-3AD203B41FA5}">
                      <a16:colId xmlns:a16="http://schemas.microsoft.com/office/drawing/2014/main" val="1738382381"/>
                    </a:ext>
                  </a:extLst>
                </a:gridCol>
                <a:gridCol w="2614898">
                  <a:extLst>
                    <a:ext uri="{9D8B030D-6E8A-4147-A177-3AD203B41FA5}">
                      <a16:colId xmlns:a16="http://schemas.microsoft.com/office/drawing/2014/main" val="2098937089"/>
                    </a:ext>
                  </a:extLst>
                </a:gridCol>
                <a:gridCol w="2317750">
                  <a:extLst>
                    <a:ext uri="{9D8B030D-6E8A-4147-A177-3AD203B41FA5}">
                      <a16:colId xmlns:a16="http://schemas.microsoft.com/office/drawing/2014/main" val="291197102"/>
                    </a:ext>
                  </a:extLst>
                </a:gridCol>
              </a:tblGrid>
              <a:tr h="2279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Une salade italienne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Un poulet basquaise</a:t>
                      </a:r>
                      <a:endParaRPr lang="fr-FR" sz="18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Un steak frites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1450153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Laurent </a:t>
                      </a:r>
                      <a:r>
                        <a:rPr lang="fr-FR" sz="2400" dirty="0" err="1">
                          <a:effectLst/>
                        </a:rPr>
                        <a:t>Bonomi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x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2430850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Nathalie Bonomi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x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8002235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Françoise Le Tallec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x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908467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Simon Le Tallec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x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7325299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Lucie </a:t>
                      </a:r>
                      <a:r>
                        <a:rPr lang="fr-FR" sz="2400" dirty="0" err="1">
                          <a:effectLst/>
                        </a:rPr>
                        <a:t>Bonomi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X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9383805"/>
                  </a:ext>
                </a:extLst>
              </a:tr>
            </a:tbl>
          </a:graphicData>
        </a:graphic>
      </p:graphicFrame>
      <p:pic>
        <p:nvPicPr>
          <p:cNvPr id="3075" name="Picture 8" descr="Recette salade italienne - Marie Claire">
            <a:extLst>
              <a:ext uri="{FF2B5EF4-FFF2-40B4-BE49-F238E27FC236}">
                <a16:creationId xmlns:a16="http://schemas.microsoft.com/office/drawing/2014/main" id="{800879BD-6495-F927-5918-9CE61F437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471" y="2201952"/>
            <a:ext cx="198501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9" descr="Poulet basquaise - Ma Cuisine Santé">
            <a:extLst>
              <a:ext uri="{FF2B5EF4-FFF2-40B4-BE49-F238E27FC236}">
                <a16:creationId xmlns:a16="http://schemas.microsoft.com/office/drawing/2014/main" id="{2E89ACF0-2E9C-95C0-EC5D-C2ACDFEBD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91" y="2201952"/>
            <a:ext cx="2011659" cy="133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0" descr="Steak frites | món ăn">
            <a:extLst>
              <a:ext uri="{FF2B5EF4-FFF2-40B4-BE49-F238E27FC236}">
                <a16:creationId xmlns:a16="http://schemas.microsoft.com/office/drawing/2014/main" id="{7E41D9CF-77E5-A9A4-57EC-E400D9BAF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957" y="2201952"/>
            <a:ext cx="1778520" cy="133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CD894A8-59D8-3D3A-4958-E9A453E7E9FD}"/>
              </a:ext>
            </a:extLst>
          </p:cNvPr>
          <p:cNvSpPr txBox="1"/>
          <p:nvPr/>
        </p:nvSpPr>
        <p:spPr>
          <a:xfrm>
            <a:off x="973736" y="5966891"/>
            <a:ext cx="10225741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Lucie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prend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une salade italienne. Laurent, Nathalie et Françoise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prennent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poulet basquaise. Simon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prend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steak frites.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742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1958</Words>
  <Application>Microsoft Office PowerPoint</Application>
  <PresentationFormat>Grand écran</PresentationFormat>
  <Paragraphs>323</Paragraphs>
  <Slides>37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Symbol</vt:lpstr>
      <vt:lpstr>Thème Office</vt:lpstr>
      <vt:lpstr>Au restaurant</vt:lpstr>
      <vt:lpstr>Learning objectives</vt:lpstr>
      <vt:lpstr>Starter</vt:lpstr>
      <vt:lpstr>Culture</vt:lpstr>
      <vt:lpstr>Culture</vt:lpstr>
      <vt:lpstr>II. Compréhension globale</vt:lpstr>
      <vt:lpstr>II. Compréhension globale</vt:lpstr>
      <vt:lpstr>Les plats du jour sont (2 réponses) :</vt:lpstr>
      <vt:lpstr>Qui prend (take/order) quoi ?</vt:lpstr>
      <vt:lpstr>Lucie Bonomi prend une salade :</vt:lpstr>
      <vt:lpstr>Françoise Le Tallec paie</vt:lpstr>
      <vt:lpstr>III. Compréhension détaillée</vt:lpstr>
      <vt:lpstr>SCRIPT</vt:lpstr>
      <vt:lpstr>IV. Vocabulaire (1) : Au restaurant</vt:lpstr>
      <vt:lpstr>IV. Vocabulaire (2) : Commander un plat</vt:lpstr>
      <vt:lpstr>IV. Vocabulaire (3) : Le menu</vt:lpstr>
      <vt:lpstr>Présentation PowerPoint</vt:lpstr>
      <vt:lpstr>Présentation PowerPoint</vt:lpstr>
      <vt:lpstr>La cuisson de la viande</vt:lpstr>
      <vt:lpstr>Demander l’addition</vt:lpstr>
      <vt:lpstr>Exercice : complète le dialogue</vt:lpstr>
      <vt:lpstr>V. Grammaire (1) :  Poser des questions</vt:lpstr>
      <vt:lpstr>Présentation PowerPoint</vt:lpstr>
      <vt:lpstr>Question ouverte / Question fermée</vt:lpstr>
      <vt:lpstr>Trouve les questions</vt:lpstr>
      <vt:lpstr>Grammaire (2) : Le verbe PRENDRE (to take)</vt:lpstr>
      <vt:lpstr>Le verbe PRENDRE (to take)</vt:lpstr>
      <vt:lpstr>Exemples : Vous êtes au restaurant avec les Bonomi et les Le Tallec. </vt:lpstr>
      <vt:lpstr>Grammaire (3) :  Les articles définis et indéfinis</vt:lpstr>
      <vt:lpstr>Complétez avec un / une / des  ou le /la / l’ (+ a, e, i, o, u, y)/ les</vt:lpstr>
      <vt:lpstr>Communication : Donner son avis</vt:lpstr>
      <vt:lpstr>Donner son opinion</vt:lpstr>
      <vt:lpstr> À vous !  Recommandez ou déconseillez un restaurant !  </vt:lpstr>
      <vt:lpstr>VII. Production</vt:lpstr>
      <vt:lpstr>VII. Production</vt:lpstr>
      <vt:lpstr>Présentation PowerPoint</vt:lpstr>
      <vt:lpstr>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 restaurant</dc:title>
  <dc:creator>Chan, Makara Valery Ouk</dc:creator>
  <cp:lastModifiedBy>Chan, Makara Valery Ouk</cp:lastModifiedBy>
  <cp:revision>9</cp:revision>
  <dcterms:created xsi:type="dcterms:W3CDTF">2023-03-05T13:22:42Z</dcterms:created>
  <dcterms:modified xsi:type="dcterms:W3CDTF">2023-03-05T14:25:06Z</dcterms:modified>
</cp:coreProperties>
</file>