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9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0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11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12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13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4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15.xml" ContentType="application/vnd.openxmlformats-officedocument.presentationml.notesSlide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6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notesSlides/notesSlide17.xml" ContentType="application/vnd.openxmlformats-officedocument.presentationml.notesSlide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notesSlides/notesSlide18.xml" ContentType="application/vnd.openxmlformats-officedocument.presentationml.notesSlide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notesSlides/notesSlide19.xml" ContentType="application/vnd.openxmlformats-officedocument.presentationml.notesSlide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81"/>
  </p:notesMasterIdLst>
  <p:sldIdLst>
    <p:sldId id="256" r:id="rId7"/>
    <p:sldId id="272" r:id="rId8"/>
    <p:sldId id="314" r:id="rId9"/>
    <p:sldId id="1525" r:id="rId10"/>
    <p:sldId id="276" r:id="rId11"/>
    <p:sldId id="346" r:id="rId12"/>
    <p:sldId id="277" r:id="rId13"/>
    <p:sldId id="260" r:id="rId14"/>
    <p:sldId id="1526" r:id="rId15"/>
    <p:sldId id="278" r:id="rId16"/>
    <p:sldId id="451" r:id="rId17"/>
    <p:sldId id="399" r:id="rId18"/>
    <p:sldId id="474" r:id="rId19"/>
    <p:sldId id="402" r:id="rId20"/>
    <p:sldId id="1493" r:id="rId21"/>
    <p:sldId id="1494" r:id="rId22"/>
    <p:sldId id="1495" r:id="rId23"/>
    <p:sldId id="410" r:id="rId24"/>
    <p:sldId id="1496" r:id="rId25"/>
    <p:sldId id="411" r:id="rId26"/>
    <p:sldId id="1497" r:id="rId27"/>
    <p:sldId id="1532" r:id="rId28"/>
    <p:sldId id="1530" r:id="rId29"/>
    <p:sldId id="1531" r:id="rId30"/>
    <p:sldId id="1501" r:id="rId31"/>
    <p:sldId id="280" r:id="rId32"/>
    <p:sldId id="289" r:id="rId33"/>
    <p:sldId id="290" r:id="rId34"/>
    <p:sldId id="291" r:id="rId35"/>
    <p:sldId id="1500" r:id="rId36"/>
    <p:sldId id="371" r:id="rId37"/>
    <p:sldId id="1533" r:id="rId38"/>
    <p:sldId id="372" r:id="rId39"/>
    <p:sldId id="420" r:id="rId40"/>
    <p:sldId id="421" r:id="rId41"/>
    <p:sldId id="1538" r:id="rId42"/>
    <p:sldId id="1504" r:id="rId43"/>
    <p:sldId id="1505" r:id="rId44"/>
    <p:sldId id="279" r:id="rId45"/>
    <p:sldId id="1507" r:id="rId46"/>
    <p:sldId id="1534" r:id="rId47"/>
    <p:sldId id="1514" r:id="rId48"/>
    <p:sldId id="317" r:id="rId49"/>
    <p:sldId id="331" r:id="rId50"/>
    <p:sldId id="1509" r:id="rId51"/>
    <p:sldId id="1508" r:id="rId52"/>
    <p:sldId id="1511" r:id="rId53"/>
    <p:sldId id="1510" r:id="rId54"/>
    <p:sldId id="309" r:id="rId55"/>
    <p:sldId id="1506" r:id="rId56"/>
    <p:sldId id="373" r:id="rId57"/>
    <p:sldId id="1512" r:id="rId58"/>
    <p:sldId id="1522" r:id="rId59"/>
    <p:sldId id="1513" r:id="rId60"/>
    <p:sldId id="1518" r:id="rId61"/>
    <p:sldId id="1535" r:id="rId62"/>
    <p:sldId id="1516" r:id="rId63"/>
    <p:sldId id="1536" r:id="rId64"/>
    <p:sldId id="1517" r:id="rId65"/>
    <p:sldId id="1519" r:id="rId66"/>
    <p:sldId id="1520" r:id="rId67"/>
    <p:sldId id="1523" r:id="rId68"/>
    <p:sldId id="1521" r:id="rId69"/>
    <p:sldId id="335" r:id="rId70"/>
    <p:sldId id="310" r:id="rId71"/>
    <p:sldId id="261" r:id="rId72"/>
    <p:sldId id="473" r:id="rId73"/>
    <p:sldId id="271" r:id="rId74"/>
    <p:sldId id="342" r:id="rId75"/>
    <p:sldId id="262" r:id="rId76"/>
    <p:sldId id="263" r:id="rId77"/>
    <p:sldId id="264" r:id="rId78"/>
    <p:sldId id="265" r:id="rId79"/>
    <p:sldId id="343" r:id="rId80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8" autoAdjust="0"/>
    <p:restoredTop sz="92752" autoAdjust="0"/>
  </p:normalViewPr>
  <p:slideViewPr>
    <p:cSldViewPr snapToGrid="0">
      <p:cViewPr varScale="1">
        <p:scale>
          <a:sx n="74" d="100"/>
          <a:sy n="74" d="100"/>
        </p:scale>
        <p:origin x="72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heme" Target="theme/theme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61" Type="http://schemas.openxmlformats.org/officeDocument/2006/relationships/slide" Target="slides/slide55.xml"/><Relationship Id="rId82" Type="http://schemas.openxmlformats.org/officeDocument/2006/relationships/presProps" Target="presProps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festival des familles de Tergnier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jours de la semaine &amp; les moments de la journée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Présenter un programme d’activités « Loisirs au collège »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 son /R/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Grammaire 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16EB492E-12BC-47A5-8F37-9F640FBA9E82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Parler de mes goûts + négation</a:t>
          </a:r>
        </a:p>
      </dgm:t>
    </dgm:pt>
    <dgm:pt modelId="{7BE2CEF1-5D5E-4A3E-9AEC-04EA55F054AB}" type="parTrans" cxnId="{D3F100DE-BA96-461E-9713-880C77CA1EBC}">
      <dgm:prSet/>
      <dgm:spPr/>
      <dgm:t>
        <a:bodyPr/>
        <a:lstStyle/>
        <a:p>
          <a:endParaRPr lang="fr-FR"/>
        </a:p>
      </dgm:t>
    </dgm:pt>
    <dgm:pt modelId="{5343E945-902F-4360-ABC6-F6EAF350F5ED}" type="sibTrans" cxnId="{D3F100DE-BA96-461E-9713-880C77CA1EBC}">
      <dgm:prSet/>
      <dgm:spPr/>
      <dgm:t>
        <a:bodyPr/>
        <a:lstStyle/>
        <a:p>
          <a:endParaRPr lang="fr-FR"/>
        </a:p>
      </dgm:t>
    </dgm:pt>
    <dgm:pt modelId="{4C9FB6B1-C497-4B55-BC95-505D01E61D6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Phonétique</a:t>
          </a:r>
        </a:p>
      </dgm:t>
    </dgm:pt>
    <dgm:pt modelId="{AC10899C-55CD-472B-8BA9-05417ECF1B9F}" type="parTrans" cxnId="{6D4526C3-7783-4975-B535-738EEF0B8F3F}">
      <dgm:prSet/>
      <dgm:spPr/>
      <dgm:t>
        <a:bodyPr/>
        <a:lstStyle/>
        <a:p>
          <a:endParaRPr lang="fr-FR"/>
        </a:p>
      </dgm:t>
    </dgm:pt>
    <dgm:pt modelId="{FC562F7E-044D-4731-9927-B4B3A9E4E3E7}" type="sibTrans" cxnId="{6D4526C3-7783-4975-B535-738EEF0B8F3F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Vocabulaire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activités de loisirs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/>
            <a:t>VII. Grammaire </a:t>
          </a:r>
          <a:endParaRPr lang="fr-FR" sz="1600" b="1" noProof="0" dirty="0"/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des questions fermées / Le mot interrogatif QUEL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9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9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9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9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9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9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9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9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9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9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6" presStyleCnt="9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6" presStyleCnt="9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13DFC890-1CDB-446B-973F-8CF51CF1E12F}" type="pres">
      <dgm:prSet presAssocID="{4C9FB6B1-C497-4B55-BC95-505D01E61D6A}" presName="linNode" presStyleCnt="0"/>
      <dgm:spPr/>
    </dgm:pt>
    <dgm:pt modelId="{51CCA9B5-FA87-4C1A-BAAB-B4FC53E9D943}" type="pres">
      <dgm:prSet presAssocID="{4C9FB6B1-C497-4B55-BC95-505D01E61D6A}" presName="parentShp" presStyleLbl="node1" presStyleIdx="7" presStyleCnt="9">
        <dgm:presLayoutVars>
          <dgm:bulletEnabled val="1"/>
        </dgm:presLayoutVars>
      </dgm:prSet>
      <dgm:spPr/>
    </dgm:pt>
    <dgm:pt modelId="{139C149D-5BE7-494F-92F8-8488DD5A60B7}" type="pres">
      <dgm:prSet presAssocID="{4C9FB6B1-C497-4B55-BC95-505D01E61D6A}" presName="childShp" presStyleLbl="bgAccFollowNode1" presStyleIdx="7" presStyleCnt="9">
        <dgm:presLayoutVars>
          <dgm:bulletEnabled val="1"/>
        </dgm:presLayoutVars>
      </dgm:prSet>
      <dgm:spPr/>
    </dgm:pt>
    <dgm:pt modelId="{6D3F025B-91EF-4676-B979-EE69DC209AD7}" type="pres">
      <dgm:prSet presAssocID="{FC562F7E-044D-4731-9927-B4B3A9E4E3E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8" presStyleCnt="9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4C9FB6B1-C497-4B55-BC95-505D01E61D6A}" destId="{5AE5B198-A4E4-4590-9D2C-C359F1312E71}" srcOrd="0" destOrd="0" parTransId="{1C9A8E19-7B31-4322-8152-D53CB2657472}" sibTransId="{759BC3F3-0325-4DA0-AE66-88068E9DFF83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A7397B85-22F3-4CCB-8D00-1337A040AE59}" type="presOf" srcId="{16EB492E-12BC-47A5-8F37-9F640FBA9E82}" destId="{FED72C93-5205-4170-8F17-2809BE3A4FCC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6A2B53A1-6FF9-44C0-8A1B-7BADDDCED7C9}" type="presOf" srcId="{5AE5B198-A4E4-4590-9D2C-C359F1312E71}" destId="{139C149D-5BE7-494F-92F8-8488DD5A60B7}" srcOrd="0" destOrd="0" presId="urn:microsoft.com/office/officeart/2005/8/layout/vList6"/>
    <dgm:cxn modelId="{DF6F92A3-03B7-4964-9E27-FF36BEA9791E}" srcId="{CF9055CF-8DEB-4A02-949A-DE72B6AC5D37}" destId="{03834B6F-A6BE-453B-970C-3773864D70F1}" srcOrd="8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6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81160DAE-12E8-4CBC-899E-04A44CD4F0BC}" type="presOf" srcId="{4C9FB6B1-C497-4B55-BC95-505D01E61D6A}" destId="{51CCA9B5-FA87-4C1A-BAAB-B4FC53E9D943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6D4526C3-7783-4975-B535-738EEF0B8F3F}" srcId="{CF9055CF-8DEB-4A02-949A-DE72B6AC5D37}" destId="{4C9FB6B1-C497-4B55-BC95-505D01E61D6A}" srcOrd="7" destOrd="0" parTransId="{AC10899C-55CD-472B-8BA9-05417ECF1B9F}" sibTransId="{FC562F7E-044D-4731-9927-B4B3A9E4E3E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3F100DE-BA96-461E-9713-880C77CA1EBC}" srcId="{ED0258D7-4A20-4625-9C16-D7277AACA85B}" destId="{16EB492E-12BC-47A5-8F37-9F640FBA9E82}" srcOrd="0" destOrd="0" parTransId="{7BE2CEF1-5D5E-4A3E-9AEC-04EA55F054AB}" sibTransId="{5343E945-902F-4360-ABC6-F6EAF350F5ED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4C07BF2D-327C-42E3-9788-51919AD143F5}" type="presParOf" srcId="{5ACC8FAA-3A9A-41B0-9DDA-865905840129}" destId="{323884AA-7BB6-4C23-B682-97E3FBD68C1B}" srcOrd="12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3" destOrd="0" presId="urn:microsoft.com/office/officeart/2005/8/layout/vList6"/>
    <dgm:cxn modelId="{566F11B5-5030-4EAF-A51F-BE0DFA96230A}" type="presParOf" srcId="{5ACC8FAA-3A9A-41B0-9DDA-865905840129}" destId="{13DFC890-1CDB-446B-973F-8CF51CF1E12F}" srcOrd="14" destOrd="0" presId="urn:microsoft.com/office/officeart/2005/8/layout/vList6"/>
    <dgm:cxn modelId="{56AAA90B-9E52-4D2D-80AD-25A52F89255F}" type="presParOf" srcId="{13DFC890-1CDB-446B-973F-8CF51CF1E12F}" destId="{51CCA9B5-FA87-4C1A-BAAB-B4FC53E9D943}" srcOrd="0" destOrd="0" presId="urn:microsoft.com/office/officeart/2005/8/layout/vList6"/>
    <dgm:cxn modelId="{035E3C30-6E64-455C-9F13-C0E54BDA2804}" type="presParOf" srcId="{13DFC890-1CDB-446B-973F-8CF51CF1E12F}" destId="{139C149D-5BE7-494F-92F8-8488DD5A60B7}" srcOrd="1" destOrd="0" presId="urn:microsoft.com/office/officeart/2005/8/layout/vList6"/>
    <dgm:cxn modelId="{34E34EBC-4ACF-4DE0-8266-5F748EFB47B2}" type="presParOf" srcId="{5ACC8FAA-3A9A-41B0-9DDA-865905840129}" destId="{6D3F025B-91EF-4676-B979-EE69DC209AD7}" srcOrd="15" destOrd="0" presId="urn:microsoft.com/office/officeart/2005/8/layout/vList6"/>
    <dgm:cxn modelId="{A3C3D1DA-BBA3-4A73-9F9B-04E2F6B420C5}" type="presParOf" srcId="{5ACC8FAA-3A9A-41B0-9DDA-865905840129}" destId="{B5D8C780-2588-464C-9E0F-096DCDC48D42}" srcOrd="16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jours de la semaine</a:t>
          </a:r>
        </a:p>
        <a:p>
          <a:pPr rtl="0"/>
          <a:r>
            <a:rPr lang="fr-FR" sz="1800" b="0" noProof="0" dirty="0"/>
            <a:t>- Les moments de la journée</a:t>
          </a:r>
        </a:p>
        <a:p>
          <a:pPr rtl="0"/>
          <a:r>
            <a:rPr lang="fr-FR" sz="1800" b="0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Les jours de la semaine</a:t>
          </a:r>
        </a:p>
        <a:p>
          <a:pPr rtl="0"/>
          <a:r>
            <a:rPr lang="fr-FR" sz="1800" b="0" strike="sngStrike" noProof="0" dirty="0"/>
            <a:t>- Les moments de la journée</a:t>
          </a:r>
        </a:p>
        <a:p>
          <a:pPr rtl="0"/>
          <a:r>
            <a:rPr lang="fr-FR" sz="1800" b="0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</a:t>
          </a:r>
          <a:r>
            <a:rPr lang="fr-FR" sz="1400"/>
            <a:t>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6343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Les jours de la semaine</a:t>
          </a:r>
        </a:p>
        <a:p>
          <a:pPr rtl="0"/>
          <a:r>
            <a:rPr lang="fr-FR" sz="1800" b="0" strike="sngStrike" noProof="0" dirty="0"/>
            <a:t>- Les moments de la journée</a:t>
          </a:r>
        </a:p>
        <a:p>
          <a:pPr rtl="0"/>
          <a:r>
            <a:rPr lang="fr-FR" sz="1800" b="0" strike="sngStrike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Parler de mes goûts</a:t>
          </a:r>
        </a:p>
        <a:p>
          <a:pPr rtl="0"/>
          <a:r>
            <a:rPr lang="fr-FR" sz="1800" b="0" strike="sngStrike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Les jours de la semaine</a:t>
          </a:r>
        </a:p>
        <a:p>
          <a:pPr rtl="0"/>
          <a:r>
            <a:rPr lang="fr-FR" sz="1800" b="0" strike="sngStrike" noProof="0" dirty="0"/>
            <a:t>- Les moments de la journée</a:t>
          </a:r>
        </a:p>
        <a:p>
          <a:pPr rtl="0"/>
          <a:r>
            <a:rPr lang="fr-FR" sz="1800" b="0" strike="sngStrike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jours de la semaine</a:t>
          </a:r>
        </a:p>
        <a:p>
          <a:pPr rtl="0"/>
          <a:r>
            <a:rPr lang="fr-FR" sz="1800" b="0" noProof="0" dirty="0"/>
            <a:t>- Les moments de la journée</a:t>
          </a:r>
        </a:p>
        <a:p>
          <a:pPr rtl="0"/>
          <a:r>
            <a:rPr lang="fr-FR" sz="1800" b="0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age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present</a:t>
          </a:r>
          <a:r>
            <a:rPr lang="fr-FR" dirty="0"/>
            <a:t>/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 and talk about </a:t>
          </a:r>
          <a:r>
            <a:rPr lang="fr-FR" dirty="0" err="1"/>
            <a:t>their</a:t>
          </a:r>
          <a:r>
            <a:rPr lang="fr-FR" dirty="0"/>
            <a:t> hobbies.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days</a:t>
          </a:r>
          <a:r>
            <a:rPr lang="fr-FR" dirty="0"/>
            <a:t> of the </a:t>
          </a:r>
          <a:r>
            <a:rPr lang="fr-FR" dirty="0" err="1"/>
            <a:t>week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 fun </a:t>
          </a:r>
          <a:r>
            <a:rPr lang="fr-FR" dirty="0" err="1"/>
            <a:t>week</a:t>
          </a:r>
          <a:r>
            <a:rPr lang="fr-FR" dirty="0"/>
            <a:t> programme </a:t>
          </a:r>
          <a:r>
            <a:rPr lang="fr-FR" dirty="0" err="1"/>
            <a:t>with</a:t>
          </a:r>
          <a:r>
            <a:rPr lang="fr-FR" dirty="0"/>
            <a:t> sports and </a:t>
          </a:r>
          <a:r>
            <a:rPr lang="fr-FR" dirty="0" err="1"/>
            <a:t>activities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interview a </a:t>
          </a:r>
          <a:r>
            <a:rPr lang="fr-FR" dirty="0" err="1"/>
            <a:t>friend</a:t>
          </a:r>
          <a:r>
            <a:rPr lang="fr-FR" dirty="0"/>
            <a:t> about sport.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jours &amp; moments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 : loisirs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VI. Gr : goûts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questions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IX.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/>
      <dgm:t>
        <a:bodyPr/>
        <a:lstStyle/>
        <a:p>
          <a:r>
            <a:rPr lang="fr-FR" sz="1400" dirty="0"/>
            <a:t>V.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VIII.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950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festival des familles de Tergnier</a:t>
          </a:r>
        </a:p>
      </dsp:txBody>
      <dsp:txXfrm>
        <a:off x="4206240" y="71380"/>
        <a:ext cx="6104071" cy="410578"/>
      </dsp:txXfrm>
    </dsp:sp>
    <dsp:sp modelId="{2139DAE1-194F-4D50-9F03-BFE7EEE6D6C5}">
      <dsp:nvSpPr>
        <dsp:cNvPr id="0" name=""/>
        <dsp:cNvSpPr/>
      </dsp:nvSpPr>
      <dsp:spPr>
        <a:xfrm>
          <a:off x="0" y="2950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6724" y="29674"/>
        <a:ext cx="4152792" cy="493990"/>
      </dsp:txXfrm>
    </dsp:sp>
    <dsp:sp modelId="{FC232115-E94D-46B1-97D1-031007A68C7D}">
      <dsp:nvSpPr>
        <dsp:cNvPr id="0" name=""/>
        <dsp:cNvSpPr/>
      </dsp:nvSpPr>
      <dsp:spPr>
        <a:xfrm>
          <a:off x="4206240" y="60513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73562"/>
        <a:ext cx="6104071" cy="410578"/>
      </dsp:txXfrm>
    </dsp:sp>
    <dsp:sp modelId="{769FF7B9-526A-48E9-A158-552348347FA9}">
      <dsp:nvSpPr>
        <dsp:cNvPr id="0" name=""/>
        <dsp:cNvSpPr/>
      </dsp:nvSpPr>
      <dsp:spPr>
        <a:xfrm>
          <a:off x="0" y="60513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6724" y="631856"/>
        <a:ext cx="4152792" cy="493990"/>
      </dsp:txXfrm>
    </dsp:sp>
    <dsp:sp modelId="{504663BE-D4A1-41D5-AB00-9F9185954B99}">
      <dsp:nvSpPr>
        <dsp:cNvPr id="0" name=""/>
        <dsp:cNvSpPr/>
      </dsp:nvSpPr>
      <dsp:spPr>
        <a:xfrm>
          <a:off x="4206240" y="1207313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jours de la semaine &amp; les moments de la journée</a:t>
          </a:r>
        </a:p>
      </dsp:txBody>
      <dsp:txXfrm>
        <a:off x="4206240" y="1275743"/>
        <a:ext cx="6104071" cy="410578"/>
      </dsp:txXfrm>
    </dsp:sp>
    <dsp:sp modelId="{A48C84AE-E78F-4D72-992D-EC46DC5449EC}">
      <dsp:nvSpPr>
        <dsp:cNvPr id="0" name=""/>
        <dsp:cNvSpPr/>
      </dsp:nvSpPr>
      <dsp:spPr>
        <a:xfrm>
          <a:off x="0" y="1207313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6724" y="1234037"/>
        <a:ext cx="4152792" cy="493990"/>
      </dsp:txXfrm>
    </dsp:sp>
    <dsp:sp modelId="{850D5E25-18CF-4A0C-AAC0-652BF5CA1A14}">
      <dsp:nvSpPr>
        <dsp:cNvPr id="0" name=""/>
        <dsp:cNvSpPr/>
      </dsp:nvSpPr>
      <dsp:spPr>
        <a:xfrm>
          <a:off x="4206240" y="1809495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activités de loisirs</a:t>
          </a:r>
        </a:p>
      </dsp:txBody>
      <dsp:txXfrm>
        <a:off x="4206240" y="1877925"/>
        <a:ext cx="6104071" cy="410578"/>
      </dsp:txXfrm>
    </dsp:sp>
    <dsp:sp modelId="{5270A24F-D9E5-4D72-AB80-C2724269F1C7}">
      <dsp:nvSpPr>
        <dsp:cNvPr id="0" name=""/>
        <dsp:cNvSpPr/>
      </dsp:nvSpPr>
      <dsp:spPr>
        <a:xfrm>
          <a:off x="0" y="1809495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Vocabulaire </a:t>
          </a:r>
        </a:p>
      </dsp:txBody>
      <dsp:txXfrm>
        <a:off x="26724" y="1836219"/>
        <a:ext cx="4152792" cy="493990"/>
      </dsp:txXfrm>
    </dsp:sp>
    <dsp:sp modelId="{C6291843-C46A-4280-9111-FA5AC9ADD2FE}">
      <dsp:nvSpPr>
        <dsp:cNvPr id="0" name=""/>
        <dsp:cNvSpPr/>
      </dsp:nvSpPr>
      <dsp:spPr>
        <a:xfrm>
          <a:off x="4206240" y="2411677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480107"/>
        <a:ext cx="6104071" cy="410578"/>
      </dsp:txXfrm>
    </dsp:sp>
    <dsp:sp modelId="{A5F69CFA-F8D5-4CEE-8AC7-94C4EEDE8D9F}">
      <dsp:nvSpPr>
        <dsp:cNvPr id="0" name=""/>
        <dsp:cNvSpPr/>
      </dsp:nvSpPr>
      <dsp:spPr>
        <a:xfrm>
          <a:off x="0" y="2411677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26724" y="2438401"/>
        <a:ext cx="4152792" cy="493990"/>
      </dsp:txXfrm>
    </dsp:sp>
    <dsp:sp modelId="{FED72C93-5205-4170-8F17-2809BE3A4FCC}">
      <dsp:nvSpPr>
        <dsp:cNvPr id="0" name=""/>
        <dsp:cNvSpPr/>
      </dsp:nvSpPr>
      <dsp:spPr>
        <a:xfrm>
          <a:off x="4206240" y="3013859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Parler de mes goûts + négation</a:t>
          </a:r>
        </a:p>
      </dsp:txBody>
      <dsp:txXfrm>
        <a:off x="4206240" y="3082289"/>
        <a:ext cx="6104071" cy="410578"/>
      </dsp:txXfrm>
    </dsp:sp>
    <dsp:sp modelId="{6F7A0067-8171-4DDC-92E7-4B9A16313AC6}">
      <dsp:nvSpPr>
        <dsp:cNvPr id="0" name=""/>
        <dsp:cNvSpPr/>
      </dsp:nvSpPr>
      <dsp:spPr>
        <a:xfrm>
          <a:off x="0" y="3013859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Grammaire </a:t>
          </a:r>
        </a:p>
      </dsp:txBody>
      <dsp:txXfrm>
        <a:off x="26724" y="3040583"/>
        <a:ext cx="4152792" cy="493990"/>
      </dsp:txXfrm>
    </dsp:sp>
    <dsp:sp modelId="{1D6A6107-DC69-411D-9BAF-A5F5CBE3C448}">
      <dsp:nvSpPr>
        <dsp:cNvPr id="0" name=""/>
        <dsp:cNvSpPr/>
      </dsp:nvSpPr>
      <dsp:spPr>
        <a:xfrm>
          <a:off x="4206240" y="3616041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des questions fermées / Le mot interrogatif QUEL</a:t>
          </a:r>
        </a:p>
      </dsp:txBody>
      <dsp:txXfrm>
        <a:off x="4206240" y="3684471"/>
        <a:ext cx="6104071" cy="410578"/>
      </dsp:txXfrm>
    </dsp:sp>
    <dsp:sp modelId="{E5078EBD-CCF1-4A84-9F40-1D13B4880633}">
      <dsp:nvSpPr>
        <dsp:cNvPr id="0" name=""/>
        <dsp:cNvSpPr/>
      </dsp:nvSpPr>
      <dsp:spPr>
        <a:xfrm>
          <a:off x="0" y="3616041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/>
            <a:t>VII. Grammaire </a:t>
          </a:r>
          <a:endParaRPr lang="fr-FR" sz="1600" b="1" kern="1200" noProof="0" dirty="0"/>
        </a:p>
      </dsp:txBody>
      <dsp:txXfrm>
        <a:off x="26724" y="3642765"/>
        <a:ext cx="4152792" cy="493990"/>
      </dsp:txXfrm>
    </dsp:sp>
    <dsp:sp modelId="{139C149D-5BE7-494F-92F8-8488DD5A60B7}">
      <dsp:nvSpPr>
        <dsp:cNvPr id="0" name=""/>
        <dsp:cNvSpPr/>
      </dsp:nvSpPr>
      <dsp:spPr>
        <a:xfrm>
          <a:off x="4206240" y="421822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son /R/</a:t>
          </a:r>
        </a:p>
      </dsp:txBody>
      <dsp:txXfrm>
        <a:off x="4206240" y="4286652"/>
        <a:ext cx="6104071" cy="410578"/>
      </dsp:txXfrm>
    </dsp:sp>
    <dsp:sp modelId="{51CCA9B5-FA87-4C1A-BAAB-B4FC53E9D943}">
      <dsp:nvSpPr>
        <dsp:cNvPr id="0" name=""/>
        <dsp:cNvSpPr/>
      </dsp:nvSpPr>
      <dsp:spPr>
        <a:xfrm>
          <a:off x="0" y="421822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Phonétique</a:t>
          </a:r>
        </a:p>
      </dsp:txBody>
      <dsp:txXfrm>
        <a:off x="26724" y="4244946"/>
        <a:ext cx="4152792" cy="493990"/>
      </dsp:txXfrm>
    </dsp:sp>
    <dsp:sp modelId="{DA3F2CB2-660E-4134-BEBD-04D86016252A}">
      <dsp:nvSpPr>
        <dsp:cNvPr id="0" name=""/>
        <dsp:cNvSpPr/>
      </dsp:nvSpPr>
      <dsp:spPr>
        <a:xfrm>
          <a:off x="4206240" y="4820404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Présenter un programme d’activités « Loisirs au collège »</a:t>
          </a:r>
        </a:p>
      </dsp:txBody>
      <dsp:txXfrm>
        <a:off x="4206240" y="4888834"/>
        <a:ext cx="6104071" cy="410578"/>
      </dsp:txXfrm>
    </dsp:sp>
    <dsp:sp modelId="{DAED7678-2CFC-423C-BA3A-CF91C0162302}">
      <dsp:nvSpPr>
        <dsp:cNvPr id="0" name=""/>
        <dsp:cNvSpPr/>
      </dsp:nvSpPr>
      <dsp:spPr>
        <a:xfrm>
          <a:off x="0" y="4820404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Production</a:t>
          </a:r>
        </a:p>
      </dsp:txBody>
      <dsp:txXfrm>
        <a:off x="26724" y="4847128"/>
        <a:ext cx="4152792" cy="4939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</a:t>
          </a:r>
          <a:r>
            <a:rPr lang="fr-FR" sz="1400" kern="1200"/>
            <a:t>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492468"/>
          <a:ext cx="9927499" cy="10450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tell the </a:t>
          </a:r>
          <a:r>
            <a:rPr lang="fr-FR" sz="2300" kern="1200" dirty="0" err="1"/>
            <a:t>age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present</a:t>
          </a:r>
          <a:r>
            <a:rPr lang="fr-FR" sz="2300" kern="1200" dirty="0"/>
            <a:t> and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to</a:t>
          </a:r>
          <a:r>
            <a:rPr lang="fr-FR" sz="2300" kern="1200" dirty="0"/>
            <a:t> </a:t>
          </a:r>
          <a:r>
            <a:rPr lang="fr-FR" sz="2300" kern="1200" dirty="0" err="1"/>
            <a:t>present</a:t>
          </a:r>
          <a:r>
            <a:rPr lang="fr-FR" sz="2300" kern="1200" dirty="0"/>
            <a:t>/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 and talk about </a:t>
          </a:r>
          <a:r>
            <a:rPr lang="fr-FR" sz="2300" kern="1200" dirty="0" err="1"/>
            <a:t>their</a:t>
          </a:r>
          <a:r>
            <a:rPr lang="fr-FR" sz="2300" kern="1200" dirty="0"/>
            <a:t> hobbies.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tell the </a:t>
          </a:r>
          <a:r>
            <a:rPr lang="fr-FR" sz="2300" kern="1200" dirty="0" err="1"/>
            <a:t>days</a:t>
          </a:r>
          <a:r>
            <a:rPr lang="fr-FR" sz="2300" kern="1200" dirty="0"/>
            <a:t> of the </a:t>
          </a:r>
          <a:r>
            <a:rPr lang="fr-FR" sz="2300" kern="1200" dirty="0" err="1"/>
            <a:t>week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present</a:t>
          </a:r>
          <a:r>
            <a:rPr lang="fr-FR" sz="2300" kern="1200" dirty="0"/>
            <a:t> a fun </a:t>
          </a:r>
          <a:r>
            <a:rPr lang="fr-FR" sz="2300" kern="1200" dirty="0" err="1"/>
            <a:t>week</a:t>
          </a:r>
          <a:r>
            <a:rPr lang="fr-FR" sz="2300" kern="1200" dirty="0"/>
            <a:t> programme </a:t>
          </a:r>
          <a:r>
            <a:rPr lang="fr-FR" sz="2300" kern="1200" dirty="0" err="1"/>
            <a:t>with</a:t>
          </a:r>
          <a:r>
            <a:rPr lang="fr-FR" sz="2300" kern="1200" dirty="0"/>
            <a:t> sports and </a:t>
          </a:r>
          <a:r>
            <a:rPr lang="fr-FR" sz="2300" kern="1200" dirty="0" err="1"/>
            <a:t>activities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to</a:t>
          </a:r>
          <a:r>
            <a:rPr lang="fr-FR" sz="2300" kern="1200" dirty="0"/>
            <a:t> interview a </a:t>
          </a:r>
          <a:r>
            <a:rPr lang="fr-FR" sz="2300" kern="1200" dirty="0" err="1"/>
            <a:t>friend</a:t>
          </a:r>
          <a:r>
            <a:rPr lang="fr-FR" sz="2300" kern="1200" dirty="0"/>
            <a:t> about sport.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jours &amp; moments</a:t>
          </a:r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 : loisirs</a:t>
          </a:r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 : goûts</a:t>
          </a:r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questions</a:t>
          </a:r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Phonétique</a:t>
          </a:r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Production</a:t>
          </a:r>
        </a:p>
      </dsp:txBody>
      <dsp:txXfrm>
        <a:off x="10741945" y="0"/>
        <a:ext cx="1242761" cy="403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69920" cy="4817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17/09/2023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1201738"/>
            <a:ext cx="5753100" cy="3236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17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17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333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À copier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043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91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print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517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79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print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381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print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8601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1. Quatorze ; douze ; quarante ; soixante ; vingt-sept ; vingt-quatre ; cinquante-deux ; trente et un</a:t>
            </a:r>
          </a:p>
          <a:p>
            <a:pPr defTabSz="931774">
              <a:defRPr/>
            </a:pPr>
            <a:r>
              <a:rPr lang="fr-FR" dirty="0"/>
              <a:t>3. Loisirs, février, après-midi, soir, vendredi, poterie, lecture, cirque,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612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99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82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605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69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62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71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9/17/2023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9/17/2023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17/09/2023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9/17/2023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9/17/2023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Sunday, September 17,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4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17/09/2023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9/17/2023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9/17/2023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9/17/2023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9/17/2023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9/17/2023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60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17/09/2023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3.xml"/><Relationship Id="rId11" Type="http://schemas.openxmlformats.org/officeDocument/2006/relationships/image" Target="../media/image6.png"/><Relationship Id="rId5" Type="http://schemas.openxmlformats.org/officeDocument/2006/relationships/image" Target="../media/image13.gif"/><Relationship Id="rId10" Type="http://schemas.microsoft.com/office/2007/relationships/diagramDrawing" Target="../diagrams/drawing13.xml"/><Relationship Id="rId4" Type="http://schemas.openxmlformats.org/officeDocument/2006/relationships/notesSlide" Target="../notesSlides/notesSlide6.xml"/><Relationship Id="rId9" Type="http://schemas.openxmlformats.org/officeDocument/2006/relationships/diagramColors" Target="../diagrams/colors1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1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10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microsoft.com/office/2007/relationships/diagramDrawing" Target="../diagrams/drawing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gif"/><Relationship Id="rId11" Type="http://schemas.microsoft.com/office/2007/relationships/diagramDrawing" Target="../diagrams/drawing18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8.xml"/><Relationship Id="rId4" Type="http://schemas.openxmlformats.org/officeDocument/2006/relationships/image" Target="../media/image25.png"/><Relationship Id="rId9" Type="http://schemas.openxmlformats.org/officeDocument/2006/relationships/diagramQuickStyle" Target="../diagrams/quickStyle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image" Target="../media/image6.png"/><Relationship Id="rId3" Type="http://schemas.microsoft.com/office/2007/relationships/media" Target="../media/media1.mp4"/><Relationship Id="rId7" Type="http://schemas.openxmlformats.org/officeDocument/2006/relationships/diagramData" Target="../diagrams/data20.xml"/><Relationship Id="rId12" Type="http://schemas.openxmlformats.org/officeDocument/2006/relationships/image" Target="../media/image2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8.png"/><Relationship Id="rId11" Type="http://schemas.microsoft.com/office/2007/relationships/diagramDrawing" Target="../diagrams/drawing20.xml"/><Relationship Id="rId5" Type="http://schemas.openxmlformats.org/officeDocument/2006/relationships/slideLayout" Target="../slideLayouts/slideLayout6.xml"/><Relationship Id="rId10" Type="http://schemas.openxmlformats.org/officeDocument/2006/relationships/diagramColors" Target="../diagrams/colors20.xml"/><Relationship Id="rId4" Type="http://schemas.openxmlformats.org/officeDocument/2006/relationships/video" Target="../media/media1.mp4"/><Relationship Id="rId9" Type="http://schemas.openxmlformats.org/officeDocument/2006/relationships/diagramQuickStyle" Target="../diagrams/quickStyle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hyperlink" Target="https://play.kahoot.it/v2/?quizId=4936d759-3bc1-43bd-87f8-c80fcb164102" TargetMode="External"/><Relationship Id="rId7" Type="http://schemas.openxmlformats.org/officeDocument/2006/relationships/diagramLayout" Target="../diagrams/layout2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21.xml"/><Relationship Id="rId5" Type="http://schemas.openxmlformats.org/officeDocument/2006/relationships/hyperlink" Target="https://create.kahoot.it/details/62d4f7a9-ebd1-4c19-9976-8048ff5976da" TargetMode="External"/><Relationship Id="rId10" Type="http://schemas.microsoft.com/office/2007/relationships/diagramDrawing" Target="../diagrams/drawing21.xml"/><Relationship Id="rId4" Type="http://schemas.openxmlformats.org/officeDocument/2006/relationships/hyperlink" Target="https://create.kahoot.it/details/9b223e73-5b4a-4e01-9f79-a6ef97264937" TargetMode="External"/><Relationship Id="rId9" Type="http://schemas.openxmlformats.org/officeDocument/2006/relationships/diagramColors" Target="../diagrams/colors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2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2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22.xml"/><Relationship Id="rId5" Type="http://schemas.openxmlformats.org/officeDocument/2006/relationships/diagramData" Target="../diagrams/data22.xml"/><Relationship Id="rId10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microsoft.com/office/2007/relationships/diagramDrawing" Target="../diagrams/drawin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3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23.xml"/><Relationship Id="rId5" Type="http://schemas.openxmlformats.org/officeDocument/2006/relationships/diagramData" Target="../diagrams/data23.xml"/><Relationship Id="rId10" Type="http://schemas.openxmlformats.org/officeDocument/2006/relationships/image" Target="../media/image6.png"/><Relationship Id="rId4" Type="http://schemas.openxmlformats.org/officeDocument/2006/relationships/image" Target="../media/image13.gif"/><Relationship Id="rId9" Type="http://schemas.microsoft.com/office/2007/relationships/diagramDrawing" Target="../diagrams/drawing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25.xml"/><Relationship Id="rId12" Type="http://schemas.openxmlformats.org/officeDocument/2006/relationships/image" Target="../media/image31.jpe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25.xml"/><Relationship Id="rId11" Type="http://schemas.openxmlformats.org/officeDocument/2006/relationships/image" Target="../media/image30.png"/><Relationship Id="rId5" Type="http://schemas.openxmlformats.org/officeDocument/2006/relationships/diagramData" Target="../diagrams/data25.xml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9.xml"/><Relationship Id="rId9" Type="http://schemas.microsoft.com/office/2007/relationships/diagramDrawing" Target="../diagrams/drawing25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2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8.xml"/><Relationship Id="rId5" Type="http://schemas.openxmlformats.org/officeDocument/2006/relationships/image" Target="../media/image26.png"/><Relationship Id="rId10" Type="http://schemas.microsoft.com/office/2007/relationships/diagramDrawing" Target="../diagrams/drawing28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29.xml"/><Relationship Id="rId5" Type="http://schemas.openxmlformats.org/officeDocument/2006/relationships/image" Target="../media/image13.gif"/><Relationship Id="rId10" Type="http://schemas.microsoft.com/office/2007/relationships/diagramDrawing" Target="../diagrams/drawing29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1.xml"/><Relationship Id="rId3" Type="http://schemas.microsoft.com/office/2007/relationships/media" Target="../media/media9.mp3"/><Relationship Id="rId7" Type="http://schemas.openxmlformats.org/officeDocument/2006/relationships/image" Target="../media/image13.gif"/><Relationship Id="rId12" Type="http://schemas.microsoft.com/office/2007/relationships/diagramDrawing" Target="../diagrams/drawing3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6.png"/><Relationship Id="rId11" Type="http://schemas.openxmlformats.org/officeDocument/2006/relationships/diagramColors" Target="../diagrams/colors31.xml"/><Relationship Id="rId5" Type="http://schemas.openxmlformats.org/officeDocument/2006/relationships/slideLayout" Target="../slideLayouts/slideLayout6.xml"/><Relationship Id="rId10" Type="http://schemas.openxmlformats.org/officeDocument/2006/relationships/diagramQuickStyle" Target="../diagrams/quickStyle31.xml"/><Relationship Id="rId4" Type="http://schemas.openxmlformats.org/officeDocument/2006/relationships/audio" Target="../media/media9.mp3"/><Relationship Id="rId9" Type="http://schemas.openxmlformats.org/officeDocument/2006/relationships/diagramLayout" Target="../diagrams/layout31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3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2.xml"/><Relationship Id="rId4" Type="http://schemas.openxmlformats.org/officeDocument/2006/relationships/notesSlide" Target="../notesSlides/notesSlide1.xml"/><Relationship Id="rId9" Type="http://schemas.openxmlformats.org/officeDocument/2006/relationships/diagramColors" Target="../diagrams/colors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3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33.xml"/><Relationship Id="rId5" Type="http://schemas.openxmlformats.org/officeDocument/2006/relationships/diagramData" Target="../diagrams/data33.xml"/><Relationship Id="rId10" Type="http://schemas.openxmlformats.org/officeDocument/2006/relationships/image" Target="../media/image6.png"/><Relationship Id="rId4" Type="http://schemas.openxmlformats.org/officeDocument/2006/relationships/image" Target="../media/image38.png"/><Relationship Id="rId9" Type="http://schemas.microsoft.com/office/2007/relationships/diagramDrawing" Target="../diagrams/drawing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hyperlink" Target="https://play.kahoot.it/v2/?quizId=68afb7cc-61de-42de-97d7-61d601c15e3e" TargetMode="External"/><Relationship Id="rId7" Type="http://schemas.openxmlformats.org/officeDocument/2006/relationships/diagramData" Target="../diagrams/data3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ordwall.net/resource/60509509/les-loisirs" TargetMode="External"/><Relationship Id="rId11" Type="http://schemas.microsoft.com/office/2007/relationships/diagramDrawing" Target="../diagrams/drawing34.xml"/><Relationship Id="rId5" Type="http://schemas.openxmlformats.org/officeDocument/2006/relationships/hyperlink" Target="https://create.kahoot.it/details/e6366535-01f4-4118-bf13-d2487aabb8e4" TargetMode="External"/><Relationship Id="rId10" Type="http://schemas.openxmlformats.org/officeDocument/2006/relationships/diagramColors" Target="../diagrams/colors34.xml"/><Relationship Id="rId4" Type="http://schemas.openxmlformats.org/officeDocument/2006/relationships/hyperlink" Target="https://create.kahoot.it/details/c9836749-d789-46f9-8b46-4ef33e37c65b" TargetMode="External"/><Relationship Id="rId9" Type="http://schemas.openxmlformats.org/officeDocument/2006/relationships/diagramQuickStyle" Target="../diagrams/quickStyle3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5.xml"/><Relationship Id="rId12" Type="http://schemas.openxmlformats.org/officeDocument/2006/relationships/image" Target="../media/image31.jpe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35.xml"/><Relationship Id="rId11" Type="http://schemas.openxmlformats.org/officeDocument/2006/relationships/image" Target="../media/image30.png"/><Relationship Id="rId5" Type="http://schemas.openxmlformats.org/officeDocument/2006/relationships/diagramData" Target="../diagrams/data35.xml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10.xml"/><Relationship Id="rId9" Type="http://schemas.microsoft.com/office/2007/relationships/diagramDrawing" Target="../diagrams/drawing3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6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36.xml"/><Relationship Id="rId5" Type="http://schemas.openxmlformats.org/officeDocument/2006/relationships/diagramData" Target="../diagrams/data36.xml"/><Relationship Id="rId10" Type="http://schemas.openxmlformats.org/officeDocument/2006/relationships/image" Target="../media/image6.png"/><Relationship Id="rId4" Type="http://schemas.openxmlformats.org/officeDocument/2006/relationships/image" Target="../media/image13.gif"/><Relationship Id="rId9" Type="http://schemas.microsoft.com/office/2007/relationships/diagramDrawing" Target="../diagrams/drawing3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microsoft.com/office/2007/relationships/diagramDrawing" Target="../diagrams/drawing37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2.gif"/><Relationship Id="rId12" Type="http://schemas.openxmlformats.org/officeDocument/2006/relationships/diagramColors" Target="../diagrams/colors3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1.png"/><Relationship Id="rId11" Type="http://schemas.openxmlformats.org/officeDocument/2006/relationships/diagramQuickStyle" Target="../diagrams/quickStyle37.xml"/><Relationship Id="rId5" Type="http://schemas.openxmlformats.org/officeDocument/2006/relationships/image" Target="../media/image40.png"/><Relationship Id="rId10" Type="http://schemas.openxmlformats.org/officeDocument/2006/relationships/diagramLayout" Target="../diagrams/layout37.xml"/><Relationship Id="rId4" Type="http://schemas.openxmlformats.org/officeDocument/2006/relationships/image" Target="../media/image39.png"/><Relationship Id="rId9" Type="http://schemas.openxmlformats.org/officeDocument/2006/relationships/diagramData" Target="../diagrams/data37.xml"/><Relationship Id="rId1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11.xml"/><Relationship Id="rId9" Type="http://schemas.microsoft.com/office/2007/relationships/diagramDrawing" Target="../diagrams/drawing38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3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Relationship Id="rId9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1.xml"/><Relationship Id="rId9" Type="http://schemas.openxmlformats.org/officeDocument/2006/relationships/image" Target="../media/image12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4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42.xml"/><Relationship Id="rId5" Type="http://schemas.openxmlformats.org/officeDocument/2006/relationships/diagramData" Target="../diagrams/data42.xml"/><Relationship Id="rId10" Type="http://schemas.openxmlformats.org/officeDocument/2006/relationships/image" Target="../media/image24.png"/><Relationship Id="rId4" Type="http://schemas.openxmlformats.org/officeDocument/2006/relationships/image" Target="../media/image45.png"/><Relationship Id="rId9" Type="http://schemas.microsoft.com/office/2007/relationships/diagramDrawing" Target="../diagrams/drawing4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zt8ekgwyQbw?feature=oembed" TargetMode="Externa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3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4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3.xml"/><Relationship Id="rId5" Type="http://schemas.openxmlformats.org/officeDocument/2006/relationships/diagramLayout" Target="../diagrams/layout43.xml"/><Relationship Id="rId4" Type="http://schemas.openxmlformats.org/officeDocument/2006/relationships/diagramData" Target="../diagrams/data4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4.xml"/><Relationship Id="rId3" Type="http://schemas.openxmlformats.org/officeDocument/2006/relationships/image" Target="../media/image46.png"/><Relationship Id="rId7" Type="http://schemas.openxmlformats.org/officeDocument/2006/relationships/diagramQuickStyle" Target="../diagrams/quickStyle4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44.xml"/><Relationship Id="rId5" Type="http://schemas.openxmlformats.org/officeDocument/2006/relationships/diagramData" Target="../diagrams/data44.xml"/><Relationship Id="rId4" Type="http://schemas.openxmlformats.org/officeDocument/2006/relationships/image" Target="../media/image47.png"/><Relationship Id="rId9" Type="http://schemas.microsoft.com/office/2007/relationships/diagramDrawing" Target="../diagrams/drawing4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4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10" Type="http://schemas.openxmlformats.org/officeDocument/2006/relationships/image" Target="../media/image6.png"/><Relationship Id="rId4" Type="http://schemas.openxmlformats.org/officeDocument/2006/relationships/image" Target="../media/image48.png"/><Relationship Id="rId9" Type="http://schemas.microsoft.com/office/2007/relationships/diagramDrawing" Target="../diagrams/drawing4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6.xml"/><Relationship Id="rId11" Type="http://schemas.openxmlformats.org/officeDocument/2006/relationships/image" Target="../media/image6.png"/><Relationship Id="rId5" Type="http://schemas.openxmlformats.org/officeDocument/2006/relationships/image" Target="../media/image50.jpeg"/><Relationship Id="rId10" Type="http://schemas.microsoft.com/office/2007/relationships/diagramDrawing" Target="../diagrams/drawing46.xml"/><Relationship Id="rId4" Type="http://schemas.openxmlformats.org/officeDocument/2006/relationships/image" Target="../media/image49.png"/><Relationship Id="rId9" Type="http://schemas.openxmlformats.org/officeDocument/2006/relationships/diagramColors" Target="../diagrams/colors4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7.xml"/><Relationship Id="rId3" Type="http://schemas.microsoft.com/office/2007/relationships/media" Target="../media/media12.mp3"/><Relationship Id="rId7" Type="http://schemas.openxmlformats.org/officeDocument/2006/relationships/image" Target="../media/image26.png"/><Relationship Id="rId12" Type="http://schemas.microsoft.com/office/2007/relationships/diagramDrawing" Target="../diagrams/drawing4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gif"/><Relationship Id="rId11" Type="http://schemas.openxmlformats.org/officeDocument/2006/relationships/diagramColors" Target="../diagrams/colors47.xml"/><Relationship Id="rId5" Type="http://schemas.openxmlformats.org/officeDocument/2006/relationships/slideLayout" Target="../slideLayouts/slideLayout8.xml"/><Relationship Id="rId10" Type="http://schemas.openxmlformats.org/officeDocument/2006/relationships/diagramQuickStyle" Target="../diagrams/quickStyle47.xml"/><Relationship Id="rId4" Type="http://schemas.openxmlformats.org/officeDocument/2006/relationships/audio" Target="../media/media12.mp3"/><Relationship Id="rId9" Type="http://schemas.openxmlformats.org/officeDocument/2006/relationships/diagramLayout" Target="../diagrams/layout47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8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48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8.xml"/><Relationship Id="rId5" Type="http://schemas.openxmlformats.org/officeDocument/2006/relationships/diagramLayout" Target="../diagrams/layout48.xml"/><Relationship Id="rId4" Type="http://schemas.openxmlformats.org/officeDocument/2006/relationships/diagramData" Target="../diagrams/data4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0.xml"/><Relationship Id="rId3" Type="http://schemas.openxmlformats.org/officeDocument/2006/relationships/image" Target="../media/image55.png"/><Relationship Id="rId7" Type="http://schemas.openxmlformats.org/officeDocument/2006/relationships/diagramColors" Target="../diagrams/colors50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50.xml"/><Relationship Id="rId5" Type="http://schemas.openxmlformats.org/officeDocument/2006/relationships/diagramLayout" Target="../diagrams/layout50.xml"/><Relationship Id="rId4" Type="http://schemas.openxmlformats.org/officeDocument/2006/relationships/diagramData" Target="../diagrams/data5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1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51.xml"/><Relationship Id="rId5" Type="http://schemas.openxmlformats.org/officeDocument/2006/relationships/diagramData" Target="../diagrams/data51.xml"/><Relationship Id="rId10" Type="http://schemas.openxmlformats.org/officeDocument/2006/relationships/image" Target="../media/image22.png"/><Relationship Id="rId4" Type="http://schemas.openxmlformats.org/officeDocument/2006/relationships/image" Target="../media/image56.png"/><Relationship Id="rId9" Type="http://schemas.microsoft.com/office/2007/relationships/diagramDrawing" Target="../diagrams/drawing51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hyperlink" Target="https://create.kahoot.it/details/23667f6d-5466-43f8-9e93-66feb1a901d9" TargetMode="External"/><Relationship Id="rId7" Type="http://schemas.openxmlformats.org/officeDocument/2006/relationships/diagramColors" Target="../diagrams/colors5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3.gif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jpg"/><Relationship Id="rId14" Type="http://schemas.openxmlformats.org/officeDocument/2006/relationships/diagramQuickStyle" Target="../diagrams/quickStyle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3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5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53.xml"/><Relationship Id="rId5" Type="http://schemas.openxmlformats.org/officeDocument/2006/relationships/diagramData" Target="../diagrams/data53.xml"/><Relationship Id="rId10" Type="http://schemas.openxmlformats.org/officeDocument/2006/relationships/image" Target="../media/image24.png"/><Relationship Id="rId4" Type="http://schemas.openxmlformats.org/officeDocument/2006/relationships/image" Target="../media/image45.png"/><Relationship Id="rId9" Type="http://schemas.microsoft.com/office/2007/relationships/diagramDrawing" Target="../diagrams/drawing5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4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5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54.xml"/><Relationship Id="rId5" Type="http://schemas.openxmlformats.org/officeDocument/2006/relationships/diagramData" Target="../diagrams/data54.xml"/><Relationship Id="rId10" Type="http://schemas.openxmlformats.org/officeDocument/2006/relationships/image" Target="../media/image6.png"/><Relationship Id="rId4" Type="http://schemas.openxmlformats.org/officeDocument/2006/relationships/image" Target="../media/image13.gif"/><Relationship Id="rId9" Type="http://schemas.microsoft.com/office/2007/relationships/diagramDrawing" Target="../diagrams/drawing5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5.xml"/><Relationship Id="rId9" Type="http://schemas.openxmlformats.org/officeDocument/2006/relationships/image" Target="../media/image12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6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5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56.xml"/><Relationship Id="rId5" Type="http://schemas.openxmlformats.org/officeDocument/2006/relationships/diagramData" Target="../diagrams/data56.xml"/><Relationship Id="rId10" Type="http://schemas.openxmlformats.org/officeDocument/2006/relationships/image" Target="../media/image24.png"/><Relationship Id="rId4" Type="http://schemas.openxmlformats.org/officeDocument/2006/relationships/image" Target="../media/image57.png"/><Relationship Id="rId9" Type="http://schemas.microsoft.com/office/2007/relationships/diagramDrawing" Target="../diagrams/drawing5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8.xml"/><Relationship Id="rId2" Type="http://schemas.openxmlformats.org/officeDocument/2006/relationships/diagramData" Target="../diagrams/data5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8.xml"/><Relationship Id="rId5" Type="http://schemas.openxmlformats.org/officeDocument/2006/relationships/diagramColors" Target="../diagrams/colors58.xml"/><Relationship Id="rId4" Type="http://schemas.openxmlformats.org/officeDocument/2006/relationships/diagramQuickStyle" Target="../diagrams/quickStyle5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4" Type="http://schemas.openxmlformats.org/officeDocument/2006/relationships/diagramLayout" Target="../diagrams/layout5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7" Type="http://schemas.microsoft.com/office/2007/relationships/diagramDrawing" Target="../diagrams/drawing60.xml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1.xml"/><Relationship Id="rId3" Type="http://schemas.openxmlformats.org/officeDocument/2006/relationships/image" Target="../media/image58.gif"/><Relationship Id="rId7" Type="http://schemas.openxmlformats.org/officeDocument/2006/relationships/diagramColors" Target="../diagrams/colors6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1.xml"/><Relationship Id="rId5" Type="http://schemas.openxmlformats.org/officeDocument/2006/relationships/diagramLayout" Target="../diagrams/layout61.xml"/><Relationship Id="rId4" Type="http://schemas.openxmlformats.org/officeDocument/2006/relationships/diagramData" Target="../diagrams/data6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diagramLayout" Target="../diagrams/layout62.xml"/><Relationship Id="rId5" Type="http://schemas.openxmlformats.org/officeDocument/2006/relationships/diagramData" Target="../diagrams/data62.xml"/><Relationship Id="rId10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microsoft.com/office/2007/relationships/diagramDrawing" Target="../diagrams/drawing6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63.xml"/><Relationship Id="rId11" Type="http://schemas.openxmlformats.org/officeDocument/2006/relationships/image" Target="../media/image22.png"/><Relationship Id="rId5" Type="http://schemas.openxmlformats.org/officeDocument/2006/relationships/image" Target="../media/image62.png"/><Relationship Id="rId10" Type="http://schemas.microsoft.com/office/2007/relationships/diagramDrawing" Target="../diagrams/drawing63.xml"/><Relationship Id="rId4" Type="http://schemas.openxmlformats.org/officeDocument/2006/relationships/image" Target="../media/image61.png"/><Relationship Id="rId9" Type="http://schemas.openxmlformats.org/officeDocument/2006/relationships/diagramColors" Target="../diagrams/colors63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e.kahoot.it/details/9e213a49-ab7e-4a17-95cd-c7c9f254b566" TargetMode="External"/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10" Type="http://schemas.openxmlformats.org/officeDocument/2006/relationships/hyperlink" Target="https://create.kahoot.it/details/26308025-fe4d-47e4-afce-4c604902652a" TargetMode="External"/><Relationship Id="rId4" Type="http://schemas.openxmlformats.org/officeDocument/2006/relationships/diagramLayout" Target="../diagrams/layout64.xml"/><Relationship Id="rId9" Type="http://schemas.openxmlformats.org/officeDocument/2006/relationships/hyperlink" Target="https://create.kahoot.it/details/b98df4f5-3b26-41a1-a59a-a33a2e6214b9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5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65.xml"/><Relationship Id="rId5" Type="http://schemas.openxmlformats.org/officeDocument/2006/relationships/diagramData" Target="../diagrams/data65.xml"/><Relationship Id="rId10" Type="http://schemas.openxmlformats.org/officeDocument/2006/relationships/image" Target="../media/image24.png"/><Relationship Id="rId4" Type="http://schemas.openxmlformats.org/officeDocument/2006/relationships/image" Target="../media/image57.png"/><Relationship Id="rId9" Type="http://schemas.microsoft.com/office/2007/relationships/diagramDrawing" Target="../diagrams/drawing6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6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66.xml"/><Relationship Id="rId5" Type="http://schemas.openxmlformats.org/officeDocument/2006/relationships/diagramData" Target="../diagrams/data66.xml"/><Relationship Id="rId10" Type="http://schemas.openxmlformats.org/officeDocument/2006/relationships/image" Target="../media/image6.png"/><Relationship Id="rId4" Type="http://schemas.openxmlformats.org/officeDocument/2006/relationships/image" Target="../media/image13.gif"/><Relationship Id="rId9" Type="http://schemas.microsoft.com/office/2007/relationships/diagramDrawing" Target="../diagrams/drawing66.xml"/></Relationships>
</file>

<file path=ppt/slides/_rels/slide6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7.xml"/><Relationship Id="rId3" Type="http://schemas.openxmlformats.org/officeDocument/2006/relationships/image" Target="../media/image63.gif"/><Relationship Id="rId7" Type="http://schemas.openxmlformats.org/officeDocument/2006/relationships/diagramColors" Target="../diagrams/colors6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7.xml"/><Relationship Id="rId5" Type="http://schemas.openxmlformats.org/officeDocument/2006/relationships/diagramLayout" Target="../diagrams/layout67.xml"/><Relationship Id="rId4" Type="http://schemas.openxmlformats.org/officeDocument/2006/relationships/diagramData" Target="../diagrams/data6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8.xml"/><Relationship Id="rId3" Type="http://schemas.openxmlformats.org/officeDocument/2006/relationships/image" Target="../media/image64.png"/><Relationship Id="rId7" Type="http://schemas.openxmlformats.org/officeDocument/2006/relationships/diagramLayout" Target="../diagrams/layout6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8.xml"/><Relationship Id="rId5" Type="http://schemas.openxmlformats.org/officeDocument/2006/relationships/image" Target="../media/image66.png"/><Relationship Id="rId10" Type="http://schemas.microsoft.com/office/2007/relationships/diagramDrawing" Target="../diagrams/drawing68.xml"/><Relationship Id="rId4" Type="http://schemas.openxmlformats.org/officeDocument/2006/relationships/image" Target="../media/image65.gif"/><Relationship Id="rId9" Type="http://schemas.openxmlformats.org/officeDocument/2006/relationships/diagramColors" Target="../diagrams/colors6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9.xml"/><Relationship Id="rId3" Type="http://schemas.openxmlformats.org/officeDocument/2006/relationships/image" Target="../media/image67.png"/><Relationship Id="rId7" Type="http://schemas.openxmlformats.org/officeDocument/2006/relationships/diagramLayout" Target="../diagrams/layout6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69.xml"/><Relationship Id="rId5" Type="http://schemas.openxmlformats.org/officeDocument/2006/relationships/image" Target="../media/image69.png"/><Relationship Id="rId10" Type="http://schemas.microsoft.com/office/2007/relationships/diagramDrawing" Target="../diagrams/drawing69.xml"/><Relationship Id="rId4" Type="http://schemas.openxmlformats.org/officeDocument/2006/relationships/image" Target="../media/image68.png"/><Relationship Id="rId9" Type="http://schemas.openxmlformats.org/officeDocument/2006/relationships/diagramColors" Target="../diagrams/colors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1.xml"/><Relationship Id="rId3" Type="http://schemas.openxmlformats.org/officeDocument/2006/relationships/diagramData" Target="../diagrams/data70.xml"/><Relationship Id="rId7" Type="http://schemas.microsoft.com/office/2007/relationships/diagramDrawing" Target="../diagrams/drawing70.xml"/><Relationship Id="rId12" Type="http://schemas.microsoft.com/office/2007/relationships/diagramDrawing" Target="../diagrams/drawing7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0.xml"/><Relationship Id="rId11" Type="http://schemas.openxmlformats.org/officeDocument/2006/relationships/diagramColors" Target="../diagrams/colors71.xml"/><Relationship Id="rId5" Type="http://schemas.openxmlformats.org/officeDocument/2006/relationships/diagramQuickStyle" Target="../diagrams/quickStyle70.xml"/><Relationship Id="rId10" Type="http://schemas.openxmlformats.org/officeDocument/2006/relationships/diagramQuickStyle" Target="../diagrams/quickStyle71.xml"/><Relationship Id="rId4" Type="http://schemas.openxmlformats.org/officeDocument/2006/relationships/diagramLayout" Target="../diagrams/layout70.xml"/><Relationship Id="rId9" Type="http://schemas.openxmlformats.org/officeDocument/2006/relationships/diagramLayout" Target="../diagrams/layout7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sv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12.xml"/><Relationship Id="rId4" Type="http://schemas.openxmlformats.org/officeDocument/2006/relationships/notesSlide" Target="../notesSlides/notesSlide5.xml"/><Relationship Id="rId9" Type="http://schemas.openxmlformats.org/officeDocument/2006/relationships/diagramColors" Target="../diagrams/colors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En direct du festival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3 – Leçon 5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43434041-AC3D-30F5-9D2F-D4B2C79945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6043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6B5969-CCA2-01CA-D12C-7FCBFA1BC1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/>
              <a:t>II. Compréhension de texte (doc 1)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DF8E8B-AF48-3B68-49B7-2F2B7B648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80" y="1944205"/>
            <a:ext cx="5128544" cy="33463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D8F1ED-B75D-6C4F-559D-9F134272D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265" y="2905406"/>
            <a:ext cx="7937355" cy="3710712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B1A3D30-C7F2-5A01-7E8E-5C73D1108B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4859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07A2D90-A267-2BB9-F86E-3F27308AB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28413"/>
              </p:ext>
            </p:extLst>
          </p:nvPr>
        </p:nvGraphicFramePr>
        <p:xfrm>
          <a:off x="4654296" y="778881"/>
          <a:ext cx="7214618" cy="5272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122">
                  <a:extLst>
                    <a:ext uri="{9D8B030D-6E8A-4147-A177-3AD203B41FA5}">
                      <a16:colId xmlns:a16="http://schemas.microsoft.com/office/drawing/2014/main" val="3953956968"/>
                    </a:ext>
                  </a:extLst>
                </a:gridCol>
                <a:gridCol w="2358947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2596549">
                  <a:extLst>
                    <a:ext uri="{9D8B030D-6E8A-4147-A177-3AD203B41FA5}">
                      <a16:colId xmlns:a16="http://schemas.microsoft.com/office/drawing/2014/main" val="116391134"/>
                    </a:ext>
                  </a:extLst>
                </a:gridCol>
              </a:tblGrid>
              <a:tr h="767762">
                <a:tc>
                  <a:txBody>
                    <a:bodyPr/>
                    <a:lstStyle/>
                    <a:p>
                      <a:r>
                        <a:rPr lang="fr-FR" sz="2100" dirty="0"/>
                        <a:t>Les jours de la semaine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moments de la journée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activités de loisirs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r>
                        <a:rPr lang="fr-FR" sz="2100" dirty="0"/>
                        <a:t>Vendredi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Le matin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Le dessin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r>
                        <a:rPr lang="fr-FR" sz="2100" dirty="0"/>
                        <a:t>Samedi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L’après-midi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La poterie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r>
                        <a:rPr lang="fr-FR" sz="2100" dirty="0"/>
                        <a:t>Dimanche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 soir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La lecture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La cuisine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281938083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Le cirque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774409060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La magie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127481197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 baby-foot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197490109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jeux vidéo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4069136744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La musique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873888131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jeux de société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854482096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C7EF9A0-31EB-6E25-BA47-4B5EA1CE41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83406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C60A04C-A508-3504-1B58-8274C707BF3E}"/>
              </a:ext>
            </a:extLst>
          </p:cNvPr>
          <p:cNvSpPr/>
          <p:nvPr/>
        </p:nvSpPr>
        <p:spPr>
          <a:xfrm>
            <a:off x="4654296" y="157249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C1E8FC-988E-714E-5FAA-4C870A8E797E}"/>
              </a:ext>
            </a:extLst>
          </p:cNvPr>
          <p:cNvSpPr/>
          <p:nvPr/>
        </p:nvSpPr>
        <p:spPr>
          <a:xfrm>
            <a:off x="4654296" y="202982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71C8F0-FA56-6939-285D-C910EFAA9914}"/>
              </a:ext>
            </a:extLst>
          </p:cNvPr>
          <p:cNvSpPr/>
          <p:nvPr/>
        </p:nvSpPr>
        <p:spPr>
          <a:xfrm>
            <a:off x="4654296" y="248715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EFEFA9-B8DC-56D4-68DF-005CD0A8D409}"/>
              </a:ext>
            </a:extLst>
          </p:cNvPr>
          <p:cNvSpPr/>
          <p:nvPr/>
        </p:nvSpPr>
        <p:spPr>
          <a:xfrm>
            <a:off x="6954150" y="157249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8333D-759B-C850-15A0-26F1072577C4}"/>
              </a:ext>
            </a:extLst>
          </p:cNvPr>
          <p:cNvSpPr/>
          <p:nvPr/>
        </p:nvSpPr>
        <p:spPr>
          <a:xfrm>
            <a:off x="6954150" y="202982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BA11BB-7960-3DAC-9D04-753938851BDE}"/>
              </a:ext>
            </a:extLst>
          </p:cNvPr>
          <p:cNvSpPr/>
          <p:nvPr/>
        </p:nvSpPr>
        <p:spPr>
          <a:xfrm>
            <a:off x="6954150" y="248715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A4F501-18F3-8C0E-CB0D-1E9C569077D2}"/>
              </a:ext>
            </a:extLst>
          </p:cNvPr>
          <p:cNvSpPr/>
          <p:nvPr/>
        </p:nvSpPr>
        <p:spPr>
          <a:xfrm>
            <a:off x="9307850" y="157249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98A09E-97E2-C5AE-9BEA-48FE488E9065}"/>
              </a:ext>
            </a:extLst>
          </p:cNvPr>
          <p:cNvSpPr/>
          <p:nvPr/>
        </p:nvSpPr>
        <p:spPr>
          <a:xfrm>
            <a:off x="9307850" y="202982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C0C438-D829-4916-C0A8-862CCA05A631}"/>
              </a:ext>
            </a:extLst>
          </p:cNvPr>
          <p:cNvSpPr/>
          <p:nvPr/>
        </p:nvSpPr>
        <p:spPr>
          <a:xfrm>
            <a:off x="9307850" y="248715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D6BFCC-0BFF-AFB2-C33C-AFB691FDEE1E}"/>
              </a:ext>
            </a:extLst>
          </p:cNvPr>
          <p:cNvSpPr/>
          <p:nvPr/>
        </p:nvSpPr>
        <p:spPr>
          <a:xfrm>
            <a:off x="9307850" y="294474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6348D8-6573-E995-BCCC-C6D5BE5AF5D3}"/>
              </a:ext>
            </a:extLst>
          </p:cNvPr>
          <p:cNvSpPr/>
          <p:nvPr/>
        </p:nvSpPr>
        <p:spPr>
          <a:xfrm>
            <a:off x="9307850" y="340207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7B2D4E-49A4-03D2-3395-85A12987ADD0}"/>
              </a:ext>
            </a:extLst>
          </p:cNvPr>
          <p:cNvSpPr/>
          <p:nvPr/>
        </p:nvSpPr>
        <p:spPr>
          <a:xfrm>
            <a:off x="9307850" y="385940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05B1DC-FC60-C69F-43F9-3367B7817A99}"/>
              </a:ext>
            </a:extLst>
          </p:cNvPr>
          <p:cNvSpPr/>
          <p:nvPr/>
        </p:nvSpPr>
        <p:spPr>
          <a:xfrm>
            <a:off x="9307850" y="4274647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382101-615E-FD5F-F878-B87B14797CB5}"/>
              </a:ext>
            </a:extLst>
          </p:cNvPr>
          <p:cNvSpPr/>
          <p:nvPr/>
        </p:nvSpPr>
        <p:spPr>
          <a:xfrm>
            <a:off x="9307850" y="4731977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110F7F-9DBF-50D1-F8E1-118982AD5ADF}"/>
              </a:ext>
            </a:extLst>
          </p:cNvPr>
          <p:cNvSpPr/>
          <p:nvPr/>
        </p:nvSpPr>
        <p:spPr>
          <a:xfrm>
            <a:off x="9307850" y="5189307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FB8CF6-7F72-3BE0-DE78-FC402FBF6C1E}"/>
              </a:ext>
            </a:extLst>
          </p:cNvPr>
          <p:cNvSpPr/>
          <p:nvPr/>
        </p:nvSpPr>
        <p:spPr>
          <a:xfrm>
            <a:off x="9307850" y="5638670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25E85E20-5956-B7C4-AF9B-67E4216934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634300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1140694" y="4940708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4B0152-13AE-9D6E-46F0-9D3C050FBDFE}"/>
              </a:ext>
            </a:extLst>
          </p:cNvPr>
          <p:cNvSpPr/>
          <p:nvPr/>
        </p:nvSpPr>
        <p:spPr>
          <a:xfrm>
            <a:off x="1037721" y="5319033"/>
            <a:ext cx="2792874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8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88511"/>
            <a:ext cx="4368602" cy="16936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00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jours</a:t>
            </a:r>
            <a:r>
              <a:rPr lang="en-US" sz="4200" b="1" dirty="0">
                <a:latin typeface="+mj-lt"/>
                <a:ea typeface="+mj-ea"/>
                <a:cs typeface="+mj-cs"/>
              </a:rPr>
              <a:t>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semaine</a:t>
            </a:r>
            <a:r>
              <a:rPr lang="en-US" sz="4200" b="1" dirty="0">
                <a:latin typeface="+mj-lt"/>
                <a:ea typeface="+mj-ea"/>
                <a:cs typeface="+mj-cs"/>
              </a:rPr>
              <a:t> et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moments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journée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081" y="2872899"/>
            <a:ext cx="5134644" cy="3757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 err="1"/>
              <a:t>C’est</a:t>
            </a:r>
            <a:r>
              <a:rPr lang="en-US" sz="3200" dirty="0"/>
              <a:t> le </a:t>
            </a:r>
            <a:r>
              <a:rPr lang="en-US" sz="3200" dirty="0" err="1"/>
              <a:t>programme</a:t>
            </a:r>
            <a:r>
              <a:rPr lang="en-US" sz="3200" dirty="0"/>
              <a:t> </a:t>
            </a:r>
            <a:r>
              <a:rPr lang="en-US" sz="3200" dirty="0" err="1"/>
              <a:t>télé</a:t>
            </a:r>
            <a:r>
              <a:rPr lang="en-US" sz="3200" dirty="0"/>
              <a:t> de </a:t>
            </a:r>
            <a:r>
              <a:rPr lang="fr-FR" sz="3200" dirty="0"/>
              <a:t>quel jour ?</a:t>
            </a:r>
          </a:p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sz="3200" dirty="0"/>
              <a:t>Le programme </a:t>
            </a:r>
            <a:r>
              <a:rPr lang="fr-FR" sz="3200" b="1" dirty="0"/>
              <a:t>Téléshopping</a:t>
            </a:r>
            <a:r>
              <a:rPr lang="fr-FR" sz="3200" dirty="0"/>
              <a:t> passe à quel moment de la journée?</a:t>
            </a: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44" r="1271"/>
          <a:stretch/>
        </p:blipFill>
        <p:spPr bwMode="auto">
          <a:xfrm>
            <a:off x="5774725" y="420151"/>
            <a:ext cx="6417276" cy="644694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CE7C076E-5C34-68DD-7395-C5264947B3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08932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98052C3-B681-1EDE-DD67-DE13F1A546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9098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5551843" cy="180052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</a:bodyPr>
          <a:lstStyle/>
          <a:p>
            <a:pPr defTabSz="1219170"/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4267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b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4267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jours</a:t>
            </a:r>
            <a: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267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semaine</a:t>
            </a:r>
            <a:endParaRPr lang="en-US" sz="4267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" descr="FRENCH LESSON 10: Days of the Week – Beavers Community Primary School Blog">
            <a:extLst>
              <a:ext uri="{FF2B5EF4-FFF2-40B4-BE49-F238E27FC236}">
                <a16:creationId xmlns:a16="http://schemas.microsoft.com/office/drawing/2014/main" id="{03457B38-DBD7-01E1-1863-6EECED845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809" y="643234"/>
            <a:ext cx="4479899" cy="5599876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15</a:t>
            </a:fld>
            <a:endParaRPr lang="en-US"/>
          </a:p>
        </p:txBody>
      </p:sp>
      <p:pic>
        <p:nvPicPr>
          <p:cNvPr id="3" name="mp3-output-ttsfree(dot)com - 2023-01-27T185133.815">
            <a:hlinkClick r:id="" action="ppaction://media"/>
            <a:extLst>
              <a:ext uri="{FF2B5EF4-FFF2-40B4-BE49-F238E27FC236}">
                <a16:creationId xmlns:a16="http://schemas.microsoft.com/office/drawing/2014/main" id="{E7ABD12A-FE06-5AD7-9770-05B5EF31A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9333" y="761049"/>
            <a:ext cx="993524" cy="993524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0DD7BFD9-9CC8-59D8-59CE-9EE2BD5B2B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053" y="4816475"/>
            <a:ext cx="169823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Espace réservé du contenu 4">
            <a:extLst>
              <a:ext uri="{FF2B5EF4-FFF2-40B4-BE49-F238E27FC236}">
                <a16:creationId xmlns:a16="http://schemas.microsoft.com/office/drawing/2014/main" id="{BDEDB63B-DA44-2D7E-E1DD-80FA933351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200362"/>
              </p:ext>
            </p:extLst>
          </p:nvPr>
        </p:nvGraphicFramePr>
        <p:xfrm>
          <a:off x="2654092" y="2903259"/>
          <a:ext cx="3051455" cy="2865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1455">
                  <a:extLst>
                    <a:ext uri="{9D8B030D-6E8A-4147-A177-3AD203B41FA5}">
                      <a16:colId xmlns:a16="http://schemas.microsoft.com/office/drawing/2014/main" val="3275032448"/>
                    </a:ext>
                  </a:extLst>
                </a:gridCol>
              </a:tblGrid>
              <a:tr h="1038179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jours de la semaine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402762672"/>
                  </a:ext>
                </a:extLst>
              </a:tr>
              <a:tr h="609179">
                <a:tc>
                  <a:txBody>
                    <a:bodyPr/>
                    <a:lstStyle/>
                    <a:p>
                      <a:r>
                        <a:rPr lang="fr-FR" sz="2800" dirty="0"/>
                        <a:t>Vendredi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4157503933"/>
                  </a:ext>
                </a:extLst>
              </a:tr>
              <a:tr h="609179">
                <a:tc>
                  <a:txBody>
                    <a:bodyPr/>
                    <a:lstStyle/>
                    <a:p>
                      <a:r>
                        <a:rPr lang="fr-FR" sz="2800" dirty="0"/>
                        <a:t>Samedi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101205043"/>
                  </a:ext>
                </a:extLst>
              </a:tr>
              <a:tr h="609179">
                <a:tc>
                  <a:txBody>
                    <a:bodyPr/>
                    <a:lstStyle/>
                    <a:p>
                      <a:r>
                        <a:rPr lang="fr-FR" sz="2800" dirty="0"/>
                        <a:t>Dimanche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608812610"/>
                  </a:ext>
                </a:extLst>
              </a:tr>
            </a:tbl>
          </a:graphicData>
        </a:graphic>
      </p:graphicFrame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8FE98AD1-6132-ABA0-9430-481A453F26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9817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>
            <a:extLst>
              <a:ext uri="{FF2B5EF4-FFF2-40B4-BE49-F238E27FC236}">
                <a16:creationId xmlns:a16="http://schemas.microsoft.com/office/drawing/2014/main" id="{A2F0AF98-E461-3C96-0987-E4B0F42EB3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1"/>
          <a:stretch/>
        </p:blipFill>
        <p:spPr bwMode="auto">
          <a:xfrm>
            <a:off x="643467" y="3978876"/>
            <a:ext cx="10905066" cy="26291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470C90E-D587-CCB9-7E76-C04FAFE45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moments de la journée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2350C064-ADB8-AA90-91D3-AE3B17189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6784154"/>
              </p:ext>
            </p:extLst>
          </p:nvPr>
        </p:nvGraphicFramePr>
        <p:xfrm>
          <a:off x="4442706" y="1690688"/>
          <a:ext cx="3306588" cy="166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6588">
                  <a:extLst>
                    <a:ext uri="{9D8B030D-6E8A-4147-A177-3AD203B41FA5}">
                      <a16:colId xmlns:a16="http://schemas.microsoft.com/office/drawing/2014/main" val="3774965466"/>
                    </a:ext>
                  </a:extLst>
                </a:gridCol>
              </a:tblGrid>
              <a:tr h="318272">
                <a:tc>
                  <a:txBody>
                    <a:bodyPr/>
                    <a:lstStyle/>
                    <a:p>
                      <a:r>
                        <a:rPr lang="fr-FR" sz="2100" dirty="0"/>
                        <a:t>Les moments de la journée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635700900"/>
                  </a:ext>
                </a:extLst>
              </a:tr>
              <a:tr h="186755">
                <a:tc>
                  <a:txBody>
                    <a:bodyPr/>
                    <a:lstStyle/>
                    <a:p>
                      <a:r>
                        <a:rPr lang="fr-FR" sz="2100" dirty="0"/>
                        <a:t>Le matin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965600024"/>
                  </a:ext>
                </a:extLst>
              </a:tr>
              <a:tr h="186755">
                <a:tc>
                  <a:txBody>
                    <a:bodyPr/>
                    <a:lstStyle/>
                    <a:p>
                      <a:r>
                        <a:rPr lang="fr-FR" sz="2100" dirty="0"/>
                        <a:t>L’après-midi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506299008"/>
                  </a:ext>
                </a:extLst>
              </a:tr>
              <a:tr h="186755">
                <a:tc>
                  <a:txBody>
                    <a:bodyPr/>
                    <a:lstStyle/>
                    <a:p>
                      <a:r>
                        <a:rPr lang="fr-FR" sz="2100" dirty="0"/>
                        <a:t>Le soir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48299636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9239183-A17A-B035-3BDA-6BCB6D836E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82188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721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DB4803-8583-CC7D-83EE-954600771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1 p.40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46AB1A6-D522-6964-1D57-636874280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43467" y="2018465"/>
            <a:ext cx="10905066" cy="370772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497EB2-4203-EFA8-57C0-69B94319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4FC8C67-2179-EE70-4ECC-20A5BAB05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29215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EXPLORE_1_LE_PISTE058">
            <a:hlinkClick r:id="" action="ppaction://media"/>
            <a:extLst>
              <a:ext uri="{FF2B5EF4-FFF2-40B4-BE49-F238E27FC236}">
                <a16:creationId xmlns:a16="http://schemas.microsoft.com/office/drawing/2014/main" id="{4C6A8692-1580-51FC-3181-A5AAFD9E3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4131" y="3276599"/>
            <a:ext cx="645017" cy="645017"/>
          </a:xfrm>
          <a:prstGeom prst="rect">
            <a:avLst/>
          </a:prstGeom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4954079-9300-80F3-31C5-651BF1CD406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69477" y="417453"/>
            <a:ext cx="2222523" cy="125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2549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2A8063-EE90-7321-3FFD-BD81F9E5A2D1}"/>
              </a:ext>
            </a:extLst>
          </p:cNvPr>
          <p:cNvSpPr txBox="1"/>
          <p:nvPr/>
        </p:nvSpPr>
        <p:spPr>
          <a:xfrm>
            <a:off x="477981" y="2084349"/>
            <a:ext cx="3938195" cy="439059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hlinkClick r:id="rId3"/>
              </a:rPr>
              <a:t>https://play.kahoot.it/v2/?quizId=4936d759-3bc1-43bd-87f8-c80fcb164102</a:t>
            </a:r>
            <a:endParaRPr lang="en-US" sz="2000" u="sng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hlinkClick r:id="rId4"/>
              </a:rPr>
              <a:t>https://create.kahoot.it/details/9b223e73-5b4a-4e01-9f79-a6ef97264937</a:t>
            </a:r>
            <a:endParaRPr lang="fr-FR" sz="2000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hlinkClick r:id="rId5"/>
              </a:rPr>
              <a:t>https://create.kahoot.it/details/62d4f7a9-ebd1-4c19-9976-8048ff5976da</a:t>
            </a:r>
            <a:endParaRPr lang="fr-FR" sz="2000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A28236AD-F790-F3CB-A702-35CAE48D8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082382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88511"/>
            <a:ext cx="5275812" cy="16936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00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jours</a:t>
            </a:r>
            <a:r>
              <a:rPr lang="en-US" sz="4200" b="1" dirty="0">
                <a:latin typeface="+mj-lt"/>
                <a:ea typeface="+mj-ea"/>
                <a:cs typeface="+mj-cs"/>
              </a:rPr>
              <a:t>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semaine</a:t>
            </a:r>
            <a:r>
              <a:rPr lang="en-US" sz="4200" b="1" dirty="0">
                <a:latin typeface="+mj-lt"/>
                <a:ea typeface="+mj-ea"/>
                <a:cs typeface="+mj-cs"/>
              </a:rPr>
              <a:t> et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moments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journée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081" y="2872899"/>
            <a:ext cx="5134644" cy="3757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 err="1"/>
              <a:t>C’est</a:t>
            </a:r>
            <a:r>
              <a:rPr lang="en-US" sz="3200" dirty="0"/>
              <a:t> le </a:t>
            </a:r>
            <a:r>
              <a:rPr lang="en-US" sz="3200" dirty="0" err="1"/>
              <a:t>programme</a:t>
            </a:r>
            <a:r>
              <a:rPr lang="en-US" sz="3200" dirty="0"/>
              <a:t> </a:t>
            </a:r>
            <a:r>
              <a:rPr lang="en-US" sz="3200" dirty="0" err="1"/>
              <a:t>télé</a:t>
            </a:r>
            <a:r>
              <a:rPr lang="en-US" sz="3200" dirty="0"/>
              <a:t> de </a:t>
            </a:r>
            <a:r>
              <a:rPr lang="fr-FR" sz="3200" dirty="0"/>
              <a:t>quel jour ?</a:t>
            </a:r>
          </a:p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sz="3200" dirty="0"/>
              <a:t>Le programme </a:t>
            </a:r>
            <a:r>
              <a:rPr lang="fr-FR" sz="3200" b="1" dirty="0"/>
              <a:t>Téléshopping</a:t>
            </a:r>
            <a:r>
              <a:rPr lang="fr-FR" sz="3200" dirty="0"/>
              <a:t> passe à quel moment de la journée?</a:t>
            </a: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44" r="1271"/>
          <a:stretch/>
        </p:blipFill>
        <p:spPr bwMode="auto">
          <a:xfrm>
            <a:off x="5774725" y="420151"/>
            <a:ext cx="6417276" cy="644694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3E35D366-E3FD-9578-7E45-717CF70A51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18469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51740EA-47DC-D1C6-C08D-8E733BA5B0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845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U2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nationality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origin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family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6A4E769-9082-7BF8-6E79-5E66374B3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51371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E394FCB-1F02-D599-ACA1-A4EF55038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31727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D0B0B30-D8CF-297F-0235-C2188E1ED6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318944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1107743" y="5649162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16192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8" y="2011188"/>
            <a:ext cx="6167121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Les Maisons Pour Tous (MPT) sont des lieux où tout le monde (enfants et adultes) peut faire des activités de loisirs comme </a:t>
            </a:r>
            <a:r>
              <a:rPr lang="fr-FR" sz="2800" dirty="0">
                <a:solidFill>
                  <a:srgbClr val="FF0000"/>
                </a:solidFill>
              </a:rPr>
              <a:t>la peinture</a:t>
            </a:r>
            <a:r>
              <a:rPr lang="fr-FR" sz="2800" dirty="0"/>
              <a:t> ou </a:t>
            </a:r>
            <a:r>
              <a:rPr lang="fr-FR" sz="2800" dirty="0">
                <a:solidFill>
                  <a:srgbClr val="FF0000"/>
                </a:solidFill>
              </a:rPr>
              <a:t>la danse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07E5E3-A6AC-35C3-F1A6-671D97E6601D}"/>
              </a:ext>
            </a:extLst>
          </p:cNvPr>
          <p:cNvSpPr txBox="1"/>
          <p:nvPr/>
        </p:nvSpPr>
        <p:spPr>
          <a:xfrm>
            <a:off x="640079" y="588511"/>
            <a:ext cx="6214768" cy="11127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loisirs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173AE0C8-AC69-399F-531C-40BBBB66B556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0ECBF89-0C07-D7F8-2AB8-7D893428AD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4BFA513-7182-C5D8-4A1E-19C8809E9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4087" y="3464819"/>
            <a:ext cx="3887834" cy="24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ippy. Semaine découverte à la Maison pour tous">
            <a:extLst>
              <a:ext uri="{FF2B5EF4-FFF2-40B4-BE49-F238E27FC236}">
                <a16:creationId xmlns:a16="http://schemas.microsoft.com/office/drawing/2014/main" id="{3A302F6A-A03C-AC2B-FABB-03D002AD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087" y="907538"/>
            <a:ext cx="3878206" cy="209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E58B72-89BA-0256-E8CD-A04283298BD9}"/>
              </a:ext>
            </a:extLst>
          </p:cNvPr>
          <p:cNvSpPr/>
          <p:nvPr/>
        </p:nvSpPr>
        <p:spPr>
          <a:xfrm>
            <a:off x="1835727" y="4918364"/>
            <a:ext cx="1641764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414567-2A95-F81A-39B0-C87CBF81CD3F}"/>
              </a:ext>
            </a:extLst>
          </p:cNvPr>
          <p:cNvSpPr/>
          <p:nvPr/>
        </p:nvSpPr>
        <p:spPr>
          <a:xfrm>
            <a:off x="3937941" y="4918364"/>
            <a:ext cx="1233482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90547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FF873-E0C9-300F-033F-F516B535F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95658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IV. Vocabulaire : </a:t>
            </a:r>
            <a:r>
              <a:rPr lang="fr-FR" sz="3600" dirty="0"/>
              <a:t>Activités de loisirs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4D529-7615-AD6C-4372-AED510D12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2617F47-F4EF-96E3-42D1-AF568EE74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23476"/>
            <a:ext cx="6781802" cy="2415437"/>
          </a:xfrm>
          <a:prstGeom prst="rect">
            <a:avLst/>
          </a:prstGeom>
        </p:spPr>
      </p:pic>
      <p:graphicFrame>
        <p:nvGraphicFramePr>
          <p:cNvPr id="9" name="Espace réservé du contenu 4">
            <a:extLst>
              <a:ext uri="{FF2B5EF4-FFF2-40B4-BE49-F238E27FC236}">
                <a16:creationId xmlns:a16="http://schemas.microsoft.com/office/drawing/2014/main" id="{12113B46-0DD9-A145-DD0A-FFB08D65D8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356275"/>
              </p:ext>
            </p:extLst>
          </p:nvPr>
        </p:nvGraphicFramePr>
        <p:xfrm>
          <a:off x="824344" y="1589326"/>
          <a:ext cx="6795658" cy="2287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7829">
                  <a:extLst>
                    <a:ext uri="{9D8B030D-6E8A-4147-A177-3AD203B41FA5}">
                      <a16:colId xmlns:a16="http://schemas.microsoft.com/office/drawing/2014/main" val="626302082"/>
                    </a:ext>
                  </a:extLst>
                </a:gridCol>
                <a:gridCol w="3397829">
                  <a:extLst>
                    <a:ext uri="{9D8B030D-6E8A-4147-A177-3AD203B41FA5}">
                      <a16:colId xmlns:a16="http://schemas.microsoft.com/office/drawing/2014/main" val="3819394558"/>
                    </a:ext>
                  </a:extLst>
                </a:gridCol>
              </a:tblGrid>
              <a:tr h="243367">
                <a:tc gridSpan="2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activités de loisirs</a:t>
                      </a:r>
                    </a:p>
                  </a:txBody>
                  <a:tcPr marL="76489" marR="76489" marT="38245" marB="38245"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4235390400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magie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cirque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3686367180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poterie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baby-foot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20120152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lecture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dessin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1175524308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/>
                        <a:t>La cuisine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jeux vidéo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2814521064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musique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jeux de société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36079955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D7FD398B-AB44-B5EC-515C-85D5AF083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295" y="740858"/>
            <a:ext cx="4055089" cy="5739169"/>
          </a:xfrm>
          <a:prstGeom prst="rect">
            <a:avLst/>
          </a:prstGeom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0C35A735-D128-1045-1A10-DAFF107B22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4137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8828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E À L'A1: Les loisirs des ados">
            <a:extLst>
              <a:ext uri="{FF2B5EF4-FFF2-40B4-BE49-F238E27FC236}">
                <a16:creationId xmlns:a16="http://schemas.microsoft.com/office/drawing/2014/main" id="{742EFAC8-362E-C715-AD32-FE12259017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0807" y="609335"/>
            <a:ext cx="8890385" cy="611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0EDF80-DE0C-52E7-4AD1-C09876D6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989528C-463D-C906-4B76-5FE9E5D72D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4137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2872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EE80E7-A49E-1C0D-775E-AD221C0A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2 p.41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01107D7-3AEC-32E3-562D-FA21313D4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2291092"/>
            <a:ext cx="10905066" cy="316246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180C26-BA5F-59FA-7672-E6EE93A7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pic>
        <p:nvPicPr>
          <p:cNvPr id="7" name="EXPLORE_1_LE_PISTE059">
            <a:hlinkClick r:id="" action="ppaction://media"/>
            <a:extLst>
              <a:ext uri="{FF2B5EF4-FFF2-40B4-BE49-F238E27FC236}">
                <a16:creationId xmlns:a16="http://schemas.microsoft.com/office/drawing/2014/main" id="{1AC6FF09-24E8-89D7-976C-19EF876E3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732" y="2373880"/>
            <a:ext cx="304800" cy="30480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16A2765-A542-0F53-EE11-02C4ABF70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4936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979022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C01A2-61FE-C77C-9AF6-066A6B3DF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43" y="681317"/>
            <a:ext cx="3236613" cy="340618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3200" spc="750" dirty="0">
                <a:solidFill>
                  <a:schemeClr val="bg1"/>
                </a:solidFill>
              </a:rPr>
              <a:t>Le </a:t>
            </a:r>
            <a:r>
              <a:rPr lang="en-US" sz="3200" spc="750" dirty="0" err="1">
                <a:solidFill>
                  <a:schemeClr val="bg1"/>
                </a:solidFill>
              </a:rPr>
              <a:t>verbe</a:t>
            </a:r>
            <a:r>
              <a:rPr lang="en-US" sz="3200" spc="750" dirty="0">
                <a:solidFill>
                  <a:schemeClr val="bg1"/>
                </a:solidFill>
              </a:rPr>
              <a:t> “faire”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DBB350-C06B-7F92-B8A1-71BD9D3D8F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87978" y="1117009"/>
          <a:ext cx="5589325" cy="4692120"/>
        </p:xfrm>
        <a:graphic>
          <a:graphicData uri="http://schemas.openxmlformats.org/drawingml/2006/table">
            <a:tbl>
              <a:tblPr firstRow="1" firstCol="1" bandRow="1"/>
              <a:tblGrid>
                <a:gridCol w="2545679">
                  <a:extLst>
                    <a:ext uri="{9D8B030D-6E8A-4147-A177-3AD203B41FA5}">
                      <a16:colId xmlns:a16="http://schemas.microsoft.com/office/drawing/2014/main" val="2626782190"/>
                    </a:ext>
                  </a:extLst>
                </a:gridCol>
                <a:gridCol w="3043646">
                  <a:extLst>
                    <a:ext uri="{9D8B030D-6E8A-4147-A177-3AD203B41FA5}">
                      <a16:colId xmlns:a16="http://schemas.microsoft.com/office/drawing/2014/main" val="2931078153"/>
                    </a:ext>
                  </a:extLst>
                </a:gridCol>
              </a:tblGrid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36309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627780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Il/elle/on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68531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33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23737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faites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334199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Ils/elles 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ont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681"/>
                  </a:ext>
                </a:extLst>
              </a:tr>
            </a:tbl>
          </a:graphicData>
        </a:graphic>
      </p:graphicFrame>
      <p:pic>
        <p:nvPicPr>
          <p:cNvPr id="3" name="mp3-output-ttsfree(dot)com (40)">
            <a:hlinkClick r:id="" action="ppaction://media"/>
            <a:extLst>
              <a:ext uri="{FF2B5EF4-FFF2-40B4-BE49-F238E27FC236}">
                <a16:creationId xmlns:a16="http://schemas.microsoft.com/office/drawing/2014/main" id="{A31EF843-5685-B65A-3818-0B548951F6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710" y="4242482"/>
            <a:ext cx="1073336" cy="1073336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66B3BBB7-C64B-F99D-5C17-56BA13CE8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7FD03611-A24E-2BDC-E18A-D1B1B108E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6717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829586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653F0-DE11-6DAA-59CC-A044EB9E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V. Grammaire : </a:t>
            </a:r>
            <a:br>
              <a:rPr lang="fr-FR" dirty="0"/>
            </a:br>
            <a:r>
              <a:rPr lang="fr-FR" dirty="0"/>
              <a:t>les articles contractés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B354BB4-8003-9857-6BD7-618DD0AEE0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0253" y="2417719"/>
          <a:ext cx="10451494" cy="306868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225747">
                  <a:extLst>
                    <a:ext uri="{9D8B030D-6E8A-4147-A177-3AD203B41FA5}">
                      <a16:colId xmlns:a16="http://schemas.microsoft.com/office/drawing/2014/main" val="2276643195"/>
                    </a:ext>
                  </a:extLst>
                </a:gridCol>
                <a:gridCol w="5225747">
                  <a:extLst>
                    <a:ext uri="{9D8B030D-6E8A-4147-A177-3AD203B41FA5}">
                      <a16:colId xmlns:a16="http://schemas.microsoft.com/office/drawing/2014/main" val="454069275"/>
                    </a:ext>
                  </a:extLst>
                </a:gridCol>
              </a:tblGrid>
              <a:tr h="7706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si quelqu’un fait du sport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 quel sport on fait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475525"/>
                  </a:ext>
                </a:extLst>
              </a:tr>
              <a:tr h="387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fais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sport 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joue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basket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482065"/>
                  </a:ext>
                </a:extLst>
              </a:tr>
              <a:tr h="387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fais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 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625622"/>
                  </a:ext>
                </a:extLst>
              </a:tr>
              <a:tr h="770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joues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foot 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fais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danse, mais je joue aussi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569775"/>
                  </a:ext>
                </a:extLst>
              </a:tr>
              <a:tr h="5025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joues </a:t>
                      </a: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basket 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51076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4B0A163-F099-5EBF-E67C-A0543BD59E2B}"/>
              </a:ext>
            </a:extLst>
          </p:cNvPr>
          <p:cNvSpPr/>
          <p:nvPr/>
        </p:nvSpPr>
        <p:spPr>
          <a:xfrm>
            <a:off x="1751888" y="3486340"/>
            <a:ext cx="384561" cy="301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038E8A-D304-6D4E-D2F2-480751D60DE2}"/>
              </a:ext>
            </a:extLst>
          </p:cNvPr>
          <p:cNvSpPr/>
          <p:nvPr/>
        </p:nvSpPr>
        <p:spPr>
          <a:xfrm>
            <a:off x="6934681" y="3880846"/>
            <a:ext cx="681274" cy="301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617D66-CA39-0D76-1DE5-DC4D0CE46D57}"/>
              </a:ext>
            </a:extLst>
          </p:cNvPr>
          <p:cNvSpPr/>
          <p:nvPr/>
        </p:nvSpPr>
        <p:spPr>
          <a:xfrm>
            <a:off x="6975985" y="4268597"/>
            <a:ext cx="681274" cy="301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B9765-CE6D-0528-587C-4FCF02665778}"/>
              </a:ext>
            </a:extLst>
          </p:cNvPr>
          <p:cNvSpPr/>
          <p:nvPr/>
        </p:nvSpPr>
        <p:spPr>
          <a:xfrm>
            <a:off x="1981431" y="4268597"/>
            <a:ext cx="384561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293992-AF1E-61F7-298C-60D42BB5429D}"/>
              </a:ext>
            </a:extLst>
          </p:cNvPr>
          <p:cNvSpPr/>
          <p:nvPr/>
        </p:nvSpPr>
        <p:spPr>
          <a:xfrm>
            <a:off x="2005875" y="5050854"/>
            <a:ext cx="384561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3F0766-2443-7F6D-6969-14C63FA9E63E}"/>
              </a:ext>
            </a:extLst>
          </p:cNvPr>
          <p:cNvSpPr/>
          <p:nvPr/>
        </p:nvSpPr>
        <p:spPr>
          <a:xfrm>
            <a:off x="7083037" y="3486340"/>
            <a:ext cx="384561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BA5B0D-B7CC-99BF-4E52-605D871BA215}"/>
              </a:ext>
            </a:extLst>
          </p:cNvPr>
          <p:cNvSpPr/>
          <p:nvPr/>
        </p:nvSpPr>
        <p:spPr>
          <a:xfrm>
            <a:off x="10911548" y="4268597"/>
            <a:ext cx="384561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8E380B-5875-78E7-9298-7800F33B7D80}"/>
              </a:ext>
            </a:extLst>
          </p:cNvPr>
          <p:cNvSpPr/>
          <p:nvPr/>
        </p:nvSpPr>
        <p:spPr>
          <a:xfrm>
            <a:off x="1274249" y="3486340"/>
            <a:ext cx="465319" cy="301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C63C64-9B98-FC9D-D7ED-8634B7B22239}"/>
              </a:ext>
            </a:extLst>
          </p:cNvPr>
          <p:cNvSpPr/>
          <p:nvPr/>
        </p:nvSpPr>
        <p:spPr>
          <a:xfrm>
            <a:off x="6466602" y="3880846"/>
            <a:ext cx="465319" cy="301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D4C2FD-1972-6B54-AE0F-CA089B8DF8FC}"/>
              </a:ext>
            </a:extLst>
          </p:cNvPr>
          <p:cNvSpPr/>
          <p:nvPr/>
        </p:nvSpPr>
        <p:spPr>
          <a:xfrm>
            <a:off x="6493574" y="4266806"/>
            <a:ext cx="465319" cy="301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D2A0D3-5194-6300-BBCB-E5F87B8D8BC5}"/>
              </a:ext>
            </a:extLst>
          </p:cNvPr>
          <p:cNvSpPr/>
          <p:nvPr/>
        </p:nvSpPr>
        <p:spPr>
          <a:xfrm>
            <a:off x="1294458" y="4266806"/>
            <a:ext cx="681274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2083BA9-6252-273F-34B0-34EE8EEBE806}"/>
              </a:ext>
            </a:extLst>
          </p:cNvPr>
          <p:cNvSpPr/>
          <p:nvPr/>
        </p:nvSpPr>
        <p:spPr>
          <a:xfrm>
            <a:off x="1260627" y="5050854"/>
            <a:ext cx="749401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C4C3A7-7BC6-7247-A085-EDA0BB03400F}"/>
              </a:ext>
            </a:extLst>
          </p:cNvPr>
          <p:cNvSpPr/>
          <p:nvPr/>
        </p:nvSpPr>
        <p:spPr>
          <a:xfrm>
            <a:off x="6466504" y="3477794"/>
            <a:ext cx="619340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770544D-36D0-DC3D-FBA1-E747B0F6DC26}"/>
              </a:ext>
            </a:extLst>
          </p:cNvPr>
          <p:cNvSpPr/>
          <p:nvPr/>
        </p:nvSpPr>
        <p:spPr>
          <a:xfrm>
            <a:off x="9583965" y="4266806"/>
            <a:ext cx="619340" cy="3019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FE71E89-A06E-F663-18F2-EEAEBA2DD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6717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505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944D15-EE72-ED8A-0E7B-83F43DC5E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457200"/>
            <a:ext cx="9549442" cy="1010093"/>
          </a:xfrm>
        </p:spPr>
        <p:txBody>
          <a:bodyPr anchor="b">
            <a:normAutofit/>
          </a:bodyPr>
          <a:lstStyle/>
          <a:p>
            <a:pPr algn="just"/>
            <a:r>
              <a:rPr lang="fr-FR" dirty="0"/>
              <a:t>Les articles contractés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E586D0-BAD0-EE98-DC34-E2FE669131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8451" y="1970263"/>
          <a:ext cx="10414934" cy="3885864"/>
        </p:xfrm>
        <a:graphic>
          <a:graphicData uri="http://schemas.openxmlformats.org/drawingml/2006/table">
            <a:tbl>
              <a:tblPr firstRow="1" firstCol="1" bandRow="1"/>
              <a:tblGrid>
                <a:gridCol w="1647683">
                  <a:extLst>
                    <a:ext uri="{9D8B030D-6E8A-4147-A177-3AD203B41FA5}">
                      <a16:colId xmlns:a16="http://schemas.microsoft.com/office/drawing/2014/main" val="2713135401"/>
                    </a:ext>
                  </a:extLst>
                </a:gridCol>
                <a:gridCol w="3914892">
                  <a:extLst>
                    <a:ext uri="{9D8B030D-6E8A-4147-A177-3AD203B41FA5}">
                      <a16:colId xmlns:a16="http://schemas.microsoft.com/office/drawing/2014/main" val="3871462256"/>
                    </a:ext>
                  </a:extLst>
                </a:gridCol>
                <a:gridCol w="1421686">
                  <a:extLst>
                    <a:ext uri="{9D8B030D-6E8A-4147-A177-3AD203B41FA5}">
                      <a16:colId xmlns:a16="http://schemas.microsoft.com/office/drawing/2014/main" val="3637869234"/>
                    </a:ext>
                  </a:extLst>
                </a:gridCol>
                <a:gridCol w="3430673">
                  <a:extLst>
                    <a:ext uri="{9D8B030D-6E8A-4147-A177-3AD203B41FA5}">
                      <a16:colId xmlns:a16="http://schemas.microsoft.com/office/drawing/2014/main" val="3785763624"/>
                    </a:ext>
                  </a:extLst>
                </a:gridCol>
              </a:tblGrid>
              <a:tr h="1013512">
                <a:tc rowSpan="3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joue </a:t>
                      </a:r>
                      <a:endParaRPr lang="fr-F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foot, </a:t>
                      </a: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fais</a:t>
                      </a:r>
                      <a:endParaRPr lang="fr-F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foot, 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yoga,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théâtre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866594"/>
                  </a:ext>
                </a:extLst>
              </a:tr>
              <a:tr h="10135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pétanque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danse,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natation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872319"/>
                  </a:ext>
                </a:extLst>
              </a:tr>
              <a:tr h="10135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jeux vidéo,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cartes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équitation,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athlétisme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936127"/>
                  </a:ext>
                </a:extLst>
              </a:tr>
              <a:tr h="76951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Jouer </a:t>
                      </a: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/ à la / aux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926590" algn="l"/>
                        </a:tabLst>
                      </a:pPr>
                      <a:r>
                        <a:rPr lang="fr-F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Faire 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 / de la / de l’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25038"/>
                  </a:ext>
                </a:extLst>
              </a:tr>
            </a:tbl>
          </a:graphicData>
        </a:graphic>
      </p:graphicFrame>
      <p:pic>
        <p:nvPicPr>
          <p:cNvPr id="3" name="mp3-output-ttsfree(dot)com (41)">
            <a:hlinkClick r:id="" action="ppaction://media"/>
            <a:extLst>
              <a:ext uri="{FF2B5EF4-FFF2-40B4-BE49-F238E27FC236}">
                <a16:creationId xmlns:a16="http://schemas.microsoft.com/office/drawing/2014/main" id="{FCD99A76-309F-3F15-0554-45107989EB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58946" y="5351369"/>
            <a:ext cx="304800" cy="304800"/>
          </a:xfrm>
          <a:prstGeom prst="rect">
            <a:avLst/>
          </a:prstGeom>
        </p:spPr>
      </p:pic>
      <p:pic>
        <p:nvPicPr>
          <p:cNvPr id="5" name="mp3-output-ttsfree(dot)com (42)">
            <a:hlinkClick r:id="" action="ppaction://media"/>
            <a:extLst>
              <a:ext uri="{FF2B5EF4-FFF2-40B4-BE49-F238E27FC236}">
                <a16:creationId xmlns:a16="http://schemas.microsoft.com/office/drawing/2014/main" id="{526A80E2-8B11-43C0-9716-EF00FCCECF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2264" y="5309534"/>
            <a:ext cx="304800" cy="304800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62DAAD63-A277-DF35-1F84-A4DD0C191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39683" y="2096219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61758" y="2096218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639683" y="2673386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977995" y="2064164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9200070" y="2064163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7977995" y="2641331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7977995" y="3124242"/>
            <a:ext cx="829575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639682" y="3118449"/>
            <a:ext cx="63835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7977995" y="3652920"/>
            <a:ext cx="829575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7977995" y="4146846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7977995" y="4736821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2569232" y="4158056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2569232" y="4748031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3096884" y="5309534"/>
            <a:ext cx="2139350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8115299" y="5301998"/>
            <a:ext cx="2383048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10C04F0F-76AB-DDCB-7754-D14463B8D7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6717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7957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7B46CB-C6E2-19A1-D058-9E3E78B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694" y="322729"/>
            <a:ext cx="10120769" cy="992096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US" sz="3200" spc="750" dirty="0">
                <a:solidFill>
                  <a:schemeClr val="bg1"/>
                </a:solidFill>
              </a:rPr>
              <a:t>Le 7 p.51 &amp; LE 2 p.58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00E3E14D-604D-15C8-854E-82893F388E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16110" y="2263411"/>
            <a:ext cx="4833925" cy="2078587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349C427-CE54-C246-5640-685C1FC055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71771" y="2263411"/>
            <a:ext cx="4804118" cy="2149843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A7582A1B-BCF6-8216-0E65-9DB27F2EA3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6717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25259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714806"/>
            <a:ext cx="6586486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 festival </a:t>
            </a:r>
            <a:r>
              <a:rPr lang="fr-FR" dirty="0"/>
              <a:t>Tous Dehors est un festival d’arts de rue du 2 au 5 août 2018</a:t>
            </a:r>
            <a:r>
              <a:rPr lang="fr-FR" sz="2800" dirty="0"/>
              <a:t>. Les </a:t>
            </a:r>
            <a:r>
              <a:rPr lang="fr-FR" sz="2800" dirty="0">
                <a:solidFill>
                  <a:srgbClr val="FF0000"/>
                </a:solidFill>
              </a:rPr>
              <a:t>enfants</a:t>
            </a:r>
            <a:r>
              <a:rPr lang="fr-FR" sz="2800" dirty="0"/>
              <a:t> peuvent essayer différentes activités : le </a:t>
            </a:r>
            <a:r>
              <a:rPr lang="fr-FR" sz="2800" dirty="0">
                <a:solidFill>
                  <a:srgbClr val="FF0000"/>
                </a:solidFill>
              </a:rPr>
              <a:t>cirque</a:t>
            </a:r>
            <a:r>
              <a:rPr lang="fr-FR" dirty="0"/>
              <a:t>, la </a:t>
            </a:r>
            <a:r>
              <a:rPr lang="fr-FR" sz="2800" dirty="0">
                <a:solidFill>
                  <a:srgbClr val="FF0000"/>
                </a:solidFill>
              </a:rPr>
              <a:t>musique</a:t>
            </a:r>
            <a:r>
              <a:rPr lang="fr-FR" sz="2800" dirty="0"/>
              <a:t> et la </a:t>
            </a:r>
            <a:r>
              <a:rPr lang="fr-FR" sz="2800" dirty="0">
                <a:solidFill>
                  <a:srgbClr val="FF0000"/>
                </a:solidFill>
              </a:rPr>
              <a:t>peinture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637272" y="2940654"/>
            <a:ext cx="1142680" cy="4026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55689" y="4649119"/>
            <a:ext cx="98032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4492" y="493697"/>
            <a:ext cx="4549879" cy="6332420"/>
          </a:xfrm>
          <a:prstGeom prst="rect">
            <a:avLst/>
          </a:prstGeom>
          <a:noFill/>
        </p:spPr>
      </p:pic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B4A5A6EE-BAD0-F078-EC5C-E141D57E1F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62049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CC5B9A5-DF32-18FE-45A7-9C3766CAA115}"/>
              </a:ext>
            </a:extLst>
          </p:cNvPr>
          <p:cNvSpPr/>
          <p:nvPr/>
        </p:nvSpPr>
        <p:spPr>
          <a:xfrm>
            <a:off x="7104492" y="5965672"/>
            <a:ext cx="4549879" cy="8604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F21924E-5862-1F52-B4F7-F35E1EE25A3C}"/>
              </a:ext>
            </a:extLst>
          </p:cNvPr>
          <p:cNvSpPr/>
          <p:nvPr/>
        </p:nvSpPr>
        <p:spPr>
          <a:xfrm>
            <a:off x="1688248" y="4649118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073CE63-369B-1598-B688-566D7AE074D7}"/>
              </a:ext>
            </a:extLst>
          </p:cNvPr>
          <p:cNvSpPr/>
          <p:nvPr/>
        </p:nvSpPr>
        <p:spPr>
          <a:xfrm>
            <a:off x="3693417" y="4649117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FFD60A8-5F55-BC44-AB45-79B4B0C3BC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802028-8500-E90F-F807-6C089F08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3 p.36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1B6C762-9A55-7FBD-F9DC-713AA3A0F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2018465"/>
            <a:ext cx="10905066" cy="370772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68B941-4C64-CB2B-1379-C8CCDEAB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4BDE880-C001-4DBB-525B-73B598767B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44589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88C8904-E1A7-C865-6F3B-5B02B089A3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453308"/>
            <a:ext cx="2535382" cy="142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819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9446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7A1920-670A-637D-4F14-A240E4572544}"/>
              </a:ext>
            </a:extLst>
          </p:cNvPr>
          <p:cNvSpPr txBox="1"/>
          <p:nvPr/>
        </p:nvSpPr>
        <p:spPr>
          <a:xfrm>
            <a:off x="373285" y="2207922"/>
            <a:ext cx="610835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French sports : </a:t>
            </a:r>
          </a:p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https://play.kahoot.it/v2/?quizId=68afb7cc-61de-42de-97d7-61d601c15e3e</a:t>
            </a: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French s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ports (2) :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6973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https://create.kahoot.it/details/c9836749-d789-46f9-8b46-4ef33e37c65b</a:t>
            </a:r>
            <a:endParaRPr lang="fr-FR" sz="1800" dirty="0">
              <a:solidFill>
                <a:srgbClr val="6973A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b="1" u="sng" dirty="0">
              <a:solidFill>
                <a:srgbClr val="6973A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hlinkClick r:id="rId5"/>
              </a:rPr>
              <a:t>https://create.kahoot.it/details/e6366535-01f4-4118-bf13-d2487aabb8e4</a:t>
            </a:r>
            <a:endParaRPr lang="en-US" sz="1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 b="1" u="sng" dirty="0"/>
              <a:t>Les </a:t>
            </a:r>
            <a:r>
              <a:rPr lang="en-US" sz="1800" b="1" u="sng" dirty="0" err="1"/>
              <a:t>loisirs</a:t>
            </a:r>
            <a:endParaRPr lang="en-US" sz="1800" b="1" u="sng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hlinkClick r:id="rId6"/>
              </a:rPr>
              <a:t>https://wordwall.net/resource/60509509/les-loisirs</a:t>
            </a:r>
            <a:endParaRPr lang="en-US" sz="18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55CBDB2-4E96-0CB1-DEDE-18264E10C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50584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8" y="2011188"/>
            <a:ext cx="6167121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Les Maisons Pour Tous (MPT) sont des lieux où tout le monde (enfants et adultes) peut faire des activités de loisirs comme </a:t>
            </a:r>
            <a:r>
              <a:rPr lang="fr-FR" sz="2800" dirty="0">
                <a:solidFill>
                  <a:srgbClr val="FF0000"/>
                </a:solidFill>
              </a:rPr>
              <a:t>la peinture</a:t>
            </a:r>
            <a:r>
              <a:rPr lang="fr-FR" sz="2800" dirty="0"/>
              <a:t> ou </a:t>
            </a:r>
            <a:r>
              <a:rPr lang="fr-FR" sz="2800" dirty="0">
                <a:solidFill>
                  <a:srgbClr val="FF0000"/>
                </a:solidFill>
              </a:rPr>
              <a:t>la danse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07E5E3-A6AC-35C3-F1A6-671D97E6601D}"/>
              </a:ext>
            </a:extLst>
          </p:cNvPr>
          <p:cNvSpPr txBox="1"/>
          <p:nvPr/>
        </p:nvSpPr>
        <p:spPr>
          <a:xfrm>
            <a:off x="640079" y="588511"/>
            <a:ext cx="6214768" cy="11127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loisirs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173AE0C8-AC69-399F-531C-40BBBB66B556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0ECBF89-0C07-D7F8-2AB8-7D893428AD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4BFA513-7182-C5D8-4A1E-19C8809E9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4087" y="3464819"/>
            <a:ext cx="3887834" cy="24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ippy. Semaine découverte à la Maison pour tous">
            <a:extLst>
              <a:ext uri="{FF2B5EF4-FFF2-40B4-BE49-F238E27FC236}">
                <a16:creationId xmlns:a16="http://schemas.microsoft.com/office/drawing/2014/main" id="{3A302F6A-A03C-AC2B-FABB-03D002AD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087" y="907538"/>
            <a:ext cx="3878206" cy="209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E58B72-89BA-0256-E8CD-A04283298BD9}"/>
              </a:ext>
            </a:extLst>
          </p:cNvPr>
          <p:cNvSpPr/>
          <p:nvPr/>
        </p:nvSpPr>
        <p:spPr>
          <a:xfrm>
            <a:off x="1835727" y="4918364"/>
            <a:ext cx="1641764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414567-2A95-F81A-39B0-C87CBF81CD3F}"/>
              </a:ext>
            </a:extLst>
          </p:cNvPr>
          <p:cNvSpPr/>
          <p:nvPr/>
        </p:nvSpPr>
        <p:spPr>
          <a:xfrm>
            <a:off x="3937941" y="4918364"/>
            <a:ext cx="1233482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2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4F3EC4EA-1249-FD03-A496-D4FF432CBB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11056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750E7A7-FA8A-2247-A45F-1088A6369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100"/>
              <a:t>V. Compréhension de texte (doc 2)</a:t>
            </a:r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5E1AE05-0C8B-067F-4B01-30E5425331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455"/>
          <a:stretch/>
        </p:blipFill>
        <p:spPr>
          <a:xfrm>
            <a:off x="6768817" y="2266064"/>
            <a:ext cx="5017715" cy="28629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2118EA-42B4-5E59-D81A-C8DEB66FA5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58088" y="2406272"/>
            <a:ext cx="6262576" cy="24580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D4CFF8-2369-A4D2-5DA1-360C068C4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0174" y="5281615"/>
            <a:ext cx="7260980" cy="136143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2050" name="Picture 2" descr="Vote Thumbs Down Sticker by Westfunk">
            <a:extLst>
              <a:ext uri="{FF2B5EF4-FFF2-40B4-BE49-F238E27FC236}">
                <a16:creationId xmlns:a16="http://schemas.microsoft.com/office/drawing/2014/main" id="{3686382E-41DC-4F2C-E695-FFB7CBA6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083" y="5040988"/>
            <a:ext cx="24860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ebook ok Sticker">
            <a:extLst>
              <a:ext uri="{FF2B5EF4-FFF2-40B4-BE49-F238E27FC236}">
                <a16:creationId xmlns:a16="http://schemas.microsoft.com/office/drawing/2014/main" id="{6AE76B97-4444-03C9-E5C3-E3AA312A9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33" y="482773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BCABE1B-5137-EACC-1809-83DA794CD0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17014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5" name="EXPLORE_1_LE_PISTE049">
            <a:hlinkClick r:id="" action="ppaction://media"/>
            <a:extLst>
              <a:ext uri="{FF2B5EF4-FFF2-40B4-BE49-F238E27FC236}">
                <a16:creationId xmlns:a16="http://schemas.microsoft.com/office/drawing/2014/main" id="{C6152FFC-A42A-684D-8B3F-362CAF2668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081708" y="354511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425576"/>
              </p:ext>
            </p:extLst>
          </p:nvPr>
        </p:nvGraphicFramePr>
        <p:xfrm>
          <a:off x="838199" y="1825625"/>
          <a:ext cx="10515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Exprimer les goûts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Poser des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Moi j’aime bien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la magie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toi Eliot, quelle est ton activité préférée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J’aime bien les jeux vidéo.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quels jeux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Mais Aya, elle n’aime pas ça.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déteste ça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préfère les jeux de société ou le baby-foot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cuisiner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710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Bof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131587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1651152-35BE-BB68-6CF7-1B25B96C62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6634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EAA7DC6-3775-2B1B-C66B-3B3641F7AAC6}"/>
              </a:ext>
            </a:extLst>
          </p:cNvPr>
          <p:cNvSpPr/>
          <p:nvPr/>
        </p:nvSpPr>
        <p:spPr>
          <a:xfrm>
            <a:off x="838199" y="2241340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4740DF-50EC-DD87-0062-918A80574D10}"/>
              </a:ext>
            </a:extLst>
          </p:cNvPr>
          <p:cNvSpPr/>
          <p:nvPr/>
        </p:nvSpPr>
        <p:spPr>
          <a:xfrm>
            <a:off x="838199" y="2629400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61241E-E4EF-99E0-5953-421462C4EB1C}"/>
              </a:ext>
            </a:extLst>
          </p:cNvPr>
          <p:cNvSpPr/>
          <p:nvPr/>
        </p:nvSpPr>
        <p:spPr>
          <a:xfrm>
            <a:off x="838199" y="3030275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8166B8-13C5-EA46-31D4-985179FE58C0}"/>
              </a:ext>
            </a:extLst>
          </p:cNvPr>
          <p:cNvSpPr/>
          <p:nvPr/>
        </p:nvSpPr>
        <p:spPr>
          <a:xfrm>
            <a:off x="838199" y="3418137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402CBB-ACF7-A752-2B98-724F53E51CDC}"/>
              </a:ext>
            </a:extLst>
          </p:cNvPr>
          <p:cNvSpPr/>
          <p:nvPr/>
        </p:nvSpPr>
        <p:spPr>
          <a:xfrm>
            <a:off x="838199" y="3822654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5E5C78-051D-7C3F-65BA-822A1E45FF80}"/>
              </a:ext>
            </a:extLst>
          </p:cNvPr>
          <p:cNvSpPr/>
          <p:nvPr/>
        </p:nvSpPr>
        <p:spPr>
          <a:xfrm>
            <a:off x="838199" y="4224711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B0EC41-D635-5085-FCC5-0986427D8CE9}"/>
              </a:ext>
            </a:extLst>
          </p:cNvPr>
          <p:cNvSpPr/>
          <p:nvPr/>
        </p:nvSpPr>
        <p:spPr>
          <a:xfrm>
            <a:off x="838199" y="4599775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E3A3A9-AB42-EE0A-C9B1-93DEFF478609}"/>
              </a:ext>
            </a:extLst>
          </p:cNvPr>
          <p:cNvSpPr/>
          <p:nvPr/>
        </p:nvSpPr>
        <p:spPr>
          <a:xfrm>
            <a:off x="838199" y="4987637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F78BA0-D6DE-59CF-BFC9-9453C75DAE8C}"/>
              </a:ext>
            </a:extLst>
          </p:cNvPr>
          <p:cNvSpPr/>
          <p:nvPr/>
        </p:nvSpPr>
        <p:spPr>
          <a:xfrm>
            <a:off x="6143223" y="2241340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017739-AAF3-A258-B967-0F90F5F8F09D}"/>
              </a:ext>
            </a:extLst>
          </p:cNvPr>
          <p:cNvSpPr/>
          <p:nvPr/>
        </p:nvSpPr>
        <p:spPr>
          <a:xfrm>
            <a:off x="6143223" y="2629400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B87DDCC-8633-69F4-76F8-A457245E5F59}"/>
              </a:ext>
            </a:extLst>
          </p:cNvPr>
          <p:cNvSpPr/>
          <p:nvPr/>
        </p:nvSpPr>
        <p:spPr>
          <a:xfrm>
            <a:off x="6143223" y="3030275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26AD26-3438-884D-E2F2-A20C012C00C4}"/>
              </a:ext>
            </a:extLst>
          </p:cNvPr>
          <p:cNvSpPr/>
          <p:nvPr/>
        </p:nvSpPr>
        <p:spPr>
          <a:xfrm>
            <a:off x="6143223" y="3418137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AF3B181D-66C0-62E9-97CD-45BF1A93F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825625"/>
          <a:ext cx="10515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Exprimer les goûts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Poser des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Moi j’aime bien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la magie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toi Eliot, quelle est ton activité préférée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J’aime bien les jeux vidéo.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quels jeux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Mais Aya, elle n’aime pas ça.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déteste ça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préfère les jeux de société ou le baby-foot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cuisiner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710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Bof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131587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1651152-35BE-BB68-6CF7-1B25B96C6250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AF3B181D-66C0-62E9-97CD-45BF1A93F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628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F22ACBB-7B2C-E2F1-93C3-C1ABE2843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E7F85C7-F551-B590-7F62-10F3B0CCA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381" y="643466"/>
            <a:ext cx="4886569" cy="556873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476FC8-F673-EEC8-F146-A9BF6BE5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37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B300910-0FDE-3B3F-EFAE-8216CDED8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36357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6310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888258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4863237" y="4956435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ED10EA-47D3-7012-9505-F45E8ECD56D3}"/>
              </a:ext>
            </a:extLst>
          </p:cNvPr>
          <p:cNvSpPr/>
          <p:nvPr/>
        </p:nvSpPr>
        <p:spPr>
          <a:xfrm>
            <a:off x="4863237" y="5278730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91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goûts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2894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5" y="1890314"/>
            <a:ext cx="4011210" cy="3261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600" dirty="0"/>
              <a:t>Qu’est-ce que tu aimes faire comme loisirs ?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4782AC9-E958-9AF7-E26E-A1A9381DBB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47821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65D1E18-8725-6CC6-33D3-45BA7C021F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058195" cy="10489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Média en ligne 2" title="Festival des Familles à Tergnier mai 2023">
            <a:hlinkClick r:id="" action="ppaction://media"/>
            <a:extLst>
              <a:ext uri="{FF2B5EF4-FFF2-40B4-BE49-F238E27FC236}">
                <a16:creationId xmlns:a16="http://schemas.microsoft.com/office/drawing/2014/main" id="{DEE8FA65-1A0F-E6F0-AB32-7FCB497B83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6604" y="2400904"/>
            <a:ext cx="5874438" cy="33190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37029B4-5FCE-E328-6128-7E73E4E19C75}"/>
              </a:ext>
            </a:extLst>
          </p:cNvPr>
          <p:cNvSpPr txBox="1"/>
          <p:nvPr/>
        </p:nvSpPr>
        <p:spPr>
          <a:xfrm>
            <a:off x="6965248" y="2149826"/>
            <a:ext cx="4567453" cy="38212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400" dirty="0"/>
              <a:t>Au festival des </a:t>
            </a:r>
            <a:r>
              <a:rPr lang="en-US" sz="2400" dirty="0" err="1"/>
              <a:t>familles</a:t>
            </a:r>
            <a:r>
              <a:rPr lang="en-US" sz="2400" dirty="0"/>
              <a:t> de </a:t>
            </a:r>
            <a:r>
              <a:rPr lang="en-US" sz="2400" dirty="0" err="1"/>
              <a:t>Tergnier</a:t>
            </a:r>
            <a:r>
              <a:rPr lang="en-US" sz="2400" dirty="0"/>
              <a:t>, les enfants et </a:t>
            </a:r>
            <a:r>
              <a:rPr lang="en-US" sz="2400" dirty="0" err="1"/>
              <a:t>leurs</a:t>
            </a:r>
            <a:r>
              <a:rPr lang="en-US" sz="2400" dirty="0"/>
              <a:t> parents font beaucoup </a:t>
            </a:r>
            <a:r>
              <a:rPr lang="en-US" sz="2400" dirty="0" err="1"/>
              <a:t>d’activités</a:t>
            </a:r>
            <a:r>
              <a:rPr lang="en-US" sz="2400" dirty="0"/>
              <a:t> ensemble.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Il y a des festivals </a:t>
            </a:r>
            <a:r>
              <a:rPr lang="en-US" sz="2400" dirty="0" err="1"/>
              <a:t>similaires</a:t>
            </a:r>
            <a:r>
              <a:rPr lang="en-US" sz="2400" dirty="0"/>
              <a:t> au Vietnam ?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Connaissez-vous</a:t>
            </a:r>
            <a:r>
              <a:rPr lang="en-US" sz="2400" dirty="0"/>
              <a:t> </a:t>
            </a:r>
            <a:r>
              <a:rPr lang="en-US" sz="2400" dirty="0" err="1"/>
              <a:t>d’autres</a:t>
            </a:r>
            <a:r>
              <a:rPr lang="en-US" sz="2400" dirty="0"/>
              <a:t> festivals ?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Quelles</a:t>
            </a:r>
            <a:r>
              <a:rPr lang="en-US" sz="2400" dirty="0"/>
              <a:t> </a:t>
            </a:r>
            <a:r>
              <a:rPr lang="en-US" sz="2400" dirty="0" err="1"/>
              <a:t>activités</a:t>
            </a:r>
            <a:r>
              <a:rPr lang="en-US" sz="2400" dirty="0"/>
              <a:t> </a:t>
            </a:r>
            <a:r>
              <a:rPr lang="en-US" sz="2400" dirty="0" err="1"/>
              <a:t>est-ce</a:t>
            </a:r>
            <a:r>
              <a:rPr lang="en-US" sz="2400" dirty="0"/>
              <a:t> que les gens font ?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F30C25D5-7162-EBF1-AAA0-99C6FE8DDC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13781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7772492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39F68A1-815D-1704-9674-E3EE2AFAA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623886"/>
              </p:ext>
            </p:extLst>
          </p:nvPr>
        </p:nvGraphicFramePr>
        <p:xfrm>
          <a:off x="1066801" y="1448233"/>
          <a:ext cx="6747164" cy="5270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7164">
                  <a:extLst>
                    <a:ext uri="{9D8B030D-6E8A-4147-A177-3AD203B41FA5}">
                      <a16:colId xmlns:a16="http://schemas.microsoft.com/office/drawing/2014/main" val="3590755616"/>
                    </a:ext>
                  </a:extLst>
                </a:gridCol>
              </a:tblGrid>
              <a:tr h="37138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de mes goûts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5659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la magie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326517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cuisiner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87589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Moi j’ aime bien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0153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aime bien les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20884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déteste ça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329675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Mais </a:t>
                      </a:r>
                      <a:r>
                        <a:rPr lang="fr-FR" sz="2200" dirty="0" err="1"/>
                        <a:t>Amya</a:t>
                      </a:r>
                      <a:r>
                        <a:rPr lang="fr-FR" sz="2200" dirty="0"/>
                        <a:t>, elle n’ aime pas ça.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3972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préfère les jeux de société ou le baby-foot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9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Bof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813873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629565"/>
                  </a:ext>
                </a:extLst>
              </a:tr>
              <a:tr h="942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</a:t>
                      </a:r>
                      <a:r>
                        <a:rPr lang="fr-FR" sz="2200" b="1" dirty="0"/>
                        <a:t>article défini </a:t>
                      </a:r>
                      <a:r>
                        <a:rPr lang="fr-FR" sz="2200" dirty="0"/>
                        <a:t>+ nom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verbe à l’infinitif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45071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F586FEC-8D49-CD74-7F38-2F4D9B3BB14E}"/>
              </a:ext>
            </a:extLst>
          </p:cNvPr>
          <p:cNvSpPr/>
          <p:nvPr/>
        </p:nvSpPr>
        <p:spPr>
          <a:xfrm>
            <a:off x="1115291" y="1946564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AFE999-9DD7-3D54-B24C-FA80A25DEBF9}"/>
              </a:ext>
            </a:extLst>
          </p:cNvPr>
          <p:cNvSpPr/>
          <p:nvPr/>
        </p:nvSpPr>
        <p:spPr>
          <a:xfrm>
            <a:off x="1115291" y="2354840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D74526-3841-B345-32F9-07FDB01508DE}"/>
              </a:ext>
            </a:extLst>
          </p:cNvPr>
          <p:cNvSpPr/>
          <p:nvPr/>
        </p:nvSpPr>
        <p:spPr>
          <a:xfrm>
            <a:off x="1641763" y="2825896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17326D-E1B4-ADD4-7788-2607CDF79C06}"/>
              </a:ext>
            </a:extLst>
          </p:cNvPr>
          <p:cNvSpPr/>
          <p:nvPr/>
        </p:nvSpPr>
        <p:spPr>
          <a:xfrm>
            <a:off x="1115291" y="3248891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A4AE43-FBF6-3B2D-AC02-A5BB5A2FC393}"/>
              </a:ext>
            </a:extLst>
          </p:cNvPr>
          <p:cNvSpPr/>
          <p:nvPr/>
        </p:nvSpPr>
        <p:spPr>
          <a:xfrm>
            <a:off x="1115290" y="3664584"/>
            <a:ext cx="297873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D2D276-9BE2-D8F7-9954-D50FE597FDD4}"/>
              </a:ext>
            </a:extLst>
          </p:cNvPr>
          <p:cNvSpPr/>
          <p:nvPr/>
        </p:nvSpPr>
        <p:spPr>
          <a:xfrm>
            <a:off x="2528445" y="4083683"/>
            <a:ext cx="401783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9BA9AB-5BC5-7643-18CD-ECDAE4D64ECD}"/>
              </a:ext>
            </a:extLst>
          </p:cNvPr>
          <p:cNvSpPr/>
          <p:nvPr/>
        </p:nvSpPr>
        <p:spPr>
          <a:xfrm>
            <a:off x="1115290" y="4508845"/>
            <a:ext cx="297873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9BA5C5-C11D-CC1D-3598-7163764E6CFD}"/>
              </a:ext>
            </a:extLst>
          </p:cNvPr>
          <p:cNvSpPr/>
          <p:nvPr/>
        </p:nvSpPr>
        <p:spPr>
          <a:xfrm>
            <a:off x="1115290" y="5818589"/>
            <a:ext cx="644237" cy="6742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E80D71-4B11-EB3D-233B-F0619CDE061B}"/>
              </a:ext>
            </a:extLst>
          </p:cNvPr>
          <p:cNvSpPr/>
          <p:nvPr/>
        </p:nvSpPr>
        <p:spPr>
          <a:xfrm>
            <a:off x="1392380" y="1946564"/>
            <a:ext cx="644237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72DB7D-B162-0C7B-8B4D-207A78714084}"/>
              </a:ext>
            </a:extLst>
          </p:cNvPr>
          <p:cNvSpPr/>
          <p:nvPr/>
        </p:nvSpPr>
        <p:spPr>
          <a:xfrm>
            <a:off x="1392379" y="2373646"/>
            <a:ext cx="644237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4D4CF1-E70F-AA3D-B2A9-EFFFDC460DB3}"/>
              </a:ext>
            </a:extLst>
          </p:cNvPr>
          <p:cNvSpPr/>
          <p:nvPr/>
        </p:nvSpPr>
        <p:spPr>
          <a:xfrm>
            <a:off x="1870362" y="2834054"/>
            <a:ext cx="581893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EB90C1-7FE8-E589-C34E-2ACA6FF5D5AE}"/>
              </a:ext>
            </a:extLst>
          </p:cNvPr>
          <p:cNvSpPr/>
          <p:nvPr/>
        </p:nvSpPr>
        <p:spPr>
          <a:xfrm>
            <a:off x="1350816" y="3256184"/>
            <a:ext cx="581893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6AAD56-FD35-5EDF-D0E0-3740153EB7D2}"/>
              </a:ext>
            </a:extLst>
          </p:cNvPr>
          <p:cNvSpPr/>
          <p:nvPr/>
        </p:nvSpPr>
        <p:spPr>
          <a:xfrm>
            <a:off x="1461652" y="3671168"/>
            <a:ext cx="845128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01F8D0-B80A-F9EC-B63B-EED77FA11B34}"/>
              </a:ext>
            </a:extLst>
          </p:cNvPr>
          <p:cNvSpPr/>
          <p:nvPr/>
        </p:nvSpPr>
        <p:spPr>
          <a:xfrm>
            <a:off x="3276589" y="4083683"/>
            <a:ext cx="540330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1AEA2BF-7A0B-494E-4624-5C2990FF79B5}"/>
              </a:ext>
            </a:extLst>
          </p:cNvPr>
          <p:cNvSpPr/>
          <p:nvPr/>
        </p:nvSpPr>
        <p:spPr>
          <a:xfrm>
            <a:off x="1468578" y="4508845"/>
            <a:ext cx="838201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B6E441-7AB7-4767-A639-3DBA7EC094A7}"/>
              </a:ext>
            </a:extLst>
          </p:cNvPr>
          <p:cNvSpPr/>
          <p:nvPr/>
        </p:nvSpPr>
        <p:spPr>
          <a:xfrm>
            <a:off x="2684317" y="5818588"/>
            <a:ext cx="716976" cy="67428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5112FD5-843A-9B0E-0560-729F8B190B7E}"/>
              </a:ext>
            </a:extLst>
          </p:cNvPr>
          <p:cNvSpPr/>
          <p:nvPr/>
        </p:nvSpPr>
        <p:spPr>
          <a:xfrm>
            <a:off x="2078179" y="1950244"/>
            <a:ext cx="983673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D3D415-E1AB-13FC-1FE3-198A0A9FC591}"/>
              </a:ext>
            </a:extLst>
          </p:cNvPr>
          <p:cNvSpPr/>
          <p:nvPr/>
        </p:nvSpPr>
        <p:spPr>
          <a:xfrm>
            <a:off x="2545770" y="3216231"/>
            <a:ext cx="1555175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74F6B8-8C82-6D65-DC93-0848697C37CB}"/>
              </a:ext>
            </a:extLst>
          </p:cNvPr>
          <p:cNvSpPr/>
          <p:nvPr/>
        </p:nvSpPr>
        <p:spPr>
          <a:xfrm>
            <a:off x="2362194" y="4508845"/>
            <a:ext cx="2092042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EF128C-C7E3-94A4-446F-4B586602783C}"/>
              </a:ext>
            </a:extLst>
          </p:cNvPr>
          <p:cNvSpPr/>
          <p:nvPr/>
        </p:nvSpPr>
        <p:spPr>
          <a:xfrm>
            <a:off x="4828303" y="4508035"/>
            <a:ext cx="1427024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46B338-377B-7D48-CDDC-25ABCC3AA3F0}"/>
              </a:ext>
            </a:extLst>
          </p:cNvPr>
          <p:cNvSpPr/>
          <p:nvPr/>
        </p:nvSpPr>
        <p:spPr>
          <a:xfrm>
            <a:off x="4398811" y="5818588"/>
            <a:ext cx="2376061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94ED076-FFD6-F134-7FB8-9B00606C5B28}"/>
              </a:ext>
            </a:extLst>
          </p:cNvPr>
          <p:cNvSpPr/>
          <p:nvPr/>
        </p:nvSpPr>
        <p:spPr>
          <a:xfrm>
            <a:off x="2078179" y="2373646"/>
            <a:ext cx="983673" cy="36021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03EC1E-893E-D97E-50E2-C2116D5E1459}"/>
              </a:ext>
            </a:extLst>
          </p:cNvPr>
          <p:cNvSpPr/>
          <p:nvPr/>
        </p:nvSpPr>
        <p:spPr>
          <a:xfrm>
            <a:off x="4398811" y="6209385"/>
            <a:ext cx="1932716" cy="2834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DC51C6-9947-AC80-DA5D-FA76883532AB}"/>
              </a:ext>
            </a:extLst>
          </p:cNvPr>
          <p:cNvSpPr txBox="1"/>
          <p:nvPr/>
        </p:nvSpPr>
        <p:spPr>
          <a:xfrm>
            <a:off x="8042566" y="1442816"/>
            <a:ext cx="407015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« ça » remplace un nom ou une action.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F951C8-6026-7B90-7684-6F38B05ED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354" y="1807008"/>
            <a:ext cx="4036664" cy="961371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BECFFEF-3840-FA39-ACC1-7F3A3E9024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7" r="-1111"/>
          <a:stretch/>
        </p:blipFill>
        <p:spPr bwMode="auto">
          <a:xfrm>
            <a:off x="8001175" y="3102618"/>
            <a:ext cx="4093843" cy="353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4876C4C-872A-C3EA-7C58-A63997D922C4}"/>
              </a:ext>
            </a:extLst>
          </p:cNvPr>
          <p:cNvSpPr/>
          <p:nvPr/>
        </p:nvSpPr>
        <p:spPr>
          <a:xfrm>
            <a:off x="9649511" y="1476342"/>
            <a:ext cx="728244" cy="34011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F81FBD-F4EA-2911-B9D4-9F9DAC1B27DF}"/>
              </a:ext>
            </a:extLst>
          </p:cNvPr>
          <p:cNvSpPr/>
          <p:nvPr/>
        </p:nvSpPr>
        <p:spPr>
          <a:xfrm>
            <a:off x="10714761" y="1481539"/>
            <a:ext cx="999262" cy="33491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689B296-0613-7C81-804E-7AC4983D2D51}"/>
              </a:ext>
            </a:extLst>
          </p:cNvPr>
          <p:cNvSpPr/>
          <p:nvPr/>
        </p:nvSpPr>
        <p:spPr>
          <a:xfrm>
            <a:off x="2957937" y="4083683"/>
            <a:ext cx="297872" cy="36021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123F714-9511-2058-3DB1-B72C7E56FFEE}"/>
              </a:ext>
            </a:extLst>
          </p:cNvPr>
          <p:cNvSpPr/>
          <p:nvPr/>
        </p:nvSpPr>
        <p:spPr>
          <a:xfrm>
            <a:off x="3896584" y="4083683"/>
            <a:ext cx="474148" cy="36021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0D65A785-88C5-20FD-607A-02856C11D469}"/>
              </a:ext>
            </a:extLst>
          </p:cNvPr>
          <p:cNvSpPr/>
          <p:nvPr/>
        </p:nvSpPr>
        <p:spPr>
          <a:xfrm>
            <a:off x="1974263" y="5818588"/>
            <a:ext cx="477992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B331CF43-41B9-13C6-56E0-07FC1A2EDC4C}"/>
              </a:ext>
            </a:extLst>
          </p:cNvPr>
          <p:cNvSpPr/>
          <p:nvPr/>
        </p:nvSpPr>
        <p:spPr>
          <a:xfrm>
            <a:off x="3629894" y="5818588"/>
            <a:ext cx="581707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 : en arc 38">
            <a:extLst>
              <a:ext uri="{FF2B5EF4-FFF2-40B4-BE49-F238E27FC236}">
                <a16:creationId xmlns:a16="http://schemas.microsoft.com/office/drawing/2014/main" id="{05E9389A-A151-A720-EBFF-5DD5AB189526}"/>
              </a:ext>
            </a:extLst>
          </p:cNvPr>
          <p:cNvSpPr/>
          <p:nvPr/>
        </p:nvSpPr>
        <p:spPr>
          <a:xfrm>
            <a:off x="3024119" y="3581456"/>
            <a:ext cx="1263859" cy="1004454"/>
          </a:xfrm>
          <a:prstGeom prst="circular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0" name="Flèche : en arc 39">
            <a:extLst>
              <a:ext uri="{FF2B5EF4-FFF2-40B4-BE49-F238E27FC236}">
                <a16:creationId xmlns:a16="http://schemas.microsoft.com/office/drawing/2014/main" id="{BCF61475-25F7-D598-739E-0F5125988889}"/>
              </a:ext>
            </a:extLst>
          </p:cNvPr>
          <p:cNvSpPr/>
          <p:nvPr/>
        </p:nvSpPr>
        <p:spPr>
          <a:xfrm>
            <a:off x="2023680" y="5176704"/>
            <a:ext cx="1945828" cy="1365161"/>
          </a:xfrm>
          <a:prstGeom prst="circular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AB69CE-54C2-3EE7-CA64-F17B2C6413CE}"/>
              </a:ext>
            </a:extLst>
          </p:cNvPr>
          <p:cNvSpPr/>
          <p:nvPr/>
        </p:nvSpPr>
        <p:spPr>
          <a:xfrm>
            <a:off x="1070543" y="5737538"/>
            <a:ext cx="6747164" cy="986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5545FEF0-221A-1424-A7BD-457616C9C815}"/>
              </a:ext>
            </a:extLst>
          </p:cNvPr>
          <p:cNvCxnSpPr/>
          <p:nvPr/>
        </p:nvCxnSpPr>
        <p:spPr>
          <a:xfrm flipV="1">
            <a:off x="2684317" y="1812425"/>
            <a:ext cx="5280516" cy="20599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1DE2115-E6A7-3A6D-4181-40211A501440}"/>
              </a:ext>
            </a:extLst>
          </p:cNvPr>
          <p:cNvCxnSpPr>
            <a:cxnSpLocks/>
          </p:cNvCxnSpPr>
          <p:nvPr/>
        </p:nvCxnSpPr>
        <p:spPr>
          <a:xfrm flipV="1">
            <a:off x="4648200" y="1821872"/>
            <a:ext cx="3300845" cy="24314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F640E89-7E1B-5DEA-E17D-F4565DFE9B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293887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Titre 1">
            <a:extLst>
              <a:ext uri="{FF2B5EF4-FFF2-40B4-BE49-F238E27FC236}">
                <a16:creationId xmlns:a16="http://schemas.microsoft.com/office/drawing/2014/main" id="{9D951E0A-B470-BCA3-C47B-E819CB98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VI . Grammaire :</a:t>
            </a:r>
            <a:r>
              <a:rPr lang="fr-FR" dirty="0"/>
              <a:t> Parler de mes goûts</a:t>
            </a:r>
          </a:p>
        </p:txBody>
      </p:sp>
    </p:spTree>
    <p:extLst>
      <p:ext uri="{BB962C8B-B14F-4D97-AF65-F5344CB8AC3E}">
        <p14:creationId xmlns:p14="http://schemas.microsoft.com/office/powerpoint/2010/main" val="238515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" grpId="0" animBg="1"/>
      <p:bldP spid="17" grpId="0" animBg="1"/>
      <p:bldP spid="25" grpId="0" animBg="1"/>
      <p:bldP spid="34" grpId="0" animBg="1"/>
      <p:bldP spid="35" grpId="0" animBg="1"/>
      <p:bldP spid="39" grpId="0" animBg="1"/>
      <p:bldP spid="40" grpId="0" animBg="1"/>
      <p:bldP spid="3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39F68A1-815D-1704-9674-E3EE2AFAA881}"/>
              </a:ext>
            </a:extLst>
          </p:cNvPr>
          <p:cNvGraphicFramePr>
            <a:graphicFrameLocks noGrp="1"/>
          </p:cNvGraphicFramePr>
          <p:nvPr/>
        </p:nvGraphicFramePr>
        <p:xfrm>
          <a:off x="1066801" y="1448233"/>
          <a:ext cx="6747164" cy="5270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7164">
                  <a:extLst>
                    <a:ext uri="{9D8B030D-6E8A-4147-A177-3AD203B41FA5}">
                      <a16:colId xmlns:a16="http://schemas.microsoft.com/office/drawing/2014/main" val="3590755616"/>
                    </a:ext>
                  </a:extLst>
                </a:gridCol>
              </a:tblGrid>
              <a:tr h="37138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de mes goûts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5659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la magie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326517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cuisiner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87589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Moi j’ aime bien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0153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aime bien les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20884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déteste ça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329675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Mais </a:t>
                      </a:r>
                      <a:r>
                        <a:rPr lang="fr-FR" sz="2200" dirty="0" err="1"/>
                        <a:t>Amya</a:t>
                      </a:r>
                      <a:r>
                        <a:rPr lang="fr-FR" sz="2200" dirty="0"/>
                        <a:t>, elle n’ aime pas ça.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3972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préfère les jeux de société ou le baby-foot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9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Bof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813873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629565"/>
                  </a:ext>
                </a:extLst>
              </a:tr>
              <a:tr h="942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</a:t>
                      </a:r>
                      <a:r>
                        <a:rPr lang="fr-FR" sz="2200" b="1" dirty="0"/>
                        <a:t>article défini </a:t>
                      </a:r>
                      <a:r>
                        <a:rPr lang="fr-FR" sz="2200" dirty="0"/>
                        <a:t>+ nom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verbe à l’infinitif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450713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139BA5C5-C11D-CC1D-3598-7163764E6CFD}"/>
              </a:ext>
            </a:extLst>
          </p:cNvPr>
          <p:cNvSpPr/>
          <p:nvPr/>
        </p:nvSpPr>
        <p:spPr>
          <a:xfrm>
            <a:off x="1115290" y="5818589"/>
            <a:ext cx="644237" cy="6742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B6E441-7AB7-4767-A639-3DBA7EC094A7}"/>
              </a:ext>
            </a:extLst>
          </p:cNvPr>
          <p:cNvSpPr/>
          <p:nvPr/>
        </p:nvSpPr>
        <p:spPr>
          <a:xfrm>
            <a:off x="2684317" y="5818588"/>
            <a:ext cx="716976" cy="67428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46B338-377B-7D48-CDDC-25ABCC3AA3F0}"/>
              </a:ext>
            </a:extLst>
          </p:cNvPr>
          <p:cNvSpPr/>
          <p:nvPr/>
        </p:nvSpPr>
        <p:spPr>
          <a:xfrm>
            <a:off x="4398811" y="5818588"/>
            <a:ext cx="2376061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03EC1E-893E-D97E-50E2-C2116D5E1459}"/>
              </a:ext>
            </a:extLst>
          </p:cNvPr>
          <p:cNvSpPr/>
          <p:nvPr/>
        </p:nvSpPr>
        <p:spPr>
          <a:xfrm>
            <a:off x="4398811" y="6209385"/>
            <a:ext cx="1932716" cy="2834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DC51C6-9947-AC80-DA5D-FA76883532AB}"/>
              </a:ext>
            </a:extLst>
          </p:cNvPr>
          <p:cNvSpPr txBox="1"/>
          <p:nvPr/>
        </p:nvSpPr>
        <p:spPr>
          <a:xfrm>
            <a:off x="8042566" y="1442816"/>
            <a:ext cx="407015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« ça » remplace un nom ou une action.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F951C8-6026-7B90-7684-6F38B05ED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354" y="1807008"/>
            <a:ext cx="4036664" cy="961371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BECFFEF-3840-FA39-ACC1-7F3A3E9024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7" r="-1111"/>
          <a:stretch/>
        </p:blipFill>
        <p:spPr bwMode="auto">
          <a:xfrm>
            <a:off x="8001175" y="3102618"/>
            <a:ext cx="4093843" cy="353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Ellipse 35">
            <a:extLst>
              <a:ext uri="{FF2B5EF4-FFF2-40B4-BE49-F238E27FC236}">
                <a16:creationId xmlns:a16="http://schemas.microsoft.com/office/drawing/2014/main" id="{0D65A785-88C5-20FD-607A-02856C11D469}"/>
              </a:ext>
            </a:extLst>
          </p:cNvPr>
          <p:cNvSpPr/>
          <p:nvPr/>
        </p:nvSpPr>
        <p:spPr>
          <a:xfrm>
            <a:off x="1974263" y="5818588"/>
            <a:ext cx="477992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B331CF43-41B9-13C6-56E0-07FC1A2EDC4C}"/>
              </a:ext>
            </a:extLst>
          </p:cNvPr>
          <p:cNvSpPr/>
          <p:nvPr/>
        </p:nvSpPr>
        <p:spPr>
          <a:xfrm>
            <a:off x="3629894" y="5818588"/>
            <a:ext cx="581707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AB69CE-54C2-3EE7-CA64-F17B2C6413CE}"/>
              </a:ext>
            </a:extLst>
          </p:cNvPr>
          <p:cNvSpPr/>
          <p:nvPr/>
        </p:nvSpPr>
        <p:spPr>
          <a:xfrm>
            <a:off x="1070543" y="5777344"/>
            <a:ext cx="6747164" cy="947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F640E89-7E1B-5DEA-E17D-F4565DFE9BA3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3" name="Titre 1">
            <a:extLst>
              <a:ext uri="{FF2B5EF4-FFF2-40B4-BE49-F238E27FC236}">
                <a16:creationId xmlns:a16="http://schemas.microsoft.com/office/drawing/2014/main" id="{9D951E0A-B470-BCA3-C47B-E819CB98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VI . Grammaire :</a:t>
            </a:r>
            <a:r>
              <a:rPr lang="fr-FR" dirty="0"/>
              <a:t> Parler de mes goûts</a:t>
            </a:r>
          </a:p>
        </p:txBody>
      </p:sp>
    </p:spTree>
    <p:extLst>
      <p:ext uri="{BB962C8B-B14F-4D97-AF65-F5344CB8AC3E}">
        <p14:creationId xmlns:p14="http://schemas.microsoft.com/office/powerpoint/2010/main" val="284912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400538-7424-8CA9-2CB8-68A08A9D3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CA78C8-A8C5-CEDB-3803-0C43F85C2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112963"/>
            <a:ext cx="11548872" cy="26273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CDCF2E2-2885-25E3-7E3A-3BAAD56DDC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85617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426BF095-092F-7CF9-FF9E-8628978F06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453308"/>
            <a:ext cx="2535382" cy="142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343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4"/>
            <a:ext cx="11139853" cy="930448"/>
          </a:xfrm>
        </p:spPr>
        <p:txBody>
          <a:bodyPr vert="horz" lIns="121920" tIns="60960" rIns="121920" bIns="60960" rtlCol="0" anchor="b">
            <a:normAutofit/>
          </a:bodyPr>
          <a:lstStyle/>
          <a:p>
            <a:pPr defTabSz="1219170"/>
            <a:r>
              <a:rPr lang="en-US" sz="5467" dirty="0"/>
              <a:t>Les </a:t>
            </a:r>
            <a:r>
              <a:rPr lang="en-US" sz="5467" dirty="0" err="1"/>
              <a:t>verbes</a:t>
            </a:r>
            <a:r>
              <a:rPr lang="en-US" sz="5467" dirty="0"/>
              <a:t> </a:t>
            </a:r>
            <a:r>
              <a:rPr lang="en-US" sz="5467" dirty="0" err="1"/>
              <a:t>réguliers</a:t>
            </a:r>
            <a:r>
              <a:rPr lang="en-US" sz="5467" dirty="0"/>
              <a:t> (_____</a:t>
            </a:r>
            <a:r>
              <a:rPr lang="en-US" sz="5467" dirty="0">
                <a:solidFill>
                  <a:srgbClr val="FF0000"/>
                </a:solidFill>
              </a:rPr>
              <a:t>ER</a:t>
            </a:r>
            <a:r>
              <a:rPr lang="en-US" sz="5467" dirty="0"/>
              <a:t>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6507940" y="2596837"/>
            <a:ext cx="532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Tu as retenu combien de terminaisons 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32886E-3AA3-3FA3-90F7-760F617D5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544" y="2506475"/>
            <a:ext cx="3898928" cy="3917979"/>
          </a:xfrm>
          <a:prstGeom prst="rect">
            <a:avLst/>
          </a:prstGeom>
        </p:spPr>
      </p:pic>
      <p:pic>
        <p:nvPicPr>
          <p:cNvPr id="12292" name="Picture 4" descr="Le présent des verbes du 1er groupe - YouTube">
            <a:extLst>
              <a:ext uri="{FF2B5EF4-FFF2-40B4-BE49-F238E27FC236}">
                <a16:creationId xmlns:a16="http://schemas.microsoft.com/office/drawing/2014/main" id="{4AE40411-3B95-C660-E7BC-74AD4B7FB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571" y="3242399"/>
            <a:ext cx="5860471" cy="329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5CD08E1-5362-6BAA-DC61-0ED4B199C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29761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EEBBB3C-E09D-A8BE-E072-8D2228BB5D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56618" y="401235"/>
            <a:ext cx="2535382" cy="142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0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909DF-6192-5ED0-1E48-E8F97FB5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6" y="348865"/>
            <a:ext cx="10044024" cy="877729"/>
          </a:xfrm>
        </p:spPr>
        <p:txBody>
          <a:bodyPr anchor="ctr">
            <a:normAutofit/>
          </a:bodyPr>
          <a:lstStyle/>
          <a:p>
            <a:r>
              <a:rPr lang="fr-FR" dirty="0"/>
              <a:t>Grammaire :  verbes réguliers (_____</a:t>
            </a:r>
            <a:r>
              <a:rPr lang="fr-FR" dirty="0">
                <a:solidFill>
                  <a:srgbClr val="FF0000"/>
                </a:solidFill>
              </a:rPr>
              <a:t>ER</a:t>
            </a:r>
            <a:r>
              <a:rPr lang="fr-FR" dirty="0"/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1E7FAF-D8ED-91FD-FC9A-67313FA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5"/>
            <a:ext cx="448056" cy="36512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fld id="{8A0576F8-4F0C-FD4F-B2E1-A427388F89CF}" type="slidenum">
              <a:rPr lang="en-US" sz="1067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800"/>
                </a:spcAft>
              </a:pPr>
              <a:t>44</a:t>
            </a:fld>
            <a:endParaRPr lang="en-US" sz="1067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81A56A8-CB9E-8C44-DEFA-ADC75CA510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4658" y="1711228"/>
          <a:ext cx="10147787" cy="4192806"/>
        </p:xfrm>
        <a:graphic>
          <a:graphicData uri="http://schemas.openxmlformats.org/drawingml/2006/table">
            <a:tbl>
              <a:tblPr firstRow="1" firstCol="1" bandRow="1"/>
              <a:tblGrid>
                <a:gridCol w="3020045">
                  <a:extLst>
                    <a:ext uri="{9D8B030D-6E8A-4147-A177-3AD203B41FA5}">
                      <a16:colId xmlns:a16="http://schemas.microsoft.com/office/drawing/2014/main" val="3228034267"/>
                    </a:ext>
                  </a:extLst>
                </a:gridCol>
                <a:gridCol w="1555441">
                  <a:extLst>
                    <a:ext uri="{9D8B030D-6E8A-4147-A177-3AD203B41FA5}">
                      <a16:colId xmlns:a16="http://schemas.microsoft.com/office/drawing/2014/main" val="302940016"/>
                    </a:ext>
                  </a:extLst>
                </a:gridCol>
                <a:gridCol w="1542613">
                  <a:extLst>
                    <a:ext uri="{9D8B030D-6E8A-4147-A177-3AD203B41FA5}">
                      <a16:colId xmlns:a16="http://schemas.microsoft.com/office/drawing/2014/main" val="2821035342"/>
                    </a:ext>
                  </a:extLst>
                </a:gridCol>
                <a:gridCol w="2216104">
                  <a:extLst>
                    <a:ext uri="{9D8B030D-6E8A-4147-A177-3AD203B41FA5}">
                      <a16:colId xmlns:a16="http://schemas.microsoft.com/office/drawing/2014/main" val="400697934"/>
                    </a:ext>
                  </a:extLst>
                </a:gridCol>
                <a:gridCol w="1813584">
                  <a:extLst>
                    <a:ext uri="{9D8B030D-6E8A-4147-A177-3AD203B41FA5}">
                      <a16:colId xmlns:a16="http://schemas.microsoft.com/office/drawing/2014/main" val="3120737105"/>
                    </a:ext>
                  </a:extLst>
                </a:gridCol>
              </a:tblGrid>
              <a:tr h="77628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45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1" marR="230911" marT="115456" marB="1154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45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1" marR="230911" marT="115456" marB="1154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75146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/ </a:t>
                      </a:r>
                      <a:r>
                        <a:rPr lang="fr-FR" sz="2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</a:t>
                      </a:r>
                      <a:r>
                        <a:rPr lang="fr-FR" sz="1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front of a </a:t>
                      </a:r>
                      <a:r>
                        <a:rPr lang="fr-FR" sz="15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vowal</a:t>
                      </a:r>
                      <a:r>
                        <a:rPr lang="fr-FR" sz="1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fr-FR" sz="2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470552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3677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21521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629074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6240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367173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FF32B747-0AB3-2A73-D568-B4EE2AB38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7337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- 2023-01-27T175224.809">
            <a:hlinkClick r:id="" action="ppaction://media"/>
            <a:extLst>
              <a:ext uri="{FF2B5EF4-FFF2-40B4-BE49-F238E27FC236}">
                <a16:creationId xmlns:a16="http://schemas.microsoft.com/office/drawing/2014/main" id="{28DC3B53-0A85-5AC2-5AF7-E24A5DC8B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3608" y="1755199"/>
            <a:ext cx="785693" cy="785693"/>
          </a:xfrm>
          <a:prstGeom prst="rect">
            <a:avLst/>
          </a:prstGeom>
        </p:spPr>
      </p:pic>
      <p:pic>
        <p:nvPicPr>
          <p:cNvPr id="9" name="mp3-output-ttsfree(dot)com - 2023-01-27T175312.033">
            <a:hlinkClick r:id="" action="ppaction://media"/>
            <a:extLst>
              <a:ext uri="{FF2B5EF4-FFF2-40B4-BE49-F238E27FC236}">
                <a16:creationId xmlns:a16="http://schemas.microsoft.com/office/drawing/2014/main" id="{92E47947-8CEB-0628-B578-AF2C660D4F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0428" y="1756354"/>
            <a:ext cx="785693" cy="78569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9F07BA2-C761-899E-77DA-BCA2EA8CA150}"/>
              </a:ext>
            </a:extLst>
          </p:cNvPr>
          <p:cNvSpPr txBox="1"/>
          <p:nvPr/>
        </p:nvSpPr>
        <p:spPr>
          <a:xfrm>
            <a:off x="1094658" y="6096003"/>
            <a:ext cx="5747932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b="1" u="sng" dirty="0"/>
              <a:t>Tip</a:t>
            </a:r>
            <a:r>
              <a:rPr lang="fr-FR" sz="2400" dirty="0"/>
              <a:t>: </a:t>
            </a:r>
            <a:r>
              <a:rPr lang="fr-FR" sz="2400" dirty="0" err="1"/>
              <a:t>forms</a:t>
            </a:r>
            <a:r>
              <a:rPr lang="fr-FR" sz="2400" dirty="0"/>
              <a:t> of </a:t>
            </a:r>
            <a:r>
              <a:rPr lang="fr-FR" sz="2400" i="1" dirty="0"/>
              <a:t>Je/tu/il/ils </a:t>
            </a:r>
            <a:r>
              <a:rPr lang="fr-FR" sz="2400" dirty="0" err="1"/>
              <a:t>sound</a:t>
            </a:r>
            <a:r>
              <a:rPr lang="fr-FR" sz="2400" dirty="0"/>
              <a:t> the </a:t>
            </a:r>
            <a:r>
              <a:rPr lang="fr-FR" sz="2400" dirty="0" err="1"/>
              <a:t>same</a:t>
            </a:r>
            <a:endParaRPr lang="fr-FR" sz="2400" dirty="0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8FFDE6C-1054-87A0-2F23-E05E3E53DC4B}"/>
              </a:ext>
            </a:extLst>
          </p:cNvPr>
          <p:cNvSpPr/>
          <p:nvPr/>
        </p:nvSpPr>
        <p:spPr>
          <a:xfrm>
            <a:off x="253429" y="2712378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CDAF67C6-B0D0-7114-0B5A-DE1A9755ED53}"/>
              </a:ext>
            </a:extLst>
          </p:cNvPr>
          <p:cNvSpPr/>
          <p:nvPr/>
        </p:nvSpPr>
        <p:spPr>
          <a:xfrm>
            <a:off x="253429" y="3310860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8A7A9A4-288B-3A1D-C3A8-878450F1EEB2}"/>
              </a:ext>
            </a:extLst>
          </p:cNvPr>
          <p:cNvSpPr/>
          <p:nvPr/>
        </p:nvSpPr>
        <p:spPr>
          <a:xfrm>
            <a:off x="253429" y="3856772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810DF03-F713-8632-B7DB-CC4C15067369}"/>
              </a:ext>
            </a:extLst>
          </p:cNvPr>
          <p:cNvSpPr/>
          <p:nvPr/>
        </p:nvSpPr>
        <p:spPr>
          <a:xfrm>
            <a:off x="253429" y="5539450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8F030974-B270-6193-41C1-DD99D2C748BC}"/>
              </a:ext>
            </a:extLst>
          </p:cNvPr>
          <p:cNvSpPr/>
          <p:nvPr/>
        </p:nvSpPr>
        <p:spPr>
          <a:xfrm>
            <a:off x="253429" y="6282058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2DA0882F-CC75-247F-7B7F-E95CCBA7A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11065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110086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7" name="Rectangle 1056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Sauve qui FLE !: Exprimer ses goûts | Enseñanza de francés, Clases de  francés, Pronunciacion en frances">
            <a:extLst>
              <a:ext uri="{FF2B5EF4-FFF2-40B4-BE49-F238E27FC236}">
                <a16:creationId xmlns:a16="http://schemas.microsoft.com/office/drawing/2014/main" id="{1CE69A5F-F227-4FD6-0097-482E164721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 b="-1"/>
          <a:stretch/>
        </p:blipFill>
        <p:spPr bwMode="auto">
          <a:xfrm>
            <a:off x="321731" y="557189"/>
            <a:ext cx="587364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rler de ses goûts et préférences | French expressions, L'éducation  française, Professeur de français">
            <a:extLst>
              <a:ext uri="{FF2B5EF4-FFF2-40B4-BE49-F238E27FC236}">
                <a16:creationId xmlns:a16="http://schemas.microsoft.com/office/drawing/2014/main" id="{E833C9AF-FFCF-437E-D472-2A4B6570A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 r="-3" b="-3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4EED88D-9E2A-53D2-3F26-E725EC532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9245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28754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44C343-6558-F3C5-BB7E-36C8C16E1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12" b="524"/>
          <a:stretch/>
        </p:blipFill>
        <p:spPr>
          <a:xfrm>
            <a:off x="21" y="412376"/>
            <a:ext cx="12191980" cy="6445625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89594E3-7436-A934-F12E-6E7E95C5B0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92942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08394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221F35-5366-1C5B-C5BD-B4A9D05D6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 12,13 p.45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CC8440-F9D3-936B-47C3-539A5334C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97" y="1733001"/>
            <a:ext cx="4832539" cy="490613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5E116F-2DC6-2925-0D6E-FB4499AE5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165" y="1745510"/>
            <a:ext cx="4059822" cy="490613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D524F6F-93F8-2507-295D-55797BAC4E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415043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554765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06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C5090-59C8-183B-657B-C70F82F34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3,4 p.42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C48F23E-2C53-F0ED-4E47-7450CD7A8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07933" y="839481"/>
            <a:ext cx="7857015" cy="553919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62A3D36-8B69-CA42-7F91-75EC6AD895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003470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716C1149-C652-9AAC-E6C1-D97772FE0E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448301"/>
            <a:ext cx="2506132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3958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53B06-1D14-76F5-2DC6-252C275287BB}"/>
              </a:ext>
            </a:extLst>
          </p:cNvPr>
          <p:cNvSpPr txBox="1"/>
          <p:nvPr/>
        </p:nvSpPr>
        <p:spPr>
          <a:xfrm>
            <a:off x="377846" y="4576586"/>
            <a:ext cx="7374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https://create.kahoot.it/details/23667f6d-5466-43f8-9e93-66feb1a901d9</a:t>
            </a:r>
            <a:endParaRPr lang="fr-FR" dirty="0"/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807D213-A457-729E-58EC-17B634B0C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83315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36273"/>
              </p:ext>
            </p:extLst>
          </p:nvPr>
        </p:nvGraphicFramePr>
        <p:xfrm>
          <a:off x="632372" y="350601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0F9391DD-0305-7DC2-E6D6-CBD6E73350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26080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goûts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2894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5" y="1890314"/>
            <a:ext cx="4011210" cy="3261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600" dirty="0"/>
              <a:t>Qu’est-ce que tu aimes faire comme loisirs ?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72988E5-8716-134C-385C-DE628FEB47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495642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EC59D60-7DFC-3315-A525-AAA88D051C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9292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22B64AD-28F3-9A47-FA01-AB60EA6264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736370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D293595-246D-28FE-2B42-41A388A45A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89372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4854865" y="5655682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8876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Tu </a:t>
            </a:r>
            <a:r>
              <a:rPr lang="fr-FR" sz="2800" dirty="0">
                <a:solidFill>
                  <a:srgbClr val="FF0000"/>
                </a:solidFill>
              </a:rPr>
              <a:t>aimes</a:t>
            </a:r>
            <a:r>
              <a:rPr lang="fr-FR" sz="2800" dirty="0"/>
              <a:t> jouer aux jeux vidéo ?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Si oui, quel </a:t>
            </a:r>
            <a:r>
              <a:rPr lang="fr-FR" sz="2800" dirty="0">
                <a:solidFill>
                  <a:srgbClr val="FF0000"/>
                </a:solidFill>
              </a:rPr>
              <a:t>est</a:t>
            </a:r>
            <a:r>
              <a:rPr lang="fr-FR" sz="2800" dirty="0"/>
              <a:t> ton jeu préféré? 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Quelle </a:t>
            </a:r>
            <a:r>
              <a:rPr lang="fr-FR" sz="2800" dirty="0">
                <a:solidFill>
                  <a:srgbClr val="FF0000"/>
                </a:solidFill>
              </a:rPr>
              <a:t>activité</a:t>
            </a:r>
            <a:r>
              <a:rPr lang="fr-FR" sz="2800" dirty="0"/>
              <a:t> est-ce que tu fais le dimanche?</a:t>
            </a:r>
          </a:p>
          <a:p>
            <a:pPr algn="just">
              <a:lnSpc>
                <a:spcPct val="150000"/>
              </a:lnSpc>
            </a:pPr>
            <a:endParaRPr lang="fr-FR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797566-8B2D-EAF7-23A8-BDF84A8EE072}"/>
              </a:ext>
            </a:extLst>
          </p:cNvPr>
          <p:cNvSpPr/>
          <p:nvPr/>
        </p:nvSpPr>
        <p:spPr>
          <a:xfrm>
            <a:off x="1597981" y="2077375"/>
            <a:ext cx="1047565" cy="426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AC1FFF-E7ED-711D-3DB4-B4D9DEBF5769}"/>
              </a:ext>
            </a:extLst>
          </p:cNvPr>
          <p:cNvSpPr/>
          <p:nvPr/>
        </p:nvSpPr>
        <p:spPr>
          <a:xfrm>
            <a:off x="3055399" y="3348361"/>
            <a:ext cx="646590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A81F05-C828-735F-850E-C2512531FB87}"/>
              </a:ext>
            </a:extLst>
          </p:cNvPr>
          <p:cNvSpPr/>
          <p:nvPr/>
        </p:nvSpPr>
        <p:spPr>
          <a:xfrm>
            <a:off x="2177790" y="4619347"/>
            <a:ext cx="1160213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70466C49-847E-0130-42B8-BFEB4F6033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7155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6F36343-D81D-3260-E18B-CB8A88CBA3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97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F48F6E-446C-7C87-05CF-91F665AB9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Poser des questions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0343328-0DA2-BAAF-F874-42B848C60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553780"/>
              </p:ext>
            </p:extLst>
          </p:nvPr>
        </p:nvGraphicFramePr>
        <p:xfrm>
          <a:off x="838200" y="1825625"/>
          <a:ext cx="10143836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1918">
                  <a:extLst>
                    <a:ext uri="{9D8B030D-6E8A-4147-A177-3AD203B41FA5}">
                      <a16:colId xmlns:a16="http://schemas.microsoft.com/office/drawing/2014/main" val="28881472"/>
                    </a:ext>
                  </a:extLst>
                </a:gridCol>
                <a:gridCol w="5071918">
                  <a:extLst>
                    <a:ext uri="{9D8B030D-6E8A-4147-A177-3AD203B41FA5}">
                      <a16:colId xmlns:a16="http://schemas.microsoft.com/office/drawing/2014/main" val="97171169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Poser des questions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976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Et toi Eliot, quelle est ton activité préférée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619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Et quels jeux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317782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E420C71-6088-8C09-8B15-CA37A9F81F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70738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23621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B977E-89D4-81E7-0A3F-4A6DB5C8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fermées (</a:t>
            </a:r>
            <a:r>
              <a:rPr lang="fr-FR" dirty="0" err="1"/>
              <a:t>closed</a:t>
            </a:r>
            <a:r>
              <a:rPr lang="fr-FR" dirty="0"/>
              <a:t> questions)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44306F6-4C44-2E14-2848-413153DA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666490"/>
              </p:ext>
            </p:extLst>
          </p:nvPr>
        </p:nvGraphicFramePr>
        <p:xfrm>
          <a:off x="1525195" y="1691187"/>
          <a:ext cx="8128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000091051"/>
                    </a:ext>
                  </a:extLst>
                </a:gridCol>
              </a:tblGrid>
              <a:tr h="359725">
                <a:tc>
                  <a:txBody>
                    <a:bodyPr/>
                    <a:lstStyle/>
                    <a:p>
                      <a:r>
                        <a:rPr lang="fr-FR" sz="3200" dirty="0"/>
                        <a:t>Poser des questions (fermées) – Y/N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22665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675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5901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58957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r>
                        <a:rPr lang="fr-FR" sz="2800" dirty="0"/>
                        <a:t>Sujet + verbe + complément ?    (</a:t>
                      </a:r>
                      <a:r>
                        <a:rPr lang="fr-FR" sz="2800" dirty="0" err="1"/>
                        <a:t>raise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tone</a:t>
                      </a:r>
                      <a:r>
                        <a:rPr lang="fr-FR" sz="2800" dirty="0"/>
                        <a:t>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60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F2E3685-7224-559F-E1E4-96A48AE3442E}"/>
              </a:ext>
            </a:extLst>
          </p:cNvPr>
          <p:cNvSpPr/>
          <p:nvPr/>
        </p:nvSpPr>
        <p:spPr>
          <a:xfrm>
            <a:off x="1578983" y="2345704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3DDCEF-6B6E-03A4-C8D8-A3031008BF65}"/>
              </a:ext>
            </a:extLst>
          </p:cNvPr>
          <p:cNvSpPr/>
          <p:nvPr/>
        </p:nvSpPr>
        <p:spPr>
          <a:xfrm>
            <a:off x="5436795" y="2880598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3E6727-403C-492A-C2FC-DEDA3A306043}"/>
              </a:ext>
            </a:extLst>
          </p:cNvPr>
          <p:cNvSpPr/>
          <p:nvPr/>
        </p:nvSpPr>
        <p:spPr>
          <a:xfrm>
            <a:off x="2379831" y="2354668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07D7B-5462-0D50-B47C-E3C7DD6E15FD}"/>
              </a:ext>
            </a:extLst>
          </p:cNvPr>
          <p:cNvSpPr/>
          <p:nvPr/>
        </p:nvSpPr>
        <p:spPr>
          <a:xfrm>
            <a:off x="6237642" y="2874620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6EA6F8-7851-B9F2-926B-D65D09CDE3E5}"/>
              </a:ext>
            </a:extLst>
          </p:cNvPr>
          <p:cNvSpPr/>
          <p:nvPr/>
        </p:nvSpPr>
        <p:spPr>
          <a:xfrm>
            <a:off x="3312159" y="2363387"/>
            <a:ext cx="3275105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9EA2C5-A27D-05AA-54AC-65ED8381D907}"/>
              </a:ext>
            </a:extLst>
          </p:cNvPr>
          <p:cNvSpPr/>
          <p:nvPr/>
        </p:nvSpPr>
        <p:spPr>
          <a:xfrm>
            <a:off x="1608868" y="3887632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7EB36-2D17-9F2C-E1DC-82708AF3F8FD}"/>
              </a:ext>
            </a:extLst>
          </p:cNvPr>
          <p:cNvSpPr/>
          <p:nvPr/>
        </p:nvSpPr>
        <p:spPr>
          <a:xfrm>
            <a:off x="2651761" y="3887632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46F7BD-127C-5F8C-2DD6-38B148A20C9B}"/>
              </a:ext>
            </a:extLst>
          </p:cNvPr>
          <p:cNvSpPr/>
          <p:nvPr/>
        </p:nvSpPr>
        <p:spPr>
          <a:xfrm>
            <a:off x="1958489" y="2883431"/>
            <a:ext cx="1264024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1AA7A-2D04-E184-A1AB-415EC371BC86}"/>
              </a:ext>
            </a:extLst>
          </p:cNvPr>
          <p:cNvSpPr/>
          <p:nvPr/>
        </p:nvSpPr>
        <p:spPr>
          <a:xfrm>
            <a:off x="3999453" y="2883431"/>
            <a:ext cx="1189318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6B069-DF9C-08AA-0383-FBAF208FEB92}"/>
              </a:ext>
            </a:extLst>
          </p:cNvPr>
          <p:cNvSpPr/>
          <p:nvPr/>
        </p:nvSpPr>
        <p:spPr>
          <a:xfrm>
            <a:off x="3826134" y="3890057"/>
            <a:ext cx="1858683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98577-FCE4-7F66-C4F2-07443E9C26C2}"/>
              </a:ext>
            </a:extLst>
          </p:cNvPr>
          <p:cNvSpPr/>
          <p:nvPr/>
        </p:nvSpPr>
        <p:spPr>
          <a:xfrm>
            <a:off x="6629101" y="2363387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D202B-67B9-C2D2-F74C-F4EB3DDF3525}"/>
              </a:ext>
            </a:extLst>
          </p:cNvPr>
          <p:cNvSpPr/>
          <p:nvPr/>
        </p:nvSpPr>
        <p:spPr>
          <a:xfrm>
            <a:off x="7169970" y="2874620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6E6AAE-C869-0767-E98A-1A2F88F3F3A1}"/>
              </a:ext>
            </a:extLst>
          </p:cNvPr>
          <p:cNvSpPr/>
          <p:nvPr/>
        </p:nvSpPr>
        <p:spPr>
          <a:xfrm>
            <a:off x="5744582" y="3887632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55773A-8662-7DA6-9F2C-1B56C7C9C8FB}"/>
              </a:ext>
            </a:extLst>
          </p:cNvPr>
          <p:cNvSpPr/>
          <p:nvPr/>
        </p:nvSpPr>
        <p:spPr>
          <a:xfrm>
            <a:off x="1525195" y="3786390"/>
            <a:ext cx="8128000" cy="5579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8A285FD5-4D7C-CD2C-1305-933C8BB58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8760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D3CFEFE-9733-A39D-F09D-5BDBD1939ED3}"/>
              </a:ext>
            </a:extLst>
          </p:cNvPr>
          <p:cNvSpPr txBox="1"/>
          <p:nvPr/>
        </p:nvSpPr>
        <p:spPr>
          <a:xfrm>
            <a:off x="998626" y="5184678"/>
            <a:ext cx="953904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03030"/>
                </a:solidFill>
              </a:rPr>
              <a:t>T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he most common way to ask a question in French conversation is to use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rising intonation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In this kind of interrogative construction, the word order is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the same as a declarative sentence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, but the speaker's voice rises at the end to signal the question.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724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B977E-89D4-81E7-0A3F-4A6DB5C8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fermées (</a:t>
            </a:r>
            <a:r>
              <a:rPr lang="fr-FR" dirty="0" err="1"/>
              <a:t>closed</a:t>
            </a:r>
            <a:r>
              <a:rPr lang="fr-FR" dirty="0"/>
              <a:t> questions)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44306F6-4C44-2E14-2848-413153DA2110}"/>
              </a:ext>
            </a:extLst>
          </p:cNvPr>
          <p:cNvGraphicFramePr>
            <a:graphicFrameLocks noGrp="1"/>
          </p:cNvGraphicFramePr>
          <p:nvPr/>
        </p:nvGraphicFramePr>
        <p:xfrm>
          <a:off x="1525195" y="1691187"/>
          <a:ext cx="8128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000091051"/>
                    </a:ext>
                  </a:extLst>
                </a:gridCol>
              </a:tblGrid>
              <a:tr h="359725">
                <a:tc>
                  <a:txBody>
                    <a:bodyPr/>
                    <a:lstStyle/>
                    <a:p>
                      <a:r>
                        <a:rPr lang="fr-FR" sz="3200" dirty="0"/>
                        <a:t>Poser des questions (fermées) – Y/N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22665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675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5901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58957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r>
                        <a:rPr lang="fr-FR" sz="2800" dirty="0"/>
                        <a:t>Sujet + verbe + complément ?    (</a:t>
                      </a:r>
                      <a:r>
                        <a:rPr lang="fr-FR" sz="2800" dirty="0" err="1"/>
                        <a:t>raise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tone</a:t>
                      </a:r>
                      <a:r>
                        <a:rPr lang="fr-FR" sz="2800" dirty="0"/>
                        <a:t>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604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A9EA2C5-A27D-05AA-54AC-65ED8381D907}"/>
              </a:ext>
            </a:extLst>
          </p:cNvPr>
          <p:cNvSpPr/>
          <p:nvPr/>
        </p:nvSpPr>
        <p:spPr>
          <a:xfrm>
            <a:off x="1608868" y="3887632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7EB36-2D17-9F2C-E1DC-82708AF3F8FD}"/>
              </a:ext>
            </a:extLst>
          </p:cNvPr>
          <p:cNvSpPr/>
          <p:nvPr/>
        </p:nvSpPr>
        <p:spPr>
          <a:xfrm>
            <a:off x="2651761" y="3887632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6B069-DF9C-08AA-0383-FBAF208FEB92}"/>
              </a:ext>
            </a:extLst>
          </p:cNvPr>
          <p:cNvSpPr/>
          <p:nvPr/>
        </p:nvSpPr>
        <p:spPr>
          <a:xfrm>
            <a:off x="3826134" y="3890057"/>
            <a:ext cx="1858683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6E6AAE-C869-0767-E98A-1A2F88F3F3A1}"/>
              </a:ext>
            </a:extLst>
          </p:cNvPr>
          <p:cNvSpPr/>
          <p:nvPr/>
        </p:nvSpPr>
        <p:spPr>
          <a:xfrm>
            <a:off x="5744582" y="3887632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55773A-8662-7DA6-9F2C-1B56C7C9C8FB}"/>
              </a:ext>
            </a:extLst>
          </p:cNvPr>
          <p:cNvSpPr/>
          <p:nvPr/>
        </p:nvSpPr>
        <p:spPr>
          <a:xfrm>
            <a:off x="1525195" y="3814014"/>
            <a:ext cx="8128000" cy="530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8A285FD5-4D7C-CD2C-1305-933C8BB582AB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D3CFEFE-9733-A39D-F09D-5BDBD1939ED3}"/>
              </a:ext>
            </a:extLst>
          </p:cNvPr>
          <p:cNvSpPr txBox="1"/>
          <p:nvPr/>
        </p:nvSpPr>
        <p:spPr>
          <a:xfrm>
            <a:off x="998626" y="5184678"/>
            <a:ext cx="953904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03030"/>
                </a:solidFill>
              </a:rPr>
              <a:t>T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he most common way to ask a question in French conversation is to use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rising intonation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In this kind of interrogative construction, the word order is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the same as a declarative sentence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, but the speaker's voice rises at the end to signal the question.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4420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54962B-2112-D97A-4D01-58B65894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8204" cy="802893"/>
          </a:xfrm>
        </p:spPr>
        <p:txBody>
          <a:bodyPr/>
          <a:lstStyle/>
          <a:p>
            <a:r>
              <a:rPr lang="fr-FR" dirty="0"/>
              <a:t>Questions avec l’adjectif interrogatif QUEL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48DB39-E1F6-F628-6B27-F758703B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058" y="1490672"/>
            <a:ext cx="5252942" cy="2465751"/>
          </a:xfrm>
        </p:spPr>
        <p:txBody>
          <a:bodyPr>
            <a:normAutofit/>
          </a:bodyPr>
          <a:lstStyle/>
          <a:p>
            <a:pPr algn="just"/>
            <a:r>
              <a:rPr lang="en-US" sz="20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Quel</a:t>
            </a:r>
            <a:r>
              <a:rPr lang="en-US" sz="2000" b="0" i="0" dirty="0">
                <a:effectLst/>
              </a:rPr>
              <a:t> is an adjective. Like any other adjective, it matches in number (singular or plural) and gender (masculine</a:t>
            </a:r>
            <a:r>
              <a:rPr lang="en-US" sz="2000" dirty="0"/>
              <a:t> or </a:t>
            </a:r>
            <a:r>
              <a:rPr lang="en-US" sz="2000" b="0" i="0" dirty="0">
                <a:effectLst/>
              </a:rPr>
              <a:t>feminine) with the noun it modifies. </a:t>
            </a:r>
            <a:endParaRPr lang="fr-FR" sz="2000" dirty="0"/>
          </a:p>
          <a:p>
            <a:pPr algn="just"/>
            <a:r>
              <a:rPr lang="en-US" sz="2000" b="1" i="0" dirty="0" err="1">
                <a:solidFill>
                  <a:srgbClr val="0000AA"/>
                </a:solidFill>
                <a:effectLst/>
              </a:rPr>
              <a:t>Quel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 is generally translated into English by 'what' or 'which'. It is always followed by a noun or by the verb '</a:t>
            </a:r>
            <a:r>
              <a:rPr lang="en-US" sz="2000" b="0" i="0" dirty="0" err="1">
                <a:solidFill>
                  <a:srgbClr val="303030"/>
                </a:solidFill>
                <a:effectLst/>
              </a:rPr>
              <a:t>être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'.</a:t>
            </a: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F4917E-575C-F948-2404-3B5E9B291597}"/>
              </a:ext>
            </a:extLst>
          </p:cNvPr>
          <p:cNvSpPr txBox="1"/>
          <p:nvPr/>
        </p:nvSpPr>
        <p:spPr>
          <a:xfrm>
            <a:off x="633506" y="6172597"/>
            <a:ext cx="108582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b="0" i="0" dirty="0">
                <a:effectLst/>
              </a:rPr>
              <a:t>Remember to make the liaison between </a:t>
            </a:r>
            <a:r>
              <a:rPr lang="en-US" b="1" i="0" dirty="0" err="1">
                <a:effectLst/>
              </a:rPr>
              <a:t>quel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b="0" i="0" dirty="0">
                <a:effectLst/>
              </a:rPr>
              <a:t>/</a:t>
            </a:r>
            <a:r>
              <a:rPr lang="en-US" b="1" i="0" dirty="0" err="1">
                <a:effectLst/>
              </a:rPr>
              <a:t>quelle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dirty="0"/>
              <a:t> </a:t>
            </a:r>
            <a:r>
              <a:rPr lang="en-US" b="0" i="0" dirty="0">
                <a:effectLst/>
              </a:rPr>
              <a:t>and a following word beginning with a </a:t>
            </a:r>
            <a:r>
              <a:rPr lang="en-US" b="0" i="0" dirty="0">
                <a:solidFill>
                  <a:srgbClr val="00B050"/>
                </a:solidFill>
                <a:effectLst/>
              </a:rPr>
              <a:t>vowel</a:t>
            </a:r>
            <a:r>
              <a:rPr lang="en-US" b="0" i="0" dirty="0">
                <a:effectLst/>
              </a:rPr>
              <a:t>.</a:t>
            </a:r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54B70AAD-61DB-5CE3-705C-28F1526EB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481621"/>
              </p:ext>
            </p:extLst>
          </p:nvPr>
        </p:nvGraphicFramePr>
        <p:xfrm>
          <a:off x="633506" y="4279077"/>
          <a:ext cx="1085820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941">
                  <a:extLst>
                    <a:ext uri="{9D8B030D-6E8A-4147-A177-3AD203B41FA5}">
                      <a16:colId xmlns:a16="http://schemas.microsoft.com/office/drawing/2014/main" val="3623266876"/>
                    </a:ext>
                  </a:extLst>
                </a:gridCol>
                <a:gridCol w="4068305">
                  <a:extLst>
                    <a:ext uri="{9D8B030D-6E8A-4147-A177-3AD203B41FA5}">
                      <a16:colId xmlns:a16="http://schemas.microsoft.com/office/drawing/2014/main" val="1258442111"/>
                    </a:ext>
                  </a:extLst>
                </a:gridCol>
                <a:gridCol w="4488958">
                  <a:extLst>
                    <a:ext uri="{9D8B030D-6E8A-4147-A177-3AD203B41FA5}">
                      <a16:colId xmlns:a16="http://schemas.microsoft.com/office/drawing/2014/main" val="2284537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Gender</a:t>
                      </a:r>
                      <a:r>
                        <a:rPr lang="fr-FR" dirty="0"/>
                        <a:t>/</a:t>
                      </a:r>
                      <a:r>
                        <a:rPr lang="fr-FR" dirty="0" err="1"/>
                        <a:t>number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verbe Être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751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est ton sport préféré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sport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est ton activité préférée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activité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686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Quels sont tes sports préférés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Quels sports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47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Quelles sont tes activités préférées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</a:t>
                      </a:r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s</a:t>
                      </a:r>
                      <a:r>
                        <a:rPr lang="fr-FR" dirty="0"/>
                        <a:t> </a:t>
                      </a: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a</a:t>
                      </a:r>
                      <a:r>
                        <a:rPr lang="fr-FR" dirty="0"/>
                        <a:t>ctivités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572891"/>
                  </a:ext>
                </a:extLst>
              </a:tr>
            </a:tbl>
          </a:graphicData>
        </a:graphic>
      </p:graphicFrame>
      <p:pic>
        <p:nvPicPr>
          <p:cNvPr id="7" name="Picture 2" descr="Cours de première année : Quel, quelle, quels, quelles: poser des questions">
            <a:extLst>
              <a:ext uri="{FF2B5EF4-FFF2-40B4-BE49-F238E27FC236}">
                <a16:creationId xmlns:a16="http://schemas.microsoft.com/office/drawing/2014/main" id="{8812A168-CF2A-DAF1-6079-2241928A6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6115" y="1490672"/>
            <a:ext cx="5175594" cy="22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7E59A4-D7F8-0C12-98E2-7064F5D737FD}"/>
              </a:ext>
            </a:extLst>
          </p:cNvPr>
          <p:cNvSpPr/>
          <p:nvPr/>
        </p:nvSpPr>
        <p:spPr>
          <a:xfrm>
            <a:off x="3741679" y="4308763"/>
            <a:ext cx="1010430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AF00FE-2E63-6295-CEBA-7473CD2400A9}"/>
              </a:ext>
            </a:extLst>
          </p:cNvPr>
          <p:cNvSpPr/>
          <p:nvPr/>
        </p:nvSpPr>
        <p:spPr>
          <a:xfrm>
            <a:off x="7798345" y="4301835"/>
            <a:ext cx="583655" cy="3204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E6A574-D26C-07EB-0A87-745AF88FC207}"/>
              </a:ext>
            </a:extLst>
          </p:cNvPr>
          <p:cNvSpPr/>
          <p:nvPr/>
        </p:nvSpPr>
        <p:spPr>
          <a:xfrm>
            <a:off x="3533861" y="4661571"/>
            <a:ext cx="289994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7E9867-CB08-2A34-33CF-058861C7C42B}"/>
              </a:ext>
            </a:extLst>
          </p:cNvPr>
          <p:cNvSpPr/>
          <p:nvPr/>
        </p:nvSpPr>
        <p:spPr>
          <a:xfrm>
            <a:off x="3692713" y="5044065"/>
            <a:ext cx="289994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E86831-CD12-CC14-1BB2-301E024DD2AB}"/>
              </a:ext>
            </a:extLst>
          </p:cNvPr>
          <p:cNvSpPr/>
          <p:nvPr/>
        </p:nvSpPr>
        <p:spPr>
          <a:xfrm>
            <a:off x="3596681" y="5431927"/>
            <a:ext cx="455773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72ADE1-E5A6-D5F4-0D8C-53C6252D7C58}"/>
              </a:ext>
            </a:extLst>
          </p:cNvPr>
          <p:cNvSpPr/>
          <p:nvPr/>
        </p:nvSpPr>
        <p:spPr>
          <a:xfrm>
            <a:off x="3754820" y="5793352"/>
            <a:ext cx="455773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460EF6-EE35-96C3-1D22-B48F433BCCBD}"/>
              </a:ext>
            </a:extLst>
          </p:cNvPr>
          <p:cNvSpPr/>
          <p:nvPr/>
        </p:nvSpPr>
        <p:spPr>
          <a:xfrm>
            <a:off x="7575788" y="4691147"/>
            <a:ext cx="508337" cy="29776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83328C-5879-9BBF-EAEC-CBEFD462CB67}"/>
              </a:ext>
            </a:extLst>
          </p:cNvPr>
          <p:cNvSpPr/>
          <p:nvPr/>
        </p:nvSpPr>
        <p:spPr>
          <a:xfrm>
            <a:off x="7729072" y="5052752"/>
            <a:ext cx="715273" cy="30480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DA3BBF-8A4E-B99D-1084-471AB295D4BA}"/>
              </a:ext>
            </a:extLst>
          </p:cNvPr>
          <p:cNvSpPr/>
          <p:nvPr/>
        </p:nvSpPr>
        <p:spPr>
          <a:xfrm>
            <a:off x="7663536" y="5429112"/>
            <a:ext cx="614555" cy="30480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AE7962-79F5-BB15-4D10-74572CA43108}"/>
              </a:ext>
            </a:extLst>
          </p:cNvPr>
          <p:cNvSpPr/>
          <p:nvPr/>
        </p:nvSpPr>
        <p:spPr>
          <a:xfrm>
            <a:off x="7829956" y="5781194"/>
            <a:ext cx="794499" cy="31348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D5E022-5466-B861-E0A8-CCBAEB5D78C2}"/>
              </a:ext>
            </a:extLst>
          </p:cNvPr>
          <p:cNvSpPr/>
          <p:nvPr/>
        </p:nvSpPr>
        <p:spPr>
          <a:xfrm>
            <a:off x="3729774" y="4298449"/>
            <a:ext cx="1266739" cy="3332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E0DDA4-A01B-E023-9243-6460731CDA42}"/>
              </a:ext>
            </a:extLst>
          </p:cNvPr>
          <p:cNvSpPr/>
          <p:nvPr/>
        </p:nvSpPr>
        <p:spPr>
          <a:xfrm>
            <a:off x="7780778" y="4293473"/>
            <a:ext cx="1266739" cy="3332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CBB963-D774-14D6-7EA0-1B49AED8C1A0}"/>
              </a:ext>
            </a:extLst>
          </p:cNvPr>
          <p:cNvSpPr/>
          <p:nvPr/>
        </p:nvSpPr>
        <p:spPr>
          <a:xfrm>
            <a:off x="3205840" y="3290597"/>
            <a:ext cx="586915" cy="2923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14F6A2-99FB-38EB-9307-1285026AA457}"/>
              </a:ext>
            </a:extLst>
          </p:cNvPr>
          <p:cNvSpPr/>
          <p:nvPr/>
        </p:nvSpPr>
        <p:spPr>
          <a:xfrm>
            <a:off x="1163216" y="3315477"/>
            <a:ext cx="529437" cy="2488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1" name="Diagramme 20">
            <a:extLst>
              <a:ext uri="{FF2B5EF4-FFF2-40B4-BE49-F238E27FC236}">
                <a16:creationId xmlns:a16="http://schemas.microsoft.com/office/drawing/2014/main" id="{5823B334-9BBF-AFEC-98FB-31200B4276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6179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398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54962B-2112-D97A-4D01-58B65894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8204" cy="802893"/>
          </a:xfrm>
        </p:spPr>
        <p:txBody>
          <a:bodyPr/>
          <a:lstStyle/>
          <a:p>
            <a:r>
              <a:rPr lang="fr-FR" dirty="0"/>
              <a:t>Questions avec l’adjectif interrogatif QUEL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48DB39-E1F6-F628-6B27-F758703B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058" y="1490672"/>
            <a:ext cx="5252942" cy="2465751"/>
          </a:xfrm>
        </p:spPr>
        <p:txBody>
          <a:bodyPr>
            <a:normAutofit/>
          </a:bodyPr>
          <a:lstStyle/>
          <a:p>
            <a:pPr algn="just"/>
            <a:r>
              <a:rPr lang="en-US" sz="20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Quel</a:t>
            </a:r>
            <a:r>
              <a:rPr lang="en-US" sz="2000" b="0" i="0" dirty="0">
                <a:effectLst/>
              </a:rPr>
              <a:t> is an adjective. Like any other adjective, it matches in number (singular or plural) and gender (masculine</a:t>
            </a:r>
            <a:r>
              <a:rPr lang="en-US" sz="2000" dirty="0"/>
              <a:t> or </a:t>
            </a:r>
            <a:r>
              <a:rPr lang="en-US" sz="2000" b="0" i="0" dirty="0">
                <a:effectLst/>
              </a:rPr>
              <a:t>feminine) with the noun it modifies. </a:t>
            </a:r>
            <a:endParaRPr lang="fr-FR" sz="2000" dirty="0"/>
          </a:p>
          <a:p>
            <a:pPr algn="just"/>
            <a:r>
              <a:rPr lang="en-US" sz="2000" b="1" i="0" dirty="0" err="1">
                <a:solidFill>
                  <a:srgbClr val="0000AA"/>
                </a:solidFill>
                <a:effectLst/>
              </a:rPr>
              <a:t>Quel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 is generally translated into English by 'what' or 'which'. It is always followed by a noun or by the verb '</a:t>
            </a:r>
            <a:r>
              <a:rPr lang="en-US" sz="2000" b="0" i="0" dirty="0" err="1">
                <a:solidFill>
                  <a:srgbClr val="303030"/>
                </a:solidFill>
                <a:effectLst/>
              </a:rPr>
              <a:t>être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'.</a:t>
            </a: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F4917E-575C-F948-2404-3B5E9B291597}"/>
              </a:ext>
            </a:extLst>
          </p:cNvPr>
          <p:cNvSpPr txBox="1"/>
          <p:nvPr/>
        </p:nvSpPr>
        <p:spPr>
          <a:xfrm>
            <a:off x="633506" y="6172597"/>
            <a:ext cx="108582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b="0" i="0" dirty="0">
                <a:effectLst/>
              </a:rPr>
              <a:t>Remember to make the liaison between </a:t>
            </a:r>
            <a:r>
              <a:rPr lang="en-US" b="1" i="0" dirty="0" err="1">
                <a:effectLst/>
              </a:rPr>
              <a:t>quel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b="0" i="0" dirty="0">
                <a:effectLst/>
              </a:rPr>
              <a:t>/</a:t>
            </a:r>
            <a:r>
              <a:rPr lang="en-US" b="1" i="0" dirty="0" err="1">
                <a:effectLst/>
              </a:rPr>
              <a:t>quelle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dirty="0"/>
              <a:t> </a:t>
            </a:r>
            <a:r>
              <a:rPr lang="en-US" b="0" i="0" dirty="0">
                <a:effectLst/>
              </a:rPr>
              <a:t>and a following word beginning with a </a:t>
            </a:r>
            <a:r>
              <a:rPr lang="en-US" b="0" i="0" dirty="0">
                <a:solidFill>
                  <a:srgbClr val="00B050"/>
                </a:solidFill>
                <a:effectLst/>
              </a:rPr>
              <a:t>vowel</a:t>
            </a:r>
            <a:r>
              <a:rPr lang="en-US" b="0" i="0" dirty="0">
                <a:effectLst/>
              </a:rPr>
              <a:t>.</a:t>
            </a:r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54B70AAD-61DB-5CE3-705C-28F1526EBC5E}"/>
              </a:ext>
            </a:extLst>
          </p:cNvPr>
          <p:cNvGraphicFramePr>
            <a:graphicFrameLocks noGrp="1"/>
          </p:cNvGraphicFramePr>
          <p:nvPr/>
        </p:nvGraphicFramePr>
        <p:xfrm>
          <a:off x="633506" y="4279077"/>
          <a:ext cx="1085820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941">
                  <a:extLst>
                    <a:ext uri="{9D8B030D-6E8A-4147-A177-3AD203B41FA5}">
                      <a16:colId xmlns:a16="http://schemas.microsoft.com/office/drawing/2014/main" val="3623266876"/>
                    </a:ext>
                  </a:extLst>
                </a:gridCol>
                <a:gridCol w="4068305">
                  <a:extLst>
                    <a:ext uri="{9D8B030D-6E8A-4147-A177-3AD203B41FA5}">
                      <a16:colId xmlns:a16="http://schemas.microsoft.com/office/drawing/2014/main" val="1258442111"/>
                    </a:ext>
                  </a:extLst>
                </a:gridCol>
                <a:gridCol w="4488958">
                  <a:extLst>
                    <a:ext uri="{9D8B030D-6E8A-4147-A177-3AD203B41FA5}">
                      <a16:colId xmlns:a16="http://schemas.microsoft.com/office/drawing/2014/main" val="2284537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Gender</a:t>
                      </a:r>
                      <a:r>
                        <a:rPr lang="fr-FR" dirty="0"/>
                        <a:t>/</a:t>
                      </a:r>
                      <a:r>
                        <a:rPr lang="fr-FR" dirty="0" err="1"/>
                        <a:t>number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verbe Être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751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est ton sport préféré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sport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est ton activité préférée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activité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686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Quels sont tes sports préférés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Quels sports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47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Quelles sont tes activités préférées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</a:t>
                      </a:r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s</a:t>
                      </a:r>
                      <a:r>
                        <a:rPr lang="fr-FR" dirty="0"/>
                        <a:t> </a:t>
                      </a: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a</a:t>
                      </a:r>
                      <a:r>
                        <a:rPr lang="fr-FR" dirty="0"/>
                        <a:t>ctivités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572891"/>
                  </a:ext>
                </a:extLst>
              </a:tr>
            </a:tbl>
          </a:graphicData>
        </a:graphic>
      </p:graphicFrame>
      <p:pic>
        <p:nvPicPr>
          <p:cNvPr id="7" name="Picture 2" descr="Cours de première année : Quel, quelle, quels, quelles: poser des questions">
            <a:extLst>
              <a:ext uri="{FF2B5EF4-FFF2-40B4-BE49-F238E27FC236}">
                <a16:creationId xmlns:a16="http://schemas.microsoft.com/office/drawing/2014/main" id="{8812A168-CF2A-DAF1-6079-2241928A6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6115" y="1490672"/>
            <a:ext cx="5175594" cy="22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BE0DDA4-A01B-E023-9243-6460731CDA42}"/>
              </a:ext>
            </a:extLst>
          </p:cNvPr>
          <p:cNvSpPr/>
          <p:nvPr/>
        </p:nvSpPr>
        <p:spPr>
          <a:xfrm>
            <a:off x="7780778" y="4293473"/>
            <a:ext cx="1266739" cy="3332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1" name="Diagramme 20">
            <a:extLst>
              <a:ext uri="{FF2B5EF4-FFF2-40B4-BE49-F238E27FC236}">
                <a16:creationId xmlns:a16="http://schemas.microsoft.com/office/drawing/2014/main" id="{5823B334-9BBF-AFEC-98FB-31200B427674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4340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7CCC03-C04D-66E3-46F5-C8DC49B2F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F64180-A224-FDB0-9296-DDFDD6C58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65" y="4089059"/>
            <a:ext cx="11548872" cy="155909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FF4C627-1E19-4385-73D0-B724610B89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964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EF92A141-88B3-9DB4-5747-61AA472C1E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33752" y="1995296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6725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889482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B6BF9E2-1BFE-6E5B-875E-80E03A5306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3453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64D145-4A8B-4315-6AC4-3AFAD1A2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 4,5 p.43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D82EDA0-458D-752F-C8EE-9863AD99C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993" y="2057897"/>
            <a:ext cx="3422483" cy="47534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CA9A92-3E8F-8F4E-368D-5CFB753C1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294" y="2101440"/>
            <a:ext cx="3771102" cy="4557223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B78A869E-4FC7-B0A9-C85A-8821877A2C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74355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148D9C47-14AB-3A92-A4F1-81985CD068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54310" y="410547"/>
            <a:ext cx="2433092" cy="136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1432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84" y="1470322"/>
            <a:ext cx="4023360" cy="9565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74A204E-A79B-65C9-638E-579B91B595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62587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10D7D52-4E95-6B53-965B-7B8A403C4221}"/>
              </a:ext>
            </a:extLst>
          </p:cNvPr>
          <p:cNvSpPr txBox="1"/>
          <p:nvPr/>
        </p:nvSpPr>
        <p:spPr>
          <a:xfrm>
            <a:off x="412130" y="2744399"/>
            <a:ext cx="61044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en </a:t>
            </a:r>
            <a:r>
              <a:rPr lang="fr-FR" b="1" i="0" dirty="0" err="1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francais</a:t>
            </a:r>
            <a:endParaRPr lang="fr-FR" b="1" i="0" dirty="0">
              <a:solidFill>
                <a:srgbClr val="333333"/>
              </a:solidFill>
              <a:effectLst/>
              <a:latin typeface="Montserrat" panose="00000500000000000000" pitchFamily="2" charset="0"/>
            </a:endParaRPr>
          </a:p>
          <a:p>
            <a:r>
              <a:rPr lang="fr-FR" dirty="0">
                <a:hlinkClick r:id="rId8"/>
              </a:rPr>
              <a:t>https://create.kahoot.it/details/9e213a49-ab7e-4a17-95cd-c7c9f254b566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(FLE)</a:t>
            </a:r>
          </a:p>
          <a:p>
            <a:r>
              <a:rPr lang="fr-FR" dirty="0">
                <a:hlinkClick r:id="rId9"/>
              </a:rPr>
              <a:t>https://create.kahoot.it/details/b98df4f5-3b26-41a1-a59a-a33a2e6214b9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Adjectif interrogatif QUEL</a:t>
            </a:r>
          </a:p>
          <a:p>
            <a:r>
              <a:rPr lang="fr-FR" dirty="0">
                <a:hlinkClick r:id="rId10"/>
              </a:rPr>
              <a:t>https://create.kahoot.it/details/26308025-fe4d-47e4-afce-4c604902652a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96576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Tu </a:t>
            </a:r>
            <a:r>
              <a:rPr lang="fr-FR" sz="2800" dirty="0">
                <a:solidFill>
                  <a:srgbClr val="FF0000"/>
                </a:solidFill>
              </a:rPr>
              <a:t>aimes</a:t>
            </a:r>
            <a:r>
              <a:rPr lang="fr-FR" sz="2800" dirty="0"/>
              <a:t> jouer aux jeux vidéo ?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Si oui, quel </a:t>
            </a:r>
            <a:r>
              <a:rPr lang="fr-FR" sz="2800" dirty="0">
                <a:solidFill>
                  <a:srgbClr val="FF0000"/>
                </a:solidFill>
              </a:rPr>
              <a:t>est</a:t>
            </a:r>
            <a:r>
              <a:rPr lang="fr-FR" sz="2800" dirty="0"/>
              <a:t> ton jeu préféré? 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Quelle </a:t>
            </a:r>
            <a:r>
              <a:rPr lang="fr-FR" sz="2800" dirty="0">
                <a:solidFill>
                  <a:srgbClr val="FF0000"/>
                </a:solidFill>
              </a:rPr>
              <a:t>activité</a:t>
            </a:r>
            <a:r>
              <a:rPr lang="fr-FR" sz="2800" dirty="0"/>
              <a:t> est-ce que tu fais le dimanche?</a:t>
            </a:r>
          </a:p>
          <a:p>
            <a:pPr algn="just">
              <a:lnSpc>
                <a:spcPct val="150000"/>
              </a:lnSpc>
            </a:pPr>
            <a:endParaRPr lang="fr-FR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797566-8B2D-EAF7-23A8-BDF84A8EE072}"/>
              </a:ext>
            </a:extLst>
          </p:cNvPr>
          <p:cNvSpPr/>
          <p:nvPr/>
        </p:nvSpPr>
        <p:spPr>
          <a:xfrm>
            <a:off x="1597981" y="2077375"/>
            <a:ext cx="1047565" cy="426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AC1FFF-E7ED-711D-3DB4-B4D9DEBF5769}"/>
              </a:ext>
            </a:extLst>
          </p:cNvPr>
          <p:cNvSpPr/>
          <p:nvPr/>
        </p:nvSpPr>
        <p:spPr>
          <a:xfrm>
            <a:off x="3055399" y="3348361"/>
            <a:ext cx="646590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A81F05-C828-735F-850E-C2512531FB87}"/>
              </a:ext>
            </a:extLst>
          </p:cNvPr>
          <p:cNvSpPr/>
          <p:nvPr/>
        </p:nvSpPr>
        <p:spPr>
          <a:xfrm>
            <a:off x="2177790" y="4619347"/>
            <a:ext cx="1160213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2E2EDF24-393E-07E2-8590-5D66F8E588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79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30EE36A-560D-3820-ACFA-D7B918863F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5C3238F3-DF8D-DA80-D1CB-B6D931B36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969885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9CD4A88-B274-4175-3F24-4BC1DB5E8C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804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2CCD8B4-44C3-1AE0-E128-CA5E12A2CC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762539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5BFCC69-7D43-7F7A-A45C-73986B42E0FE}"/>
              </a:ext>
            </a:extLst>
          </p:cNvPr>
          <p:cNvSpPr txBox="1"/>
          <p:nvPr/>
        </p:nvSpPr>
        <p:spPr>
          <a:xfrm>
            <a:off x="4236694" y="658065"/>
            <a:ext cx="6851072" cy="4913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solidFill>
                  <a:srgbClr val="00B0F0"/>
                </a:solidFill>
              </a:rPr>
              <a:t>LE SON /R/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fr-FR" sz="2400" dirty="0"/>
              <a:t>Écoutez les nombres suivants. On entend /R/ ou on n’entend pas /R/ 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fr-FR" sz="2400" dirty="0"/>
              <a:t>Répétez : bonjour , bonsoir, au revoir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fr-FR" sz="2400" dirty="0"/>
              <a:t>Trouvez tous les mots dans le document 1 avec le son /R/.</a:t>
            </a:r>
          </a:p>
        </p:txBody>
      </p:sp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63E04ACC-8FD5-0709-1E5B-F450EDA59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10265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Tell activities (choose a theme), days and moments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Create your poster</a:t>
            </a:r>
          </a:p>
          <a:p>
            <a:pPr marL="457200" indent="-457200">
              <a:buAutoNum type="arabicPeriod"/>
            </a:pPr>
            <a:r>
              <a:rPr lang="en-US" sz="2267" dirty="0"/>
              <a:t>Make up an interview</a:t>
            </a:r>
          </a:p>
          <a:p>
            <a:endParaRPr lang="en-US" sz="2267" dirty="0"/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présenter </a:t>
            </a:r>
            <a:r>
              <a:rPr lang="fr-FR" sz="3200" dirty="0">
                <a:solidFill>
                  <a:schemeClr val="tx1"/>
                </a:solidFill>
              </a:rPr>
              <a:t>mon programme d’activités.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70D7114-FA4C-54D2-2696-A1D114ECD5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5624"/>
          <a:stretch/>
        </p:blipFill>
        <p:spPr>
          <a:xfrm>
            <a:off x="531995" y="1236170"/>
            <a:ext cx="5056926" cy="16046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227893-6F61-089A-E4A2-3A7C128D8C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095"/>
          <a:stretch/>
        </p:blipFill>
        <p:spPr>
          <a:xfrm>
            <a:off x="728977" y="4158521"/>
            <a:ext cx="2706239" cy="1680113"/>
          </a:xfrm>
          <a:prstGeom prst="rect">
            <a:avLst/>
          </a:prstGeom>
        </p:spPr>
      </p:pic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4C7389B5-6997-AA6C-2BBD-74FFBB840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761224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6C7C002-B4A0-5307-B73E-A0A2AD136E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464076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971980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893916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DF5C985-F098-61F3-772B-83C8EDECE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6327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the </a:t>
            </a:r>
            <a:r>
              <a:rPr lang="fr-FR" sz="3200" b="1" dirty="0" err="1"/>
              <a:t>days</a:t>
            </a:r>
            <a:r>
              <a:rPr lang="fr-FR" sz="3200" b="1" dirty="0"/>
              <a:t> of the </a:t>
            </a:r>
            <a:r>
              <a:rPr lang="fr-FR" sz="3200" b="1" dirty="0" err="1"/>
              <a:t>week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Naming</a:t>
            </a:r>
            <a:r>
              <a:rPr lang="fr-FR" sz="3200" b="1" dirty="0">
                <a:ea typeface="UD Digi Kyokasho NK-R" panose="02020400000000000000" pitchFamily="18" charset="-128"/>
              </a:rPr>
              <a:t> hobbies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likes and dislikes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questions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72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4505"/>
            <a:ext cx="4798423" cy="677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255253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8ED6FC9-7081-ACCC-7754-028E26A80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5818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714806"/>
            <a:ext cx="6586486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 festival </a:t>
            </a:r>
            <a:r>
              <a:rPr lang="fr-FR" dirty="0"/>
              <a:t>Tous Dehors est un festival d’arts de rue du 2 au 5 août 2018</a:t>
            </a:r>
            <a:r>
              <a:rPr lang="fr-FR" sz="2800" dirty="0"/>
              <a:t>. Les </a:t>
            </a:r>
            <a:r>
              <a:rPr lang="fr-FR" sz="2800" dirty="0">
                <a:solidFill>
                  <a:srgbClr val="FF0000"/>
                </a:solidFill>
              </a:rPr>
              <a:t>enfants</a:t>
            </a:r>
            <a:r>
              <a:rPr lang="fr-FR" sz="2800" dirty="0"/>
              <a:t> peuvent essayer différentes activités : le </a:t>
            </a:r>
            <a:r>
              <a:rPr lang="fr-FR" sz="2800" dirty="0">
                <a:solidFill>
                  <a:srgbClr val="FF0000"/>
                </a:solidFill>
              </a:rPr>
              <a:t>cirque</a:t>
            </a:r>
            <a:r>
              <a:rPr lang="fr-FR" dirty="0"/>
              <a:t>, la </a:t>
            </a:r>
            <a:r>
              <a:rPr lang="fr-FR" sz="2800" dirty="0">
                <a:solidFill>
                  <a:srgbClr val="FF0000"/>
                </a:solidFill>
              </a:rPr>
              <a:t>musique</a:t>
            </a:r>
            <a:r>
              <a:rPr lang="fr-FR" sz="2800" dirty="0"/>
              <a:t> et la </a:t>
            </a:r>
            <a:r>
              <a:rPr lang="fr-FR" sz="2800" dirty="0">
                <a:solidFill>
                  <a:srgbClr val="FF0000"/>
                </a:solidFill>
              </a:rPr>
              <a:t>peinture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637272" y="2940654"/>
            <a:ext cx="1142680" cy="4026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55689" y="4649119"/>
            <a:ext cx="98032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4492" y="493697"/>
            <a:ext cx="4549879" cy="6332420"/>
          </a:xfrm>
          <a:prstGeom prst="rect">
            <a:avLst/>
          </a:prstGeom>
          <a:noFill/>
        </p:spPr>
      </p:pic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B4A5A6EE-BAD0-F078-EC5C-E141D57E1F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114035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CC5B9A5-DF32-18FE-45A7-9C3766CAA115}"/>
              </a:ext>
            </a:extLst>
          </p:cNvPr>
          <p:cNvSpPr/>
          <p:nvPr/>
        </p:nvSpPr>
        <p:spPr>
          <a:xfrm>
            <a:off x="7104492" y="5965672"/>
            <a:ext cx="4549879" cy="8604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F21924E-5862-1F52-B4F7-F35E1EE25A3C}"/>
              </a:ext>
            </a:extLst>
          </p:cNvPr>
          <p:cNvSpPr/>
          <p:nvPr/>
        </p:nvSpPr>
        <p:spPr>
          <a:xfrm>
            <a:off x="1688248" y="4649118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073CE63-369B-1598-B688-566D7AE074D7}"/>
              </a:ext>
            </a:extLst>
          </p:cNvPr>
          <p:cNvSpPr/>
          <p:nvPr/>
        </p:nvSpPr>
        <p:spPr>
          <a:xfrm>
            <a:off x="3693417" y="4649117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B582B00-8340-3973-612D-24E1B0CB8D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6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3" grpId="0" animBg="1"/>
      <p:bldP spid="18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7303</TotalTime>
  <Words>5700</Words>
  <Application>Microsoft Office PowerPoint</Application>
  <PresentationFormat>Widescreen</PresentationFormat>
  <Paragraphs>1153</Paragraphs>
  <Slides>74</Slides>
  <Notes>20</Notes>
  <HiddenSlides>3</HiddenSlides>
  <MMClips>35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74</vt:i4>
      </vt:variant>
    </vt:vector>
  </HeadingPairs>
  <TitlesOfParts>
    <vt:vector size="85" baseType="lpstr">
      <vt:lpstr>UD Digi Kyokasho NK-R</vt:lpstr>
      <vt:lpstr>Arial</vt:lpstr>
      <vt:lpstr>Calibri</vt:lpstr>
      <vt:lpstr>Calibri Light</vt:lpstr>
      <vt:lpstr>Montserrat</vt:lpstr>
      <vt:lpstr>Office Theme</vt:lpstr>
      <vt:lpstr>Office Theme</vt:lpstr>
      <vt:lpstr>Thème Office</vt:lpstr>
      <vt:lpstr>Thème Office</vt:lpstr>
      <vt:lpstr>1_Thème Office</vt:lpstr>
      <vt:lpstr>Thème Office</vt:lpstr>
      <vt:lpstr>En direct du festival</vt:lpstr>
      <vt:lpstr>PowerPoint Presentation</vt:lpstr>
      <vt:lpstr>Progress check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Compréhension détaillée</vt:lpstr>
      <vt:lpstr>À la fin de la leçon…</vt:lpstr>
      <vt:lpstr>PowerPoint Presentation</vt:lpstr>
      <vt:lpstr>III. Vocabulaire :  les jours de la semaine</vt:lpstr>
      <vt:lpstr>III. Vocabulaire : les moments de la journée</vt:lpstr>
      <vt:lpstr>LE 1 p.40</vt:lpstr>
      <vt:lpstr>Online activity</vt:lpstr>
      <vt:lpstr>PowerPoint Presentation</vt:lpstr>
      <vt:lpstr>Learning review</vt:lpstr>
      <vt:lpstr>À la fin de la leçon…</vt:lpstr>
      <vt:lpstr>PowerPoint Presentation</vt:lpstr>
      <vt:lpstr>IV. Vocabulaire : Activités de loisirs</vt:lpstr>
      <vt:lpstr>PowerPoint Presentation</vt:lpstr>
      <vt:lpstr>LE 2 p.41</vt:lpstr>
      <vt:lpstr>Le verbe “faire”</vt:lpstr>
      <vt:lpstr>V. Grammaire :  les articles contractés</vt:lpstr>
      <vt:lpstr>Les articles contractés</vt:lpstr>
      <vt:lpstr>Le 7 p.51 &amp; LE 2 p.58</vt:lpstr>
      <vt:lpstr>LE 3 p.36</vt:lpstr>
      <vt:lpstr>Online activity</vt:lpstr>
      <vt:lpstr>PowerPoint Presentation</vt:lpstr>
      <vt:lpstr>Learning review</vt:lpstr>
      <vt:lpstr>V. Compréhension de texte (doc 2)</vt:lpstr>
      <vt:lpstr>Compréhension détaillée</vt:lpstr>
      <vt:lpstr>Compréhension détaillée</vt:lpstr>
      <vt:lpstr>Transcription</vt:lpstr>
      <vt:lpstr>À la fin de la leçon…</vt:lpstr>
      <vt:lpstr>PowerPoint Presentation</vt:lpstr>
      <vt:lpstr>VI . Grammaire : Parler de mes goûts</vt:lpstr>
      <vt:lpstr>VI . Grammaire : Parler de mes goûts</vt:lpstr>
      <vt:lpstr>Pratique ton français !</vt:lpstr>
      <vt:lpstr>Les verbes réguliers (_____ER)</vt:lpstr>
      <vt:lpstr>Grammaire :  verbes réguliers (_____ER)</vt:lpstr>
      <vt:lpstr>PowerPoint Presentation</vt:lpstr>
      <vt:lpstr>PowerPoint Presentation</vt:lpstr>
      <vt:lpstr>LE 12,13 p.45</vt:lpstr>
      <vt:lpstr>LE 3,4 p.42</vt:lpstr>
      <vt:lpstr>Online activity</vt:lpstr>
      <vt:lpstr>PowerPoint Presentation</vt:lpstr>
      <vt:lpstr>Learning review</vt:lpstr>
      <vt:lpstr>À la fin de la leçon…</vt:lpstr>
      <vt:lpstr>PowerPoint Presentation</vt:lpstr>
      <vt:lpstr>VII. Grammaire : Poser des questions</vt:lpstr>
      <vt:lpstr>Questions fermées (closed questions)</vt:lpstr>
      <vt:lpstr>Questions fermées (closed questions)</vt:lpstr>
      <vt:lpstr>Questions avec l’adjectif interrogatif QUEL</vt:lpstr>
      <vt:lpstr>Questions avec l’adjectif interrogatif QUEL</vt:lpstr>
      <vt:lpstr>Pratique ton français !</vt:lpstr>
      <vt:lpstr>LE 4,5 p.43</vt:lpstr>
      <vt:lpstr>Online activity</vt:lpstr>
      <vt:lpstr>PowerPoint Presentation</vt:lpstr>
      <vt:lpstr>Learning review</vt:lpstr>
      <vt:lpstr>VIII. Phonétique</vt:lpstr>
      <vt:lpstr>Practice your pronunciation !</vt:lpstr>
      <vt:lpstr>IX.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OUK Makara</cp:lastModifiedBy>
  <cp:revision>109</cp:revision>
  <cp:lastPrinted>2023-09-08T07:42:51Z</cp:lastPrinted>
  <dcterms:created xsi:type="dcterms:W3CDTF">2023-01-09T10:56:41Z</dcterms:created>
  <dcterms:modified xsi:type="dcterms:W3CDTF">2023-09-17T02:42:33Z</dcterms:modified>
</cp:coreProperties>
</file>