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7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8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9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10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11.xml" ContentType="application/vnd.openxmlformats-officedocument.presentationml.notesSlide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12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13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14.xml" ContentType="application/vnd.openxmlformats-officedocument.presentationml.notesSlide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15.xml" ContentType="application/vnd.openxmlformats-officedocument.presentationml.notesSlide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notesSlides/notesSlide16.xml" ContentType="application/vnd.openxmlformats-officedocument.presentationml.notesSlide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notesSlides/notesSlide17.xml" ContentType="application/vnd.openxmlformats-officedocument.presentationml.notesSlide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notesSlides/notesSlide18.xml" ContentType="application/vnd.openxmlformats-officedocument.presentationml.notesSlide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diagrams/data73.xml" ContentType="application/vnd.openxmlformats-officedocument.drawingml.diagramData+xml"/>
  <Override PartName="/ppt/diagrams/layout73.xml" ContentType="application/vnd.openxmlformats-officedocument.drawingml.diagramLayout+xml"/>
  <Override PartName="/ppt/diagrams/quickStyle73.xml" ContentType="application/vnd.openxmlformats-officedocument.drawingml.diagramStyle+xml"/>
  <Override PartName="/ppt/diagrams/colors73.xml" ContentType="application/vnd.openxmlformats-officedocument.drawingml.diagramColors+xml"/>
  <Override PartName="/ppt/diagrams/drawing73.xml" ContentType="application/vnd.ms-office.drawingml.diagramDrawing+xml"/>
  <Override PartName="/ppt/diagrams/data74.xml" ContentType="application/vnd.openxmlformats-officedocument.drawingml.diagramData+xml"/>
  <Override PartName="/ppt/diagrams/layout74.xml" ContentType="application/vnd.openxmlformats-officedocument.drawingml.diagramLayout+xml"/>
  <Override PartName="/ppt/diagrams/quickStyle74.xml" ContentType="application/vnd.openxmlformats-officedocument.drawingml.diagramStyle+xml"/>
  <Override PartName="/ppt/diagrams/colors74.xml" ContentType="application/vnd.openxmlformats-officedocument.drawingml.diagramColors+xml"/>
  <Override PartName="/ppt/diagrams/drawing74.xml" ContentType="application/vnd.ms-office.drawingml.diagramDrawing+xml"/>
  <Override PartName="/ppt/diagrams/data75.xml" ContentType="application/vnd.openxmlformats-officedocument.drawingml.diagramData+xml"/>
  <Override PartName="/ppt/diagrams/layout75.xml" ContentType="application/vnd.openxmlformats-officedocument.drawingml.diagramLayout+xml"/>
  <Override PartName="/ppt/diagrams/quickStyle75.xml" ContentType="application/vnd.openxmlformats-officedocument.drawingml.diagramStyle+xml"/>
  <Override PartName="/ppt/diagrams/colors75.xml" ContentType="application/vnd.openxmlformats-officedocument.drawingml.diagramColors+xml"/>
  <Override PartName="/ppt/diagrams/drawing75.xml" ContentType="application/vnd.ms-office.drawingml.diagramDrawing+xml"/>
  <Override PartName="/ppt/diagrams/data76.xml" ContentType="application/vnd.openxmlformats-officedocument.drawingml.diagramData+xml"/>
  <Override PartName="/ppt/diagrams/layout76.xml" ContentType="application/vnd.openxmlformats-officedocument.drawingml.diagramLayout+xml"/>
  <Override PartName="/ppt/diagrams/quickStyle76.xml" ContentType="application/vnd.openxmlformats-officedocument.drawingml.diagramStyle+xml"/>
  <Override PartName="/ppt/diagrams/colors76.xml" ContentType="application/vnd.openxmlformats-officedocument.drawingml.diagramColors+xml"/>
  <Override PartName="/ppt/diagrams/drawing76.xml" ContentType="application/vnd.ms-office.drawingml.diagramDrawing+xml"/>
  <Override PartName="/ppt/notesSlides/notesSlide19.xml" ContentType="application/vnd.openxmlformats-officedocument.presentationml.notesSlide+xml"/>
  <Override PartName="/ppt/diagrams/data77.xml" ContentType="application/vnd.openxmlformats-officedocument.drawingml.diagramData+xml"/>
  <Override PartName="/ppt/diagrams/layout77.xml" ContentType="application/vnd.openxmlformats-officedocument.drawingml.diagramLayout+xml"/>
  <Override PartName="/ppt/diagrams/quickStyle77.xml" ContentType="application/vnd.openxmlformats-officedocument.drawingml.diagramStyle+xml"/>
  <Override PartName="/ppt/diagrams/colors77.xml" ContentType="application/vnd.openxmlformats-officedocument.drawingml.diagramColors+xml"/>
  <Override PartName="/ppt/diagrams/drawing77.xml" ContentType="application/vnd.ms-office.drawingml.diagramDrawing+xml"/>
  <Override PartName="/ppt/notesSlides/notesSlide20.xml" ContentType="application/vnd.openxmlformats-officedocument.presentationml.notesSlide+xml"/>
  <Override PartName="/ppt/diagrams/data78.xml" ContentType="application/vnd.openxmlformats-officedocument.drawingml.diagramData+xml"/>
  <Override PartName="/ppt/diagrams/layout78.xml" ContentType="application/vnd.openxmlformats-officedocument.drawingml.diagramLayout+xml"/>
  <Override PartName="/ppt/diagrams/quickStyle78.xml" ContentType="application/vnd.openxmlformats-officedocument.drawingml.diagramStyle+xml"/>
  <Override PartName="/ppt/diagrams/colors78.xml" ContentType="application/vnd.openxmlformats-officedocument.drawingml.diagramColors+xml"/>
  <Override PartName="/ppt/diagrams/drawing78.xml" ContentType="application/vnd.ms-office.drawingml.diagramDrawing+xml"/>
  <Override PartName="/ppt/diagrams/data79.xml" ContentType="application/vnd.openxmlformats-officedocument.drawingml.diagramData+xml"/>
  <Override PartName="/ppt/diagrams/layout79.xml" ContentType="application/vnd.openxmlformats-officedocument.drawingml.diagramLayout+xml"/>
  <Override PartName="/ppt/diagrams/quickStyle79.xml" ContentType="application/vnd.openxmlformats-officedocument.drawingml.diagramStyle+xml"/>
  <Override PartName="/ppt/diagrams/colors79.xml" ContentType="application/vnd.openxmlformats-officedocument.drawingml.diagramColors+xml"/>
  <Override PartName="/ppt/diagrams/drawing79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96"/>
  </p:notesMasterIdLst>
  <p:sldIdLst>
    <p:sldId id="256" r:id="rId7"/>
    <p:sldId id="272" r:id="rId8"/>
    <p:sldId id="257" r:id="rId9"/>
    <p:sldId id="276" r:id="rId10"/>
    <p:sldId id="346" r:id="rId11"/>
    <p:sldId id="277" r:id="rId12"/>
    <p:sldId id="260" r:id="rId13"/>
    <p:sldId id="278" r:id="rId14"/>
    <p:sldId id="1753" r:id="rId15"/>
    <p:sldId id="1720" r:id="rId16"/>
    <p:sldId id="1823" r:id="rId17"/>
    <p:sldId id="1719" r:id="rId18"/>
    <p:sldId id="1786" r:id="rId19"/>
    <p:sldId id="1746" r:id="rId20"/>
    <p:sldId id="1755" r:id="rId21"/>
    <p:sldId id="1787" r:id="rId22"/>
    <p:sldId id="1760" r:id="rId23"/>
    <p:sldId id="1788" r:id="rId24"/>
    <p:sldId id="410" r:id="rId25"/>
    <p:sldId id="1803" r:id="rId26"/>
    <p:sldId id="411" r:id="rId27"/>
    <p:sldId id="1789" r:id="rId28"/>
    <p:sldId id="1813" r:id="rId29"/>
    <p:sldId id="1726" r:id="rId30"/>
    <p:sldId id="1820" r:id="rId31"/>
    <p:sldId id="284" r:id="rId32"/>
    <p:sldId id="1830" r:id="rId33"/>
    <p:sldId id="1790" r:id="rId34"/>
    <p:sldId id="1791" r:id="rId35"/>
    <p:sldId id="1827" r:id="rId36"/>
    <p:sldId id="1829" r:id="rId37"/>
    <p:sldId id="1828" r:id="rId38"/>
    <p:sldId id="1792" r:id="rId39"/>
    <p:sldId id="1600" r:id="rId40"/>
    <p:sldId id="1814" r:id="rId41"/>
    <p:sldId id="372" r:id="rId42"/>
    <p:sldId id="1793" r:id="rId43"/>
    <p:sldId id="1815" r:id="rId44"/>
    <p:sldId id="1767" r:id="rId45"/>
    <p:sldId id="1794" r:id="rId46"/>
    <p:sldId id="1771" r:id="rId47"/>
    <p:sldId id="1816" r:id="rId48"/>
    <p:sldId id="1772" r:id="rId49"/>
    <p:sldId id="420" r:id="rId50"/>
    <p:sldId id="1721" r:id="rId51"/>
    <p:sldId id="1826" r:id="rId52"/>
    <p:sldId id="1795" r:id="rId53"/>
    <p:sldId id="1796" r:id="rId54"/>
    <p:sldId id="1632" r:id="rId55"/>
    <p:sldId id="1729" r:id="rId56"/>
    <p:sldId id="315" r:id="rId57"/>
    <p:sldId id="1825" r:id="rId58"/>
    <p:sldId id="1797" r:id="rId59"/>
    <p:sldId id="1675" r:id="rId60"/>
    <p:sldId id="1817" r:id="rId61"/>
    <p:sldId id="1677" r:id="rId62"/>
    <p:sldId id="1798" r:id="rId63"/>
    <p:sldId id="1733" r:id="rId64"/>
    <p:sldId id="1777" r:id="rId65"/>
    <p:sldId id="1799" r:id="rId66"/>
    <p:sldId id="1822" r:id="rId67"/>
    <p:sldId id="1800" r:id="rId68"/>
    <p:sldId id="1801" r:id="rId69"/>
    <p:sldId id="1818" r:id="rId70"/>
    <p:sldId id="1740" r:id="rId71"/>
    <p:sldId id="1804" r:id="rId72"/>
    <p:sldId id="1809" r:id="rId73"/>
    <p:sldId id="1805" r:id="rId74"/>
    <p:sldId id="281" r:id="rId75"/>
    <p:sldId id="279" r:id="rId76"/>
    <p:sldId id="280" r:id="rId77"/>
    <p:sldId id="1624" r:id="rId78"/>
    <p:sldId id="1808" r:id="rId79"/>
    <p:sldId id="1806" r:id="rId80"/>
    <p:sldId id="1811" r:id="rId81"/>
    <p:sldId id="1819" r:id="rId82"/>
    <p:sldId id="1812" r:id="rId83"/>
    <p:sldId id="335" r:id="rId84"/>
    <p:sldId id="310" r:id="rId85"/>
    <p:sldId id="261" r:id="rId86"/>
    <p:sldId id="1831" r:id="rId87"/>
    <p:sldId id="1802" r:id="rId88"/>
    <p:sldId id="271" r:id="rId89"/>
    <p:sldId id="342" r:id="rId90"/>
    <p:sldId id="262" r:id="rId91"/>
    <p:sldId id="263" r:id="rId92"/>
    <p:sldId id="264" r:id="rId93"/>
    <p:sldId id="265" r:id="rId94"/>
    <p:sldId id="343" r:id="rId95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8" autoAdjust="0"/>
    <p:restoredTop sz="94660"/>
  </p:normalViewPr>
  <p:slideViewPr>
    <p:cSldViewPr snapToGrid="0">
      <p:cViewPr varScale="1">
        <p:scale>
          <a:sx n="76" d="100"/>
          <a:sy n="76" d="100"/>
        </p:scale>
        <p:origin x="44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viewProps" Target="viewProps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Poser une question (polie)</a:t>
          </a:r>
        </a:p>
        <a:p>
          <a:pPr rtl="0"/>
          <a:r>
            <a:rPr lang="fr-FR" sz="1800" b="0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types de logement</a:t>
          </a:r>
        </a:p>
        <a:p>
          <a:r>
            <a:rPr lang="fr-FR" sz="1800" b="0" strike="noStrike" noProof="0" dirty="0"/>
            <a:t>- Les pièces de la maison</a:t>
          </a:r>
        </a:p>
        <a:p>
          <a:r>
            <a:rPr lang="fr-FR" sz="1800" b="0" noProof="0" dirty="0"/>
            <a:t>- Les meubles</a:t>
          </a:r>
        </a:p>
        <a:p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 custLinFactNeighborY="215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Poser une question (polie)</a:t>
          </a:r>
        </a:p>
        <a:p>
          <a:pPr rtl="0"/>
          <a:r>
            <a:rPr lang="fr-FR" sz="1800" b="0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noStrike" noProof="0" dirty="0"/>
            <a:t>- Les pièces de la maison</a:t>
          </a:r>
        </a:p>
        <a:p>
          <a:pPr rtl="0"/>
          <a:r>
            <a:rPr lang="fr-FR" sz="1800" b="0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(polie)</a:t>
          </a:r>
        </a:p>
        <a:p>
          <a:pPr rtl="0"/>
          <a:r>
            <a:rPr lang="fr-FR" sz="1800" b="0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noStrike" noProof="0" dirty="0"/>
            <a:t>- Les pièces de la maison</a:t>
          </a:r>
        </a:p>
        <a:p>
          <a:pPr rtl="0"/>
          <a:r>
            <a:rPr lang="fr-FR" sz="1800" b="0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(polie)</a:t>
          </a:r>
        </a:p>
        <a:p>
          <a:pPr rtl="0"/>
          <a:r>
            <a:rPr lang="fr-FR" sz="1800" b="0" strike="sngStrike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noStrike" noProof="0" dirty="0"/>
            <a:t>- Les pièces de la maison</a:t>
          </a:r>
        </a:p>
        <a:p>
          <a:pPr rtl="0"/>
          <a:r>
            <a:rPr lang="fr-FR" sz="1800" b="0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Poser une question (polie)</a:t>
          </a:r>
        </a:p>
        <a:p>
          <a:pPr rtl="0"/>
          <a:r>
            <a:rPr lang="fr-FR" sz="1800" b="0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types de logement</a:t>
          </a:r>
        </a:p>
        <a:p>
          <a:r>
            <a:rPr lang="fr-FR" sz="1800" b="0" strike="noStrike" noProof="0" dirty="0"/>
            <a:t>- Les pièces de la maison</a:t>
          </a:r>
        </a:p>
        <a:p>
          <a:r>
            <a:rPr lang="fr-FR" sz="1800" b="0" noProof="0" dirty="0"/>
            <a:t>- Les meubles</a:t>
          </a:r>
        </a:p>
        <a:p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(polie)</a:t>
          </a:r>
        </a:p>
        <a:p>
          <a:pPr rtl="0"/>
          <a:r>
            <a:rPr lang="fr-FR" sz="1800" b="0" strike="sngStrike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sngStrike" noProof="0" dirty="0"/>
            <a:t>- Les pièces de la maison</a:t>
          </a:r>
        </a:p>
        <a:p>
          <a:pPr rtl="0"/>
          <a:r>
            <a:rPr lang="fr-FR" sz="1800" b="0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Phonétique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(polie)</a:t>
          </a:r>
        </a:p>
        <a:p>
          <a:pPr rtl="0"/>
          <a:r>
            <a:rPr lang="fr-FR" sz="1800" b="0" strike="sngStrike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sngStrike" noProof="0" dirty="0"/>
            <a:t>- Les pièces de la maison</a:t>
          </a:r>
        </a:p>
        <a:p>
          <a:pPr rtl="0"/>
          <a:r>
            <a:rPr lang="fr-FR" sz="1800" b="0" strike="sngStrike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rooms</a:t>
          </a:r>
          <a:r>
            <a:rPr lang="fr-FR" dirty="0"/>
            <a:t> in the house.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house.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daily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 in </a:t>
          </a:r>
          <a:r>
            <a:rPr lang="fr-FR" dirty="0" err="1"/>
            <a:t>their</a:t>
          </a:r>
          <a:r>
            <a:rPr lang="fr-FR" dirty="0"/>
            <a:t> house.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Phonétique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Phonétique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IX. Phonétique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rooms</a:t>
          </a:r>
          <a:r>
            <a:rPr lang="fr-FR" dirty="0"/>
            <a:t> in the house.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house.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daily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 in </a:t>
          </a:r>
          <a:r>
            <a:rPr lang="fr-FR" dirty="0" err="1"/>
            <a:t>their</a:t>
          </a:r>
          <a:r>
            <a:rPr lang="fr-FR" dirty="0"/>
            <a:t> house.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IX. Phonétique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0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où j’habite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</a:t>
          </a:r>
          <a:r>
            <a:rPr lang="fr-FR" sz="1400" dirty="0" err="1"/>
            <a:t>Voc</a:t>
          </a:r>
          <a:r>
            <a:rPr lang="fr-FR" sz="1400" dirty="0"/>
            <a:t>: pièces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Gr: </a:t>
          </a:r>
          <a:r>
            <a:rPr lang="fr-FR" sz="1400" dirty="0" err="1"/>
            <a:t>quest</a:t>
          </a:r>
          <a:r>
            <a:rPr lang="fr-FR" sz="1400" dirty="0"/>
            <a:t>. polie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IX. Gr: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/>
      <dgm:t>
        <a:bodyPr/>
        <a:lstStyle/>
        <a:p>
          <a:r>
            <a:rPr lang="fr-FR" sz="1400" dirty="0"/>
            <a:t>VIII. </a:t>
          </a:r>
          <a:r>
            <a:rPr lang="fr-FR" sz="1400" dirty="0" err="1"/>
            <a:t>Voc</a:t>
          </a:r>
          <a:r>
            <a:rPr lang="fr-FR" sz="1400" dirty="0"/>
            <a:t>: meubles</a:t>
          </a:r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r>
            <a:rPr lang="fr-FR" sz="1400" dirty="0"/>
            <a:t>V. Gr: </a:t>
          </a:r>
          <a:r>
            <a:rPr lang="fr-FR" sz="1400" dirty="0" err="1"/>
            <a:t>rép</a:t>
          </a:r>
          <a:r>
            <a:rPr lang="fr-FR" sz="1400" dirty="0"/>
            <a:t>. affirmative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</a:t>
          </a:r>
          <a:r>
            <a:rPr lang="fr-FR" sz="2400" noProof="0" dirty="0"/>
            <a:t>. </a:t>
          </a:r>
          <a:r>
            <a:rPr lang="fr-FR" sz="2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logements originaux au Canada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24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Dire où j’habite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Imaginer ma maison idéale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Les sons [u] et [y]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VI. Compréhension de texte 2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Poser une question polie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IX. Phonétique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  <a:endParaRPr lang="fr-FR" sz="1600" b="0" noProof="0" dirty="0"/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FE8A94D9-C313-4A68-9F5E-03A720B6594F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VII. Vocabulaire</a:t>
          </a:r>
        </a:p>
      </dgm:t>
    </dgm:pt>
    <dgm:pt modelId="{D4F57F36-4774-43EC-91B5-438CF865C676}" type="parTrans" cxnId="{186F6C7A-5D9D-44BF-9EE0-C64E42E470C6}">
      <dgm:prSet/>
      <dgm:spPr/>
      <dgm:t>
        <a:bodyPr/>
        <a:lstStyle/>
        <a:p>
          <a:endParaRPr lang="fr-FR"/>
        </a:p>
      </dgm:t>
    </dgm:pt>
    <dgm:pt modelId="{358F4B28-7BE3-4B26-A432-FF6B1DF7189E}" type="sibTrans" cxnId="{186F6C7A-5D9D-44BF-9EE0-C64E42E470C6}">
      <dgm:prSet/>
      <dgm:spPr/>
      <dgm:t>
        <a:bodyPr/>
        <a:lstStyle/>
        <a:p>
          <a:endParaRPr lang="fr-FR"/>
        </a:p>
      </dgm:t>
    </dgm:pt>
    <dgm:pt modelId="{8B0251FC-C2ED-458B-8A30-A9F5ACFA6313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pièces de la maison</a:t>
          </a:r>
        </a:p>
      </dgm:t>
    </dgm:pt>
    <dgm:pt modelId="{95581EE7-5FE0-4058-B7F5-D0C473E6B706}" type="parTrans" cxnId="{B374E06B-5431-4AC2-9B16-4B91D6731194}">
      <dgm:prSet/>
      <dgm:spPr/>
      <dgm:t>
        <a:bodyPr/>
        <a:lstStyle/>
        <a:p>
          <a:endParaRPr lang="fr-FR"/>
        </a:p>
      </dgm:t>
    </dgm:pt>
    <dgm:pt modelId="{CD99D7BB-D9FE-48BB-B639-7DA9C8E866ED}" type="sibTrans" cxnId="{B374E06B-5431-4AC2-9B16-4B91D6731194}">
      <dgm:prSet/>
      <dgm:spPr/>
      <dgm:t>
        <a:bodyPr/>
        <a:lstStyle/>
        <a:p>
          <a:endParaRPr lang="fr-FR"/>
        </a:p>
      </dgm:t>
    </dgm:pt>
    <dgm:pt modelId="{F797C12B-43F3-4185-94B9-E3C175A536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VIII. Vocabulaire</a:t>
          </a:r>
        </a:p>
      </dgm:t>
    </dgm:pt>
    <dgm:pt modelId="{D25D5850-26D6-48EB-9364-79467D390664}" type="parTrans" cxnId="{73CA1780-35FA-4ADC-A6E4-FDC0C43EE992}">
      <dgm:prSet/>
      <dgm:spPr/>
      <dgm:t>
        <a:bodyPr/>
        <a:lstStyle/>
        <a:p>
          <a:endParaRPr lang="fr-FR"/>
        </a:p>
      </dgm:t>
    </dgm:pt>
    <dgm:pt modelId="{FF703435-086D-4C48-AE45-0BE8BF2D2C36}" type="sibTrans" cxnId="{73CA1780-35FA-4ADC-A6E4-FDC0C43EE992}">
      <dgm:prSet/>
      <dgm:spPr/>
      <dgm:t>
        <a:bodyPr/>
        <a:lstStyle/>
        <a:p>
          <a:endParaRPr lang="fr-FR"/>
        </a:p>
      </dgm:t>
    </dgm:pt>
    <dgm:pt modelId="{59A35DF9-6419-4955-BB48-C2E105ECF837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meubles </a:t>
          </a:r>
        </a:p>
      </dgm:t>
    </dgm:pt>
    <dgm:pt modelId="{6F01F562-8B38-431B-8FE5-938C225AD0FE}" type="parTrans" cxnId="{1E789900-F5E7-420E-B893-C1F285D19CB7}">
      <dgm:prSet/>
      <dgm:spPr/>
      <dgm:t>
        <a:bodyPr/>
        <a:lstStyle/>
        <a:p>
          <a:endParaRPr lang="fr-FR"/>
        </a:p>
      </dgm:t>
    </dgm:pt>
    <dgm:pt modelId="{0C02959F-F201-49B5-803F-0705C6E7B2DB}" type="sibTrans" cxnId="{1E789900-F5E7-420E-B893-C1F285D19CB7}">
      <dgm:prSet/>
      <dgm:spPr/>
      <dgm:t>
        <a:bodyPr/>
        <a:lstStyle/>
        <a:p>
          <a:endParaRPr lang="fr-FR"/>
        </a:p>
      </dgm:t>
    </dgm:pt>
    <dgm:pt modelId="{366DE7E7-91D5-44CA-8CB4-1693EEC8CE52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Répondre par l’affirmative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0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0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0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0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0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0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0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0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10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10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10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10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1D3201E0-BC50-48B1-B783-3372E10EB4D5}" type="pres">
      <dgm:prSet presAssocID="{FE8A94D9-C313-4A68-9F5E-03A720B6594F}" presName="linNode" presStyleCnt="0"/>
      <dgm:spPr/>
    </dgm:pt>
    <dgm:pt modelId="{4A4F01F8-7A8F-48C4-B19E-E80E346CDD76}" type="pres">
      <dgm:prSet presAssocID="{FE8A94D9-C313-4A68-9F5E-03A720B6594F}" presName="parentShp" presStyleLbl="node1" presStyleIdx="6" presStyleCnt="10">
        <dgm:presLayoutVars>
          <dgm:bulletEnabled val="1"/>
        </dgm:presLayoutVars>
      </dgm:prSet>
      <dgm:spPr/>
    </dgm:pt>
    <dgm:pt modelId="{5BAE676C-9A75-4491-AA56-E6BFC58EFB82}" type="pres">
      <dgm:prSet presAssocID="{FE8A94D9-C313-4A68-9F5E-03A720B6594F}" presName="childShp" presStyleLbl="bgAccFollowNode1" presStyleIdx="6" presStyleCnt="10">
        <dgm:presLayoutVars>
          <dgm:bulletEnabled val="1"/>
        </dgm:presLayoutVars>
      </dgm:prSet>
      <dgm:spPr/>
    </dgm:pt>
    <dgm:pt modelId="{03EE1BB6-B17B-4AB4-9531-5644AF6B95FB}" type="pres">
      <dgm:prSet presAssocID="{358F4B28-7BE3-4B26-A432-FF6B1DF7189E}" presName="spacing" presStyleCnt="0"/>
      <dgm:spPr/>
    </dgm:pt>
    <dgm:pt modelId="{992E6CF8-1F67-4CDA-8A48-54BF4D487D2F}" type="pres">
      <dgm:prSet presAssocID="{F797C12B-43F3-4185-94B9-E3C175A5369B}" presName="linNode" presStyleCnt="0"/>
      <dgm:spPr/>
    </dgm:pt>
    <dgm:pt modelId="{5A48463C-01C2-4F6B-85E2-6000A611E48B}" type="pres">
      <dgm:prSet presAssocID="{F797C12B-43F3-4185-94B9-E3C175A5369B}" presName="parentShp" presStyleLbl="node1" presStyleIdx="7" presStyleCnt="10">
        <dgm:presLayoutVars>
          <dgm:bulletEnabled val="1"/>
        </dgm:presLayoutVars>
      </dgm:prSet>
      <dgm:spPr/>
    </dgm:pt>
    <dgm:pt modelId="{252DF114-0C88-4F4B-A4C6-3EFD4FD40F39}" type="pres">
      <dgm:prSet presAssocID="{F797C12B-43F3-4185-94B9-E3C175A5369B}" presName="childShp" presStyleLbl="bgAccFollowNode1" presStyleIdx="7" presStyleCnt="10">
        <dgm:presLayoutVars>
          <dgm:bulletEnabled val="1"/>
        </dgm:presLayoutVars>
      </dgm:prSet>
      <dgm:spPr/>
    </dgm:pt>
    <dgm:pt modelId="{77AFEBFF-4A18-49C8-B8D7-19D3F716B891}" type="pres">
      <dgm:prSet presAssocID="{FF703435-086D-4C48-AE45-0BE8BF2D2C36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8" presStyleCnt="10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8" presStyleCnt="10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9" presStyleCnt="10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9" presStyleCnt="10">
        <dgm:presLayoutVars>
          <dgm:bulletEnabled val="1"/>
        </dgm:presLayoutVars>
      </dgm:prSet>
      <dgm:spPr/>
    </dgm:pt>
  </dgm:ptLst>
  <dgm:cxnLst>
    <dgm:cxn modelId="{1E789900-F5E7-420E-B893-C1F285D19CB7}" srcId="{F797C12B-43F3-4185-94B9-E3C175A5369B}" destId="{59A35DF9-6419-4955-BB48-C2E105ECF837}" srcOrd="0" destOrd="0" parTransId="{6F01F562-8B38-431B-8FE5-938C225AD0FE}" sibTransId="{0C02959F-F201-49B5-803F-0705C6E7B2DB}"/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B374E06B-5431-4AC2-9B16-4B91D6731194}" srcId="{FE8A94D9-C313-4A68-9F5E-03A720B6594F}" destId="{8B0251FC-C2ED-458B-8A30-A9F5ACFA6313}" srcOrd="0" destOrd="0" parTransId="{95581EE7-5FE0-4058-B7F5-D0C473E6B706}" sibTransId="{CD99D7BB-D9FE-48BB-B639-7DA9C8E866ED}"/>
    <dgm:cxn modelId="{186F6C7A-5D9D-44BF-9EE0-C64E42E470C6}" srcId="{CF9055CF-8DEB-4A02-949A-DE72B6AC5D37}" destId="{FE8A94D9-C313-4A68-9F5E-03A720B6594F}" srcOrd="6" destOrd="0" parTransId="{D4F57F36-4774-43EC-91B5-438CF865C676}" sibTransId="{358F4B28-7BE3-4B26-A432-FF6B1DF7189E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73CA1780-35FA-4ADC-A6E4-FDC0C43EE992}" srcId="{CF9055CF-8DEB-4A02-949A-DE72B6AC5D37}" destId="{F797C12B-43F3-4185-94B9-E3C175A5369B}" srcOrd="7" destOrd="0" parTransId="{D25D5850-26D6-48EB-9364-79467D390664}" sibTransId="{FF703435-086D-4C48-AE45-0BE8BF2D2C36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D8769184-CC5B-4711-B8A2-C07751C7F23D}" type="presOf" srcId="{FE8A94D9-C313-4A68-9F5E-03A720B6594F}" destId="{4A4F01F8-7A8F-48C4-B19E-E80E346CDD76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9" destOrd="0" parTransId="{5EEE660E-9757-4F43-9695-C35F0B8866E5}" sibTransId="{D26AE52F-24DF-4B4E-A19B-91CDA636C345}"/>
    <dgm:cxn modelId="{01E209A6-2968-46AB-8B02-C3817FC759BD}" type="presOf" srcId="{8B0251FC-C2ED-458B-8A30-A9F5ACFA6313}" destId="{5BAE676C-9A75-4491-AA56-E6BFC58EFB82}" srcOrd="0" destOrd="0" presId="urn:microsoft.com/office/officeart/2005/8/layout/vList6"/>
    <dgm:cxn modelId="{34F662A9-026D-4A72-8706-B31CDF796125}" srcId="{CF9055CF-8DEB-4A02-949A-DE72B6AC5D37}" destId="{FEAEA849-3772-415C-AAE7-3452CCD87253}" srcOrd="8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2210DB4-5E26-4EA5-90A5-F25148A70B26}" type="presOf" srcId="{F797C12B-43F3-4185-94B9-E3C175A5369B}" destId="{5A48463C-01C2-4F6B-85E2-6000A611E48B}" srcOrd="0" destOrd="0" presId="urn:microsoft.com/office/officeart/2005/8/layout/vList6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49C072EA-905F-42A5-B6D0-68DECE00160E}" type="presOf" srcId="{59A35DF9-6419-4955-BB48-C2E105ECF837}" destId="{252DF114-0C88-4F4B-A4C6-3EFD4FD40F39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DAB44565-289F-4F7E-9EAD-9FD1611358FF}" type="presParOf" srcId="{5ACC8FAA-3A9A-41B0-9DDA-865905840129}" destId="{1D3201E0-BC50-48B1-B783-3372E10EB4D5}" srcOrd="12" destOrd="0" presId="urn:microsoft.com/office/officeart/2005/8/layout/vList6"/>
    <dgm:cxn modelId="{064D39A5-C9DF-44BB-9AE3-BE38924896C3}" type="presParOf" srcId="{1D3201E0-BC50-48B1-B783-3372E10EB4D5}" destId="{4A4F01F8-7A8F-48C4-B19E-E80E346CDD76}" srcOrd="0" destOrd="0" presId="urn:microsoft.com/office/officeart/2005/8/layout/vList6"/>
    <dgm:cxn modelId="{0D210820-8418-474A-8069-5417EBE165D2}" type="presParOf" srcId="{1D3201E0-BC50-48B1-B783-3372E10EB4D5}" destId="{5BAE676C-9A75-4491-AA56-E6BFC58EFB82}" srcOrd="1" destOrd="0" presId="urn:microsoft.com/office/officeart/2005/8/layout/vList6"/>
    <dgm:cxn modelId="{678A971E-B54B-4422-B477-AAA985CDE875}" type="presParOf" srcId="{5ACC8FAA-3A9A-41B0-9DDA-865905840129}" destId="{03EE1BB6-B17B-4AB4-9531-5644AF6B95FB}" srcOrd="13" destOrd="0" presId="urn:microsoft.com/office/officeart/2005/8/layout/vList6"/>
    <dgm:cxn modelId="{7186CD57-4804-46E2-B2FD-C5B85DF8BCE8}" type="presParOf" srcId="{5ACC8FAA-3A9A-41B0-9DDA-865905840129}" destId="{992E6CF8-1F67-4CDA-8A48-54BF4D487D2F}" srcOrd="14" destOrd="0" presId="urn:microsoft.com/office/officeart/2005/8/layout/vList6"/>
    <dgm:cxn modelId="{49C948F7-A0C2-4DEA-8B9C-A303BB178A84}" type="presParOf" srcId="{992E6CF8-1F67-4CDA-8A48-54BF4D487D2F}" destId="{5A48463C-01C2-4F6B-85E2-6000A611E48B}" srcOrd="0" destOrd="0" presId="urn:microsoft.com/office/officeart/2005/8/layout/vList6"/>
    <dgm:cxn modelId="{609DD53B-5E06-453B-B081-24440A62230C}" type="presParOf" srcId="{992E6CF8-1F67-4CDA-8A48-54BF4D487D2F}" destId="{252DF114-0C88-4F4B-A4C6-3EFD4FD40F39}" srcOrd="1" destOrd="0" presId="urn:microsoft.com/office/officeart/2005/8/layout/vList6"/>
    <dgm:cxn modelId="{89F7E829-3D9B-48DB-9511-FCBF6C9AB05C}" type="presParOf" srcId="{5ACC8FAA-3A9A-41B0-9DDA-865905840129}" destId="{77AFEBFF-4A18-49C8-B8D7-19D3F716B891}" srcOrd="15" destOrd="0" presId="urn:microsoft.com/office/officeart/2005/8/layout/vList6"/>
    <dgm:cxn modelId="{4C07BF2D-327C-42E3-9788-51919AD143F5}" type="presParOf" srcId="{5ACC8FAA-3A9A-41B0-9DDA-865905840129}" destId="{323884AA-7BB6-4C23-B682-97E3FBD68C1B}" srcOrd="16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7" destOrd="0" presId="urn:microsoft.com/office/officeart/2005/8/layout/vList6"/>
    <dgm:cxn modelId="{A3C3D1DA-BBA3-4A73-9F9B-04E2F6B420C5}" type="presParOf" srcId="{5ACC8FAA-3A9A-41B0-9DDA-865905840129}" destId="{B5D8C780-2588-464C-9E0F-096DCDC48D42}" srcOrd="18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types de logement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types de logement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751015" y="0"/>
        <a:ext cx="1121668" cy="365125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Phonétique</a:t>
          </a:r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Production</a:t>
          </a:r>
        </a:p>
      </dsp:txBody>
      <dsp:txXfrm>
        <a:off x="10887622" y="0"/>
        <a:ext cx="1121668" cy="365125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</a:t>
          </a:r>
          <a:r>
            <a:rPr lang="fr-FR" sz="2500" kern="1200" dirty="0" err="1"/>
            <a:t>rooms</a:t>
          </a:r>
          <a:r>
            <a:rPr lang="fr-FR" sz="2500" kern="1200" dirty="0"/>
            <a:t> in the house.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house.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talk about </a:t>
          </a:r>
          <a:r>
            <a:rPr lang="fr-FR" sz="2500" kern="1200" dirty="0" err="1"/>
            <a:t>daily</a:t>
          </a:r>
          <a:r>
            <a:rPr lang="fr-FR" sz="2500" kern="1200" dirty="0"/>
            <a:t> </a:t>
          </a:r>
          <a:r>
            <a:rPr lang="fr-FR" sz="2500" kern="1200" dirty="0" err="1"/>
            <a:t>activities</a:t>
          </a:r>
          <a:r>
            <a:rPr lang="fr-FR" sz="2500" kern="1200" dirty="0"/>
            <a:t> in </a:t>
          </a:r>
          <a:r>
            <a:rPr lang="fr-FR" sz="2500" kern="1200" dirty="0" err="1"/>
            <a:t>their</a:t>
          </a:r>
          <a:r>
            <a:rPr lang="fr-FR" sz="2500" kern="1200" dirty="0"/>
            <a:t> house.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7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7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7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751015" y="0"/>
        <a:ext cx="1121668" cy="365125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Phonétique</a:t>
          </a:r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Production</a:t>
          </a:r>
        </a:p>
      </dsp:txBody>
      <dsp:txXfrm>
        <a:off x="10887622" y="0"/>
        <a:ext cx="1121668" cy="365125"/>
      </dsp:txXfrm>
    </dsp:sp>
  </dsp:spTree>
</dsp:drawing>
</file>

<file path=ppt/diagrams/drawing7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751015" y="0"/>
        <a:ext cx="1121668" cy="365125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Phonétique</a:t>
          </a:r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Production</a:t>
          </a:r>
        </a:p>
      </dsp:txBody>
      <dsp:txXfrm>
        <a:off x="10887622" y="0"/>
        <a:ext cx="1121668" cy="365125"/>
      </dsp:txXfrm>
    </dsp:sp>
  </dsp:spTree>
</dsp:drawing>
</file>

<file path=ppt/diagrams/drawing7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751015" y="0"/>
        <a:ext cx="1121668" cy="365125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Phonétique</a:t>
          </a:r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Production</a:t>
          </a:r>
        </a:p>
      </dsp:txBody>
      <dsp:txXfrm>
        <a:off x="10887622" y="0"/>
        <a:ext cx="1121668" cy="365125"/>
      </dsp:txXfrm>
    </dsp:sp>
  </dsp:spTree>
</dsp:drawing>
</file>

<file path=ppt/diagrams/drawing7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</a:t>
          </a:r>
          <a:r>
            <a:rPr lang="fr-FR" sz="2500" kern="1200" dirty="0" err="1"/>
            <a:t>rooms</a:t>
          </a:r>
          <a:r>
            <a:rPr lang="fr-FR" sz="2500" kern="1200" dirty="0"/>
            <a:t> in the house.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house.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talk about </a:t>
          </a:r>
          <a:r>
            <a:rPr lang="fr-FR" sz="2500" kern="1200" dirty="0" err="1"/>
            <a:t>daily</a:t>
          </a:r>
          <a:r>
            <a:rPr lang="fr-FR" sz="2500" kern="1200" dirty="0"/>
            <a:t> </a:t>
          </a:r>
          <a:r>
            <a:rPr lang="fr-FR" sz="2500" kern="1200" dirty="0" err="1"/>
            <a:t>activities</a:t>
          </a:r>
          <a:r>
            <a:rPr lang="fr-FR" sz="2500" kern="1200" dirty="0"/>
            <a:t> in </a:t>
          </a:r>
          <a:r>
            <a:rPr lang="fr-FR" sz="2500" kern="1200" dirty="0" err="1"/>
            <a:t>their</a:t>
          </a:r>
          <a:r>
            <a:rPr lang="fr-FR" sz="2500" kern="1200" dirty="0"/>
            <a:t> house.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751015" y="0"/>
        <a:ext cx="1121668" cy="365125"/>
      </dsp:txXfrm>
    </dsp:sp>
    <dsp:sp modelId="{B786CA46-60D8-405C-98EE-98F4EF666B97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Phonétique</a:t>
          </a:r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Production</a:t>
          </a:r>
        </a:p>
      </dsp:txBody>
      <dsp:txXfrm>
        <a:off x="10887622" y="0"/>
        <a:ext cx="1121668" cy="3651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67520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où j’habite</a:t>
          </a:r>
        </a:p>
      </dsp:txBody>
      <dsp:txXfrm>
        <a:off x="23509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</a:t>
          </a:r>
          <a:r>
            <a:rPr lang="fr-FR" sz="1400" kern="1200" dirty="0" err="1"/>
            <a:t>quest</a:t>
          </a:r>
          <a:r>
            <a:rPr lang="fr-FR" sz="1400" kern="1200" dirty="0"/>
            <a:t>. polie</a:t>
          </a:r>
        </a:p>
      </dsp:txBody>
      <dsp:txXfrm>
        <a:off x="34344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</a:t>
          </a:r>
          <a:r>
            <a:rPr lang="fr-FR" sz="1400" kern="1200" dirty="0" err="1"/>
            <a:t>rép</a:t>
          </a:r>
          <a:r>
            <a:rPr lang="fr-FR" sz="1400" kern="1200" dirty="0"/>
            <a:t>. affirmative</a:t>
          </a:r>
        </a:p>
      </dsp:txBody>
      <dsp:txXfrm>
        <a:off x="45179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418832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01395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02301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 err="1"/>
            <a:t>Voc</a:t>
          </a:r>
          <a:r>
            <a:rPr lang="fr-FR" sz="1400" kern="1200" dirty="0"/>
            <a:t>: pièces</a:t>
          </a:r>
        </a:p>
      </dsp:txBody>
      <dsp:txXfrm>
        <a:off x="6684864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</a:t>
          </a:r>
          <a:r>
            <a:rPr lang="fr-FR" sz="1400" kern="1200" dirty="0" err="1"/>
            <a:t>Voc</a:t>
          </a:r>
          <a:r>
            <a:rPr lang="fr-FR" sz="1400" kern="1200" dirty="0"/>
            <a:t>: meubles</a:t>
          </a:r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669238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8851801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18739" y="0"/>
        <a:ext cx="989211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999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logements originaux au Canada</a:t>
          </a:r>
        </a:p>
      </dsp:txBody>
      <dsp:txXfrm>
        <a:off x="4206240" y="63545"/>
        <a:ext cx="6124723" cy="369274"/>
      </dsp:txXfrm>
    </dsp:sp>
    <dsp:sp modelId="{2139DAE1-194F-4D50-9F03-BFE7EEE6D6C5}">
      <dsp:nvSpPr>
        <dsp:cNvPr id="0" name=""/>
        <dsp:cNvSpPr/>
      </dsp:nvSpPr>
      <dsp:spPr>
        <a:xfrm>
          <a:off x="0" y="1999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>
        <a:off x="24035" y="26034"/>
        <a:ext cx="4158170" cy="444296"/>
      </dsp:txXfrm>
    </dsp:sp>
    <dsp:sp modelId="{FC232115-E94D-46B1-97D1-031007A68C7D}">
      <dsp:nvSpPr>
        <dsp:cNvPr id="0" name=""/>
        <dsp:cNvSpPr/>
      </dsp:nvSpPr>
      <dsp:spPr>
        <a:xfrm>
          <a:off x="4206240" y="543602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206881"/>
            <a:satOff val="-5694"/>
            <a:lumOff val="-20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206881"/>
              <a:satOff val="-5694"/>
              <a:lumOff val="-2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05148"/>
        <a:ext cx="6124723" cy="369274"/>
      </dsp:txXfrm>
    </dsp:sp>
    <dsp:sp modelId="{769FF7B9-526A-48E9-A158-552348347FA9}">
      <dsp:nvSpPr>
        <dsp:cNvPr id="0" name=""/>
        <dsp:cNvSpPr/>
      </dsp:nvSpPr>
      <dsp:spPr>
        <a:xfrm>
          <a:off x="0" y="543602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1088988"/>
                <a:satOff val="-4531"/>
                <a:lumOff val="10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 1</a:t>
          </a:r>
        </a:p>
      </dsp:txBody>
      <dsp:txXfrm>
        <a:off x="24035" y="567637"/>
        <a:ext cx="4158170" cy="444296"/>
      </dsp:txXfrm>
    </dsp:sp>
    <dsp:sp modelId="{504663BE-D4A1-41D5-AB00-9F9185954B99}">
      <dsp:nvSpPr>
        <dsp:cNvPr id="0" name=""/>
        <dsp:cNvSpPr/>
      </dsp:nvSpPr>
      <dsp:spPr>
        <a:xfrm>
          <a:off x="4206240" y="1085205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413761"/>
            <a:satOff val="-11388"/>
            <a:lumOff val="-4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413761"/>
              <a:satOff val="-11388"/>
              <a:lumOff val="-4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Dire où j’habite</a:t>
          </a:r>
        </a:p>
      </dsp:txBody>
      <dsp:txXfrm>
        <a:off x="4206240" y="1146751"/>
        <a:ext cx="6124723" cy="369274"/>
      </dsp:txXfrm>
    </dsp:sp>
    <dsp:sp modelId="{A48C84AE-E78F-4D72-992D-EC46DC5449EC}">
      <dsp:nvSpPr>
        <dsp:cNvPr id="0" name=""/>
        <dsp:cNvSpPr/>
      </dsp:nvSpPr>
      <dsp:spPr>
        <a:xfrm>
          <a:off x="0" y="1085205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2177976"/>
                <a:satOff val="-9062"/>
                <a:lumOff val="2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24035" y="1109240"/>
        <a:ext cx="4158170" cy="444296"/>
      </dsp:txXfrm>
    </dsp:sp>
    <dsp:sp modelId="{850D5E25-18CF-4A0C-AAC0-652BF5CA1A14}">
      <dsp:nvSpPr>
        <dsp:cNvPr id="0" name=""/>
        <dsp:cNvSpPr/>
      </dsp:nvSpPr>
      <dsp:spPr>
        <a:xfrm>
          <a:off x="4206240" y="1626808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Poser une question polie</a:t>
          </a:r>
        </a:p>
      </dsp:txBody>
      <dsp:txXfrm>
        <a:off x="4206240" y="1688354"/>
        <a:ext cx="6124723" cy="369274"/>
      </dsp:txXfrm>
    </dsp:sp>
    <dsp:sp modelId="{5270A24F-D9E5-4D72-AB80-C2724269F1C7}">
      <dsp:nvSpPr>
        <dsp:cNvPr id="0" name=""/>
        <dsp:cNvSpPr/>
      </dsp:nvSpPr>
      <dsp:spPr>
        <a:xfrm>
          <a:off x="0" y="1626808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Grammaire </a:t>
          </a:r>
        </a:p>
      </dsp:txBody>
      <dsp:txXfrm>
        <a:off x="24035" y="1650843"/>
        <a:ext cx="4158170" cy="444296"/>
      </dsp:txXfrm>
    </dsp:sp>
    <dsp:sp modelId="{C6291843-C46A-4280-9111-FA5AC9ADD2FE}">
      <dsp:nvSpPr>
        <dsp:cNvPr id="0" name=""/>
        <dsp:cNvSpPr/>
      </dsp:nvSpPr>
      <dsp:spPr>
        <a:xfrm>
          <a:off x="4206240" y="2168411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827523"/>
            <a:satOff val="-22776"/>
            <a:lumOff val="-82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827523"/>
              <a:satOff val="-22776"/>
              <a:lumOff val="-82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Répondre par l’affirmative</a:t>
          </a:r>
        </a:p>
      </dsp:txBody>
      <dsp:txXfrm>
        <a:off x="4206240" y="2229957"/>
        <a:ext cx="6124723" cy="369274"/>
      </dsp:txXfrm>
    </dsp:sp>
    <dsp:sp modelId="{A5F69CFA-F8D5-4CEE-8AC7-94C4EEDE8D9F}">
      <dsp:nvSpPr>
        <dsp:cNvPr id="0" name=""/>
        <dsp:cNvSpPr/>
      </dsp:nvSpPr>
      <dsp:spPr>
        <a:xfrm>
          <a:off x="0" y="2168411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4355951"/>
                <a:satOff val="-18123"/>
                <a:lumOff val="427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24035" y="2192446"/>
        <a:ext cx="4158170" cy="444296"/>
      </dsp:txXfrm>
    </dsp:sp>
    <dsp:sp modelId="{FED72C93-5205-4170-8F17-2809BE3A4FCC}">
      <dsp:nvSpPr>
        <dsp:cNvPr id="0" name=""/>
        <dsp:cNvSpPr/>
      </dsp:nvSpPr>
      <dsp:spPr>
        <a:xfrm>
          <a:off x="4206240" y="2710014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034403"/>
            <a:satOff val="-28469"/>
            <a:lumOff val="-102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034403"/>
              <a:satOff val="-28469"/>
              <a:lumOff val="-10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  <a:endParaRPr lang="fr-FR" sz="1600" b="0" kern="1200" noProof="0" dirty="0"/>
        </a:p>
      </dsp:txBody>
      <dsp:txXfrm>
        <a:off x="4206240" y="2771560"/>
        <a:ext cx="6124723" cy="369274"/>
      </dsp:txXfrm>
    </dsp:sp>
    <dsp:sp modelId="{6F7A0067-8171-4DDC-92E7-4B9A16313AC6}">
      <dsp:nvSpPr>
        <dsp:cNvPr id="0" name=""/>
        <dsp:cNvSpPr/>
      </dsp:nvSpPr>
      <dsp:spPr>
        <a:xfrm>
          <a:off x="0" y="2710014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5444940"/>
                <a:satOff val="-22654"/>
                <a:lumOff val="53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Compréhension de texte 2</a:t>
          </a:r>
        </a:p>
      </dsp:txBody>
      <dsp:txXfrm>
        <a:off x="24035" y="2734049"/>
        <a:ext cx="4158170" cy="444296"/>
      </dsp:txXfrm>
    </dsp:sp>
    <dsp:sp modelId="{5BAE676C-9A75-4491-AA56-E6BFC58EFB82}">
      <dsp:nvSpPr>
        <dsp:cNvPr id="0" name=""/>
        <dsp:cNvSpPr/>
      </dsp:nvSpPr>
      <dsp:spPr>
        <a:xfrm>
          <a:off x="4206240" y="3251617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pièces de la maison</a:t>
          </a:r>
        </a:p>
      </dsp:txBody>
      <dsp:txXfrm>
        <a:off x="4206240" y="3313163"/>
        <a:ext cx="6124723" cy="369274"/>
      </dsp:txXfrm>
    </dsp:sp>
    <dsp:sp modelId="{4A4F01F8-7A8F-48C4-B19E-E80E346CDD76}">
      <dsp:nvSpPr>
        <dsp:cNvPr id="0" name=""/>
        <dsp:cNvSpPr/>
      </dsp:nvSpPr>
      <dsp:spPr>
        <a:xfrm>
          <a:off x="0" y="3251617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Vocabulaire</a:t>
          </a:r>
        </a:p>
      </dsp:txBody>
      <dsp:txXfrm>
        <a:off x="24035" y="3275652"/>
        <a:ext cx="4158170" cy="444296"/>
      </dsp:txXfrm>
    </dsp:sp>
    <dsp:sp modelId="{252DF114-0C88-4F4B-A4C6-3EFD4FD40F39}">
      <dsp:nvSpPr>
        <dsp:cNvPr id="0" name=""/>
        <dsp:cNvSpPr/>
      </dsp:nvSpPr>
      <dsp:spPr>
        <a:xfrm>
          <a:off x="4206240" y="3793220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448164"/>
            <a:satOff val="-39857"/>
            <a:lumOff val="-14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448164"/>
              <a:satOff val="-39857"/>
              <a:lumOff val="-14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meubles </a:t>
          </a:r>
        </a:p>
      </dsp:txBody>
      <dsp:txXfrm>
        <a:off x="4206240" y="3854766"/>
        <a:ext cx="6124723" cy="369274"/>
      </dsp:txXfrm>
    </dsp:sp>
    <dsp:sp modelId="{5A48463C-01C2-4F6B-85E2-6000A611E48B}">
      <dsp:nvSpPr>
        <dsp:cNvPr id="0" name=""/>
        <dsp:cNvSpPr/>
      </dsp:nvSpPr>
      <dsp:spPr>
        <a:xfrm>
          <a:off x="0" y="3793220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7622915"/>
                <a:satOff val="-31715"/>
                <a:lumOff val="74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Vocabulaire</a:t>
          </a:r>
        </a:p>
      </dsp:txBody>
      <dsp:txXfrm>
        <a:off x="24035" y="3817255"/>
        <a:ext cx="4158170" cy="444296"/>
      </dsp:txXfrm>
    </dsp:sp>
    <dsp:sp modelId="{1D6A6107-DC69-411D-9BAF-A5F5CBE3C448}">
      <dsp:nvSpPr>
        <dsp:cNvPr id="0" name=""/>
        <dsp:cNvSpPr/>
      </dsp:nvSpPr>
      <dsp:spPr>
        <a:xfrm>
          <a:off x="4206240" y="4334823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655045"/>
            <a:satOff val="-45551"/>
            <a:lumOff val="-16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655045"/>
              <a:satOff val="-45551"/>
              <a:lumOff val="-16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sons [u] et [y]</a:t>
          </a:r>
        </a:p>
      </dsp:txBody>
      <dsp:txXfrm>
        <a:off x="4206240" y="4396369"/>
        <a:ext cx="6124723" cy="369274"/>
      </dsp:txXfrm>
    </dsp:sp>
    <dsp:sp modelId="{E5078EBD-CCF1-4A84-9F40-1D13B4880633}">
      <dsp:nvSpPr>
        <dsp:cNvPr id="0" name=""/>
        <dsp:cNvSpPr/>
      </dsp:nvSpPr>
      <dsp:spPr>
        <a:xfrm>
          <a:off x="0" y="4334823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8711903"/>
                <a:satOff val="-36246"/>
                <a:lumOff val="854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IX. Phonétique</a:t>
          </a:r>
        </a:p>
      </dsp:txBody>
      <dsp:txXfrm>
        <a:off x="24035" y="4358858"/>
        <a:ext cx="4158170" cy="444296"/>
      </dsp:txXfrm>
    </dsp:sp>
    <dsp:sp modelId="{DA3F2CB2-660E-4134-BEBD-04D86016252A}">
      <dsp:nvSpPr>
        <dsp:cNvPr id="0" name=""/>
        <dsp:cNvSpPr/>
      </dsp:nvSpPr>
      <dsp:spPr>
        <a:xfrm>
          <a:off x="4206240" y="4876426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Imaginer ma maison idéale</a:t>
          </a:r>
        </a:p>
      </dsp:txBody>
      <dsp:txXfrm>
        <a:off x="4206240" y="4937972"/>
        <a:ext cx="6124723" cy="369274"/>
      </dsp:txXfrm>
    </dsp:sp>
    <dsp:sp modelId="{DAED7678-2CFC-423C-BA3A-CF91C0162302}">
      <dsp:nvSpPr>
        <dsp:cNvPr id="0" name=""/>
        <dsp:cNvSpPr/>
      </dsp:nvSpPr>
      <dsp:spPr>
        <a:xfrm>
          <a:off x="0" y="4876426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X. Production</a:t>
          </a:r>
        </a:p>
      </dsp:txBody>
      <dsp:txXfrm>
        <a:off x="24035" y="4900461"/>
        <a:ext cx="4158170" cy="444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21/10/2023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8" tIns="46580" rIns="93158" bIns="4658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58" tIns="46580" rIns="93158" bIns="4658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40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96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488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07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3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481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7815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828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91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83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30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96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Commencer par un rappel des registres familier standard avec couleurs. Associer les types de questions et laisser le registre soutenu en dernier pour la démo.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929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Commencer par un rappel des mots interrogatifs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76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10/21/2023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10/21/2023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21/10/2023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10/21/2023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10/21/2023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21/10/2023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7.xml"/><Relationship Id="rId5" Type="http://schemas.openxmlformats.org/officeDocument/2006/relationships/image" Target="../media/image24.png"/><Relationship Id="rId10" Type="http://schemas.microsoft.com/office/2007/relationships/diagramDrawing" Target="../diagrams/drawing17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9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diagramDrawing" Target="../diagrams/drawing20.xml"/><Relationship Id="rId3" Type="http://schemas.microsoft.com/office/2007/relationships/media" Target="../media/media4.mp3"/><Relationship Id="rId7" Type="http://schemas.openxmlformats.org/officeDocument/2006/relationships/image" Target="../media/image18.png"/><Relationship Id="rId12" Type="http://schemas.openxmlformats.org/officeDocument/2006/relationships/diagramColors" Target="../diagrams/colors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11" Type="http://schemas.openxmlformats.org/officeDocument/2006/relationships/diagramQuickStyle" Target="../diagrams/quickStyle20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20.xml"/><Relationship Id="rId4" Type="http://schemas.openxmlformats.org/officeDocument/2006/relationships/audio" Target="../media/media4.mp3"/><Relationship Id="rId9" Type="http://schemas.openxmlformats.org/officeDocument/2006/relationships/diagramData" Target="../diagrams/data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3.xml"/><Relationship Id="rId5" Type="http://schemas.openxmlformats.org/officeDocument/2006/relationships/image" Target="../media/image24.png"/><Relationship Id="rId10" Type="http://schemas.microsoft.com/office/2007/relationships/diagramDrawing" Target="../diagrams/drawing23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2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4.xml"/><Relationship Id="rId5" Type="http://schemas.openxmlformats.org/officeDocument/2006/relationships/image" Target="../media/image18.png"/><Relationship Id="rId10" Type="http://schemas.microsoft.com/office/2007/relationships/diagramDrawing" Target="../diagrams/drawing24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5.xml"/><Relationship Id="rId9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6.xml"/><Relationship Id="rId5" Type="http://schemas.openxmlformats.org/officeDocument/2006/relationships/image" Target="../media/image24.png"/><Relationship Id="rId10" Type="http://schemas.microsoft.com/office/2007/relationships/diagramDrawing" Target="../diagrams/drawing26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2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image" Target="../media/image31.jpeg"/><Relationship Id="rId7" Type="http://schemas.openxmlformats.org/officeDocument/2006/relationships/diagramQuickStyle" Target="../diagrams/quickStyle2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7.xml"/><Relationship Id="rId5" Type="http://schemas.openxmlformats.org/officeDocument/2006/relationships/diagramData" Target="../diagrams/data27.xml"/><Relationship Id="rId4" Type="http://schemas.openxmlformats.org/officeDocument/2006/relationships/image" Target="../media/image11.gif"/><Relationship Id="rId9" Type="http://schemas.microsoft.com/office/2007/relationships/diagramDrawing" Target="../diagrams/drawing27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28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image" Target="../media/image11.gif"/><Relationship Id="rId7" Type="http://schemas.openxmlformats.org/officeDocument/2006/relationships/diagramQuickStyle" Target="../diagrams/quickStyle29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9.xml"/><Relationship Id="rId5" Type="http://schemas.openxmlformats.org/officeDocument/2006/relationships/diagramData" Target="../diagrams/data29.xml"/><Relationship Id="rId4" Type="http://schemas.openxmlformats.org/officeDocument/2006/relationships/image" Target="../media/image33.gif"/><Relationship Id="rId9" Type="http://schemas.microsoft.com/office/2007/relationships/diagramDrawing" Target="../diagrams/drawing29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30.xml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2.xml"/><Relationship Id="rId3" Type="http://schemas.openxmlformats.org/officeDocument/2006/relationships/image" Target="../media/image37.png"/><Relationship Id="rId7" Type="http://schemas.openxmlformats.org/officeDocument/2006/relationships/diagramColors" Target="../diagrams/colors3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2.xml"/><Relationship Id="rId5" Type="http://schemas.openxmlformats.org/officeDocument/2006/relationships/diagramLayout" Target="../diagrams/layout32.xml"/><Relationship Id="rId4" Type="http://schemas.openxmlformats.org/officeDocument/2006/relationships/diagramData" Target="../diagrams/data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Zjuo0gW_DDs?feature=oembed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jpeg"/><Relationship Id="rId9" Type="http://schemas.microsoft.com/office/2007/relationships/diagramDrawing" Target="../diagrams/drawing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e.kahoot.it/details/9e213a49-ab7e-4a17-95cd-c7c9f254b566" TargetMode="External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10" Type="http://schemas.openxmlformats.org/officeDocument/2006/relationships/hyperlink" Target="https://create.kahoot.it/details/124409ef-a1df-4c76-bafd-8fd57193a441" TargetMode="External"/><Relationship Id="rId4" Type="http://schemas.openxmlformats.org/officeDocument/2006/relationships/diagramLayout" Target="../diagrams/layout34.xml"/><Relationship Id="rId9" Type="http://schemas.openxmlformats.org/officeDocument/2006/relationships/hyperlink" Target="https://create.kahoot.it/details/b98df4f5-3b26-41a1-a59a-a33a2e6214b9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5.xml"/><Relationship Id="rId5" Type="http://schemas.openxmlformats.org/officeDocument/2006/relationships/image" Target="../media/image24.png"/><Relationship Id="rId10" Type="http://schemas.microsoft.com/office/2007/relationships/diagramDrawing" Target="../diagrams/drawing35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3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6.xml"/><Relationship Id="rId5" Type="http://schemas.openxmlformats.org/officeDocument/2006/relationships/image" Target="../media/image18.png"/><Relationship Id="rId10" Type="http://schemas.microsoft.com/office/2007/relationships/diagramDrawing" Target="../diagrams/drawing36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3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7.xml"/><Relationship Id="rId9" Type="http://schemas.openxmlformats.org/officeDocument/2006/relationships/image" Target="../media/image10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8.xml"/><Relationship Id="rId5" Type="http://schemas.openxmlformats.org/officeDocument/2006/relationships/image" Target="../media/image24.png"/><Relationship Id="rId10" Type="http://schemas.microsoft.com/office/2007/relationships/diagramDrawing" Target="../diagrams/drawing38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38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39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9.xml"/><Relationship Id="rId5" Type="http://schemas.openxmlformats.org/officeDocument/2006/relationships/diagramLayout" Target="../diagrams/layout39.xml"/><Relationship Id="rId4" Type="http://schemas.openxmlformats.org/officeDocument/2006/relationships/diagramData" Target="../diagrams/data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Data" Target="../diagrams/data4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3.xml"/><Relationship Id="rId15" Type="http://schemas.openxmlformats.org/officeDocument/2006/relationships/diagramColors" Target="../diagrams/colors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0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Data" Target="../diagrams/data40.xml"/><Relationship Id="rId5" Type="http://schemas.openxmlformats.org/officeDocument/2006/relationships/image" Target="../media/image21.png"/><Relationship Id="rId10" Type="http://schemas.microsoft.com/office/2007/relationships/diagramDrawing" Target="../diagrams/drawing40.xml"/><Relationship Id="rId4" Type="http://schemas.openxmlformats.org/officeDocument/2006/relationships/image" Target="../media/image43.png"/><Relationship Id="rId9" Type="http://schemas.openxmlformats.org/officeDocument/2006/relationships/diagramColors" Target="../diagrams/colors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2.xml"/><Relationship Id="rId5" Type="http://schemas.openxmlformats.org/officeDocument/2006/relationships/image" Target="../media/image24.png"/><Relationship Id="rId10" Type="http://schemas.microsoft.com/office/2007/relationships/diagramDrawing" Target="../diagrams/drawing42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4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3.xml"/><Relationship Id="rId5" Type="http://schemas.openxmlformats.org/officeDocument/2006/relationships/image" Target="../media/image18.png"/><Relationship Id="rId10" Type="http://schemas.microsoft.com/office/2007/relationships/diagramDrawing" Target="../diagrams/drawing43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4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4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4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1.png"/><Relationship Id="rId11" Type="http://schemas.microsoft.com/office/2007/relationships/diagramDrawing" Target="../diagrams/drawing44.xml"/><Relationship Id="rId5" Type="http://schemas.openxmlformats.org/officeDocument/2006/relationships/image" Target="../media/image45.png"/><Relationship Id="rId10" Type="http://schemas.openxmlformats.org/officeDocument/2006/relationships/diagramColors" Target="../diagrams/colors44.xml"/><Relationship Id="rId4" Type="http://schemas.openxmlformats.org/officeDocument/2006/relationships/image" Target="../media/image44.png"/><Relationship Id="rId9" Type="http://schemas.openxmlformats.org/officeDocument/2006/relationships/diagramQuickStyle" Target="../diagrams/quickStyle4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45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Layout" Target="../diagrams/layout45.xml"/><Relationship Id="rId5" Type="http://schemas.openxmlformats.org/officeDocument/2006/relationships/diagramData" Target="../diagrams/data45.xml"/><Relationship Id="rId4" Type="http://schemas.openxmlformats.org/officeDocument/2006/relationships/image" Target="../media/image46.png"/><Relationship Id="rId9" Type="http://schemas.microsoft.com/office/2007/relationships/diagramDrawing" Target="../diagrams/drawing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7.xml"/><Relationship Id="rId3" Type="http://schemas.openxmlformats.org/officeDocument/2006/relationships/image" Target="../media/image48.png"/><Relationship Id="rId7" Type="http://schemas.openxmlformats.org/officeDocument/2006/relationships/diagramColors" Target="../diagrams/colors47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7.xml"/><Relationship Id="rId5" Type="http://schemas.openxmlformats.org/officeDocument/2006/relationships/diagramLayout" Target="../diagrams/layout47.xml"/><Relationship Id="rId4" Type="http://schemas.openxmlformats.org/officeDocument/2006/relationships/diagramData" Target="../diagrams/data4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8.xml"/><Relationship Id="rId9" Type="http://schemas.openxmlformats.org/officeDocument/2006/relationships/image" Target="../media/image10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9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4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9.jpeg"/><Relationship Id="rId11" Type="http://schemas.microsoft.com/office/2007/relationships/diagramDrawing" Target="../diagrams/drawing49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49.xml"/><Relationship Id="rId4" Type="http://schemas.openxmlformats.org/officeDocument/2006/relationships/notesSlide" Target="../notesSlides/notesSlide12.xml"/><Relationship Id="rId9" Type="http://schemas.openxmlformats.org/officeDocument/2006/relationships/diagramQuickStyle" Target="../diagrams/quickStyle4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1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microsoft.com/office/2007/relationships/diagramDrawing" Target="../diagrams/drawing5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53.png"/><Relationship Id="rId11" Type="http://schemas.openxmlformats.org/officeDocument/2006/relationships/diagramColors" Target="../diagrams/colors51.xml"/><Relationship Id="rId5" Type="http://schemas.openxmlformats.org/officeDocument/2006/relationships/image" Target="../media/image52.png"/><Relationship Id="rId10" Type="http://schemas.openxmlformats.org/officeDocument/2006/relationships/diagramQuickStyle" Target="../diagrams/quickStyle51.xml"/><Relationship Id="rId4" Type="http://schemas.openxmlformats.org/officeDocument/2006/relationships/image" Target="../media/image51.jpeg"/><Relationship Id="rId9" Type="http://schemas.openxmlformats.org/officeDocument/2006/relationships/diagramLayout" Target="../diagrams/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3.xml"/><Relationship Id="rId3" Type="http://schemas.openxmlformats.org/officeDocument/2006/relationships/hyperlink" Target="https://create.kahoot.it/details/b2ebcd57-368f-4857-82de-4eda8d9857c8" TargetMode="External"/><Relationship Id="rId7" Type="http://schemas.openxmlformats.org/officeDocument/2006/relationships/diagramQuickStyle" Target="../diagrams/quickStyle53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3.xml"/><Relationship Id="rId5" Type="http://schemas.openxmlformats.org/officeDocument/2006/relationships/diagramData" Target="../diagrams/data53.xml"/><Relationship Id="rId4" Type="http://schemas.openxmlformats.org/officeDocument/2006/relationships/hyperlink" Target="https://create.kahoot.it/details/f0d5daf3-704e-4e97-8700-f355af7b5e33" TargetMode="External"/><Relationship Id="rId9" Type="http://schemas.microsoft.com/office/2007/relationships/diagramDrawing" Target="../diagrams/drawing53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4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5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9.jpeg"/><Relationship Id="rId11" Type="http://schemas.microsoft.com/office/2007/relationships/diagramDrawing" Target="../diagrams/drawing54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54.xml"/><Relationship Id="rId4" Type="http://schemas.openxmlformats.org/officeDocument/2006/relationships/notesSlide" Target="../notesSlides/notesSlide13.xml"/><Relationship Id="rId9" Type="http://schemas.openxmlformats.org/officeDocument/2006/relationships/diagramQuickStyle" Target="../diagrams/quickStyle54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5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5.xml"/><Relationship Id="rId5" Type="http://schemas.openxmlformats.org/officeDocument/2006/relationships/image" Target="../media/image18.png"/><Relationship Id="rId10" Type="http://schemas.microsoft.com/office/2007/relationships/diagramDrawing" Target="../diagrams/drawing55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55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6.xml"/><Relationship Id="rId9" Type="http://schemas.openxmlformats.org/officeDocument/2006/relationships/image" Target="../media/image10.jp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7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5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11" Type="http://schemas.microsoft.com/office/2007/relationships/diagramDrawing" Target="../diagrams/drawing57.xml"/><Relationship Id="rId5" Type="http://schemas.openxmlformats.org/officeDocument/2006/relationships/image" Target="../media/image55.png"/><Relationship Id="rId10" Type="http://schemas.openxmlformats.org/officeDocument/2006/relationships/diagramColors" Target="../diagrams/colors57.xml"/><Relationship Id="rId4" Type="http://schemas.openxmlformats.org/officeDocument/2006/relationships/notesSlide" Target="../notesSlides/notesSlide15.xml"/><Relationship Id="rId9" Type="http://schemas.openxmlformats.org/officeDocument/2006/relationships/diagramQuickStyle" Target="../diagrams/quickStyle57.xml"/></Relationships>
</file>

<file path=ppt/slides/_rels/slide5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8.xml"/><Relationship Id="rId3" Type="http://schemas.openxmlformats.org/officeDocument/2006/relationships/image" Target="../media/image56.png"/><Relationship Id="rId7" Type="http://schemas.openxmlformats.org/officeDocument/2006/relationships/diagramColors" Target="../diagrams/colors5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8.xml"/><Relationship Id="rId5" Type="http://schemas.openxmlformats.org/officeDocument/2006/relationships/diagramLayout" Target="../diagrams/layout58.xml"/><Relationship Id="rId4" Type="http://schemas.openxmlformats.org/officeDocument/2006/relationships/diagramData" Target="../diagrams/data5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9.xml"/><Relationship Id="rId7" Type="http://schemas.microsoft.com/office/2007/relationships/diagramDrawing" Target="../diagrams/drawing59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9.xml"/><Relationship Id="rId5" Type="http://schemas.openxmlformats.org/officeDocument/2006/relationships/diagramQuickStyle" Target="../diagrams/quickStyle59.xml"/><Relationship Id="rId4" Type="http://schemas.openxmlformats.org/officeDocument/2006/relationships/diagramLayout" Target="../diagrams/layout5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0.xml"/><Relationship Id="rId5" Type="http://schemas.openxmlformats.org/officeDocument/2006/relationships/image" Target="../media/image18.png"/><Relationship Id="rId10" Type="http://schemas.microsoft.com/office/2007/relationships/diagramDrawing" Target="../diagrams/drawing60.xml"/><Relationship Id="rId4" Type="http://schemas.openxmlformats.org/officeDocument/2006/relationships/image" Target="../media/image58.png"/><Relationship Id="rId9" Type="http://schemas.openxmlformats.org/officeDocument/2006/relationships/diagramColors" Target="../diagrams/colors6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1.xml"/><Relationship Id="rId7" Type="http://schemas.microsoft.com/office/2007/relationships/diagramDrawing" Target="../diagrams/drawing6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1.xml"/><Relationship Id="rId5" Type="http://schemas.openxmlformats.org/officeDocument/2006/relationships/diagramQuickStyle" Target="../diagrams/quickStyle61.xml"/><Relationship Id="rId4" Type="http://schemas.openxmlformats.org/officeDocument/2006/relationships/diagramLayout" Target="../diagrams/layout61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2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11" Type="http://schemas.microsoft.com/office/2007/relationships/diagramDrawing" Target="../diagrams/drawing62.xml"/><Relationship Id="rId5" Type="http://schemas.openxmlformats.org/officeDocument/2006/relationships/image" Target="../media/image55.png"/><Relationship Id="rId10" Type="http://schemas.openxmlformats.org/officeDocument/2006/relationships/diagramColors" Target="../diagrams/colors62.xml"/><Relationship Id="rId4" Type="http://schemas.openxmlformats.org/officeDocument/2006/relationships/notesSlide" Target="../notesSlides/notesSlide17.xml"/><Relationship Id="rId9" Type="http://schemas.openxmlformats.org/officeDocument/2006/relationships/diagramQuickStyle" Target="../diagrams/quickStyle6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3.xml"/><Relationship Id="rId5" Type="http://schemas.openxmlformats.org/officeDocument/2006/relationships/image" Target="../media/image18.png"/><Relationship Id="rId10" Type="http://schemas.microsoft.com/office/2007/relationships/diagramDrawing" Target="../diagrams/drawing63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63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64.xml"/><Relationship Id="rId7" Type="http://schemas.microsoft.com/office/2007/relationships/diagramDrawing" Target="../diagrams/drawing6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4.xml"/><Relationship Id="rId9" Type="http://schemas.openxmlformats.org/officeDocument/2006/relationships/image" Target="../media/image10.jp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5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65.xml"/><Relationship Id="rId5" Type="http://schemas.openxmlformats.org/officeDocument/2006/relationships/image" Target="../media/image24.png"/><Relationship Id="rId10" Type="http://schemas.microsoft.com/office/2007/relationships/diagramDrawing" Target="../diagrams/drawing65.xml"/><Relationship Id="rId4" Type="http://schemas.openxmlformats.org/officeDocument/2006/relationships/image" Target="../media/image59.png"/><Relationship Id="rId9" Type="http://schemas.openxmlformats.org/officeDocument/2006/relationships/diagramColors" Target="../diagrams/colors6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6.xml"/><Relationship Id="rId7" Type="http://schemas.microsoft.com/office/2007/relationships/diagramDrawing" Target="../diagrams/drawing66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6.xml"/><Relationship Id="rId5" Type="http://schemas.openxmlformats.org/officeDocument/2006/relationships/diagramQuickStyle" Target="../diagrams/quickStyle66.xml"/><Relationship Id="rId4" Type="http://schemas.openxmlformats.org/officeDocument/2006/relationships/diagramLayout" Target="../diagrams/layout6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slideLayout" Target="../slideLayouts/slideLayout7.xml"/><Relationship Id="rId18" Type="http://schemas.openxmlformats.org/officeDocument/2006/relationships/diagramData" Target="../diagrams/data68.xml"/><Relationship Id="rId3" Type="http://schemas.microsoft.com/office/2007/relationships/media" Target="../media/media9.mp3"/><Relationship Id="rId21" Type="http://schemas.openxmlformats.org/officeDocument/2006/relationships/diagramColors" Target="../diagrams/colors68.xml"/><Relationship Id="rId7" Type="http://schemas.microsoft.com/office/2007/relationships/media" Target="../media/media11.mp3"/><Relationship Id="rId12" Type="http://schemas.openxmlformats.org/officeDocument/2006/relationships/audio" Target="../media/media13.mp3"/><Relationship Id="rId17" Type="http://schemas.openxmlformats.org/officeDocument/2006/relationships/image" Target="../media/image11.gif"/><Relationship Id="rId2" Type="http://schemas.openxmlformats.org/officeDocument/2006/relationships/audio" Target="../media/media8.mp3"/><Relationship Id="rId16" Type="http://schemas.openxmlformats.org/officeDocument/2006/relationships/image" Target="../media/image21.png"/><Relationship Id="rId20" Type="http://schemas.openxmlformats.org/officeDocument/2006/relationships/diagramQuickStyle" Target="../diagrams/quickStyle68.xml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microsoft.com/office/2007/relationships/media" Target="../media/media13.mp3"/><Relationship Id="rId5" Type="http://schemas.microsoft.com/office/2007/relationships/media" Target="../media/media10.mp3"/><Relationship Id="rId15" Type="http://schemas.openxmlformats.org/officeDocument/2006/relationships/image" Target="../media/image63.png"/><Relationship Id="rId10" Type="http://schemas.openxmlformats.org/officeDocument/2006/relationships/audio" Target="../media/media12.mp3"/><Relationship Id="rId19" Type="http://schemas.openxmlformats.org/officeDocument/2006/relationships/diagramLayout" Target="../diagrams/layout68.xml"/><Relationship Id="rId4" Type="http://schemas.openxmlformats.org/officeDocument/2006/relationships/audio" Target="../media/media9.mp3"/><Relationship Id="rId9" Type="http://schemas.microsoft.com/office/2007/relationships/media" Target="../media/media12.mp3"/><Relationship Id="rId14" Type="http://schemas.openxmlformats.org/officeDocument/2006/relationships/image" Target="../media/image62.png"/><Relationship Id="rId22" Type="http://schemas.microsoft.com/office/2007/relationships/diagramDrawing" Target="../diagrams/drawing68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p3"/><Relationship Id="rId13" Type="http://schemas.microsoft.com/office/2007/relationships/media" Target="../media/media20.mp3"/><Relationship Id="rId18" Type="http://schemas.openxmlformats.org/officeDocument/2006/relationships/image" Target="../media/image64.png"/><Relationship Id="rId26" Type="http://schemas.openxmlformats.org/officeDocument/2006/relationships/diagramColors" Target="../diagrams/colors69.xml"/><Relationship Id="rId3" Type="http://schemas.microsoft.com/office/2007/relationships/media" Target="../media/media15.mp3"/><Relationship Id="rId21" Type="http://schemas.openxmlformats.org/officeDocument/2006/relationships/image" Target="../media/image21.png"/><Relationship Id="rId7" Type="http://schemas.microsoft.com/office/2007/relationships/media" Target="../media/media17.mp3"/><Relationship Id="rId12" Type="http://schemas.openxmlformats.org/officeDocument/2006/relationships/audio" Target="../media/media19.mp3"/><Relationship Id="rId17" Type="http://schemas.openxmlformats.org/officeDocument/2006/relationships/slideLayout" Target="../slideLayouts/slideLayout7.xml"/><Relationship Id="rId25" Type="http://schemas.openxmlformats.org/officeDocument/2006/relationships/diagramQuickStyle" Target="../diagrams/quickStyle69.xml"/><Relationship Id="rId2" Type="http://schemas.openxmlformats.org/officeDocument/2006/relationships/audio" Target="../media/media14.mp3"/><Relationship Id="rId16" Type="http://schemas.openxmlformats.org/officeDocument/2006/relationships/audio" Target="../media/media21.mp3"/><Relationship Id="rId20" Type="http://schemas.openxmlformats.org/officeDocument/2006/relationships/image" Target="../media/image66.gif"/><Relationship Id="rId1" Type="http://schemas.microsoft.com/office/2007/relationships/media" Target="../media/media14.mp3"/><Relationship Id="rId6" Type="http://schemas.openxmlformats.org/officeDocument/2006/relationships/audio" Target="../media/media16.mp3"/><Relationship Id="rId11" Type="http://schemas.microsoft.com/office/2007/relationships/media" Target="../media/media19.mp3"/><Relationship Id="rId24" Type="http://schemas.openxmlformats.org/officeDocument/2006/relationships/diagramLayout" Target="../diagrams/layout69.xml"/><Relationship Id="rId5" Type="http://schemas.microsoft.com/office/2007/relationships/media" Target="../media/media16.mp3"/><Relationship Id="rId15" Type="http://schemas.microsoft.com/office/2007/relationships/media" Target="../media/media21.mp3"/><Relationship Id="rId23" Type="http://schemas.openxmlformats.org/officeDocument/2006/relationships/diagramData" Target="../diagrams/data69.xml"/><Relationship Id="rId10" Type="http://schemas.openxmlformats.org/officeDocument/2006/relationships/audio" Target="../media/media18.mp3"/><Relationship Id="rId19" Type="http://schemas.openxmlformats.org/officeDocument/2006/relationships/image" Target="../media/image65.png"/><Relationship Id="rId4" Type="http://schemas.openxmlformats.org/officeDocument/2006/relationships/audio" Target="../media/media15.mp3"/><Relationship Id="rId9" Type="http://schemas.microsoft.com/office/2007/relationships/media" Target="../media/media18.mp3"/><Relationship Id="rId14" Type="http://schemas.openxmlformats.org/officeDocument/2006/relationships/audio" Target="../media/media20.mp3"/><Relationship Id="rId22" Type="http://schemas.openxmlformats.org/officeDocument/2006/relationships/image" Target="../media/image11.gif"/><Relationship Id="rId27" Type="http://schemas.microsoft.com/office/2007/relationships/diagramDrawing" Target="../diagrams/drawing6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0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70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1.png"/><Relationship Id="rId11" Type="http://schemas.microsoft.com/office/2007/relationships/diagramDrawing" Target="../diagrams/drawing70.xml"/><Relationship Id="rId5" Type="http://schemas.openxmlformats.org/officeDocument/2006/relationships/image" Target="../media/image69.png"/><Relationship Id="rId10" Type="http://schemas.openxmlformats.org/officeDocument/2006/relationships/diagramColors" Target="../diagrams/colors70.xml"/><Relationship Id="rId4" Type="http://schemas.openxmlformats.org/officeDocument/2006/relationships/image" Target="../media/image68.png"/><Relationship Id="rId9" Type="http://schemas.openxmlformats.org/officeDocument/2006/relationships/diagramQuickStyle" Target="../diagrams/quickStyle7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1.xml"/><Relationship Id="rId7" Type="http://schemas.microsoft.com/office/2007/relationships/diagramDrawing" Target="../diagrams/drawing71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1.xml"/><Relationship Id="rId5" Type="http://schemas.openxmlformats.org/officeDocument/2006/relationships/diagramQuickStyle" Target="../diagrams/quickStyle71.xml"/><Relationship Id="rId4" Type="http://schemas.openxmlformats.org/officeDocument/2006/relationships/diagramLayout" Target="../diagrams/layout7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2.xml"/><Relationship Id="rId7" Type="http://schemas.microsoft.com/office/2007/relationships/diagramDrawing" Target="../diagrams/drawing7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2.xml"/><Relationship Id="rId5" Type="http://schemas.openxmlformats.org/officeDocument/2006/relationships/diagramQuickStyle" Target="../diagrams/quickStyle72.xml"/><Relationship Id="rId4" Type="http://schemas.openxmlformats.org/officeDocument/2006/relationships/diagramLayout" Target="../diagrams/layout7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7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73.xml"/><Relationship Id="rId5" Type="http://schemas.openxmlformats.org/officeDocument/2006/relationships/image" Target="../media/image24.png"/><Relationship Id="rId10" Type="http://schemas.microsoft.com/office/2007/relationships/diagramDrawing" Target="../diagrams/drawing73.xml"/><Relationship Id="rId4" Type="http://schemas.openxmlformats.org/officeDocument/2006/relationships/image" Target="../media/image59.png"/><Relationship Id="rId9" Type="http://schemas.openxmlformats.org/officeDocument/2006/relationships/diagramColors" Target="../diagrams/colors73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4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7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74.xml"/><Relationship Id="rId5" Type="http://schemas.openxmlformats.org/officeDocument/2006/relationships/image" Target="../media/image18.png"/><Relationship Id="rId10" Type="http://schemas.microsoft.com/office/2007/relationships/diagramDrawing" Target="../diagrams/drawing74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74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diagramDrawing" Target="../diagrams/drawing75.xml"/><Relationship Id="rId3" Type="http://schemas.microsoft.com/office/2007/relationships/media" Target="../media/media24.mp3"/><Relationship Id="rId7" Type="http://schemas.openxmlformats.org/officeDocument/2006/relationships/image" Target="../media/image72.png"/><Relationship Id="rId12" Type="http://schemas.openxmlformats.org/officeDocument/2006/relationships/diagramColors" Target="../diagrams/colors75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71.gif"/><Relationship Id="rId11" Type="http://schemas.openxmlformats.org/officeDocument/2006/relationships/diagramQuickStyle" Target="../diagrams/quickStyle75.xml"/><Relationship Id="rId5" Type="http://schemas.openxmlformats.org/officeDocument/2006/relationships/slideLayout" Target="../slideLayouts/slideLayout7.xml"/><Relationship Id="rId10" Type="http://schemas.openxmlformats.org/officeDocument/2006/relationships/diagramLayout" Target="../diagrams/layout75.xml"/><Relationship Id="rId4" Type="http://schemas.openxmlformats.org/officeDocument/2006/relationships/audio" Target="../media/media24.mp3"/><Relationship Id="rId9" Type="http://schemas.openxmlformats.org/officeDocument/2006/relationships/diagramData" Target="../diagrams/data75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6.xml"/><Relationship Id="rId3" Type="http://schemas.openxmlformats.org/officeDocument/2006/relationships/image" Target="../media/image73.png"/><Relationship Id="rId7" Type="http://schemas.openxmlformats.org/officeDocument/2006/relationships/diagramLayout" Target="../diagrams/layout76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76.xml"/><Relationship Id="rId5" Type="http://schemas.openxmlformats.org/officeDocument/2006/relationships/image" Target="../media/image75.png"/><Relationship Id="rId10" Type="http://schemas.microsoft.com/office/2007/relationships/diagramDrawing" Target="../diagrams/drawing76.xml"/><Relationship Id="rId4" Type="http://schemas.openxmlformats.org/officeDocument/2006/relationships/image" Target="../media/image74.gif"/><Relationship Id="rId9" Type="http://schemas.openxmlformats.org/officeDocument/2006/relationships/diagramColors" Target="../diagrams/colors7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1.xml"/><Relationship Id="rId5" Type="http://schemas.openxmlformats.org/officeDocument/2006/relationships/image" Target="../media/image18.png"/><Relationship Id="rId10" Type="http://schemas.microsoft.com/office/2007/relationships/diagramDrawing" Target="../diagrams/drawing11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11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7.xml"/><Relationship Id="rId3" Type="http://schemas.openxmlformats.org/officeDocument/2006/relationships/image" Target="../media/image76.png"/><Relationship Id="rId7" Type="http://schemas.openxmlformats.org/officeDocument/2006/relationships/diagramData" Target="../diagrams/data7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11" Type="http://schemas.microsoft.com/office/2007/relationships/diagramDrawing" Target="../diagrams/drawing77.xml"/><Relationship Id="rId5" Type="http://schemas.openxmlformats.org/officeDocument/2006/relationships/image" Target="../media/image78.png"/><Relationship Id="rId10" Type="http://schemas.openxmlformats.org/officeDocument/2006/relationships/diagramColors" Target="../diagrams/colors77.xml"/><Relationship Id="rId4" Type="http://schemas.openxmlformats.org/officeDocument/2006/relationships/image" Target="../media/image77.png"/><Relationship Id="rId9" Type="http://schemas.openxmlformats.org/officeDocument/2006/relationships/diagramQuickStyle" Target="../diagrams/quickStyle7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9.xml"/><Relationship Id="rId3" Type="http://schemas.openxmlformats.org/officeDocument/2006/relationships/diagramData" Target="../diagrams/data78.xml"/><Relationship Id="rId7" Type="http://schemas.microsoft.com/office/2007/relationships/diagramDrawing" Target="../diagrams/drawing78.xml"/><Relationship Id="rId12" Type="http://schemas.microsoft.com/office/2007/relationships/diagramDrawing" Target="../diagrams/drawing7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8.xml"/><Relationship Id="rId11" Type="http://schemas.openxmlformats.org/officeDocument/2006/relationships/diagramColors" Target="../diagrams/colors79.xml"/><Relationship Id="rId5" Type="http://schemas.openxmlformats.org/officeDocument/2006/relationships/diagramQuickStyle" Target="../diagrams/quickStyle78.xml"/><Relationship Id="rId10" Type="http://schemas.openxmlformats.org/officeDocument/2006/relationships/diagramQuickStyle" Target="../diagrams/quickStyle79.xml"/><Relationship Id="rId4" Type="http://schemas.openxmlformats.org/officeDocument/2006/relationships/diagramLayout" Target="../diagrams/layout78.xml"/><Relationship Id="rId9" Type="http://schemas.openxmlformats.org/officeDocument/2006/relationships/diagramLayout" Target="../diagrams/layout79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sv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11" Type="http://schemas.microsoft.com/office/2007/relationships/diagramDrawing" Target="../diagrams/drawing12.xml"/><Relationship Id="rId5" Type="http://schemas.openxmlformats.org/officeDocument/2006/relationships/image" Target="../media/image20.png"/><Relationship Id="rId10" Type="http://schemas.openxmlformats.org/officeDocument/2006/relationships/diagramColors" Target="../diagrams/colors12.xml"/><Relationship Id="rId4" Type="http://schemas.openxmlformats.org/officeDocument/2006/relationships/image" Target="../media/image19.png"/><Relationship Id="rId9" Type="http://schemas.openxmlformats.org/officeDocument/2006/relationships/diagramQuickStyle" Target="../diagrams/quickStyl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Rectangle 107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9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Logements originaux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7 – Leçon 13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00CA5-423D-CFE7-A222-920BFCA5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4099"/>
            <a:ext cx="10515600" cy="776073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Compréhension détaillée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265F840-9E27-6380-1C5F-7214A89D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203867"/>
              </p:ext>
            </p:extLst>
          </p:nvPr>
        </p:nvGraphicFramePr>
        <p:xfrm>
          <a:off x="311426" y="1670049"/>
          <a:ext cx="11410121" cy="435899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78604">
                  <a:extLst>
                    <a:ext uri="{9D8B030D-6E8A-4147-A177-3AD203B41FA5}">
                      <a16:colId xmlns:a16="http://schemas.microsoft.com/office/drawing/2014/main" val="146733098"/>
                    </a:ext>
                  </a:extLst>
                </a:gridCol>
                <a:gridCol w="3752193">
                  <a:extLst>
                    <a:ext uri="{9D8B030D-6E8A-4147-A177-3AD203B41FA5}">
                      <a16:colId xmlns:a16="http://schemas.microsoft.com/office/drawing/2014/main" val="551070556"/>
                    </a:ext>
                  </a:extLst>
                </a:gridCol>
                <a:gridCol w="4179324">
                  <a:extLst>
                    <a:ext uri="{9D8B030D-6E8A-4147-A177-3AD203B41FA5}">
                      <a16:colId xmlns:a16="http://schemas.microsoft.com/office/drawing/2014/main" val="3337840242"/>
                    </a:ext>
                  </a:extLst>
                </a:gridCol>
              </a:tblGrid>
              <a:tr h="58101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Dire où on habite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Poser des questions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Répondre par l’affirmative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726766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J’habite au bord de la mer.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en ville ou à la campagne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D’accord.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5133591"/>
                  </a:ext>
                </a:extLst>
              </a:tr>
              <a:tr h="950564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dans un bateau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Habites-tu dans une maison ? Dans un appartement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vrai.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6348424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habite dans un phare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petit chez toi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Oui.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132541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pièces y a-t-il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Si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64615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Vous ne devinez pas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2694042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ça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2893106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9EC749-DB61-B186-F441-7C441DA5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58D149-76F2-3076-C89F-F880AC9A5AFB}"/>
              </a:ext>
            </a:extLst>
          </p:cNvPr>
          <p:cNvSpPr/>
          <p:nvPr/>
        </p:nvSpPr>
        <p:spPr>
          <a:xfrm>
            <a:off x="311426" y="2281473"/>
            <a:ext cx="3454816" cy="633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211927-FD3C-F7DC-5762-5764855A6D9C}"/>
              </a:ext>
            </a:extLst>
          </p:cNvPr>
          <p:cNvSpPr/>
          <p:nvPr/>
        </p:nvSpPr>
        <p:spPr>
          <a:xfrm>
            <a:off x="311426" y="2980535"/>
            <a:ext cx="3454816" cy="8610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9A37B4-1BA9-637A-E159-52565B3EDE7A}"/>
              </a:ext>
            </a:extLst>
          </p:cNvPr>
          <p:cNvSpPr/>
          <p:nvPr/>
        </p:nvSpPr>
        <p:spPr>
          <a:xfrm>
            <a:off x="311426" y="3906913"/>
            <a:ext cx="3454816" cy="502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9FA9AD-B693-347B-780E-C1ADC7F17320}"/>
              </a:ext>
            </a:extLst>
          </p:cNvPr>
          <p:cNvSpPr/>
          <p:nvPr/>
        </p:nvSpPr>
        <p:spPr>
          <a:xfrm>
            <a:off x="3849821" y="2281473"/>
            <a:ext cx="3655501" cy="633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F3A622-179F-B7D7-323B-02417F75C480}"/>
              </a:ext>
            </a:extLst>
          </p:cNvPr>
          <p:cNvSpPr/>
          <p:nvPr/>
        </p:nvSpPr>
        <p:spPr>
          <a:xfrm>
            <a:off x="3849821" y="2980535"/>
            <a:ext cx="3655501" cy="8610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36182D-2B01-0AE2-4B32-DA8ABF671188}"/>
              </a:ext>
            </a:extLst>
          </p:cNvPr>
          <p:cNvSpPr/>
          <p:nvPr/>
        </p:nvSpPr>
        <p:spPr>
          <a:xfrm>
            <a:off x="3849821" y="3906913"/>
            <a:ext cx="3655501" cy="502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692166-16FD-DB52-6BEA-FBACDD06090E}"/>
              </a:ext>
            </a:extLst>
          </p:cNvPr>
          <p:cNvSpPr/>
          <p:nvPr/>
        </p:nvSpPr>
        <p:spPr>
          <a:xfrm>
            <a:off x="3849821" y="4466249"/>
            <a:ext cx="3655501" cy="47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6E128BC-3AD9-7A8B-CF20-91F246138E4A}"/>
              </a:ext>
            </a:extLst>
          </p:cNvPr>
          <p:cNvSpPr/>
          <p:nvPr/>
        </p:nvSpPr>
        <p:spPr>
          <a:xfrm>
            <a:off x="3849821" y="5015455"/>
            <a:ext cx="3655501" cy="4418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D4E907-8EF2-38B3-40BC-155152DBF5BE}"/>
              </a:ext>
            </a:extLst>
          </p:cNvPr>
          <p:cNvSpPr/>
          <p:nvPr/>
        </p:nvSpPr>
        <p:spPr>
          <a:xfrm>
            <a:off x="3849821" y="5546820"/>
            <a:ext cx="3655501" cy="4564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018E91-9373-A25D-9336-AC755DCFDE0A}"/>
              </a:ext>
            </a:extLst>
          </p:cNvPr>
          <p:cNvSpPr/>
          <p:nvPr/>
        </p:nvSpPr>
        <p:spPr>
          <a:xfrm>
            <a:off x="7588901" y="2281473"/>
            <a:ext cx="4053855" cy="633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0D161BA-5075-0C49-45D7-677AB2FBAA67}"/>
              </a:ext>
            </a:extLst>
          </p:cNvPr>
          <p:cNvSpPr/>
          <p:nvPr/>
        </p:nvSpPr>
        <p:spPr>
          <a:xfrm>
            <a:off x="7588901" y="2980535"/>
            <a:ext cx="4053855" cy="8610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182539A-51EE-5BDE-610A-328C354E56CB}"/>
              </a:ext>
            </a:extLst>
          </p:cNvPr>
          <p:cNvSpPr/>
          <p:nvPr/>
        </p:nvSpPr>
        <p:spPr>
          <a:xfrm>
            <a:off x="7588901" y="3906913"/>
            <a:ext cx="4053855" cy="502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53587F1-57C0-888F-9D89-D8B31C17F145}"/>
              </a:ext>
            </a:extLst>
          </p:cNvPr>
          <p:cNvSpPr/>
          <p:nvPr/>
        </p:nvSpPr>
        <p:spPr>
          <a:xfrm>
            <a:off x="7588901" y="4466249"/>
            <a:ext cx="4053855" cy="47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5" name="Diagramme 34">
            <a:extLst>
              <a:ext uri="{FF2B5EF4-FFF2-40B4-BE49-F238E27FC236}">
                <a16:creationId xmlns:a16="http://schemas.microsoft.com/office/drawing/2014/main" id="{86FA497C-162D-CCFE-388F-85ECD7EAB1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58125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984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00CA5-423D-CFE7-A222-920BFCA5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4099"/>
            <a:ext cx="10515600" cy="776073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Compréhension détaillée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265F840-9E27-6380-1C5F-7214A89D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1426" y="1670049"/>
          <a:ext cx="11410121" cy="435899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78604">
                  <a:extLst>
                    <a:ext uri="{9D8B030D-6E8A-4147-A177-3AD203B41FA5}">
                      <a16:colId xmlns:a16="http://schemas.microsoft.com/office/drawing/2014/main" val="146733098"/>
                    </a:ext>
                  </a:extLst>
                </a:gridCol>
                <a:gridCol w="3752193">
                  <a:extLst>
                    <a:ext uri="{9D8B030D-6E8A-4147-A177-3AD203B41FA5}">
                      <a16:colId xmlns:a16="http://schemas.microsoft.com/office/drawing/2014/main" val="551070556"/>
                    </a:ext>
                  </a:extLst>
                </a:gridCol>
                <a:gridCol w="4179324">
                  <a:extLst>
                    <a:ext uri="{9D8B030D-6E8A-4147-A177-3AD203B41FA5}">
                      <a16:colId xmlns:a16="http://schemas.microsoft.com/office/drawing/2014/main" val="3337840242"/>
                    </a:ext>
                  </a:extLst>
                </a:gridCol>
              </a:tblGrid>
              <a:tr h="58101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Dire où on habite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Poser des questions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Répondre par l’affirmative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726766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J’habite au bord de la mer.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en ville ou à la campagne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D’accord.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5133591"/>
                  </a:ext>
                </a:extLst>
              </a:tr>
              <a:tr h="950564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dans un bateau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Habites-tu dans une maison ? Dans un appartement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vrai.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6348424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habite dans un phare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petit chez toi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Oui.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132541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pièces y a-t-il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Si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64615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Vous ne devinez pas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2694042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ça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2893106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9EC749-DB61-B186-F441-7C441DA5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35" name="Diagramme 34">
            <a:extLst>
              <a:ext uri="{FF2B5EF4-FFF2-40B4-BE49-F238E27FC236}">
                <a16:creationId xmlns:a16="http://schemas.microsoft.com/office/drawing/2014/main" id="{86FA497C-162D-CCFE-388F-85ECD7EAB126}"/>
              </a:ext>
            </a:extLst>
          </p:cNvPr>
          <p:cNvGraphicFramePr/>
          <p:nvPr/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9072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E2E47AB-A49D-A6E7-3564-7D785F0E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363970C-F6C2-08BA-945C-A0E861DE8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2501767"/>
            <a:ext cx="10744200" cy="365302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66E467-747A-B639-4C08-2196FBE4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000"/>
              <a:pPr>
                <a:spcAft>
                  <a:spcPts val="600"/>
                </a:spcAft>
              </a:pPr>
              <a:t>12</a:t>
            </a:fld>
            <a:endParaRPr lang="en-US" sz="1000"/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B3010E1E-0B8F-A0FD-572A-7AAE09CE59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58125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3503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240857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866910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22962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76273"/>
            <a:ext cx="4638877" cy="8412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types de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logement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CADCFC-6D7D-D38A-45AF-C811350E2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5472" y="862144"/>
            <a:ext cx="6788498" cy="52996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08B777F-1ED1-C61C-185C-3A0477ADE7BE}"/>
              </a:ext>
            </a:extLst>
          </p:cNvPr>
          <p:cNvSpPr txBox="1"/>
          <p:nvPr/>
        </p:nvSpPr>
        <p:spPr>
          <a:xfrm>
            <a:off x="265632" y="2069438"/>
            <a:ext cx="4638877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Neymar habite dans </a:t>
            </a:r>
            <a:r>
              <a:rPr lang="fr-FR" sz="2400" dirty="0">
                <a:solidFill>
                  <a:srgbClr val="FF0000"/>
                </a:solidFill>
              </a:rPr>
              <a:t>une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maison</a:t>
            </a:r>
            <a:r>
              <a:rPr lang="fr-FR" sz="2400" dirty="0"/>
              <a:t> à Bougival, </a:t>
            </a:r>
            <a:r>
              <a:rPr lang="fr-FR" sz="2400" dirty="0">
                <a:solidFill>
                  <a:srgbClr val="FF0000"/>
                </a:solidFill>
              </a:rPr>
              <a:t>en banlieue </a:t>
            </a:r>
            <a:r>
              <a:rPr lang="fr-FR" sz="2400" dirty="0"/>
              <a:t>de Paris. C’est à 20mn du stade du PSG.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E9FB24-06D0-112A-F9D7-FC3C25DB3274}"/>
              </a:ext>
            </a:extLst>
          </p:cNvPr>
          <p:cNvSpPr/>
          <p:nvPr/>
        </p:nvSpPr>
        <p:spPr>
          <a:xfrm>
            <a:off x="3006396" y="2381464"/>
            <a:ext cx="1603325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55D4086-89CC-D69E-24C4-B063193931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2261" y="4693031"/>
            <a:ext cx="2205797" cy="12407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8D89CEC-046B-A947-4ACB-2204160DCB8A}"/>
              </a:ext>
            </a:extLst>
          </p:cNvPr>
          <p:cNvSpPr/>
          <p:nvPr/>
        </p:nvSpPr>
        <p:spPr>
          <a:xfrm>
            <a:off x="1550019" y="3108513"/>
            <a:ext cx="145756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33095D51-DF6C-A37C-5065-FAD7BE45FD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24180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696384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660EF0-4FFB-AE18-596C-50ADB2528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Vocabulaire :</a:t>
            </a:r>
            <a:r>
              <a:rPr lang="fr-FR" dirty="0"/>
              <a:t> Dire où on habite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BAC573-AD11-8287-3CEF-80E05AC0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914D3E5-122F-C8A5-7384-ECF71729A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1543" y="2075328"/>
            <a:ext cx="4734958" cy="39180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6F03F7-6C8C-8D36-E7EB-32AF18A35748}"/>
              </a:ext>
            </a:extLst>
          </p:cNvPr>
          <p:cNvSpPr/>
          <p:nvPr/>
        </p:nvSpPr>
        <p:spPr>
          <a:xfrm>
            <a:off x="1884390" y="3015844"/>
            <a:ext cx="2334915" cy="3190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46682B6-CD24-4D78-2808-694550F107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91634"/>
              </p:ext>
            </p:extLst>
          </p:nvPr>
        </p:nvGraphicFramePr>
        <p:xfrm>
          <a:off x="838199" y="1825624"/>
          <a:ext cx="5435851" cy="416776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435851">
                  <a:extLst>
                    <a:ext uri="{9D8B030D-6E8A-4147-A177-3AD203B41FA5}">
                      <a16:colId xmlns:a16="http://schemas.microsoft.com/office/drawing/2014/main" val="267790082"/>
                    </a:ext>
                  </a:extLst>
                </a:gridCol>
              </a:tblGrid>
              <a:tr h="1111904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Dire où on habite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6157395"/>
                  </a:ext>
                </a:extLst>
              </a:tr>
              <a:tr h="95935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J’habite au bord de la mer.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1471208"/>
                  </a:ext>
                </a:extLst>
              </a:tr>
              <a:tr h="1137159">
                <a:tc>
                  <a:txBody>
                    <a:bodyPr/>
                    <a:lstStyle/>
                    <a:p>
                      <a:pPr algn="just"/>
                      <a:r>
                        <a:rPr lang="fr-FR" sz="24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dans un bateau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838835"/>
                  </a:ext>
                </a:extLst>
              </a:tr>
              <a:tr h="959353">
                <a:tc>
                  <a:txBody>
                    <a:bodyPr/>
                    <a:lstStyle/>
                    <a:p>
                      <a:pPr algn="just"/>
                      <a:r>
                        <a:rPr lang="fr-FR" sz="24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habite dans un phare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2751365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7DC61D7C-DB2B-D544-8FFE-C6005D146F36}"/>
              </a:ext>
            </a:extLst>
          </p:cNvPr>
          <p:cNvSpPr/>
          <p:nvPr/>
        </p:nvSpPr>
        <p:spPr>
          <a:xfrm>
            <a:off x="2200982" y="3960271"/>
            <a:ext cx="2122650" cy="3190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AD9126-D56E-EE1B-C87D-BCE3A8AA2086}"/>
              </a:ext>
            </a:extLst>
          </p:cNvPr>
          <p:cNvSpPr/>
          <p:nvPr/>
        </p:nvSpPr>
        <p:spPr>
          <a:xfrm>
            <a:off x="1959103" y="5106899"/>
            <a:ext cx="1929682" cy="3190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2" name="Diagramme 21">
            <a:extLst>
              <a:ext uri="{FF2B5EF4-FFF2-40B4-BE49-F238E27FC236}">
                <a16:creationId xmlns:a16="http://schemas.microsoft.com/office/drawing/2014/main" id="{4C87AEFC-815E-1416-C0E7-73F02FA377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5342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162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4605468-A775-F96D-3041-C610E3535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dirty="0"/>
              <a:t>Les types de </a:t>
            </a:r>
            <a:r>
              <a:rPr lang="en-US" sz="4000" dirty="0" err="1"/>
              <a:t>logements</a:t>
            </a:r>
            <a:endParaRPr lang="en-US" sz="4000" dirty="0"/>
          </a:p>
        </p:txBody>
      </p:sp>
      <p:sp>
        <p:nvSpPr>
          <p:cNvPr id="1044" name="Rectangle: Rounded Corners 104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1026" name="Picture 2" descr="Décrire Un Logement (A1) | PDF | Appartement | Logement">
            <a:extLst>
              <a:ext uri="{FF2B5EF4-FFF2-40B4-BE49-F238E27FC236}">
                <a16:creationId xmlns:a16="http://schemas.microsoft.com/office/drawing/2014/main" id="{344D27C4-A55F-8E8D-32DF-A8A3623F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50"/>
          <a:stretch/>
        </p:blipFill>
        <p:spPr bwMode="auto">
          <a:xfrm>
            <a:off x="6306720" y="2139483"/>
            <a:ext cx="4096512" cy="431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ucune description de photo disponible.">
            <a:extLst>
              <a:ext uri="{FF2B5EF4-FFF2-40B4-BE49-F238E27FC236}">
                <a16:creationId xmlns:a16="http://schemas.microsoft.com/office/drawing/2014/main" id="{35F83932-B884-453E-CAA0-8023D4FA8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4812" y="2025743"/>
            <a:ext cx="4653708" cy="465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54AA62-5E38-BB5F-D8D7-D7D2DDB11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A642714E-C363-A81C-01BB-DCB18F4662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5342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3031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A7ED226-D511-56E5-C70A-39B3DF0F8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3600" dirty="0">
                <a:solidFill>
                  <a:srgbClr val="FFFFFF"/>
                </a:solidFill>
              </a:rPr>
              <a:t>1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p.</a:t>
            </a:r>
            <a:r>
              <a:rPr lang="en-US" sz="3600" dirty="0">
                <a:solidFill>
                  <a:srgbClr val="FFFFFF"/>
                </a:solidFill>
              </a:rPr>
              <a:t>16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60B64947-E8AF-E7BA-CF3D-3D88A3AFE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777316" y="1818029"/>
            <a:ext cx="6780700" cy="321961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86D2DF-522A-1B38-8582-FC3BCE55A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BD3865B2-090C-F6DC-392E-A7A9066D98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59919" y="5537107"/>
            <a:ext cx="2332081" cy="1311796"/>
          </a:xfrm>
          <a:prstGeom prst="rect">
            <a:avLst/>
          </a:prstGeom>
        </p:spPr>
      </p:pic>
      <p:pic>
        <p:nvPicPr>
          <p:cNvPr id="12" name="EXPLORE_2_LE_PISTE012">
            <a:hlinkClick r:id="" action="ppaction://media"/>
            <a:extLst>
              <a:ext uri="{FF2B5EF4-FFF2-40B4-BE49-F238E27FC236}">
                <a16:creationId xmlns:a16="http://schemas.microsoft.com/office/drawing/2014/main" id="{32252F8A-C28C-EECD-7FF7-1CE1382BF1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85388" y="2407103"/>
            <a:ext cx="466725" cy="466725"/>
          </a:xfrm>
          <a:prstGeom prst="rect">
            <a:avLst/>
          </a:prstGeom>
        </p:spPr>
      </p:pic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2F635B80-E2FC-4051-3CFD-809CAE8EDF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5342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18668096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/>
              <a:t>Pratique ton français !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EA7317-F81F-C50D-44C8-6533EC605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fr-FR" sz="2200" dirty="0"/>
              <a:t>Et toi ? Tu habites où ? Parle aussi de ta maison dans ta ville d’origine. (30 mots)</a:t>
            </a:r>
          </a:p>
          <a:p>
            <a:endParaRPr lang="fr-FR" sz="2200" dirty="0"/>
          </a:p>
          <a:p>
            <a:pPr marL="0" indent="0">
              <a:buNone/>
            </a:pPr>
            <a:r>
              <a:rPr lang="fr-FR" sz="2200" dirty="0"/>
              <a:t>J’habite dans un appartement en centre-ville. L’immeuble s’appelle </a:t>
            </a:r>
            <a:r>
              <a:rPr lang="fr-FR" sz="2200" dirty="0" err="1"/>
              <a:t>Centora</a:t>
            </a:r>
            <a:r>
              <a:rPr lang="fr-FR" sz="2200" dirty="0"/>
              <a:t>. Ma maison dans ma ville d’origine est à la campagne, dans la ville de Ca Mau.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2CD271E-51DB-6460-D99A-2176D3CB6F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5342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4700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CF2C762D-76EC-890F-9DA9-4DA447D204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5342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U6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Express feelings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personal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informations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Talk about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friendship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D4230EE-E13D-D63E-DEA9-75BF20E35A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114558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76273"/>
            <a:ext cx="4638877" cy="8412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où</a:t>
            </a:r>
            <a:r>
              <a:rPr lang="en-US" sz="3200" b="1" dirty="0">
                <a:latin typeface="+mj-lt"/>
                <a:ea typeface="+mj-ea"/>
                <a:cs typeface="+mj-cs"/>
              </a:rPr>
              <a:t> on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habite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CADCFC-6D7D-D38A-45AF-C811350E2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5472" y="862144"/>
            <a:ext cx="6788498" cy="52996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08B777F-1ED1-C61C-185C-3A0477ADE7BE}"/>
              </a:ext>
            </a:extLst>
          </p:cNvPr>
          <p:cNvSpPr txBox="1"/>
          <p:nvPr/>
        </p:nvSpPr>
        <p:spPr>
          <a:xfrm>
            <a:off x="265632" y="2069438"/>
            <a:ext cx="4638877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Neymar habite dans </a:t>
            </a:r>
            <a:r>
              <a:rPr lang="fr-FR" sz="2400" dirty="0">
                <a:solidFill>
                  <a:srgbClr val="FF0000"/>
                </a:solidFill>
              </a:rPr>
              <a:t>une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maison</a:t>
            </a:r>
            <a:r>
              <a:rPr lang="fr-FR" sz="2400" dirty="0"/>
              <a:t> à Bougival, </a:t>
            </a:r>
            <a:r>
              <a:rPr lang="fr-FR" sz="2400" dirty="0">
                <a:solidFill>
                  <a:srgbClr val="FF0000"/>
                </a:solidFill>
              </a:rPr>
              <a:t>en banlieue </a:t>
            </a:r>
            <a:r>
              <a:rPr lang="fr-FR" sz="2400" dirty="0"/>
              <a:t>de Paris. C’est à 20mn du stade du PSG.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E9FB24-06D0-112A-F9D7-FC3C25DB3274}"/>
              </a:ext>
            </a:extLst>
          </p:cNvPr>
          <p:cNvSpPr/>
          <p:nvPr/>
        </p:nvSpPr>
        <p:spPr>
          <a:xfrm>
            <a:off x="3006396" y="2381464"/>
            <a:ext cx="1603325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55D4086-89CC-D69E-24C4-B063193931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2261" y="4693031"/>
            <a:ext cx="2205797" cy="12407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8D89CEC-046B-A947-4ACB-2204160DCB8A}"/>
              </a:ext>
            </a:extLst>
          </p:cNvPr>
          <p:cNvSpPr/>
          <p:nvPr/>
        </p:nvSpPr>
        <p:spPr>
          <a:xfrm>
            <a:off x="1550019" y="3108513"/>
            <a:ext cx="145756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0D650C8F-DD5E-2847-351F-202F2B931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5342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8047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56BCE855-5C72-34CF-0082-D85968F6FE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5342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711102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4547593" y="487342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260821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80988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Poser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une</a:t>
            </a:r>
            <a:r>
              <a:rPr lang="en-US" sz="3067" b="1" dirty="0">
                <a:latin typeface="+mj-lt"/>
                <a:ea typeface="+mj-ea"/>
                <a:cs typeface="+mj-cs"/>
              </a:rPr>
              <a:t> question (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polie</a:t>
            </a:r>
            <a:r>
              <a:rPr lang="en-US" sz="3067" b="1" dirty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Bonjour </a:t>
            </a:r>
            <a:r>
              <a:rPr lang="en-US" dirty="0" err="1"/>
              <a:t>Mr</a:t>
            </a:r>
            <a:r>
              <a:rPr lang="en-US" dirty="0"/>
              <a:t> Pogba ! </a:t>
            </a:r>
            <a:r>
              <a:rPr lang="en-US" dirty="0" err="1">
                <a:solidFill>
                  <a:srgbClr val="FF0000"/>
                </a:solidFill>
              </a:rPr>
              <a:t>Où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habitez-vous</a:t>
            </a:r>
            <a:r>
              <a:rPr lang="en-US" dirty="0"/>
              <a:t> 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/>
              <a:t>J’habite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Italie, à Turin.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>
                <a:solidFill>
                  <a:srgbClr val="FF0000"/>
                </a:solidFill>
              </a:rPr>
              <a:t>Combien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d’enfants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avez-vous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/>
              <a:t>J’ai</a:t>
            </a:r>
            <a:r>
              <a:rPr lang="en-US" dirty="0"/>
              <a:t> 3 enfants,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adorent</a:t>
            </a:r>
            <a:r>
              <a:rPr lang="en-US" dirty="0"/>
              <a:t> le foot.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Comment </a:t>
            </a:r>
            <a:r>
              <a:rPr lang="en-US" dirty="0" err="1">
                <a:solidFill>
                  <a:srgbClr val="FF0000"/>
                </a:solidFill>
              </a:rPr>
              <a:t>s’appellent-ils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Labile, </a:t>
            </a:r>
            <a:r>
              <a:rPr lang="en-US" dirty="0" err="1"/>
              <a:t>Keyann</a:t>
            </a:r>
            <a:r>
              <a:rPr lang="en-US" dirty="0"/>
              <a:t> et Hakeem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i="1" dirty="0"/>
              <a:t>À </a:t>
            </a:r>
            <a:r>
              <a:rPr lang="en-US" i="1" dirty="0" err="1"/>
              <a:t>suivre</a:t>
            </a:r>
            <a:r>
              <a:rPr lang="en-US" i="1" dirty="0"/>
              <a:t>…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en-US" dirty="0"/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b="12631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B03883-1C21-EF88-CF59-8862EBC97271}"/>
              </a:ext>
            </a:extLst>
          </p:cNvPr>
          <p:cNvSpPr/>
          <p:nvPr/>
        </p:nvSpPr>
        <p:spPr>
          <a:xfrm>
            <a:off x="3593990" y="2107096"/>
            <a:ext cx="2035534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8EFECD-AC9B-E6CB-06D8-54B37A5E19DB}"/>
              </a:ext>
            </a:extLst>
          </p:cNvPr>
          <p:cNvSpPr/>
          <p:nvPr/>
        </p:nvSpPr>
        <p:spPr>
          <a:xfrm>
            <a:off x="1084613" y="3364728"/>
            <a:ext cx="3606074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52B7-1CDB-04C6-0F37-B5E431D49FF3}"/>
              </a:ext>
            </a:extLst>
          </p:cNvPr>
          <p:cNvSpPr/>
          <p:nvPr/>
        </p:nvSpPr>
        <p:spPr>
          <a:xfrm>
            <a:off x="1111292" y="4622360"/>
            <a:ext cx="2980226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1BB571D6-F2EE-E6DB-685E-05E47CC2F9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91523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2742518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1F835-B3CE-9E9C-6F66-FB36969C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54148" cy="1650793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en-US" sz="3600" dirty="0"/>
              <a:t>Poser </a:t>
            </a:r>
            <a:r>
              <a:rPr lang="en-US" sz="3600" dirty="0" err="1"/>
              <a:t>une</a:t>
            </a:r>
            <a:r>
              <a:rPr lang="en-US" sz="3600" dirty="0"/>
              <a:t> question avec inversion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7393A3-E739-A90C-34B5-A386F7DF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3F3D4BF-D9D6-C2CB-1B87-A30153998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252971"/>
              </p:ext>
            </p:extLst>
          </p:nvPr>
        </p:nvGraphicFramePr>
        <p:xfrm>
          <a:off x="838200" y="2142957"/>
          <a:ext cx="5915748" cy="398661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15748">
                  <a:extLst>
                    <a:ext uri="{9D8B030D-6E8A-4147-A177-3AD203B41FA5}">
                      <a16:colId xmlns:a16="http://schemas.microsoft.com/office/drawing/2014/main" val="731032791"/>
                    </a:ext>
                  </a:extLst>
                </a:gridCol>
              </a:tblGrid>
              <a:tr h="420651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Poser des questions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806029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en ville ou à la campagne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9626142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ça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2954384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Vous ne devinez pas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206018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petit chez toi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1917189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Habites-tu dans une maison ? Dans un appartement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8744697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pièces y a-t-il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4748750"/>
                  </a:ext>
                </a:extLst>
              </a:tr>
              <a:tr h="124211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Pour poser une question avec inversion : </a:t>
                      </a: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(Mot interrogatif) + verbe + sujet + complément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117340"/>
                  </a:ext>
                </a:extLst>
              </a:tr>
            </a:tbl>
          </a:graphicData>
        </a:graphic>
      </p:graphicFrame>
      <p:pic>
        <p:nvPicPr>
          <p:cNvPr id="2050" name="Picture 2" descr="L'interrogation en français - les questi...">
            <a:extLst>
              <a:ext uri="{FF2B5EF4-FFF2-40B4-BE49-F238E27FC236}">
                <a16:creationId xmlns:a16="http://schemas.microsoft.com/office/drawing/2014/main" id="{74F1CBA4-3264-AFE0-C660-76399A060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" b="9785"/>
          <a:stretch/>
        </p:blipFill>
        <p:spPr bwMode="auto">
          <a:xfrm>
            <a:off x="7078276" y="396532"/>
            <a:ext cx="4843463" cy="61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A411E2-D233-AF84-5E25-119B84A0AB01}"/>
              </a:ext>
            </a:extLst>
          </p:cNvPr>
          <p:cNvSpPr/>
          <p:nvPr/>
        </p:nvSpPr>
        <p:spPr>
          <a:xfrm>
            <a:off x="874843" y="4169848"/>
            <a:ext cx="823328" cy="3019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D87637-0C07-8BA0-E246-51A09B1B0F0F}"/>
              </a:ext>
            </a:extLst>
          </p:cNvPr>
          <p:cNvSpPr/>
          <p:nvPr/>
        </p:nvSpPr>
        <p:spPr>
          <a:xfrm>
            <a:off x="3031882" y="4594935"/>
            <a:ext cx="235439" cy="2744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2FC193-5E2F-E52B-7897-5A056EA5AE20}"/>
              </a:ext>
            </a:extLst>
          </p:cNvPr>
          <p:cNvSpPr/>
          <p:nvPr/>
        </p:nvSpPr>
        <p:spPr>
          <a:xfrm>
            <a:off x="1754594" y="4175231"/>
            <a:ext cx="238488" cy="3019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2FEC74-4392-E3B3-9C7D-183268014C7C}"/>
              </a:ext>
            </a:extLst>
          </p:cNvPr>
          <p:cNvSpPr/>
          <p:nvPr/>
        </p:nvSpPr>
        <p:spPr>
          <a:xfrm>
            <a:off x="3428567" y="4597886"/>
            <a:ext cx="179179" cy="27446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5BD7B0-E1C2-437A-C6B1-7DB2358166C5}"/>
              </a:ext>
            </a:extLst>
          </p:cNvPr>
          <p:cNvSpPr/>
          <p:nvPr/>
        </p:nvSpPr>
        <p:spPr>
          <a:xfrm>
            <a:off x="874842" y="4567489"/>
            <a:ext cx="2003995" cy="30190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A1229C0-524F-D27D-0B3B-10A885556B7B}"/>
              </a:ext>
            </a:extLst>
          </p:cNvPr>
          <p:cNvSpPr/>
          <p:nvPr/>
        </p:nvSpPr>
        <p:spPr>
          <a:xfrm>
            <a:off x="838200" y="2584661"/>
            <a:ext cx="5915748" cy="15135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D1BC0B7-1705-D908-B90E-7E7290BE4C7D}"/>
              </a:ext>
            </a:extLst>
          </p:cNvPr>
          <p:cNvSpPr/>
          <p:nvPr/>
        </p:nvSpPr>
        <p:spPr>
          <a:xfrm>
            <a:off x="2022499" y="4168939"/>
            <a:ext cx="1764879" cy="3019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565AB7-B19E-9535-3D12-7D79DC4FC28D}"/>
              </a:ext>
            </a:extLst>
          </p:cNvPr>
          <p:cNvSpPr/>
          <p:nvPr/>
        </p:nvSpPr>
        <p:spPr>
          <a:xfrm>
            <a:off x="2949317" y="5573196"/>
            <a:ext cx="618578" cy="3019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E71ABF-3B7F-1B7B-7DE6-6088337E632A}"/>
              </a:ext>
            </a:extLst>
          </p:cNvPr>
          <p:cNvSpPr/>
          <p:nvPr/>
        </p:nvSpPr>
        <p:spPr>
          <a:xfrm>
            <a:off x="3743667" y="5578579"/>
            <a:ext cx="562344" cy="3019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6619EF-E415-B4E9-A6AF-1B0E9704F4C7}"/>
              </a:ext>
            </a:extLst>
          </p:cNvPr>
          <p:cNvSpPr/>
          <p:nvPr/>
        </p:nvSpPr>
        <p:spPr>
          <a:xfrm>
            <a:off x="4524468" y="5573196"/>
            <a:ext cx="1325979" cy="3019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7AC428-168B-06CA-553B-F77F6FBA4DFB}"/>
              </a:ext>
            </a:extLst>
          </p:cNvPr>
          <p:cNvSpPr/>
          <p:nvPr/>
        </p:nvSpPr>
        <p:spPr>
          <a:xfrm>
            <a:off x="900396" y="5569348"/>
            <a:ext cx="1821815" cy="30190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A6D127-7061-D966-58BB-0389A48D4C9F}"/>
              </a:ext>
            </a:extLst>
          </p:cNvPr>
          <p:cNvSpPr/>
          <p:nvPr/>
        </p:nvSpPr>
        <p:spPr>
          <a:xfrm>
            <a:off x="838200" y="5259377"/>
            <a:ext cx="5915748" cy="8701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2" descr="Cat Kitty Sticker by 궁디팡팡 캣페스타">
            <a:extLst>
              <a:ext uri="{FF2B5EF4-FFF2-40B4-BE49-F238E27FC236}">
                <a16:creationId xmlns:a16="http://schemas.microsoft.com/office/drawing/2014/main" id="{6F12125F-B578-5A8C-05CB-943ADD3C4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185" y="5660481"/>
            <a:ext cx="1269524" cy="12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" name="Diagramme 39">
            <a:extLst>
              <a:ext uri="{FF2B5EF4-FFF2-40B4-BE49-F238E27FC236}">
                <a16:creationId xmlns:a16="http://schemas.microsoft.com/office/drawing/2014/main" id="{F341134A-B733-B778-8EE7-9051E917E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5541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8067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  <p:bldP spid="9" grpId="0" animBg="1"/>
      <p:bldP spid="10" grpId="0" animBg="1"/>
      <p:bldP spid="30" grpId="0" animBg="1"/>
      <p:bldP spid="31" grpId="0" animBg="1"/>
      <p:bldP spid="3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1F835-B3CE-9E9C-6F66-FB36969C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54148" cy="1650793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en-US" sz="3600" dirty="0"/>
              <a:t>Poser </a:t>
            </a:r>
            <a:r>
              <a:rPr lang="en-US" sz="3600" dirty="0" err="1"/>
              <a:t>une</a:t>
            </a:r>
            <a:r>
              <a:rPr lang="en-US" sz="3600" dirty="0"/>
              <a:t> question avec inversion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7393A3-E739-A90C-34B5-A386F7DF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3F3D4BF-D9D6-C2CB-1B87-A30153998AF8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142957"/>
          <a:ext cx="5915748" cy="398661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15748">
                  <a:extLst>
                    <a:ext uri="{9D8B030D-6E8A-4147-A177-3AD203B41FA5}">
                      <a16:colId xmlns:a16="http://schemas.microsoft.com/office/drawing/2014/main" val="731032791"/>
                    </a:ext>
                  </a:extLst>
                </a:gridCol>
              </a:tblGrid>
              <a:tr h="420651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Poser des questions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806029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en ville ou à la campagne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9626142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ça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2954384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Vous ne devinez pas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206018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petit chez toi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1917189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Habites-tu dans une maison ? Dans un appartement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8744697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pièces y a-t-il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4748750"/>
                  </a:ext>
                </a:extLst>
              </a:tr>
              <a:tr h="124211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Pour poser une question avec inversion : </a:t>
                      </a: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(Mot interrogatif) + verbe + sujet + complément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117340"/>
                  </a:ext>
                </a:extLst>
              </a:tr>
            </a:tbl>
          </a:graphicData>
        </a:graphic>
      </p:graphicFrame>
      <p:pic>
        <p:nvPicPr>
          <p:cNvPr id="2050" name="Picture 2" descr="L'interrogation en français - les questi...">
            <a:extLst>
              <a:ext uri="{FF2B5EF4-FFF2-40B4-BE49-F238E27FC236}">
                <a16:creationId xmlns:a16="http://schemas.microsoft.com/office/drawing/2014/main" id="{74F1CBA4-3264-AFE0-C660-76399A060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" b="9785"/>
          <a:stretch/>
        </p:blipFill>
        <p:spPr bwMode="auto">
          <a:xfrm>
            <a:off x="7078276" y="396532"/>
            <a:ext cx="4843463" cy="61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A1229C0-524F-D27D-0B3B-10A885556B7B}"/>
              </a:ext>
            </a:extLst>
          </p:cNvPr>
          <p:cNvSpPr/>
          <p:nvPr/>
        </p:nvSpPr>
        <p:spPr>
          <a:xfrm>
            <a:off x="838200" y="2584661"/>
            <a:ext cx="5915748" cy="15143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565AB7-B19E-9535-3D12-7D79DC4FC28D}"/>
              </a:ext>
            </a:extLst>
          </p:cNvPr>
          <p:cNvSpPr/>
          <p:nvPr/>
        </p:nvSpPr>
        <p:spPr>
          <a:xfrm>
            <a:off x="2949317" y="5573196"/>
            <a:ext cx="618578" cy="3019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E71ABF-3B7F-1B7B-7DE6-6088337E632A}"/>
              </a:ext>
            </a:extLst>
          </p:cNvPr>
          <p:cNvSpPr/>
          <p:nvPr/>
        </p:nvSpPr>
        <p:spPr>
          <a:xfrm>
            <a:off x="3743667" y="5578579"/>
            <a:ext cx="562344" cy="3019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6619EF-E415-B4E9-A6AF-1B0E9704F4C7}"/>
              </a:ext>
            </a:extLst>
          </p:cNvPr>
          <p:cNvSpPr/>
          <p:nvPr/>
        </p:nvSpPr>
        <p:spPr>
          <a:xfrm>
            <a:off x="4524468" y="5573196"/>
            <a:ext cx="1325979" cy="3019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7AC428-168B-06CA-553B-F77F6FBA4DFB}"/>
              </a:ext>
            </a:extLst>
          </p:cNvPr>
          <p:cNvSpPr/>
          <p:nvPr/>
        </p:nvSpPr>
        <p:spPr>
          <a:xfrm>
            <a:off x="900396" y="5569348"/>
            <a:ext cx="1821815" cy="30190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A6D127-7061-D966-58BB-0389A48D4C9F}"/>
              </a:ext>
            </a:extLst>
          </p:cNvPr>
          <p:cNvSpPr/>
          <p:nvPr/>
        </p:nvSpPr>
        <p:spPr>
          <a:xfrm>
            <a:off x="838200" y="5335051"/>
            <a:ext cx="5915748" cy="7945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2" descr="Cat Kitty Sticker by 궁디팡팡 캣페스타">
            <a:extLst>
              <a:ext uri="{FF2B5EF4-FFF2-40B4-BE49-F238E27FC236}">
                <a16:creationId xmlns:a16="http://schemas.microsoft.com/office/drawing/2014/main" id="{6F12125F-B578-5A8C-05CB-943ADD3C4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185" y="5660481"/>
            <a:ext cx="1269524" cy="12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" name="Diagramme 39">
            <a:extLst>
              <a:ext uri="{FF2B5EF4-FFF2-40B4-BE49-F238E27FC236}">
                <a16:creationId xmlns:a16="http://schemas.microsoft.com/office/drawing/2014/main" id="{F341134A-B733-B778-8EE7-9051E917E6B3}"/>
              </a:ext>
            </a:extLst>
          </p:cNvPr>
          <p:cNvGraphicFramePr/>
          <p:nvPr/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2168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40">
            <a:extLst>
              <a:ext uri="{FF2B5EF4-FFF2-40B4-BE49-F238E27FC236}">
                <a16:creationId xmlns:a16="http://schemas.microsoft.com/office/drawing/2014/main" id="{7F730337-AEA1-BD3B-BCD1-DB78D3E3B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4697" y="444390"/>
            <a:ext cx="6848573" cy="6413610"/>
          </a:xfrm>
          <a:prstGeom prst="rect">
            <a:avLst/>
          </a:prstGeom>
          <a:noFill/>
        </p:spPr>
      </p:pic>
      <p:pic>
        <p:nvPicPr>
          <p:cNvPr id="26" name="Picture 2" descr="Cat Kitty Sticker by 궁디팡팡 캣페스타">
            <a:extLst>
              <a:ext uri="{FF2B5EF4-FFF2-40B4-BE49-F238E27FC236}">
                <a16:creationId xmlns:a16="http://schemas.microsoft.com/office/drawing/2014/main" id="{E28DCD2C-0576-4FE4-6677-D450DC61F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197" y="4954825"/>
            <a:ext cx="1490112" cy="15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day Remember Sticker by Demic">
            <a:extLst>
              <a:ext uri="{FF2B5EF4-FFF2-40B4-BE49-F238E27FC236}">
                <a16:creationId xmlns:a16="http://schemas.microsoft.com/office/drawing/2014/main" id="{9AE8ABA0-7AC0-A4DD-39FF-6E539DD61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12" y="93608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9">
            <a:extLst>
              <a:ext uri="{FF2B5EF4-FFF2-40B4-BE49-F238E27FC236}">
                <a16:creationId xmlns:a16="http://schemas.microsoft.com/office/drawing/2014/main" id="{CDDB1254-1EE1-5C5F-211C-1226CA662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25043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21128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2D001734-A435-E384-E16C-6A32D8429DE5}"/>
              </a:ext>
            </a:extLst>
          </p:cNvPr>
          <p:cNvSpPr txBox="1">
            <a:spLocks/>
          </p:cNvSpPr>
          <p:nvPr/>
        </p:nvSpPr>
        <p:spPr>
          <a:xfrm>
            <a:off x="838200" y="541796"/>
            <a:ext cx="10515600" cy="79693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Les 3 registres de questions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4B3D23E-EDE0-5778-ECC3-149B06DE9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006153"/>
              </p:ext>
            </p:extLst>
          </p:nvPr>
        </p:nvGraphicFramePr>
        <p:xfrm>
          <a:off x="926353" y="2135084"/>
          <a:ext cx="8120867" cy="62331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188913">
                  <a:extLst>
                    <a:ext uri="{9D8B030D-6E8A-4147-A177-3AD203B41FA5}">
                      <a16:colId xmlns:a16="http://schemas.microsoft.com/office/drawing/2014/main" val="513258586"/>
                    </a:ext>
                  </a:extLst>
                </a:gridCol>
                <a:gridCol w="1588216">
                  <a:extLst>
                    <a:ext uri="{9D8B030D-6E8A-4147-A177-3AD203B41FA5}">
                      <a16:colId xmlns:a16="http://schemas.microsoft.com/office/drawing/2014/main" val="3037923882"/>
                    </a:ext>
                  </a:extLst>
                </a:gridCol>
                <a:gridCol w="1545969">
                  <a:extLst>
                    <a:ext uri="{9D8B030D-6E8A-4147-A177-3AD203B41FA5}">
                      <a16:colId xmlns:a16="http://schemas.microsoft.com/office/drawing/2014/main" val="1005384228"/>
                    </a:ext>
                  </a:extLst>
                </a:gridCol>
                <a:gridCol w="2797769">
                  <a:extLst>
                    <a:ext uri="{9D8B030D-6E8A-4147-A177-3AD203B41FA5}">
                      <a16:colId xmlns:a16="http://schemas.microsoft.com/office/drawing/2014/main" val="5539220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C000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Complément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4347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Combien de pièces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y a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  <a:effectLst/>
                        </a:rPr>
                        <a:t>-t-*</a:t>
                      </a:r>
                      <a:endParaRPr lang="fr-FR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il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toi 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0174824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0DF8F057-84A4-5B33-2424-6B6CBDD47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61912"/>
              </p:ext>
            </p:extLst>
          </p:nvPr>
        </p:nvGraphicFramePr>
        <p:xfrm>
          <a:off x="926353" y="3765500"/>
          <a:ext cx="8160891" cy="62331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188913">
                  <a:extLst>
                    <a:ext uri="{9D8B030D-6E8A-4147-A177-3AD203B41FA5}">
                      <a16:colId xmlns:a16="http://schemas.microsoft.com/office/drawing/2014/main" val="1527690790"/>
                    </a:ext>
                  </a:extLst>
                </a:gridCol>
                <a:gridCol w="1598165">
                  <a:extLst>
                    <a:ext uri="{9D8B030D-6E8A-4147-A177-3AD203B41FA5}">
                      <a16:colId xmlns:a16="http://schemas.microsoft.com/office/drawing/2014/main" val="866466398"/>
                    </a:ext>
                  </a:extLst>
                </a:gridCol>
                <a:gridCol w="1517101">
                  <a:extLst>
                    <a:ext uri="{9D8B030D-6E8A-4147-A177-3AD203B41FA5}">
                      <a16:colId xmlns:a16="http://schemas.microsoft.com/office/drawing/2014/main" val="3380091679"/>
                    </a:ext>
                  </a:extLst>
                </a:gridCol>
                <a:gridCol w="1204486">
                  <a:extLst>
                    <a:ext uri="{9D8B030D-6E8A-4147-A177-3AD203B41FA5}">
                      <a16:colId xmlns:a16="http://schemas.microsoft.com/office/drawing/2014/main" val="2116407257"/>
                    </a:ext>
                  </a:extLst>
                </a:gridCol>
                <a:gridCol w="1652226">
                  <a:extLst>
                    <a:ext uri="{9D8B030D-6E8A-4147-A177-3AD203B41FA5}">
                      <a16:colId xmlns:a16="http://schemas.microsoft.com/office/drawing/2014/main" val="20682987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  <a:highlight>
                            <a:srgbClr val="00FFFF"/>
                          </a:highlight>
                        </a:rPr>
                        <a:t>est-ce que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C000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Verbe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Complément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31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Combien de pièces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est-ce qu’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il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y a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toi 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016750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6C23EE8-3099-3280-7E4B-D0A7E3CEE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141230"/>
              </p:ext>
            </p:extLst>
          </p:nvPr>
        </p:nvGraphicFramePr>
        <p:xfrm>
          <a:off x="926353" y="5397985"/>
          <a:ext cx="8205694" cy="62331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858682">
                  <a:extLst>
                    <a:ext uri="{9D8B030D-6E8A-4147-A177-3AD203B41FA5}">
                      <a16:colId xmlns:a16="http://schemas.microsoft.com/office/drawing/2014/main" val="3653438328"/>
                    </a:ext>
                  </a:extLst>
                </a:gridCol>
                <a:gridCol w="1972236">
                  <a:extLst>
                    <a:ext uri="{9D8B030D-6E8A-4147-A177-3AD203B41FA5}">
                      <a16:colId xmlns:a16="http://schemas.microsoft.com/office/drawing/2014/main" val="3359646775"/>
                    </a:ext>
                  </a:extLst>
                </a:gridCol>
                <a:gridCol w="2181411">
                  <a:extLst>
                    <a:ext uri="{9D8B030D-6E8A-4147-A177-3AD203B41FA5}">
                      <a16:colId xmlns:a16="http://schemas.microsoft.com/office/drawing/2014/main" val="30830939"/>
                    </a:ext>
                  </a:extLst>
                </a:gridCol>
                <a:gridCol w="2193365">
                  <a:extLst>
                    <a:ext uri="{9D8B030D-6E8A-4147-A177-3AD203B41FA5}">
                      <a16:colId xmlns:a16="http://schemas.microsoft.com/office/drawing/2014/main" val="26399397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C000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Complément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63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Il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y a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combien de pièces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toi 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960732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EE2C7C1D-EC3A-CB5F-2399-8564E6BEBF0E}"/>
              </a:ext>
            </a:extLst>
          </p:cNvPr>
          <p:cNvSpPr txBox="1"/>
          <p:nvPr/>
        </p:nvSpPr>
        <p:spPr>
          <a:xfrm>
            <a:off x="926353" y="16012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à inversion sujet-verbe (registre poli) +/+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55767FE-ED25-07F6-FFD4-6C86CD49E209}"/>
              </a:ext>
            </a:extLst>
          </p:cNvPr>
          <p:cNvSpPr txBox="1"/>
          <p:nvPr/>
        </p:nvSpPr>
        <p:spPr>
          <a:xfrm>
            <a:off x="926353" y="3322332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avec </a:t>
            </a:r>
            <a:r>
              <a:rPr lang="fr-FR" sz="1800" b="1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EST-CE QUE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(registre standard) +/-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CDD0A86-8F32-8691-231B-6CA9611BF2FA}"/>
              </a:ext>
            </a:extLst>
          </p:cNvPr>
          <p:cNvSpPr txBox="1"/>
          <p:nvPr/>
        </p:nvSpPr>
        <p:spPr>
          <a:xfrm>
            <a:off x="838200" y="4945268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à intonation montante (registre familier) -/-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9A893DB-848A-D728-126C-D7C525945B54}"/>
              </a:ext>
            </a:extLst>
          </p:cNvPr>
          <p:cNvSpPr txBox="1"/>
          <p:nvPr/>
        </p:nvSpPr>
        <p:spPr>
          <a:xfrm>
            <a:off x="9532470" y="4774825"/>
            <a:ext cx="2452383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To </a:t>
            </a:r>
            <a:r>
              <a:rPr lang="fr-FR" sz="2400" dirty="0" err="1"/>
              <a:t>make</a:t>
            </a:r>
            <a:r>
              <a:rPr lang="fr-FR" sz="2400" dirty="0"/>
              <a:t> a Yes/No questions, </a:t>
            </a:r>
            <a:r>
              <a:rPr lang="fr-FR" sz="2400" dirty="0">
                <a:solidFill>
                  <a:srgbClr val="FF0000"/>
                </a:solidFill>
              </a:rPr>
              <a:t>DO NOT </a:t>
            </a:r>
            <a:r>
              <a:rPr lang="fr-FR" sz="2400" dirty="0"/>
              <a:t>use </a:t>
            </a:r>
            <a:r>
              <a:rPr lang="fr-FR" sz="2400" dirty="0" err="1"/>
              <a:t>any</a:t>
            </a:r>
            <a:r>
              <a:rPr lang="fr-FR" sz="2400" dirty="0"/>
              <a:t> question </a:t>
            </a:r>
            <a:r>
              <a:rPr lang="fr-FR" sz="2400" dirty="0" err="1"/>
              <a:t>word</a:t>
            </a:r>
            <a:r>
              <a:rPr lang="fr-FR" sz="2400" dirty="0"/>
              <a:t>!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5A49CF3-C50E-C244-BFAB-B75635F3F2C2}"/>
              </a:ext>
            </a:extLst>
          </p:cNvPr>
          <p:cNvSpPr txBox="1"/>
          <p:nvPr/>
        </p:nvSpPr>
        <p:spPr>
          <a:xfrm>
            <a:off x="1093698" y="6214533"/>
            <a:ext cx="6096000" cy="37555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POURQUOI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place 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toujours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début de question</a:t>
            </a:r>
          </a:p>
        </p:txBody>
      </p:sp>
      <p:pic>
        <p:nvPicPr>
          <p:cNvPr id="24" name="Picture 2" descr="Be Careful Attention Sticker">
            <a:extLst>
              <a:ext uri="{FF2B5EF4-FFF2-40B4-BE49-F238E27FC236}">
                <a16:creationId xmlns:a16="http://schemas.microsoft.com/office/drawing/2014/main" id="{B47994B6-E479-EF32-D734-7786A83DA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60" y="5809877"/>
            <a:ext cx="1153458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3E27CC9F-5892-7DEC-572E-05EE38B53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127" y="1724739"/>
            <a:ext cx="1451264" cy="15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39">
            <a:extLst>
              <a:ext uri="{FF2B5EF4-FFF2-40B4-BE49-F238E27FC236}">
                <a16:creationId xmlns:a16="http://schemas.microsoft.com/office/drawing/2014/main" id="{AC886D17-4018-1337-7D4D-496D5FEAD1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25043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3B91883-FD56-DD7C-F6AB-0647689BFD36}"/>
              </a:ext>
            </a:extLst>
          </p:cNvPr>
          <p:cNvSpPr txBox="1"/>
          <p:nvPr/>
        </p:nvSpPr>
        <p:spPr>
          <a:xfrm>
            <a:off x="3153103" y="2705367"/>
            <a:ext cx="28693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B0F0"/>
                </a:solidFill>
              </a:rPr>
              <a:t>*-t- </a:t>
            </a:r>
            <a:r>
              <a:rPr lang="fr-FR" sz="1200" dirty="0" err="1"/>
              <a:t>is</a:t>
            </a:r>
            <a:r>
              <a:rPr lang="fr-FR" sz="1200" dirty="0"/>
              <a:t> </a:t>
            </a:r>
            <a:r>
              <a:rPr lang="fr-FR" sz="1200" dirty="0" err="1"/>
              <a:t>used</a:t>
            </a:r>
            <a:r>
              <a:rPr lang="fr-FR" sz="1200" dirty="0"/>
              <a:t> for </a:t>
            </a:r>
            <a:r>
              <a:rPr lang="fr-FR" sz="1200" dirty="0" err="1"/>
              <a:t>pronunciation</a:t>
            </a:r>
            <a:r>
              <a:rPr lang="fr-FR" sz="1200" dirty="0"/>
              <a:t> </a:t>
            </a:r>
            <a:r>
              <a:rPr lang="fr-FR" sz="1200" dirty="0" err="1"/>
              <a:t>purpose</a:t>
            </a:r>
            <a:r>
              <a:rPr lang="fr-FR" sz="1200" dirty="0"/>
              <a:t> </a:t>
            </a:r>
            <a:r>
              <a:rPr lang="fr-FR" sz="1200" dirty="0" err="1"/>
              <a:t>only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37684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1077D7-94E6-4EBA-314E-D4C3DD2D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A0B206E6-0AA7-F220-4AF2-782C6B61E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953827"/>
            <a:ext cx="11548872" cy="144361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0CA1A9-6478-356F-EC90-F3A84847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B1FDD132-213E-1972-34EF-31EB0A54AA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5541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9592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A938AA2-C834-AA2D-5296-B04B6849D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1 p.19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89535C2-349A-FFA0-B302-B55FF4005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10" y="2642616"/>
            <a:ext cx="4424276" cy="360578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708E103-4CD1-1BAE-00F8-DBF15A0B5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384" y="2642616"/>
            <a:ext cx="4580639" cy="360578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2F287C-E6DC-715B-EC0C-3271E4C85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7ECD325A-F8C4-9CF6-90DE-84F7AA8653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5541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90527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pic>
        <p:nvPicPr>
          <p:cNvPr id="14" name="Média en ligne 13" title="TOP 3 des HÉBERGEMENTS INSOLITES au QUÉBEC! | Jour 99 de 365">
            <a:hlinkClick r:id="" action="ppaction://media"/>
            <a:extLst>
              <a:ext uri="{FF2B5EF4-FFF2-40B4-BE49-F238E27FC236}">
                <a16:creationId xmlns:a16="http://schemas.microsoft.com/office/drawing/2014/main" id="{40A2C1C3-A4B1-F67A-B81E-78CC2C899F3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700" y="1622425"/>
            <a:ext cx="7700963" cy="433228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8321040" y="434340"/>
            <a:ext cx="36652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Dans quel pays se trouvent ces logements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Relève les différents logements montrés dans cette vidéo.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Parmi ces 4 logements, quel est ton préféré ? Pourquoi ?</a:t>
            </a:r>
          </a:p>
          <a:p>
            <a:endParaRPr lang="fr-FR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D2FC974-39BF-4641-444F-8861BAE0F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95125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35CFC-E8D1-58E1-F9ED-10EDF61B4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D2AA8E-D4A5-58E7-9810-1AFFC36897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87"/>
          <a:stretch/>
        </p:blipFill>
        <p:spPr>
          <a:xfrm>
            <a:off x="803895" y="49035"/>
            <a:ext cx="9971957" cy="6752694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984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0B15D-FD3A-5552-0859-6E8DD190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4A6356-8AC7-9B32-7610-F7BB4729B3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05"/>
          <a:stretch/>
        </p:blipFill>
        <p:spPr>
          <a:xfrm>
            <a:off x="1013406" y="136524"/>
            <a:ext cx="9700953" cy="656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39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F99BA-CC5A-82A6-C769-F6A090C0A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920C3-4AED-3A59-79EB-6552BF412E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28"/>
          <a:stretch/>
        </p:blipFill>
        <p:spPr>
          <a:xfrm>
            <a:off x="1033975" y="643467"/>
            <a:ext cx="8999173" cy="6097709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58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B4DA3FE-6D63-C342-7934-E687FD5B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2 p.19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62F8B1-033E-1D24-780F-235B906CB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756" y="1675227"/>
            <a:ext cx="4174488" cy="439419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DB0A94-0491-5147-E537-CD27E1971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F7C7D6DB-82FB-27F1-0E06-617B073BDD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5541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4066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DD5303E-B783-7277-08A3-AC67AC8BE6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5541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F818B89-7F20-6061-BCFF-36CADCF37E5D}"/>
              </a:ext>
            </a:extLst>
          </p:cNvPr>
          <p:cNvSpPr txBox="1"/>
          <p:nvPr/>
        </p:nvSpPr>
        <p:spPr>
          <a:xfrm>
            <a:off x="365760" y="2969779"/>
            <a:ext cx="61044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Poser des questions en </a:t>
            </a:r>
            <a:r>
              <a:rPr lang="fr-FR" b="1" i="0" dirty="0" err="1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francais</a:t>
            </a:r>
            <a:endParaRPr lang="fr-FR" b="1" i="0" dirty="0">
              <a:solidFill>
                <a:srgbClr val="333333"/>
              </a:solidFill>
              <a:effectLst/>
              <a:latin typeface="Montserrat" panose="00000500000000000000" pitchFamily="2" charset="0"/>
            </a:endParaRPr>
          </a:p>
          <a:p>
            <a:r>
              <a:rPr lang="fr-FR" dirty="0">
                <a:hlinkClick r:id="rId8"/>
              </a:rPr>
              <a:t>https://create.kahoot.it/details/9e213a49-ab7e-4a17-95cd-c7c9f254b566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Poser des questions (FLE)</a:t>
            </a:r>
          </a:p>
          <a:p>
            <a:r>
              <a:rPr lang="fr-FR" dirty="0">
                <a:hlinkClick r:id="rId9"/>
              </a:rPr>
              <a:t>https://create.kahoot.it/details/b98df4f5-3b26-41a1-a59a-a33a2e6214b9</a:t>
            </a:r>
            <a:endParaRPr lang="fr-FR" dirty="0"/>
          </a:p>
          <a:p>
            <a:endParaRPr lang="fr-FR" dirty="0"/>
          </a:p>
          <a:p>
            <a:r>
              <a:rPr lang="fr-FR" b="1" dirty="0"/>
              <a:t>Registres de questions</a:t>
            </a:r>
          </a:p>
          <a:p>
            <a:r>
              <a:rPr lang="fr-FR" dirty="0">
                <a:hlinkClick r:id="rId10"/>
              </a:rPr>
              <a:t>https://create.kahoot.it/details/124409ef-a1df-4c76-bafd-8fd57193a441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Poser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une</a:t>
            </a:r>
            <a:r>
              <a:rPr lang="en-US" sz="3067" b="1" dirty="0">
                <a:latin typeface="+mj-lt"/>
                <a:ea typeface="+mj-ea"/>
                <a:cs typeface="+mj-cs"/>
              </a:rPr>
              <a:t> question (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polie</a:t>
            </a:r>
            <a:r>
              <a:rPr lang="en-US" sz="3067" b="1" dirty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Bonjour </a:t>
            </a:r>
            <a:r>
              <a:rPr lang="en-US" dirty="0" err="1"/>
              <a:t>Mr</a:t>
            </a:r>
            <a:r>
              <a:rPr lang="en-US" dirty="0"/>
              <a:t> Pogba ! </a:t>
            </a:r>
            <a:r>
              <a:rPr lang="en-US" dirty="0" err="1">
                <a:solidFill>
                  <a:srgbClr val="FF0000"/>
                </a:solidFill>
              </a:rPr>
              <a:t>Où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habitez-vous</a:t>
            </a:r>
            <a:r>
              <a:rPr lang="en-US" dirty="0"/>
              <a:t> 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/>
              <a:t>J’habite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Italie, à Turin.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>
                <a:solidFill>
                  <a:srgbClr val="FF0000"/>
                </a:solidFill>
              </a:rPr>
              <a:t>Combien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d’enfants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avez-vous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/>
              <a:t>J’ai</a:t>
            </a:r>
            <a:r>
              <a:rPr lang="en-US" dirty="0"/>
              <a:t> 3 enfants,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adorent</a:t>
            </a:r>
            <a:r>
              <a:rPr lang="en-US" dirty="0"/>
              <a:t> le foot.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Comment </a:t>
            </a:r>
            <a:r>
              <a:rPr lang="en-US" dirty="0" err="1">
                <a:solidFill>
                  <a:srgbClr val="FF0000"/>
                </a:solidFill>
              </a:rPr>
              <a:t>s’appellent-ils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Labile, </a:t>
            </a:r>
            <a:r>
              <a:rPr lang="en-US" dirty="0" err="1"/>
              <a:t>Keyann</a:t>
            </a:r>
            <a:r>
              <a:rPr lang="en-US" dirty="0"/>
              <a:t> et Hakeem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i="1" dirty="0"/>
              <a:t>À </a:t>
            </a:r>
            <a:r>
              <a:rPr lang="en-US" i="1" dirty="0" err="1"/>
              <a:t>suivre</a:t>
            </a:r>
            <a:r>
              <a:rPr lang="en-US" i="1" dirty="0"/>
              <a:t>…</a:t>
            </a:r>
            <a:endParaRPr lang="en-US" dirty="0"/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en-US" dirty="0"/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b="12631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D56690-FE07-B95F-FD9E-2CAB4F5CAE12}"/>
              </a:ext>
            </a:extLst>
          </p:cNvPr>
          <p:cNvSpPr/>
          <p:nvPr/>
        </p:nvSpPr>
        <p:spPr>
          <a:xfrm>
            <a:off x="3593990" y="2107096"/>
            <a:ext cx="2035534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51D985-5741-F1D4-F5D1-9E5B18C5D5E7}"/>
              </a:ext>
            </a:extLst>
          </p:cNvPr>
          <p:cNvSpPr/>
          <p:nvPr/>
        </p:nvSpPr>
        <p:spPr>
          <a:xfrm>
            <a:off x="1103585" y="3364728"/>
            <a:ext cx="3587101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70E911-BC9B-B338-06CA-401C0D39E80C}"/>
              </a:ext>
            </a:extLst>
          </p:cNvPr>
          <p:cNvSpPr/>
          <p:nvPr/>
        </p:nvSpPr>
        <p:spPr>
          <a:xfrm>
            <a:off x="1111292" y="4622360"/>
            <a:ext cx="2980226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0BC7DD8D-A5B0-2C6B-CD45-659607A63D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5541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0315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5F9A6F2C-0E4E-072A-008E-0330B459A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5541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4988279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4547593" y="5245567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38858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9724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Répondre</a:t>
            </a:r>
            <a:r>
              <a:rPr lang="en-US" sz="3067" b="1" dirty="0">
                <a:latin typeface="+mj-lt"/>
                <a:ea typeface="+mj-ea"/>
                <a:cs typeface="+mj-cs"/>
              </a:rPr>
              <a:t> par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l’affirmative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i="1" dirty="0">
                <a:solidFill>
                  <a:srgbClr val="00B0F0"/>
                </a:solidFill>
              </a:rPr>
              <a:t>Comment </a:t>
            </a:r>
            <a:r>
              <a:rPr lang="en-US" i="1" dirty="0" err="1">
                <a:solidFill>
                  <a:srgbClr val="00B0F0"/>
                </a:solidFill>
              </a:rPr>
              <a:t>s’appellent-ils</a:t>
            </a:r>
            <a:r>
              <a:rPr lang="en-US" i="1" dirty="0">
                <a:solidFill>
                  <a:srgbClr val="00B0F0"/>
                </a:solidFill>
              </a:rPr>
              <a:t> 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i="1" dirty="0">
                <a:solidFill>
                  <a:srgbClr val="00B0F0"/>
                </a:solidFill>
              </a:rPr>
              <a:t>Labile, </a:t>
            </a:r>
            <a:r>
              <a:rPr lang="en-US" i="1" dirty="0" err="1">
                <a:solidFill>
                  <a:srgbClr val="00B0F0"/>
                </a:solidFill>
              </a:rPr>
              <a:t>Keyann</a:t>
            </a:r>
            <a:r>
              <a:rPr lang="en-US" i="1" dirty="0">
                <a:solidFill>
                  <a:srgbClr val="00B0F0"/>
                </a:solidFill>
              </a:rPr>
              <a:t> et Hakeem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i="1" dirty="0">
                <a:solidFill>
                  <a:srgbClr val="00B0F0"/>
                </a:solidFill>
              </a:rPr>
              <a:t>À </a:t>
            </a:r>
            <a:r>
              <a:rPr lang="en-US" i="1" dirty="0" err="1">
                <a:solidFill>
                  <a:srgbClr val="00B0F0"/>
                </a:solidFill>
              </a:rPr>
              <a:t>suivre</a:t>
            </a:r>
            <a:r>
              <a:rPr lang="en-US" i="1" dirty="0">
                <a:solidFill>
                  <a:srgbClr val="00B0F0"/>
                </a:solidFill>
              </a:rPr>
              <a:t>…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i="1" dirty="0"/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3 garçons ?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n’avez</a:t>
            </a:r>
            <a:r>
              <a:rPr lang="en-US" dirty="0"/>
              <a:t> pas de fille ? 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Si     </a:t>
            </a:r>
            <a:r>
              <a:rPr lang="en-US" dirty="0"/>
              <a:t>! </a:t>
            </a:r>
            <a:r>
              <a:rPr lang="en-US" dirty="0" err="1"/>
              <a:t>Keyann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fille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b="12631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D4EE7E-B31D-E40E-4197-92634855CDA3}"/>
              </a:ext>
            </a:extLst>
          </p:cNvPr>
          <p:cNvSpPr/>
          <p:nvPr/>
        </p:nvSpPr>
        <p:spPr>
          <a:xfrm>
            <a:off x="1026443" y="5383033"/>
            <a:ext cx="595623" cy="4214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0C0FA044-5D2C-7D67-90BE-B68F150994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127119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2146613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703D9-EDA0-B295-E8B4-069D69AD2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</a:t>
            </a:r>
            <a:r>
              <a:rPr lang="fr-FR" dirty="0"/>
              <a:t>: Répondre par l’affirmative avec « si »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7E7866-01FB-D74D-3568-08E12101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39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B995C1-D676-E429-4353-FA25ECF56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8309" y="2508111"/>
            <a:ext cx="5398891" cy="2859019"/>
          </a:xfrm>
          <a:prstGeom prst="rect">
            <a:avLst/>
          </a:prstGeom>
        </p:spPr>
      </p:pic>
      <p:pic>
        <p:nvPicPr>
          <p:cNvPr id="15" name="Picture 2" descr="Cat Kitty Sticker by 궁디팡팡 캣페스타">
            <a:extLst>
              <a:ext uri="{FF2B5EF4-FFF2-40B4-BE49-F238E27FC236}">
                <a16:creationId xmlns:a16="http://schemas.microsoft.com/office/drawing/2014/main" id="{433C6CAE-ED9C-5CF8-E5B2-F9D7F1503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956" y="341380"/>
            <a:ext cx="1484243" cy="148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20822ED-9FDA-BB4F-84BD-7C6F83E2F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347048"/>
              </p:ext>
            </p:extLst>
          </p:nvPr>
        </p:nvGraphicFramePr>
        <p:xfrm>
          <a:off x="897834" y="2653886"/>
          <a:ext cx="4711995" cy="271324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11995">
                  <a:extLst>
                    <a:ext uri="{9D8B030D-6E8A-4147-A177-3AD203B41FA5}">
                      <a16:colId xmlns:a16="http://schemas.microsoft.com/office/drawing/2014/main" val="3616003709"/>
                    </a:ext>
                  </a:extLst>
                </a:gridCol>
              </a:tblGrid>
              <a:tr h="60955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Répondre par l’affirmative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749418"/>
                  </a:ext>
                </a:extLst>
              </a:tr>
              <a:tr h="52592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D’accord.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5927896"/>
                  </a:ext>
                </a:extLst>
              </a:tr>
              <a:tr h="525923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vrai.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2625790"/>
                  </a:ext>
                </a:extLst>
              </a:tr>
              <a:tr h="525923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Oui.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1119686"/>
                  </a:ext>
                </a:extLst>
              </a:tr>
              <a:tr h="52592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Si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0932312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07FDBB5F-451B-5A69-A959-1CACCD7A926F}"/>
              </a:ext>
            </a:extLst>
          </p:cNvPr>
          <p:cNvSpPr/>
          <p:nvPr/>
        </p:nvSpPr>
        <p:spPr>
          <a:xfrm>
            <a:off x="921026" y="4863548"/>
            <a:ext cx="490331" cy="424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D74668-F332-1D8E-B46E-D5EA2A2D2DA4}"/>
              </a:ext>
            </a:extLst>
          </p:cNvPr>
          <p:cNvSpPr txBox="1"/>
          <p:nvPr/>
        </p:nvSpPr>
        <p:spPr>
          <a:xfrm>
            <a:off x="5989983" y="5601931"/>
            <a:ext cx="6096000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”Si”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is used to answer 'yes' to a </a:t>
            </a:r>
            <a:r>
              <a:rPr lang="en-US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negative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question.</a:t>
            </a:r>
            <a:br>
              <a:rPr lang="en-US" dirty="0"/>
            </a:br>
            <a:endParaRPr lang="fr-FR" dirty="0"/>
          </a:p>
        </p:txBody>
      </p:sp>
      <p:graphicFrame>
        <p:nvGraphicFramePr>
          <p:cNvPr id="21" name="Diagramme 20">
            <a:extLst>
              <a:ext uri="{FF2B5EF4-FFF2-40B4-BE49-F238E27FC236}">
                <a16:creationId xmlns:a16="http://schemas.microsoft.com/office/drawing/2014/main" id="{5BDDBA44-1014-63B6-BD1D-1239D0806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1823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4948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2F833387-C45F-D12A-D30E-CED0357137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95125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9FC41DD-0D3E-6AD9-BC16-E1B3BE443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3 p.19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2DBB52-9113-F935-A8AD-6DE17D9B4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316" y="731700"/>
            <a:ext cx="6780700" cy="539227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1C52FA-814B-6E9C-8A21-3182CB42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40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7" name="EXPLORE_2_LE_PISTE013">
            <a:hlinkClick r:id="" action="ppaction://media"/>
            <a:extLst>
              <a:ext uri="{FF2B5EF4-FFF2-40B4-BE49-F238E27FC236}">
                <a16:creationId xmlns:a16="http://schemas.microsoft.com/office/drawing/2014/main" id="{228A0C4A-03FF-6F44-C66A-599256A178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18631" y="907082"/>
            <a:ext cx="544029" cy="544029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03707940-8C15-1645-17F7-7FF92A0917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1823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41707919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2B9CE0E6-0BF0-AFA4-5B02-ABE603FB07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1823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39710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Répondre</a:t>
            </a:r>
            <a:r>
              <a:rPr lang="en-US" sz="3067" b="1" dirty="0">
                <a:latin typeface="+mj-lt"/>
                <a:ea typeface="+mj-ea"/>
                <a:cs typeface="+mj-cs"/>
              </a:rPr>
              <a:t> par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l’affirmative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i="1" dirty="0">
                <a:solidFill>
                  <a:srgbClr val="00B0F0"/>
                </a:solidFill>
              </a:rPr>
              <a:t>Comment </a:t>
            </a:r>
            <a:r>
              <a:rPr lang="en-US" i="1" dirty="0" err="1">
                <a:solidFill>
                  <a:srgbClr val="00B0F0"/>
                </a:solidFill>
              </a:rPr>
              <a:t>s’appellent-ils</a:t>
            </a:r>
            <a:r>
              <a:rPr lang="en-US" i="1" dirty="0">
                <a:solidFill>
                  <a:srgbClr val="00B0F0"/>
                </a:solidFill>
              </a:rPr>
              <a:t> 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i="1" dirty="0">
                <a:solidFill>
                  <a:srgbClr val="00B0F0"/>
                </a:solidFill>
              </a:rPr>
              <a:t>Labile, </a:t>
            </a:r>
            <a:r>
              <a:rPr lang="en-US" i="1" dirty="0" err="1">
                <a:solidFill>
                  <a:srgbClr val="00B0F0"/>
                </a:solidFill>
              </a:rPr>
              <a:t>Keyann</a:t>
            </a:r>
            <a:r>
              <a:rPr lang="en-US" i="1" dirty="0">
                <a:solidFill>
                  <a:srgbClr val="00B0F0"/>
                </a:solidFill>
              </a:rPr>
              <a:t> et Hakeem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i="1" dirty="0">
                <a:solidFill>
                  <a:srgbClr val="00B0F0"/>
                </a:solidFill>
              </a:rPr>
              <a:t>À </a:t>
            </a:r>
            <a:r>
              <a:rPr lang="en-US" i="1" dirty="0" err="1">
                <a:solidFill>
                  <a:srgbClr val="00B0F0"/>
                </a:solidFill>
              </a:rPr>
              <a:t>suivre</a:t>
            </a:r>
            <a:r>
              <a:rPr lang="en-US" i="1" dirty="0">
                <a:solidFill>
                  <a:srgbClr val="00B0F0"/>
                </a:solidFill>
              </a:rPr>
              <a:t>…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i="1" dirty="0"/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3 garçons ?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n’avez</a:t>
            </a:r>
            <a:r>
              <a:rPr lang="en-US" dirty="0"/>
              <a:t> pas de fille ? 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Si     </a:t>
            </a:r>
            <a:r>
              <a:rPr lang="en-US" dirty="0"/>
              <a:t>! </a:t>
            </a:r>
            <a:r>
              <a:rPr lang="en-US" dirty="0" err="1"/>
              <a:t>Keyann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fille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b="12631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D4EE7E-B31D-E40E-4197-92634855CDA3}"/>
              </a:ext>
            </a:extLst>
          </p:cNvPr>
          <p:cNvSpPr/>
          <p:nvPr/>
        </p:nvSpPr>
        <p:spPr>
          <a:xfrm>
            <a:off x="1026443" y="5383033"/>
            <a:ext cx="595623" cy="4214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38F9708-DCF4-41CF-B2CB-DBF4050EE7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1823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4189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482360B-1BD0-3ACE-A9A4-7BD586615F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BEB5F1AE-153F-8590-A601-1FC0424C40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028416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2886743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6100" dirty="0"/>
              <a:t>VI. </a:t>
            </a:r>
            <a:r>
              <a:rPr lang="en-US" sz="6100" dirty="0" err="1"/>
              <a:t>Compréhension</a:t>
            </a:r>
            <a:r>
              <a:rPr lang="en-US" sz="6100" dirty="0"/>
              <a:t> de </a:t>
            </a:r>
            <a:r>
              <a:rPr lang="en-US" sz="6100" dirty="0" err="1"/>
              <a:t>texte</a:t>
            </a:r>
            <a:r>
              <a:rPr lang="en-US" sz="6100" dirty="0"/>
              <a:t> (doc 2)</a:t>
            </a:r>
          </a:p>
        </p:txBody>
      </p:sp>
      <p:sp>
        <p:nvSpPr>
          <p:cNvPr id="9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BF1FCF7-9F0D-4BFD-F029-5F7DA9CC3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075" y="2228743"/>
            <a:ext cx="4826346" cy="41276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5B7FE2-F6AB-10E7-311A-489008C4C5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3125" y="3356552"/>
            <a:ext cx="5915787" cy="239972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  <p:pic>
        <p:nvPicPr>
          <p:cNvPr id="5" name="EXPLORE_2_LE_PISTE003">
            <a:hlinkClick r:id="" action="ppaction://media"/>
            <a:extLst>
              <a:ext uri="{FF2B5EF4-FFF2-40B4-BE49-F238E27FC236}">
                <a16:creationId xmlns:a16="http://schemas.microsoft.com/office/drawing/2014/main" id="{60EA71AB-5E5C-D085-6EDB-0813BA7AB8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70710" y="3987746"/>
            <a:ext cx="814990" cy="814990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78C1812E-17CD-24CF-D080-7A6B4A580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798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136072"/>
              </p:ext>
            </p:extLst>
          </p:nvPr>
        </p:nvGraphicFramePr>
        <p:xfrm>
          <a:off x="1025698" y="1631779"/>
          <a:ext cx="993630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6307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Décrire une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r>
                        <a:rPr lang="fr-FR" sz="2200" dirty="0"/>
                        <a:t>Là, on arrive dans la cuisine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le salon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Ici, il y a un petit bureau, et là, la télé et deux canapés.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On monte à l’étage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318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C’est la chambre des parents avec un grand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4422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chambre, il y a la salle de bains avec les toilettes.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91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la chambre des enfants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135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Oui, avec deux petits lits, un canapé et un ordinateur sur le bureau.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684798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6CAEA7E2-CB67-0FFD-FF60-4BC7923EEE06}"/>
              </a:ext>
            </a:extLst>
          </p:cNvPr>
          <p:cNvSpPr/>
          <p:nvPr/>
        </p:nvSpPr>
        <p:spPr>
          <a:xfrm>
            <a:off x="1025693" y="2136437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363C50-E355-206F-2260-B29C8644B65F}"/>
              </a:ext>
            </a:extLst>
          </p:cNvPr>
          <p:cNvSpPr/>
          <p:nvPr/>
        </p:nvSpPr>
        <p:spPr>
          <a:xfrm>
            <a:off x="1025692" y="2570227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88AC74-B004-1480-107F-418705A6238E}"/>
              </a:ext>
            </a:extLst>
          </p:cNvPr>
          <p:cNvSpPr/>
          <p:nvPr/>
        </p:nvSpPr>
        <p:spPr>
          <a:xfrm>
            <a:off x="1025691" y="2986716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C82519-69FF-5ABA-3486-E679A0A84291}"/>
              </a:ext>
            </a:extLst>
          </p:cNvPr>
          <p:cNvSpPr/>
          <p:nvPr/>
        </p:nvSpPr>
        <p:spPr>
          <a:xfrm>
            <a:off x="1025690" y="3420506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17E6E8-E651-5E73-DD44-0246808E3F29}"/>
              </a:ext>
            </a:extLst>
          </p:cNvPr>
          <p:cNvSpPr/>
          <p:nvPr/>
        </p:nvSpPr>
        <p:spPr>
          <a:xfrm>
            <a:off x="1025690" y="3869968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95CA3C-197D-E572-ACB3-DC75FD1F427F}"/>
              </a:ext>
            </a:extLst>
          </p:cNvPr>
          <p:cNvSpPr/>
          <p:nvPr/>
        </p:nvSpPr>
        <p:spPr>
          <a:xfrm>
            <a:off x="1025689" y="4303758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0FE6F52-8D15-6517-F2E9-DCD466748192}"/>
              </a:ext>
            </a:extLst>
          </p:cNvPr>
          <p:cNvSpPr/>
          <p:nvPr/>
        </p:nvSpPr>
        <p:spPr>
          <a:xfrm>
            <a:off x="1025688" y="4720247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1B1476B-D8E8-F07F-9CF9-CF4B3BA4FAB7}"/>
              </a:ext>
            </a:extLst>
          </p:cNvPr>
          <p:cNvSpPr/>
          <p:nvPr/>
        </p:nvSpPr>
        <p:spPr>
          <a:xfrm>
            <a:off x="1025687" y="5154037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894ECC-4C8C-4C74-89A6-C5E2F96509CD}"/>
              </a:ext>
            </a:extLst>
          </p:cNvPr>
          <p:cNvSpPr/>
          <p:nvPr/>
        </p:nvSpPr>
        <p:spPr>
          <a:xfrm>
            <a:off x="1025680" y="5558309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7B1A221A-24EF-6460-8EBE-CD3FA08AEB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2010" y="5459846"/>
            <a:ext cx="2459990" cy="1383744"/>
          </a:xfrm>
          <a:prstGeom prst="rect">
            <a:avLst/>
          </a:prstGeom>
        </p:spPr>
      </p:pic>
      <p:graphicFrame>
        <p:nvGraphicFramePr>
          <p:cNvPr id="28" name="Diagramme 27">
            <a:extLst>
              <a:ext uri="{FF2B5EF4-FFF2-40B4-BE49-F238E27FC236}">
                <a16:creationId xmlns:a16="http://schemas.microsoft.com/office/drawing/2014/main" id="{BEC8F3B6-9CC3-D19A-22FE-EE78DEC53E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992906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3878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9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5698" y="1631779"/>
          <a:ext cx="993630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6307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Décrire une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r>
                        <a:rPr lang="fr-FR" sz="2200" dirty="0"/>
                        <a:t>Là, on arrive dans la cuisine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le salon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Ici, il y a un petit bureau, et là, la télé et deux canapés.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On monte à l’étage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318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C’est la chambre des parents avec un grand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4422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chambre, il y a la salle de bains avec les toilettes.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91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la chambre des enfants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135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Oui, avec deux petits lits, un canapé et un ordinateur sur le bureau.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684798"/>
                  </a:ext>
                </a:extLst>
              </a:tr>
            </a:tbl>
          </a:graphicData>
        </a:graphic>
      </p:graphicFrame>
      <p:graphicFrame>
        <p:nvGraphicFramePr>
          <p:cNvPr id="28" name="Diagramme 27">
            <a:extLst>
              <a:ext uri="{FF2B5EF4-FFF2-40B4-BE49-F238E27FC236}">
                <a16:creationId xmlns:a16="http://schemas.microsoft.com/office/drawing/2014/main" id="{BEC8F3B6-9CC3-D19A-22FE-EE78DEC53EA2}"/>
              </a:ext>
            </a:extLst>
          </p:cNvPr>
          <p:cNvGraphicFramePr/>
          <p:nvPr/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91365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0F72F4-BC0E-EA3B-2DE8-C8D63DB29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Transcription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8E96D1D-32A7-340D-2E9C-CD87B3CEB3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619" y="2072263"/>
            <a:ext cx="4057272" cy="28603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305D00E-86F2-81F1-6640-43BB9E388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19" y="4928839"/>
            <a:ext cx="10734241" cy="136861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513B9D-69B6-25F7-645B-0FE720044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47</a:t>
            </a:fld>
            <a:endParaRPr lang="en-US"/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F3E381B5-E91F-D676-0D62-F5CC1C96A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992906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171288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316717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883367" y="5245567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05564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8763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0713719" cy="59871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pièces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maison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143677-DCD1-4A98-A912-BD71110290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89773" y="5323923"/>
            <a:ext cx="1835426" cy="1032427"/>
          </a:xfrm>
          <a:prstGeom prst="rect">
            <a:avLst/>
          </a:prstGeom>
        </p:spPr>
      </p:pic>
      <p:pic>
        <p:nvPicPr>
          <p:cNvPr id="4098" name="Picture 2" descr="La maison des Simpson existe-t-elle ? -">
            <a:extLst>
              <a:ext uri="{FF2B5EF4-FFF2-40B4-BE49-F238E27FC236}">
                <a16:creationId xmlns:a16="http://schemas.microsoft.com/office/drawing/2014/main" id="{3814EDA6-5549-A188-1B2B-2F69B06EF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67129"/>
            <a:ext cx="7421508" cy="517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19A2520-485C-7D85-E86E-16A325378A26}"/>
              </a:ext>
            </a:extLst>
          </p:cNvPr>
          <p:cNvSpPr txBox="1"/>
          <p:nvPr/>
        </p:nvSpPr>
        <p:spPr>
          <a:xfrm>
            <a:off x="8579457" y="1367129"/>
            <a:ext cx="3212327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dirty="0"/>
              <a:t>Combien de pièces pouvez-vous nommer dans cette maison ?</a:t>
            </a:r>
          </a:p>
        </p:txBody>
      </p:sp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F5386403-54A9-1F85-1936-5A0CFE06AD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14985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032675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909366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DACF201B-14F9-C852-959B-6C9E368343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95125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8996D1-B212-6275-02C4-1BE93A035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Vocabulaire </a:t>
            </a:r>
            <a:r>
              <a:rPr lang="fr-FR" dirty="0"/>
              <a:t>: les pièces de la maison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8457B3-0AF1-9E0D-2F78-3D3E7646E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1653" y="1986640"/>
            <a:ext cx="3732147" cy="24274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9B59F98-D9C0-9916-4E69-7AAA1BB891D9}"/>
              </a:ext>
            </a:extLst>
          </p:cNvPr>
          <p:cNvSpPr txBox="1"/>
          <p:nvPr/>
        </p:nvSpPr>
        <p:spPr>
          <a:xfrm>
            <a:off x="7621653" y="4930271"/>
            <a:ext cx="4016689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Dessine le plan de chez toi et mets le nom des pièces !</a:t>
            </a:r>
          </a:p>
        </p:txBody>
      </p:sp>
      <p:graphicFrame>
        <p:nvGraphicFramePr>
          <p:cNvPr id="3" name="Tableau 8">
            <a:extLst>
              <a:ext uri="{FF2B5EF4-FFF2-40B4-BE49-F238E27FC236}">
                <a16:creationId xmlns:a16="http://schemas.microsoft.com/office/drawing/2014/main" id="{95622592-73BB-C6CF-A148-91D25704BC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086223"/>
              </p:ext>
            </p:extLst>
          </p:nvPr>
        </p:nvGraphicFramePr>
        <p:xfrm>
          <a:off x="508866" y="1992435"/>
          <a:ext cx="6667189" cy="4127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7189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525915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pièces de la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r>
                        <a:rPr lang="fr-FR" sz="2000" dirty="0"/>
                        <a:t>Là, on arrive dans la cuisine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80640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Et là, c’est le salon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la chambre des parents avec un grand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442216"/>
                  </a:ext>
                </a:extLst>
              </a:tr>
              <a:tr h="51597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À côté de la chambre, il y a la salle de bains avec les toilettes.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91177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Et là, c’est la chambre des enfants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135872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monte à l’étage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63241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2923031-9163-83E1-27B3-20267D217119}"/>
              </a:ext>
            </a:extLst>
          </p:cNvPr>
          <p:cNvSpPr/>
          <p:nvPr/>
        </p:nvSpPr>
        <p:spPr>
          <a:xfrm>
            <a:off x="2455911" y="2489114"/>
            <a:ext cx="986740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E37A20-3212-0059-CCE3-2344E378464B}"/>
              </a:ext>
            </a:extLst>
          </p:cNvPr>
          <p:cNvSpPr/>
          <p:nvPr/>
        </p:nvSpPr>
        <p:spPr>
          <a:xfrm>
            <a:off x="1607772" y="3002617"/>
            <a:ext cx="986740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444CB-E1EA-722C-D0E7-3B1784E03E73}"/>
              </a:ext>
            </a:extLst>
          </p:cNvPr>
          <p:cNvSpPr/>
          <p:nvPr/>
        </p:nvSpPr>
        <p:spPr>
          <a:xfrm>
            <a:off x="3203407" y="3000947"/>
            <a:ext cx="1786039" cy="3666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51F2E9-0043-89F0-ABBC-75DA76FAF2E4}"/>
              </a:ext>
            </a:extLst>
          </p:cNvPr>
          <p:cNvSpPr/>
          <p:nvPr/>
        </p:nvSpPr>
        <p:spPr>
          <a:xfrm>
            <a:off x="1667599" y="3822789"/>
            <a:ext cx="815487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00130C-E40E-6B8F-A79B-BB626E0817E1}"/>
              </a:ext>
            </a:extLst>
          </p:cNvPr>
          <p:cNvSpPr/>
          <p:nvPr/>
        </p:nvSpPr>
        <p:spPr>
          <a:xfrm>
            <a:off x="1133104" y="4267880"/>
            <a:ext cx="11939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4AE095-CF10-86CE-6B53-82A2CB0D6DD1}"/>
              </a:ext>
            </a:extLst>
          </p:cNvPr>
          <p:cNvSpPr/>
          <p:nvPr/>
        </p:nvSpPr>
        <p:spPr>
          <a:xfrm>
            <a:off x="1607772" y="4737024"/>
            <a:ext cx="11939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A96FCF-4D26-DE25-3834-6857A2A80E23}"/>
              </a:ext>
            </a:extLst>
          </p:cNvPr>
          <p:cNvSpPr/>
          <p:nvPr/>
        </p:nvSpPr>
        <p:spPr>
          <a:xfrm>
            <a:off x="1667599" y="5245074"/>
            <a:ext cx="11939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ED8D35-AA96-B64A-F466-4BB023916B42}"/>
              </a:ext>
            </a:extLst>
          </p:cNvPr>
          <p:cNvSpPr/>
          <p:nvPr/>
        </p:nvSpPr>
        <p:spPr>
          <a:xfrm>
            <a:off x="3369801" y="4737024"/>
            <a:ext cx="171241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8" name="Diagramme 17">
            <a:extLst>
              <a:ext uri="{FF2B5EF4-FFF2-40B4-BE49-F238E27FC236}">
                <a16:creationId xmlns:a16="http://schemas.microsoft.com/office/drawing/2014/main" id="{8CD1116C-63B8-EC43-9E79-E0AD188A1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3339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023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LE en ESO: Apprends le vocabulaire de la maison">
            <a:extLst>
              <a:ext uri="{FF2B5EF4-FFF2-40B4-BE49-F238E27FC236}">
                <a16:creationId xmlns:a16="http://schemas.microsoft.com/office/drawing/2014/main" id="{C925748E-F803-26B5-752F-0B90BCFCD8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0362" y="851656"/>
            <a:ext cx="5684319" cy="589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A0D6175-27AD-1CE2-43A4-7832041A0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310" y="0"/>
            <a:ext cx="2989690" cy="298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06F479BB-276D-B94F-34A4-06B91AEA9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308" y="3886198"/>
            <a:ext cx="2989691" cy="298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44FC928-7D53-AF91-9A7D-FC3BD1787579}"/>
              </a:ext>
            </a:extLst>
          </p:cNvPr>
          <p:cNvSpPr txBox="1"/>
          <p:nvPr/>
        </p:nvSpPr>
        <p:spPr>
          <a:xfrm>
            <a:off x="2358556" y="434824"/>
            <a:ext cx="6766588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Les pièces et les objets de la maison</a:t>
            </a:r>
          </a:p>
        </p:txBody>
      </p:sp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488B3700-D697-3115-81CF-4FA6332EB5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32485" y="3041116"/>
            <a:ext cx="1329335" cy="747751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46C9394A-F249-5E2B-CB5B-5BF7715379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3339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8470536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LE en ESO: Apprends le vocabulaire de la maison">
            <a:extLst>
              <a:ext uri="{FF2B5EF4-FFF2-40B4-BE49-F238E27FC236}">
                <a16:creationId xmlns:a16="http://schemas.microsoft.com/office/drawing/2014/main" id="{329D8F17-F979-27C2-6737-6215280BF0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483757"/>
            <a:ext cx="5684319" cy="589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LE en ESO: Apprends le vocabulaire de la maison">
            <a:extLst>
              <a:ext uri="{FF2B5EF4-FFF2-40B4-BE49-F238E27FC236}">
                <a16:creationId xmlns:a16="http://schemas.microsoft.com/office/drawing/2014/main" id="{A8020584-DC2A-006F-51A0-1C5B32197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681" y="483757"/>
            <a:ext cx="5684319" cy="589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8866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95F532-9CA7-94D9-5E89-13364A5A1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9BA5B5-2B4A-835C-354D-2C2760C95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122846"/>
            <a:ext cx="5536001" cy="4553554"/>
          </a:xfrm>
          <a:prstGeom prst="rect">
            <a:avLst/>
          </a:prstGeom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A7FBDCF0-64C3-DB8E-49F6-19A4B9E098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3339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08454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Les pièces de la maison</a:t>
            </a:r>
            <a:b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800" dirty="0">
                <a:hlinkClick r:id="rId3"/>
              </a:rPr>
              <a:t>https://create.kahoot.it/details/b2ebcd57-368f-4857-82de-4eda8d9857c8</a:t>
            </a:r>
            <a:br>
              <a:rPr lang="en-US" sz="1800" dirty="0"/>
            </a:br>
            <a:br>
              <a:rPr lang="en-US" sz="1800" dirty="0"/>
            </a:b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La maison</a:t>
            </a:r>
            <a:br>
              <a:rPr lang="fr-FR" sz="9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800" dirty="0">
                <a:hlinkClick r:id="rId4"/>
              </a:rPr>
              <a:t>https://create.kahoot.it/details/f0d5daf3-704e-4e97-8700-f355af7b5e33</a:t>
            </a:r>
            <a:br>
              <a:rPr lang="en-US" sz="1800" dirty="0"/>
            </a:br>
            <a:br>
              <a:rPr lang="en-US" sz="4800" dirty="0"/>
            </a:br>
            <a:endParaRPr lang="en-US" sz="4800" dirty="0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F18849C-7FCA-99B8-8033-36EEC82051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3339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693124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0713719" cy="59871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pièces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maison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143677-DCD1-4A98-A912-BD71110290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89773" y="5323923"/>
            <a:ext cx="1835426" cy="1032427"/>
          </a:xfrm>
          <a:prstGeom prst="rect">
            <a:avLst/>
          </a:prstGeom>
        </p:spPr>
      </p:pic>
      <p:pic>
        <p:nvPicPr>
          <p:cNvPr id="4098" name="Picture 2" descr="La maison des Simpson existe-t-elle ? -">
            <a:extLst>
              <a:ext uri="{FF2B5EF4-FFF2-40B4-BE49-F238E27FC236}">
                <a16:creationId xmlns:a16="http://schemas.microsoft.com/office/drawing/2014/main" id="{3814EDA6-5549-A188-1B2B-2F69B06EF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67129"/>
            <a:ext cx="7421508" cy="517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19A2520-485C-7D85-E86E-16A325378A26}"/>
              </a:ext>
            </a:extLst>
          </p:cNvPr>
          <p:cNvSpPr txBox="1"/>
          <p:nvPr/>
        </p:nvSpPr>
        <p:spPr>
          <a:xfrm>
            <a:off x="8579457" y="1367129"/>
            <a:ext cx="3212327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dirty="0"/>
              <a:t>Combien de pièces pouvez-vous nommer dans cette maison ?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9B4214A-FF01-CB3F-EAF2-F2120C04A4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3339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0765758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D3AA2E9-A57F-560D-53AC-08CC9D050E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71596AD3-A9B7-60C2-C875-01982F5C58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3339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710051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8695399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883367" y="560067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05564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3310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1288683" cy="6795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meubles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585700" y="1584375"/>
            <a:ext cx="4503135" cy="51371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200000"/>
              </a:lnSpc>
              <a:spcAft>
                <a:spcPts val="800"/>
              </a:spcAft>
            </a:pPr>
            <a:r>
              <a:rPr lang="en-US" dirty="0" err="1"/>
              <a:t>Combien</a:t>
            </a:r>
            <a:r>
              <a:rPr lang="en-US" dirty="0"/>
              <a:t> de choses </a:t>
            </a:r>
            <a:r>
              <a:rPr lang="en-US" dirty="0" err="1"/>
              <a:t>pouvez-vous</a:t>
            </a:r>
            <a:r>
              <a:rPr lang="en-US" dirty="0"/>
              <a:t> </a:t>
            </a:r>
            <a:r>
              <a:rPr lang="en-US" dirty="0" err="1"/>
              <a:t>nommer</a:t>
            </a:r>
            <a:r>
              <a:rPr lang="en-US" dirty="0"/>
              <a:t> dans le salon des Simpson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7" r="404"/>
          <a:stretch/>
        </p:blipFill>
        <p:spPr bwMode="auto">
          <a:xfrm>
            <a:off x="5242561" y="1422261"/>
            <a:ext cx="6949439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0E1268FB-4CB1-7DFD-40D9-5B11AC6499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130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7581360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BA427F-E3D5-DB62-8E9E-A4D14D5BE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VIII. Vocabulaire </a:t>
            </a:r>
            <a:r>
              <a:rPr lang="fr-FR" dirty="0"/>
              <a:t>: Les meubles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4EB450E-7EF6-1CA9-0E7D-1EE813590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139" y="2443053"/>
            <a:ext cx="3958475" cy="3206271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E05231A5-FBE2-02C4-225D-F4E7244B2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255002"/>
              </p:ext>
            </p:extLst>
          </p:nvPr>
        </p:nvGraphicFramePr>
        <p:xfrm>
          <a:off x="1149626" y="1690688"/>
          <a:ext cx="5502965" cy="4594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2965">
                  <a:extLst>
                    <a:ext uri="{9D8B030D-6E8A-4147-A177-3AD203B41FA5}">
                      <a16:colId xmlns:a16="http://schemas.microsoft.com/office/drawing/2014/main" val="3242540172"/>
                    </a:ext>
                  </a:extLst>
                </a:gridCol>
              </a:tblGrid>
              <a:tr h="804418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Décrire une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363752"/>
                  </a:ext>
                </a:extLst>
              </a:tr>
              <a:tr h="11829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472186"/>
                  </a:ext>
                </a:extLst>
              </a:tr>
              <a:tr h="6624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Ici, il y a un petit bureau, et là, la télé et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deux canapés.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761132"/>
                  </a:ext>
                </a:extLst>
              </a:tr>
              <a:tr h="6624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C’est la chambre des parents avec un grand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119616"/>
                  </a:ext>
                </a:extLst>
              </a:tr>
              <a:tr h="11829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Oui, avec deux petits lits, un canapé et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un ordinateur sur le bureau.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617800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84AF7A53-347C-964E-7500-214EF8A4EB0C}"/>
              </a:ext>
            </a:extLst>
          </p:cNvPr>
          <p:cNvSpPr/>
          <p:nvPr/>
        </p:nvSpPr>
        <p:spPr>
          <a:xfrm>
            <a:off x="1808931" y="2880054"/>
            <a:ext cx="1922878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EEB5C3-FAA5-B741-9702-257BF5A88C72}"/>
              </a:ext>
            </a:extLst>
          </p:cNvPr>
          <p:cNvSpPr/>
          <p:nvPr/>
        </p:nvSpPr>
        <p:spPr>
          <a:xfrm>
            <a:off x="4088276" y="2880056"/>
            <a:ext cx="131335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54EBB3-9E38-73E4-42A3-30D0FBCE915F}"/>
              </a:ext>
            </a:extLst>
          </p:cNvPr>
          <p:cNvSpPr/>
          <p:nvPr/>
        </p:nvSpPr>
        <p:spPr>
          <a:xfrm>
            <a:off x="2206464" y="3723694"/>
            <a:ext cx="174807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372498-B0FE-62B9-29A4-26276016305C}"/>
              </a:ext>
            </a:extLst>
          </p:cNvPr>
          <p:cNvSpPr/>
          <p:nvPr/>
        </p:nvSpPr>
        <p:spPr>
          <a:xfrm>
            <a:off x="4667925" y="3723694"/>
            <a:ext cx="741352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55BE59-D2EC-5919-DB9B-183BFFEA8057}"/>
              </a:ext>
            </a:extLst>
          </p:cNvPr>
          <p:cNvSpPr/>
          <p:nvPr/>
        </p:nvSpPr>
        <p:spPr>
          <a:xfrm>
            <a:off x="1203975" y="4089258"/>
            <a:ext cx="15891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0C4333-FC68-CE76-5D75-D7F24F80CFB8}"/>
              </a:ext>
            </a:extLst>
          </p:cNvPr>
          <p:cNvSpPr/>
          <p:nvPr/>
        </p:nvSpPr>
        <p:spPr>
          <a:xfrm>
            <a:off x="5132005" y="4500076"/>
            <a:ext cx="131335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3A9D266-AF45-57AA-F97E-336417E0BAD9}"/>
              </a:ext>
            </a:extLst>
          </p:cNvPr>
          <p:cNvSpPr/>
          <p:nvPr/>
        </p:nvSpPr>
        <p:spPr>
          <a:xfrm>
            <a:off x="2297338" y="5142806"/>
            <a:ext cx="174807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44CDB0-F9FF-3201-7D0F-25F5B10A83B6}"/>
              </a:ext>
            </a:extLst>
          </p:cNvPr>
          <p:cNvSpPr/>
          <p:nvPr/>
        </p:nvSpPr>
        <p:spPr>
          <a:xfrm>
            <a:off x="4120172" y="5142806"/>
            <a:ext cx="11939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952F04-D4A8-A66A-4C03-3EE270B6EEB8}"/>
              </a:ext>
            </a:extLst>
          </p:cNvPr>
          <p:cNvSpPr/>
          <p:nvPr/>
        </p:nvSpPr>
        <p:spPr>
          <a:xfrm>
            <a:off x="1197349" y="5505642"/>
            <a:ext cx="1647519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2F3E08-7556-1A91-6AFE-5D396D515DFF}"/>
              </a:ext>
            </a:extLst>
          </p:cNvPr>
          <p:cNvSpPr/>
          <p:nvPr/>
        </p:nvSpPr>
        <p:spPr>
          <a:xfrm>
            <a:off x="3244234" y="5511494"/>
            <a:ext cx="1125277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4" name="Diagramme 33">
            <a:extLst>
              <a:ext uri="{FF2B5EF4-FFF2-40B4-BE49-F238E27FC236}">
                <a16:creationId xmlns:a16="http://schemas.microsoft.com/office/drawing/2014/main" id="{7F40C504-64E4-B1D1-B56C-00D52BC3A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21551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8789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632331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42B218F0-9892-2347-CEF6-F453F09AF0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95125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2" name="Rectangle 309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88E919-E293-DFD8-3352-081A42A2D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C575D1-CF1D-9E9F-887A-2F7F83124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Décris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les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meubles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chez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! </a:t>
            </a:r>
          </a:p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(30 mots) </a:t>
            </a:r>
          </a:p>
        </p:txBody>
      </p:sp>
      <p:sp>
        <p:nvSpPr>
          <p:cNvPr id="309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2E94C84-88BC-C128-FAF4-F1F72C928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17432" y="640080"/>
            <a:ext cx="4206683" cy="594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5A98070B-879F-5794-EA1E-B87EC43EB1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21551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74199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780961C-7CB1-C901-D915-FEE4ABBD1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35502" y="174431"/>
            <a:ext cx="4656406" cy="658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4F139F5-26C1-4A05-3EA8-94C8764AC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600092" y="174431"/>
            <a:ext cx="4656406" cy="658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9089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F52969E-D1BC-3215-F4FE-7C1763F7C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 p.17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5F1E02-9FF5-9B3D-E44C-1455E4AD6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44" y="3124200"/>
            <a:ext cx="11386663" cy="3102864"/>
          </a:xfrm>
          <a:prstGeom prst="rect">
            <a:avLst/>
          </a:prstGeom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9C704CB-BE49-68FF-F83D-91DCEB43F4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321" y="374222"/>
            <a:ext cx="2332081" cy="1311796"/>
          </a:xfrm>
          <a:prstGeom prst="rect">
            <a:avLst/>
          </a:prstGeom>
        </p:spPr>
      </p:pic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1B6A44D2-AAF7-C2E1-E80C-A4787B6373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21551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8958842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La Maison et Les Meubles</a:t>
            </a:r>
            <a:br>
              <a:rPr lang="en-US" sz="1800" dirty="0"/>
            </a:br>
            <a:r>
              <a:rPr lang="en-US" sz="1800" dirty="0"/>
              <a:t>https://create.kahoot.it/details/5f99fd56-1924-442c-95b7-cfc5944c8388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5446CEC-274A-EEC1-3EA4-C541AABB66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21551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5999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1288683" cy="6795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meubles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585700" y="1584375"/>
            <a:ext cx="4503135" cy="51371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200000"/>
              </a:lnSpc>
              <a:spcAft>
                <a:spcPts val="800"/>
              </a:spcAft>
            </a:pPr>
            <a:r>
              <a:rPr lang="en-US" dirty="0" err="1"/>
              <a:t>Combien</a:t>
            </a:r>
            <a:r>
              <a:rPr lang="en-US" dirty="0"/>
              <a:t> de choses </a:t>
            </a:r>
            <a:r>
              <a:rPr lang="en-US" dirty="0" err="1"/>
              <a:t>pouvez-vous</a:t>
            </a:r>
            <a:r>
              <a:rPr lang="en-US" dirty="0"/>
              <a:t> </a:t>
            </a:r>
            <a:r>
              <a:rPr lang="en-US" dirty="0" err="1"/>
              <a:t>nommer</a:t>
            </a:r>
            <a:r>
              <a:rPr lang="en-US" dirty="0"/>
              <a:t> dans le salon des Simpson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7" r="404"/>
          <a:stretch/>
        </p:blipFill>
        <p:spPr bwMode="auto">
          <a:xfrm>
            <a:off x="5242561" y="1422261"/>
            <a:ext cx="6949439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B7A5CE7-D6D6-AC87-4C6E-61DC555EB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857659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6868774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5622460-CB7A-99E0-8991-29177FDB9B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8759463C-7B7A-A44A-5EA9-F6EF0DB18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21551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253839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7905620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883367" y="592667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05564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76322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prépositions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lieu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013297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Les Simpsons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chez</a:t>
            </a:r>
            <a:r>
              <a:rPr lang="en-US" dirty="0"/>
              <a:t> </a:t>
            </a:r>
            <a:r>
              <a:rPr lang="en-US" dirty="0" err="1"/>
              <a:t>eux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dans</a:t>
            </a:r>
            <a:r>
              <a:rPr lang="en-US" dirty="0"/>
              <a:t> le salon.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Homer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sur</a:t>
            </a:r>
            <a:r>
              <a:rPr lang="en-US" dirty="0"/>
              <a:t>    le canapé.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Lisa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sous</a:t>
            </a:r>
            <a:r>
              <a:rPr lang="en-US" dirty="0"/>
              <a:t> le tableau d’un bateau et </a:t>
            </a:r>
            <a:r>
              <a:rPr lang="en-US" dirty="0">
                <a:solidFill>
                  <a:srgbClr val="FF0000"/>
                </a:solidFill>
              </a:rPr>
              <a:t>à </a:t>
            </a:r>
            <a:r>
              <a:rPr lang="en-US" dirty="0" err="1">
                <a:solidFill>
                  <a:srgbClr val="FF0000"/>
                </a:solidFill>
              </a:rPr>
              <a:t>côté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/>
              <a:t>son </a:t>
            </a:r>
            <a:r>
              <a:rPr lang="en-US" dirty="0" err="1"/>
              <a:t>père</a:t>
            </a:r>
            <a:r>
              <a:rPr lang="en-US" dirty="0"/>
              <a:t>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Marge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dans</a:t>
            </a:r>
            <a:r>
              <a:rPr lang="en-US" dirty="0"/>
              <a:t> la cuisine.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Le </a:t>
            </a:r>
            <a:r>
              <a:rPr lang="en-US" dirty="0" err="1"/>
              <a:t>téléphone</a:t>
            </a:r>
            <a:r>
              <a:rPr lang="en-US" dirty="0"/>
              <a:t> et la </a:t>
            </a:r>
            <a:r>
              <a:rPr lang="en-US" dirty="0" err="1"/>
              <a:t>lampe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sur</a:t>
            </a:r>
            <a:r>
              <a:rPr lang="en-US" dirty="0"/>
              <a:t> le meuble.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4" t="-403" r="-86" b="403"/>
          <a:stretch/>
        </p:blipFill>
        <p:spPr bwMode="auto">
          <a:xfrm>
            <a:off x="6581770" y="1413164"/>
            <a:ext cx="5617157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1AF8D9-729E-94F7-12AF-BA8D88191DA6}"/>
              </a:ext>
            </a:extLst>
          </p:cNvPr>
          <p:cNvSpPr/>
          <p:nvPr/>
        </p:nvSpPr>
        <p:spPr>
          <a:xfrm>
            <a:off x="3406839" y="217070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BF3CB3-7A4F-BB4B-21B6-2AB16BACBF9E}"/>
              </a:ext>
            </a:extLst>
          </p:cNvPr>
          <p:cNvSpPr/>
          <p:nvPr/>
        </p:nvSpPr>
        <p:spPr>
          <a:xfrm>
            <a:off x="2334736" y="3269974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5A6BC-890B-F0D0-597C-301746EEC0B3}"/>
              </a:ext>
            </a:extLst>
          </p:cNvPr>
          <p:cNvSpPr/>
          <p:nvPr/>
        </p:nvSpPr>
        <p:spPr>
          <a:xfrm>
            <a:off x="1992832" y="3865647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E17321-7FFD-F8F6-87A9-790434529E4A}"/>
              </a:ext>
            </a:extLst>
          </p:cNvPr>
          <p:cNvSpPr/>
          <p:nvPr/>
        </p:nvSpPr>
        <p:spPr>
          <a:xfrm>
            <a:off x="4617799" y="217070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984E61-197B-EF54-017D-E81CA1477E74}"/>
              </a:ext>
            </a:extLst>
          </p:cNvPr>
          <p:cNvSpPr/>
          <p:nvPr/>
        </p:nvSpPr>
        <p:spPr>
          <a:xfrm>
            <a:off x="1048898" y="4374543"/>
            <a:ext cx="110128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E24E07-BF6B-D1D7-ED97-22A292B30ABF}"/>
              </a:ext>
            </a:extLst>
          </p:cNvPr>
          <p:cNvSpPr/>
          <p:nvPr/>
        </p:nvSpPr>
        <p:spPr>
          <a:xfrm>
            <a:off x="2291302" y="498743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7DA994-0BE8-7E66-D779-FB37139D4176}"/>
              </a:ext>
            </a:extLst>
          </p:cNvPr>
          <p:cNvSpPr/>
          <p:nvPr/>
        </p:nvSpPr>
        <p:spPr>
          <a:xfrm>
            <a:off x="4814253" y="5591093"/>
            <a:ext cx="42459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BFC6E377-511E-C61D-B561-BCDFED57FF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956032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3205984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8">
            <a:extLst>
              <a:ext uri="{FF2B5EF4-FFF2-40B4-BE49-F238E27FC236}">
                <a16:creationId xmlns:a16="http://schemas.microsoft.com/office/drawing/2014/main" id="{7ADE37E2-9ACE-0785-CEF2-B65FD8FC8F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392341"/>
              </p:ext>
            </p:extLst>
          </p:nvPr>
        </p:nvGraphicFramePr>
        <p:xfrm>
          <a:off x="616066" y="2021392"/>
          <a:ext cx="5955547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5547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Décrire une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r>
                        <a:rPr lang="fr-FR" sz="2200" dirty="0"/>
                        <a:t>Là, on arrive dans la cuisine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la chambre des enfants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le salon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Ici, il y a un petit bureau, et là, la télé et deux canapés.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chambre, il y a la salle de bains avec les toilettes.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91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135872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67E51F9C-53F9-A60A-7F5C-2C63F4FB8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IX. Vocabulaire : </a:t>
            </a:r>
            <a:r>
              <a:rPr lang="fr-FR" dirty="0"/>
              <a:t>Situer un objet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7BA34D-5DE0-47E3-4AA6-1FD5619CDA21}"/>
              </a:ext>
            </a:extLst>
          </p:cNvPr>
          <p:cNvSpPr/>
          <p:nvPr/>
        </p:nvSpPr>
        <p:spPr>
          <a:xfrm>
            <a:off x="645805" y="2613432"/>
            <a:ext cx="375777" cy="288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C9A6DF-D1E6-2925-AC3D-20601C054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6258" y="2516482"/>
            <a:ext cx="4766845" cy="339133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C22788A-6948-D567-6211-80FC2C7176EE}"/>
              </a:ext>
            </a:extLst>
          </p:cNvPr>
          <p:cNvSpPr/>
          <p:nvPr/>
        </p:nvSpPr>
        <p:spPr>
          <a:xfrm>
            <a:off x="958035" y="3045344"/>
            <a:ext cx="310559" cy="288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3A0360-FA5D-E3AC-CCDC-5A01D066A81E}"/>
              </a:ext>
            </a:extLst>
          </p:cNvPr>
          <p:cNvSpPr/>
          <p:nvPr/>
        </p:nvSpPr>
        <p:spPr>
          <a:xfrm>
            <a:off x="958035" y="3457384"/>
            <a:ext cx="310559" cy="288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E475E2-BAA6-0BAD-9959-77416763B91D}"/>
              </a:ext>
            </a:extLst>
          </p:cNvPr>
          <p:cNvSpPr/>
          <p:nvPr/>
        </p:nvSpPr>
        <p:spPr>
          <a:xfrm>
            <a:off x="681946" y="3903195"/>
            <a:ext cx="310559" cy="288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C7216-4DBD-D96A-465F-FAAE334932C1}"/>
              </a:ext>
            </a:extLst>
          </p:cNvPr>
          <p:cNvSpPr/>
          <p:nvPr/>
        </p:nvSpPr>
        <p:spPr>
          <a:xfrm>
            <a:off x="630425" y="4625998"/>
            <a:ext cx="1179350" cy="317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F21FAC-5C5C-F466-FA59-1D8DE6C699DB}"/>
              </a:ext>
            </a:extLst>
          </p:cNvPr>
          <p:cNvSpPr/>
          <p:nvPr/>
        </p:nvSpPr>
        <p:spPr>
          <a:xfrm>
            <a:off x="623797" y="5398603"/>
            <a:ext cx="1179350" cy="317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3E53F2C7-2125-AD95-5D51-9D6562C522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95317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489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70B288-B01F-5C38-A40B-1E382FD6C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10467" y="-508149"/>
            <a:ext cx="5571065" cy="7874299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Diagramme 15">
            <a:extLst>
              <a:ext uri="{FF2B5EF4-FFF2-40B4-BE49-F238E27FC236}">
                <a16:creationId xmlns:a16="http://schemas.microsoft.com/office/drawing/2014/main" id="{6668BDB1-5942-E76D-2171-2DA0E10A42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14938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6178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464426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84A3E08-0AE9-B8A8-5FA6-3D224DD73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95125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3DA0A8-C1D2-7D69-7934-41CAE8EB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954FB4-819F-B41F-B854-502659EF26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3493" y="2424381"/>
            <a:ext cx="2488527" cy="29077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8D37B4-9565-632E-3111-17E51AE11A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8224" y="315958"/>
            <a:ext cx="8058555" cy="4915715"/>
          </a:xfrm>
          <a:prstGeom prst="rect">
            <a:avLst/>
          </a:prstGeom>
        </p:spPr>
      </p:pic>
      <p:pic>
        <p:nvPicPr>
          <p:cNvPr id="6" name="mp3-output-ttsfree(dot)com (87)">
            <a:hlinkClick r:id="" action="ppaction://media"/>
            <a:extLst>
              <a:ext uri="{FF2B5EF4-FFF2-40B4-BE49-F238E27FC236}">
                <a16:creationId xmlns:a16="http://schemas.microsoft.com/office/drawing/2014/main" id="{7D80DE20-8FAA-DCAD-1B6F-C4911A5AFD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2119581"/>
            <a:ext cx="304800" cy="304800"/>
          </a:xfrm>
          <a:prstGeom prst="rect">
            <a:avLst/>
          </a:prstGeom>
        </p:spPr>
      </p:pic>
      <p:pic>
        <p:nvPicPr>
          <p:cNvPr id="8" name="mp3-output-ttsfree(dot)com (88)">
            <a:hlinkClick r:id="" action="ppaction://media"/>
            <a:extLst>
              <a:ext uri="{FF2B5EF4-FFF2-40B4-BE49-F238E27FC236}">
                <a16:creationId xmlns:a16="http://schemas.microsoft.com/office/drawing/2014/main" id="{DCF82636-66B0-4877-F451-CFEC15F89D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13627" y="2119581"/>
            <a:ext cx="304800" cy="304800"/>
          </a:xfrm>
          <a:prstGeom prst="rect">
            <a:avLst/>
          </a:prstGeom>
        </p:spPr>
      </p:pic>
      <p:pic>
        <p:nvPicPr>
          <p:cNvPr id="9" name="mp3-output-ttsfree(dot)com (89)">
            <a:hlinkClick r:id="" action="ppaction://media"/>
            <a:extLst>
              <a:ext uri="{FF2B5EF4-FFF2-40B4-BE49-F238E27FC236}">
                <a16:creationId xmlns:a16="http://schemas.microsoft.com/office/drawing/2014/main" id="{B68EF065-0FDC-C4B6-C49C-6BEEB72443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712325" y="2119581"/>
            <a:ext cx="304800" cy="304800"/>
          </a:xfrm>
          <a:prstGeom prst="rect">
            <a:avLst/>
          </a:prstGeom>
        </p:spPr>
      </p:pic>
      <p:pic>
        <p:nvPicPr>
          <p:cNvPr id="10" name="mp3-output-ttsfree(dot)com (90)">
            <a:hlinkClick r:id="" action="ppaction://media"/>
            <a:extLst>
              <a:ext uri="{FF2B5EF4-FFF2-40B4-BE49-F238E27FC236}">
                <a16:creationId xmlns:a16="http://schemas.microsoft.com/office/drawing/2014/main" id="{EDDEFDF6-6C90-32BC-69B2-B88B7755517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4625975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1)">
            <a:hlinkClick r:id="" action="ppaction://media"/>
            <a:extLst>
              <a:ext uri="{FF2B5EF4-FFF2-40B4-BE49-F238E27FC236}">
                <a16:creationId xmlns:a16="http://schemas.microsoft.com/office/drawing/2014/main" id="{865510D3-9A05-E4A3-053F-4BB534BE3BF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28544" y="4824723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2)">
            <a:hlinkClick r:id="" action="ppaction://media"/>
            <a:extLst>
              <a:ext uri="{FF2B5EF4-FFF2-40B4-BE49-F238E27FC236}">
                <a16:creationId xmlns:a16="http://schemas.microsoft.com/office/drawing/2014/main" id="{9A526FFB-84F9-112B-540C-BD2FA9E8779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902825" y="4672323"/>
            <a:ext cx="304800" cy="304800"/>
          </a:xfrm>
          <a:prstGeom prst="rect">
            <a:avLst/>
          </a:prstGeom>
        </p:spPr>
      </p:pic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784D6234-D70F-9899-F7B0-50AE275C09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15">
            <a:extLst>
              <a:ext uri="{FF2B5EF4-FFF2-40B4-BE49-F238E27FC236}">
                <a16:creationId xmlns:a16="http://schemas.microsoft.com/office/drawing/2014/main" id="{ACDF4232-3F1A-2B53-1B40-54C44805EF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14938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5656831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50FD5-1485-D85A-734A-BD7FE1DB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E2033A-F0E3-0413-0240-5BC69A7B8A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77212" y="155709"/>
            <a:ext cx="8125097" cy="63375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0A0C66-C9E5-45C0-F26E-4F1640AC57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86613" y="432038"/>
            <a:ext cx="1815696" cy="2426834"/>
          </a:xfrm>
          <a:prstGeom prst="rect">
            <a:avLst/>
          </a:prstGeom>
        </p:spPr>
      </p:pic>
      <p:pic>
        <p:nvPicPr>
          <p:cNvPr id="10242" name="Picture 2" descr="Attention Caution Sticker by italosupermercados">
            <a:extLst>
              <a:ext uri="{FF2B5EF4-FFF2-40B4-BE49-F238E27FC236}">
                <a16:creationId xmlns:a16="http://schemas.microsoft.com/office/drawing/2014/main" id="{5A888075-7DCF-F2E2-916B-71F9D00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8" y="4674604"/>
            <a:ext cx="923110" cy="9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609FA7-8599-51DE-A437-7158893D09B4}"/>
              </a:ext>
            </a:extLst>
          </p:cNvPr>
          <p:cNvSpPr txBox="1"/>
          <p:nvPr/>
        </p:nvSpPr>
        <p:spPr>
          <a:xfrm>
            <a:off x="143692" y="5717744"/>
            <a:ext cx="3997234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Article contracté « DE »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00FFFF"/>
                </a:highlight>
              </a:rPr>
              <a:t>de le</a:t>
            </a:r>
            <a:r>
              <a:rPr lang="fr-FR" b="1" dirty="0">
                <a:solidFill>
                  <a:schemeClr val="tx1"/>
                </a:solidFill>
              </a:rPr>
              <a:t>   cube  = en face </a:t>
            </a:r>
            <a:r>
              <a:rPr lang="fr-FR" b="1" dirty="0">
                <a:solidFill>
                  <a:srgbClr val="FF0000"/>
                </a:solidFill>
                <a:highlight>
                  <a:srgbClr val="00FFFF"/>
                </a:highlight>
              </a:rPr>
              <a:t>du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cube 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FFFF00"/>
                </a:highlight>
              </a:rPr>
              <a:t>de les</a:t>
            </a:r>
            <a:r>
              <a:rPr lang="fr-FR" b="1" dirty="0">
                <a:solidFill>
                  <a:schemeClr val="tx1"/>
                </a:solidFill>
              </a:rPr>
              <a:t> cubes = en face 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des</a:t>
            </a:r>
            <a:r>
              <a:rPr lang="fr-FR" b="1" dirty="0">
                <a:solidFill>
                  <a:schemeClr val="tx1"/>
                </a:solidFill>
              </a:rPr>
              <a:t> cubes </a:t>
            </a:r>
          </a:p>
        </p:txBody>
      </p:sp>
      <p:pic>
        <p:nvPicPr>
          <p:cNvPr id="4" name="mp3-output-ttsfree(dot)com (93)">
            <a:hlinkClick r:id="" action="ppaction://media"/>
            <a:extLst>
              <a:ext uri="{FF2B5EF4-FFF2-40B4-BE49-F238E27FC236}">
                <a16:creationId xmlns:a16="http://schemas.microsoft.com/office/drawing/2014/main" id="{EAC475EB-86AD-3BAE-AA0E-6B11121A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132220" y="2778125"/>
            <a:ext cx="304800" cy="304800"/>
          </a:xfrm>
          <a:prstGeom prst="rect">
            <a:avLst/>
          </a:prstGeom>
        </p:spPr>
      </p:pic>
      <p:pic>
        <p:nvPicPr>
          <p:cNvPr id="6" name="mp3-output-ttsfree(dot)com (94)">
            <a:hlinkClick r:id="" action="ppaction://media"/>
            <a:extLst>
              <a:ext uri="{FF2B5EF4-FFF2-40B4-BE49-F238E27FC236}">
                <a16:creationId xmlns:a16="http://schemas.microsoft.com/office/drawing/2014/main" id="{60E69288-7A1B-0CB9-C826-BFF6214A96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059417" y="2259698"/>
            <a:ext cx="304800" cy="304800"/>
          </a:xfrm>
          <a:prstGeom prst="rect">
            <a:avLst/>
          </a:prstGeom>
        </p:spPr>
      </p:pic>
      <p:pic>
        <p:nvPicPr>
          <p:cNvPr id="8" name="mp3-output-ttsfree(dot)com (95)">
            <a:hlinkClick r:id="" action="ppaction://media"/>
            <a:extLst>
              <a:ext uri="{FF2B5EF4-FFF2-40B4-BE49-F238E27FC236}">
                <a16:creationId xmlns:a16="http://schemas.microsoft.com/office/drawing/2014/main" id="{7D323D5F-84E9-B452-442A-22A6B9EBB5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86613" y="2564498"/>
            <a:ext cx="304800" cy="304800"/>
          </a:xfrm>
          <a:prstGeom prst="rect">
            <a:avLst/>
          </a:prstGeom>
        </p:spPr>
      </p:pic>
      <p:pic>
        <p:nvPicPr>
          <p:cNvPr id="9" name="mp3-output-ttsfree(dot)com (96)">
            <a:hlinkClick r:id="" action="ppaction://media"/>
            <a:extLst>
              <a:ext uri="{FF2B5EF4-FFF2-40B4-BE49-F238E27FC236}">
                <a16:creationId xmlns:a16="http://schemas.microsoft.com/office/drawing/2014/main" id="{D459538E-096C-95D9-ED36-1EEB5EAAB44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511675" y="4445000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7)">
            <a:hlinkClick r:id="" action="ppaction://media"/>
            <a:extLst>
              <a:ext uri="{FF2B5EF4-FFF2-40B4-BE49-F238E27FC236}">
                <a16:creationId xmlns:a16="http://schemas.microsoft.com/office/drawing/2014/main" id="{32245E64-54E6-CFE2-F8D8-E65573ACB0D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573912" y="4529229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8)">
            <a:hlinkClick r:id="" action="ppaction://media"/>
            <a:extLst>
              <a:ext uri="{FF2B5EF4-FFF2-40B4-BE49-F238E27FC236}">
                <a16:creationId xmlns:a16="http://schemas.microsoft.com/office/drawing/2014/main" id="{2090C52A-55B7-21F4-6B40-2DF398CB2A1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66973" y="4542677"/>
            <a:ext cx="304800" cy="304800"/>
          </a:xfrm>
          <a:prstGeom prst="rect">
            <a:avLst/>
          </a:prstGeom>
        </p:spPr>
      </p:pic>
      <p:pic>
        <p:nvPicPr>
          <p:cNvPr id="14" name="mp3-output-ttsfree(dot)com (99)">
            <a:hlinkClick r:id="" action="ppaction://media"/>
            <a:extLst>
              <a:ext uri="{FF2B5EF4-FFF2-40B4-BE49-F238E27FC236}">
                <a16:creationId xmlns:a16="http://schemas.microsoft.com/office/drawing/2014/main" id="{64D4FC50-AEDC-15F4-1803-832587239A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360152" y="6203125"/>
            <a:ext cx="304800" cy="304800"/>
          </a:xfrm>
          <a:prstGeom prst="rect">
            <a:avLst/>
          </a:prstGeom>
        </p:spPr>
      </p:pic>
      <p:pic>
        <p:nvPicPr>
          <p:cNvPr id="15" name="mp3-output-ttsfree(dot)com (100)">
            <a:hlinkClick r:id="" action="ppaction://media"/>
            <a:extLst>
              <a:ext uri="{FF2B5EF4-FFF2-40B4-BE49-F238E27FC236}">
                <a16:creationId xmlns:a16="http://schemas.microsoft.com/office/drawing/2014/main" id="{1CB2DD47-DD89-02A4-6192-AC7A5B1B044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07716" y="6204321"/>
            <a:ext cx="304800" cy="304800"/>
          </a:xfrm>
          <a:prstGeom prst="rect">
            <a:avLst/>
          </a:prstGeom>
        </p:spPr>
      </p:pic>
      <p:pic>
        <p:nvPicPr>
          <p:cNvPr id="16" name="Picture 2" descr="Cat Kitty Sticker by 궁디팡팡 캣페스타">
            <a:extLst>
              <a:ext uri="{FF2B5EF4-FFF2-40B4-BE49-F238E27FC236}">
                <a16:creationId xmlns:a16="http://schemas.microsoft.com/office/drawing/2014/main" id="{9A74F252-B818-0373-87F2-5B3790F2D5F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75" y="319242"/>
            <a:ext cx="202696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15">
            <a:extLst>
              <a:ext uri="{FF2B5EF4-FFF2-40B4-BE49-F238E27FC236}">
                <a16:creationId xmlns:a16="http://schemas.microsoft.com/office/drawing/2014/main" id="{656562FD-B069-B9FD-7C58-CED196988C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14938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2465173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7048747-22F1-0B18-EEC8-AB78F5093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88" t="8297" r="2866" b="7748"/>
          <a:stretch/>
        </p:blipFill>
        <p:spPr>
          <a:xfrm>
            <a:off x="891557" y="187410"/>
            <a:ext cx="10531627" cy="648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461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1BB523-FF60-9536-4AC6-4D1DFAFD7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LE 5,6 p.20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C5D067F-2652-F8FF-BE12-565B1CD7F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906" y="2662529"/>
            <a:ext cx="4857000" cy="36057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9BAFE8-C899-53D6-3BEA-724DB7A1B7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445" y="2662529"/>
            <a:ext cx="5614416" cy="3315598"/>
          </a:xfrm>
          <a:prstGeom prst="rect">
            <a:avLst/>
          </a:prstGeom>
        </p:spPr>
      </p:pic>
      <p:pic>
        <p:nvPicPr>
          <p:cNvPr id="12" name="EXPLORE_2_LE_PISTE014">
            <a:hlinkClick r:id="" action="ppaction://media"/>
            <a:extLst>
              <a:ext uri="{FF2B5EF4-FFF2-40B4-BE49-F238E27FC236}">
                <a16:creationId xmlns:a16="http://schemas.microsoft.com/office/drawing/2014/main" id="{3451DE9F-4480-424C-ADEE-E18438DF1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2555" y="3003277"/>
            <a:ext cx="695104" cy="695104"/>
          </a:xfrm>
          <a:prstGeom prst="rect">
            <a:avLst/>
          </a:prstGeom>
        </p:spPr>
      </p:pic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3EBAD13D-4F88-72BC-AF9B-7E668025BC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95317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438255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63D815-A354-1C8F-7C9C-046AC90F7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12DF48-23D4-AE80-1A5A-C687A1900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779" y="467208"/>
            <a:ext cx="6265045" cy="5923584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FC54365F-7B0E-A620-BB38-976280F3DA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95317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720471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98E1C86-0636-8ED2-92B1-A7F1E66F7A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95317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92794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prépositions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lieu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013297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Les Simpsons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chez</a:t>
            </a:r>
            <a:r>
              <a:rPr lang="en-US" dirty="0"/>
              <a:t> </a:t>
            </a:r>
            <a:r>
              <a:rPr lang="en-US" dirty="0" err="1"/>
              <a:t>eux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dans</a:t>
            </a:r>
            <a:r>
              <a:rPr lang="en-US" dirty="0"/>
              <a:t> le salon.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Homer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sur</a:t>
            </a:r>
            <a:r>
              <a:rPr lang="en-US" dirty="0"/>
              <a:t>    le canapé.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Lisa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sous</a:t>
            </a:r>
            <a:r>
              <a:rPr lang="en-US" dirty="0"/>
              <a:t> le tableau d’un bateau et </a:t>
            </a:r>
            <a:r>
              <a:rPr lang="en-US" dirty="0">
                <a:solidFill>
                  <a:srgbClr val="FF0000"/>
                </a:solidFill>
              </a:rPr>
              <a:t>à </a:t>
            </a:r>
            <a:r>
              <a:rPr lang="en-US" dirty="0" err="1">
                <a:solidFill>
                  <a:srgbClr val="FF0000"/>
                </a:solidFill>
              </a:rPr>
              <a:t>côté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/>
              <a:t>son </a:t>
            </a:r>
            <a:r>
              <a:rPr lang="en-US" dirty="0" err="1"/>
              <a:t>père</a:t>
            </a:r>
            <a:r>
              <a:rPr lang="en-US" dirty="0"/>
              <a:t>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Marge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dans</a:t>
            </a:r>
            <a:r>
              <a:rPr lang="en-US" dirty="0"/>
              <a:t> la cuisine.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Le </a:t>
            </a:r>
            <a:r>
              <a:rPr lang="en-US" dirty="0" err="1"/>
              <a:t>téléphone</a:t>
            </a:r>
            <a:r>
              <a:rPr lang="en-US" dirty="0"/>
              <a:t> et la </a:t>
            </a:r>
            <a:r>
              <a:rPr lang="en-US" dirty="0" err="1"/>
              <a:t>lampe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sur</a:t>
            </a:r>
            <a:r>
              <a:rPr lang="en-US" dirty="0"/>
              <a:t> le meuble.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4" t="-403" r="-86" b="403"/>
          <a:stretch/>
        </p:blipFill>
        <p:spPr bwMode="auto">
          <a:xfrm>
            <a:off x="6581770" y="1413164"/>
            <a:ext cx="5617157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76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1AF8D9-729E-94F7-12AF-BA8D88191DA6}"/>
              </a:ext>
            </a:extLst>
          </p:cNvPr>
          <p:cNvSpPr/>
          <p:nvPr/>
        </p:nvSpPr>
        <p:spPr>
          <a:xfrm>
            <a:off x="3406839" y="217070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BF3CB3-7A4F-BB4B-21B6-2AB16BACBF9E}"/>
              </a:ext>
            </a:extLst>
          </p:cNvPr>
          <p:cNvSpPr/>
          <p:nvPr/>
        </p:nvSpPr>
        <p:spPr>
          <a:xfrm>
            <a:off x="2334736" y="3269974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5A6BC-890B-F0D0-597C-301746EEC0B3}"/>
              </a:ext>
            </a:extLst>
          </p:cNvPr>
          <p:cNvSpPr/>
          <p:nvPr/>
        </p:nvSpPr>
        <p:spPr>
          <a:xfrm>
            <a:off x="1992832" y="3865647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E17321-7FFD-F8F6-87A9-790434529E4A}"/>
              </a:ext>
            </a:extLst>
          </p:cNvPr>
          <p:cNvSpPr/>
          <p:nvPr/>
        </p:nvSpPr>
        <p:spPr>
          <a:xfrm>
            <a:off x="4617799" y="217070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984E61-197B-EF54-017D-E81CA1477E74}"/>
              </a:ext>
            </a:extLst>
          </p:cNvPr>
          <p:cNvSpPr/>
          <p:nvPr/>
        </p:nvSpPr>
        <p:spPr>
          <a:xfrm>
            <a:off x="1048898" y="4374543"/>
            <a:ext cx="110128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E24E07-BF6B-D1D7-ED97-22A292B30ABF}"/>
              </a:ext>
            </a:extLst>
          </p:cNvPr>
          <p:cNvSpPr/>
          <p:nvPr/>
        </p:nvSpPr>
        <p:spPr>
          <a:xfrm>
            <a:off x="2291302" y="498743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7DA994-0BE8-7E66-D779-FB37139D4176}"/>
              </a:ext>
            </a:extLst>
          </p:cNvPr>
          <p:cNvSpPr/>
          <p:nvPr/>
        </p:nvSpPr>
        <p:spPr>
          <a:xfrm>
            <a:off x="4814253" y="5591093"/>
            <a:ext cx="42459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7A4BC8C-6163-E21C-A9B7-07DEDA4B2B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95317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240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5622460-CB7A-99E0-8991-29177FDB9B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8212362E-5AD9-373A-AD24-910C58ADB7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95317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0465694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IX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69CC80-E195-2810-B7F1-81A819E661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3048" y="1548642"/>
            <a:ext cx="4624336" cy="3760079"/>
          </a:xfrm>
          <a:prstGeom prst="rect">
            <a:avLst/>
          </a:prstGeom>
        </p:spPr>
      </p:pic>
      <p:pic>
        <p:nvPicPr>
          <p:cNvPr id="3" name="EXPLORE_2_LE_PISTE016">
            <a:hlinkClick r:id="" action="ppaction://media"/>
            <a:extLst>
              <a:ext uri="{FF2B5EF4-FFF2-40B4-BE49-F238E27FC236}">
                <a16:creationId xmlns:a16="http://schemas.microsoft.com/office/drawing/2014/main" id="{0588CEEC-BECB-0FEC-DDD7-0909693543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36714" y="3158593"/>
            <a:ext cx="304800" cy="304800"/>
          </a:xfrm>
          <a:prstGeom prst="rect">
            <a:avLst/>
          </a:prstGeom>
        </p:spPr>
      </p:pic>
      <p:pic>
        <p:nvPicPr>
          <p:cNvPr id="4" name="EXPLORE_2_LE_PISTE017">
            <a:hlinkClick r:id="" action="ppaction://media"/>
            <a:extLst>
              <a:ext uri="{FF2B5EF4-FFF2-40B4-BE49-F238E27FC236}">
                <a16:creationId xmlns:a16="http://schemas.microsoft.com/office/drawing/2014/main" id="{5FE55734-D300-8F77-3DEA-B072E889D8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77832" y="4104155"/>
            <a:ext cx="304800" cy="304800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2F2CBA6C-337D-4E8A-5AD8-648DD35519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567292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98B65277-378E-AA9E-9DBF-BB07F22A3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72116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7D94424-3B38-833F-5C49-2E0C2735AE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445B669F-ADA2-7B52-D045-218CFFFC47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95125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Draw your ideal house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Present your house to your group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Ask questions about other houses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45mn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donner </a:t>
            </a:r>
            <a:r>
              <a:rPr lang="fr-FR" sz="2800" dirty="0"/>
              <a:t>des conseils sur l’amitié.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F04CDE-0D44-571D-D9AB-02357648B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75" y="1244325"/>
            <a:ext cx="4902533" cy="135340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87D8FD-8BC5-A31A-F8D5-2313E00018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174" y="4181987"/>
            <a:ext cx="4295061" cy="1431688"/>
          </a:xfrm>
          <a:prstGeom prst="rect">
            <a:avLst/>
          </a:prstGeom>
        </p:spPr>
      </p:pic>
      <p:graphicFrame>
        <p:nvGraphicFramePr>
          <p:cNvPr id="19" name="Diagramme 18">
            <a:extLst>
              <a:ext uri="{FF2B5EF4-FFF2-40B4-BE49-F238E27FC236}">
                <a16:creationId xmlns:a16="http://schemas.microsoft.com/office/drawing/2014/main" id="{39F46444-4897-3F25-8C3C-409AB08EC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9975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aison idéale | Conseils Maisons de Manon">
            <a:extLst>
              <a:ext uri="{FF2B5EF4-FFF2-40B4-BE49-F238E27FC236}">
                <a16:creationId xmlns:a16="http://schemas.microsoft.com/office/drawing/2014/main" id="{80C04D3F-8C68-19FE-6FFE-58DC3B453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4" r="6827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B01D15-B18B-4349-6D8A-4157FBD4D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dirty="0"/>
              <a:t>Exemple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A05EF-077C-BC09-BF27-A07BDC5AF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9186" y="1742255"/>
            <a:ext cx="3822189" cy="460953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fr-FR" sz="2000" dirty="0">
                <a:solidFill>
                  <a:srgbClr val="00B0F0"/>
                </a:solidFill>
              </a:rPr>
              <a:t>Ma </a:t>
            </a:r>
            <a:r>
              <a:rPr lang="fr-FR" sz="2000" dirty="0">
                <a:solidFill>
                  <a:srgbClr val="00B0F0"/>
                </a:solidFill>
                <a:highlight>
                  <a:srgbClr val="FFFF00"/>
                </a:highlight>
              </a:rPr>
              <a:t>maison</a:t>
            </a:r>
            <a:r>
              <a:rPr lang="fr-FR" sz="2000" dirty="0">
                <a:solidFill>
                  <a:srgbClr val="00B0F0"/>
                </a:solidFill>
              </a:rPr>
              <a:t> idéale se situe à la </a:t>
            </a:r>
            <a:r>
              <a:rPr lang="fr-FR" sz="2000" dirty="0">
                <a:solidFill>
                  <a:srgbClr val="C00000"/>
                </a:solidFill>
              </a:rPr>
              <a:t>campagne</a:t>
            </a:r>
            <a:r>
              <a:rPr lang="fr-FR" sz="2000" dirty="0">
                <a:solidFill>
                  <a:srgbClr val="00B0F0"/>
                </a:solidFill>
              </a:rPr>
              <a:t>. Chez moi, il n’y a pas d’</a:t>
            </a:r>
            <a:r>
              <a:rPr lang="fr-FR" sz="2000" dirty="0">
                <a:solidFill>
                  <a:srgbClr val="7030A0"/>
                </a:solidFill>
              </a:rPr>
              <a:t>étage</a:t>
            </a:r>
            <a:r>
              <a:rPr lang="fr-FR" sz="2000" dirty="0">
                <a:solidFill>
                  <a:srgbClr val="00B0F0"/>
                </a:solidFill>
              </a:rPr>
              <a:t>, toutes les pièces sont au </a:t>
            </a:r>
            <a:r>
              <a:rPr lang="fr-FR" sz="2000" dirty="0">
                <a:solidFill>
                  <a:srgbClr val="7030A0"/>
                </a:solidFill>
              </a:rPr>
              <a:t>rez-de-chaussée</a:t>
            </a:r>
            <a:r>
              <a:rPr lang="fr-FR" sz="2000" dirty="0">
                <a:solidFill>
                  <a:srgbClr val="00B0F0"/>
                </a:solidFill>
              </a:rPr>
              <a:t>. Il y a quatre </a:t>
            </a:r>
            <a:r>
              <a:rPr lang="fr-FR" sz="2000" dirty="0"/>
              <a:t>chambres</a:t>
            </a:r>
            <a:r>
              <a:rPr lang="fr-FR" sz="2000" dirty="0">
                <a:solidFill>
                  <a:srgbClr val="00B0F0"/>
                </a:solidFill>
              </a:rPr>
              <a:t>, un </a:t>
            </a:r>
            <a:r>
              <a:rPr lang="fr-FR" sz="2000" dirty="0"/>
              <a:t>salon </a:t>
            </a:r>
            <a:r>
              <a:rPr lang="fr-FR" sz="2000" dirty="0">
                <a:solidFill>
                  <a:srgbClr val="00B0F0"/>
                </a:solidFill>
              </a:rPr>
              <a:t>avec une grande </a:t>
            </a:r>
            <a:r>
              <a:rPr lang="fr-FR" sz="2000" dirty="0">
                <a:solidFill>
                  <a:srgbClr val="00B050"/>
                </a:solidFill>
              </a:rPr>
              <a:t>télévision</a:t>
            </a:r>
            <a:r>
              <a:rPr lang="fr-FR" sz="2000" dirty="0">
                <a:solidFill>
                  <a:srgbClr val="00B0F0"/>
                </a:solidFill>
              </a:rPr>
              <a:t>, une </a:t>
            </a:r>
            <a:r>
              <a:rPr lang="fr-FR" sz="2000" dirty="0"/>
              <a:t>cuisine </a:t>
            </a:r>
            <a:r>
              <a:rPr lang="fr-FR" sz="2000" dirty="0">
                <a:solidFill>
                  <a:srgbClr val="00B0F0"/>
                </a:solidFill>
              </a:rPr>
              <a:t>avec un énorme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00B050"/>
                </a:solidFill>
              </a:rPr>
              <a:t>frigo</a:t>
            </a:r>
            <a:r>
              <a:rPr lang="fr-FR" sz="2000" dirty="0">
                <a:solidFill>
                  <a:srgbClr val="00B0F0"/>
                </a:solidFill>
              </a:rPr>
              <a:t>, des </a:t>
            </a:r>
            <a:r>
              <a:rPr lang="fr-FR" sz="2000" dirty="0"/>
              <a:t>toilettes</a:t>
            </a:r>
            <a:r>
              <a:rPr lang="fr-FR" sz="2000" dirty="0">
                <a:solidFill>
                  <a:srgbClr val="00B0F0"/>
                </a:solidFill>
              </a:rPr>
              <a:t> et un </a:t>
            </a:r>
            <a:r>
              <a:rPr lang="fr-FR" sz="2000" dirty="0"/>
              <a:t>jardin</a:t>
            </a:r>
            <a:r>
              <a:rPr lang="fr-FR" sz="2000" dirty="0">
                <a:solidFill>
                  <a:srgbClr val="00B0F0"/>
                </a:solidFill>
              </a:rPr>
              <a:t> avec une grande </a:t>
            </a:r>
            <a:r>
              <a:rPr lang="fr-FR" sz="2000" dirty="0"/>
              <a:t>piscine</a:t>
            </a:r>
            <a:r>
              <a:rPr lang="fr-FR" sz="2000" dirty="0">
                <a:solidFill>
                  <a:srgbClr val="00B0F0"/>
                </a:solidFill>
              </a:rPr>
              <a:t>. Il y a des </a:t>
            </a:r>
            <a:r>
              <a:rPr lang="fr-FR" sz="2000" dirty="0">
                <a:solidFill>
                  <a:srgbClr val="00B050"/>
                </a:solidFill>
              </a:rPr>
              <a:t>chaises</a:t>
            </a:r>
            <a:r>
              <a:rPr lang="fr-FR" sz="2000" dirty="0">
                <a:solidFill>
                  <a:srgbClr val="00B0F0"/>
                </a:solidFill>
              </a:rPr>
              <a:t> et une </a:t>
            </a:r>
            <a:r>
              <a:rPr lang="fr-FR" sz="2000" dirty="0">
                <a:solidFill>
                  <a:srgbClr val="00B050"/>
                </a:solidFill>
              </a:rPr>
              <a:t>table</a:t>
            </a:r>
            <a:r>
              <a:rPr lang="fr-FR" sz="2000" dirty="0">
                <a:solidFill>
                  <a:srgbClr val="00B0F0"/>
                </a:solidFill>
              </a:rPr>
              <a:t> à côté de la piscine. Il y a une horloge sur le mur au-dessus de la </a:t>
            </a:r>
            <a:r>
              <a:rPr lang="fr-FR" sz="2000" dirty="0">
                <a:solidFill>
                  <a:srgbClr val="00B050"/>
                </a:solidFill>
              </a:rPr>
              <a:t>commode</a:t>
            </a:r>
            <a:r>
              <a:rPr lang="fr-FR" sz="2000" dirty="0">
                <a:solidFill>
                  <a:srgbClr val="00B0F0"/>
                </a:solidFill>
              </a:rPr>
              <a:t>. Il y a des </a:t>
            </a:r>
            <a:r>
              <a:rPr lang="fr-FR" sz="2000" dirty="0">
                <a:solidFill>
                  <a:srgbClr val="00B050"/>
                </a:solidFill>
              </a:rPr>
              <a:t>plantes</a:t>
            </a:r>
            <a:r>
              <a:rPr lang="fr-FR" sz="2000" dirty="0">
                <a:solidFill>
                  <a:srgbClr val="00B0F0"/>
                </a:solidFill>
              </a:rPr>
              <a:t> et des </a:t>
            </a:r>
            <a:r>
              <a:rPr lang="fr-FR" sz="2000" dirty="0">
                <a:solidFill>
                  <a:srgbClr val="00B050"/>
                </a:solidFill>
              </a:rPr>
              <a:t>chaises</a:t>
            </a:r>
            <a:r>
              <a:rPr lang="fr-FR" sz="2000" dirty="0">
                <a:solidFill>
                  <a:srgbClr val="00B0F0"/>
                </a:solidFill>
              </a:rPr>
              <a:t> </a:t>
            </a:r>
            <a:r>
              <a:rPr lang="fr-FR" sz="2000" dirty="0">
                <a:solidFill>
                  <a:srgbClr val="00B050"/>
                </a:solidFill>
              </a:rPr>
              <a:t>longues</a:t>
            </a:r>
            <a:r>
              <a:rPr lang="fr-FR" sz="2000" dirty="0">
                <a:solidFill>
                  <a:srgbClr val="00B0F0"/>
                </a:solidFill>
              </a:rPr>
              <a:t> près de la piscine, et un </a:t>
            </a:r>
            <a:r>
              <a:rPr lang="fr-FR" sz="2000" dirty="0">
                <a:solidFill>
                  <a:srgbClr val="00B050"/>
                </a:solidFill>
              </a:rPr>
              <a:t>barbecue</a:t>
            </a:r>
            <a:r>
              <a:rPr lang="fr-FR" sz="2000" dirty="0">
                <a:solidFill>
                  <a:srgbClr val="00B0F0"/>
                </a:solidFill>
              </a:rPr>
              <a:t> pour faire des grillades en été.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53E9A-45A1-C9C2-5B5A-0DA4EAEE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30213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05738C0-2065-0214-D3BF-B04FB49A1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819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0541158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Telling</a:t>
            </a:r>
            <a:r>
              <a:rPr lang="fr-FR" sz="3200" b="1" dirty="0"/>
              <a:t> </a:t>
            </a:r>
            <a:r>
              <a:rPr lang="fr-FR" sz="3200" b="1" dirty="0" err="1"/>
              <a:t>where</a:t>
            </a:r>
            <a:r>
              <a:rPr lang="fr-FR" sz="3200" b="1" dirty="0"/>
              <a:t> I live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polite</a:t>
            </a:r>
            <a:r>
              <a:rPr lang="fr-FR" sz="3200" b="1" dirty="0">
                <a:ea typeface="UD Digi Kyokasho NK-R" panose="02020400000000000000" pitchFamily="18" charset="-128"/>
              </a:rPr>
              <a:t> questions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Describing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my</a:t>
            </a:r>
            <a:r>
              <a:rPr lang="fr-FR" sz="3200" b="1" dirty="0">
                <a:ea typeface="UD Digi Kyokasho NK-R" panose="02020400000000000000" pitchFamily="18" charset="-128"/>
              </a:rPr>
              <a:t> house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87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0249" y="56292"/>
            <a:ext cx="4795890" cy="676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(doc. 1)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8736F5C-19FC-4D34-6F17-833B3C57E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7417" y="3231390"/>
            <a:ext cx="5268574" cy="242823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D43273D-267A-9F9F-A446-2B0352BED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2314" y="1843156"/>
            <a:ext cx="4240392" cy="4422448"/>
          </a:xfrm>
          <a:prstGeom prst="rect">
            <a:avLst/>
          </a:prstGeom>
        </p:spPr>
      </p:pic>
      <p:pic>
        <p:nvPicPr>
          <p:cNvPr id="12" name="EXPLORE_2_LE_PISTE002">
            <a:hlinkClick r:id="" action="ppaction://media"/>
            <a:extLst>
              <a:ext uri="{FF2B5EF4-FFF2-40B4-BE49-F238E27FC236}">
                <a16:creationId xmlns:a16="http://schemas.microsoft.com/office/drawing/2014/main" id="{DCA65A27-1D79-7968-EA1D-2733FAB91B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47887" y="3276600"/>
            <a:ext cx="304800" cy="304800"/>
          </a:xfrm>
          <a:prstGeom prst="rect">
            <a:avLst/>
          </a:prstGeom>
        </p:spPr>
      </p:pic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C64AF506-FB45-C39D-C276-E6A183ED6F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530855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17134</TotalTime>
  <Words>6905</Words>
  <Application>Microsoft Office PowerPoint</Application>
  <PresentationFormat>Widescreen</PresentationFormat>
  <Paragraphs>1320</Paragraphs>
  <Slides>89</Slides>
  <Notes>21</Notes>
  <HiddenSlides>5</HiddenSlides>
  <MMClips>45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89</vt:i4>
      </vt:variant>
    </vt:vector>
  </HeadingPairs>
  <TitlesOfParts>
    <vt:vector size="102" baseType="lpstr">
      <vt:lpstr>UD Digi Kyokasho NK-R</vt:lpstr>
      <vt:lpstr>Arial</vt:lpstr>
      <vt:lpstr>Avenir Next LT Pro</vt:lpstr>
      <vt:lpstr>Calibri</vt:lpstr>
      <vt:lpstr>Calibri Light</vt:lpstr>
      <vt:lpstr>Montserrat</vt:lpstr>
      <vt:lpstr>Verdana</vt:lpstr>
      <vt:lpstr>Office Theme</vt:lpstr>
      <vt:lpstr>Office Theme</vt:lpstr>
      <vt:lpstr>Thème Office</vt:lpstr>
      <vt:lpstr>Thème Office</vt:lpstr>
      <vt:lpstr>1_Thème Office</vt:lpstr>
      <vt:lpstr>Thème Office</vt:lpstr>
      <vt:lpstr>Logements originaux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 (doc. 1)</vt:lpstr>
      <vt:lpstr>Compréhension détaillée</vt:lpstr>
      <vt:lpstr>Compréhension détaillée</vt:lpstr>
      <vt:lpstr>Transcription</vt:lpstr>
      <vt:lpstr>À la fin de la leçon…</vt:lpstr>
      <vt:lpstr>PowerPoint Presentation</vt:lpstr>
      <vt:lpstr>III. Vocabulaire : Dire où on habite</vt:lpstr>
      <vt:lpstr>Les types de logements</vt:lpstr>
      <vt:lpstr>LE 1 p.16</vt:lpstr>
      <vt:lpstr>Pratique ton français ! 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Poser une question avec inversion</vt:lpstr>
      <vt:lpstr>IV. Grammaire : Poser une question avec inversion</vt:lpstr>
      <vt:lpstr>PowerPoint Presentation</vt:lpstr>
      <vt:lpstr>PowerPoint Presentation</vt:lpstr>
      <vt:lpstr>Pratique ton français !</vt:lpstr>
      <vt:lpstr>LE 1 p.19</vt:lpstr>
      <vt:lpstr>PowerPoint Presentation</vt:lpstr>
      <vt:lpstr>PowerPoint Presentation</vt:lpstr>
      <vt:lpstr>PowerPoint Presentation</vt:lpstr>
      <vt:lpstr>LE 2 p.19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Répondre par l’affirmative avec « si »</vt:lpstr>
      <vt:lpstr>LE 3 p.19</vt:lpstr>
      <vt:lpstr>Online activity</vt:lpstr>
      <vt:lpstr>PowerPoint Presentation</vt:lpstr>
      <vt:lpstr>Learning review</vt:lpstr>
      <vt:lpstr>VI. Compréhension de texte (doc 2)</vt:lpstr>
      <vt:lpstr>Compréhension détaillée 2</vt:lpstr>
      <vt:lpstr>Compréhension détaillée 2</vt:lpstr>
      <vt:lpstr>Transcription</vt:lpstr>
      <vt:lpstr>À la fin de la leçon…</vt:lpstr>
      <vt:lpstr>PowerPoint Presentation</vt:lpstr>
      <vt:lpstr>VII. Vocabulaire : les pièces de la maison</vt:lpstr>
      <vt:lpstr>PowerPoint Presentation</vt:lpstr>
      <vt:lpstr>PowerPoint Presentation</vt:lpstr>
      <vt:lpstr>Pratique ton français !</vt:lpstr>
      <vt:lpstr>Online activity Les pièces de la maison https://create.kahoot.it/details/b2ebcd57-368f-4857-82de-4eda8d9857c8  La maison https://create.kahoot.it/details/f0d5daf3-704e-4e97-8700-f355af7b5e33  </vt:lpstr>
      <vt:lpstr>PowerPoint Presentation</vt:lpstr>
      <vt:lpstr>Learning review</vt:lpstr>
      <vt:lpstr>À la fin de la leçon…</vt:lpstr>
      <vt:lpstr>PowerPoint Presentation</vt:lpstr>
      <vt:lpstr>VIII. Vocabulaire : Les meubles</vt:lpstr>
      <vt:lpstr>Pratique ton français !</vt:lpstr>
      <vt:lpstr>PowerPoint Presentation</vt:lpstr>
      <vt:lpstr>LE 3 p.17</vt:lpstr>
      <vt:lpstr>Online activity  La Maison et Les Meubles https://create.kahoot.it/details/5f99fd56-1924-442c-95b7-cfc5944c8388</vt:lpstr>
      <vt:lpstr>PowerPoint Presentation</vt:lpstr>
      <vt:lpstr>Learning review</vt:lpstr>
      <vt:lpstr>À la fin de la leçon…</vt:lpstr>
      <vt:lpstr>PowerPoint Presentation</vt:lpstr>
      <vt:lpstr>IX. Vocabulaire : Situer un objet</vt:lpstr>
      <vt:lpstr>PowerPoint Presentation</vt:lpstr>
      <vt:lpstr>Où est le mouton ?</vt:lpstr>
      <vt:lpstr>Où est le mouton ?</vt:lpstr>
      <vt:lpstr>PowerPoint Presentation</vt:lpstr>
      <vt:lpstr>LE 5,6 p.20</vt:lpstr>
      <vt:lpstr>Pratique ton français !</vt:lpstr>
      <vt:lpstr>Online activity</vt:lpstr>
      <vt:lpstr>PowerPoint Presentation</vt:lpstr>
      <vt:lpstr>Learning review</vt:lpstr>
      <vt:lpstr>IX. Phonétique</vt:lpstr>
      <vt:lpstr>Practice your pronunciation !</vt:lpstr>
      <vt:lpstr>X. Production</vt:lpstr>
      <vt:lpstr>Exemple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227</cp:revision>
  <cp:lastPrinted>2023-09-27T02:58:09Z</cp:lastPrinted>
  <dcterms:created xsi:type="dcterms:W3CDTF">2023-01-09T10:56:41Z</dcterms:created>
  <dcterms:modified xsi:type="dcterms:W3CDTF">2023-10-21T04:11:41Z</dcterms:modified>
</cp:coreProperties>
</file>