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7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8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9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10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11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12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57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862" r:id="rId16"/>
    <p:sldId id="2008" r:id="rId17"/>
    <p:sldId id="2015" r:id="rId18"/>
    <p:sldId id="2017" r:id="rId19"/>
    <p:sldId id="2018" r:id="rId20"/>
    <p:sldId id="2016" r:id="rId21"/>
    <p:sldId id="2023" r:id="rId22"/>
    <p:sldId id="2019" r:id="rId23"/>
    <p:sldId id="2031" r:id="rId24"/>
    <p:sldId id="2021" r:id="rId25"/>
    <p:sldId id="2022" r:id="rId26"/>
    <p:sldId id="1785" r:id="rId27"/>
    <p:sldId id="332" r:id="rId28"/>
    <p:sldId id="2009" r:id="rId29"/>
    <p:sldId id="2011" r:id="rId30"/>
    <p:sldId id="410" r:id="rId31"/>
    <p:sldId id="2032" r:id="rId32"/>
    <p:sldId id="411" r:id="rId33"/>
    <p:sldId id="2024" r:id="rId34"/>
    <p:sldId id="1973" r:id="rId35"/>
    <p:sldId id="1967" r:id="rId36"/>
    <p:sldId id="2026" r:id="rId37"/>
    <p:sldId id="2027" r:id="rId38"/>
    <p:sldId id="2025" r:id="rId39"/>
    <p:sldId id="2029" r:id="rId40"/>
    <p:sldId id="2028" r:id="rId41"/>
    <p:sldId id="1971" r:id="rId42"/>
    <p:sldId id="1976" r:id="rId43"/>
    <p:sldId id="2033" r:id="rId44"/>
    <p:sldId id="1975" r:id="rId45"/>
    <p:sldId id="335" r:id="rId46"/>
    <p:sldId id="310" r:id="rId47"/>
    <p:sldId id="261" r:id="rId48"/>
    <p:sldId id="2030" r:id="rId49"/>
    <p:sldId id="271" r:id="rId50"/>
    <p:sldId id="342" r:id="rId51"/>
    <p:sldId id="262" r:id="rId52"/>
    <p:sldId id="263" r:id="rId53"/>
    <p:sldId id="264" r:id="rId54"/>
    <p:sldId id="265" r:id="rId55"/>
    <p:sldId id="343" r:id="rId56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8" autoAdjust="0"/>
    <p:restoredTop sz="94660"/>
  </p:normalViewPr>
  <p:slideViewPr>
    <p:cSldViewPr snapToGrid="0">
      <p:cViewPr varScale="1">
        <p:scale>
          <a:sx n="53" d="100"/>
          <a:sy n="53" d="100"/>
        </p:scale>
        <p:origin x="63" y="5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7" Type="http://schemas.openxmlformats.org/officeDocument/2006/relationships/slide" Target="../slides/slide40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9.xml"/><Relationship Id="rId5" Type="http://schemas.openxmlformats.org/officeDocument/2006/relationships/slide" Target="../slides/slide21.xml"/><Relationship Id="rId4" Type="http://schemas.openxmlformats.org/officeDocument/2006/relationships/slide" Target="../slides/slide42.xml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condition (présent)</a:t>
          </a:r>
        </a:p>
        <a:p>
          <a:pPr rtl="0"/>
          <a:r>
            <a:rPr lang="fr-FR" sz="1800" b="0" noProof="0" dirty="0"/>
            <a:t>- Les pronoms COI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accessoires et la matière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condition (présent)</a:t>
          </a:r>
        </a:p>
        <a:p>
          <a:pPr rtl="0"/>
          <a:r>
            <a:rPr lang="fr-FR" sz="1800" b="0" noProof="0" dirty="0"/>
            <a:t>- Les pronoms COI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accessoires et la matière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condition (présent)</a:t>
          </a:r>
        </a:p>
        <a:p>
          <a:pPr rtl="0"/>
          <a:r>
            <a:rPr lang="fr-FR" sz="1800" b="0" noProof="0" dirty="0"/>
            <a:t>- Les pronoms COI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accessoires et la matière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condition (présent)</a:t>
          </a:r>
        </a:p>
        <a:p>
          <a:pPr rtl="0"/>
          <a:r>
            <a:rPr lang="fr-FR" sz="1800" b="0" noProof="0" dirty="0"/>
            <a:t>- Les pronoms COI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accessoires</a:t>
          </a:r>
        </a:p>
        <a:p>
          <a:r>
            <a:rPr lang="fr-FR" sz="1800" b="0" strike="noStrike" noProof="0" dirty="0"/>
            <a:t>- Les vêtements (matières)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accessories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suggest</a:t>
          </a:r>
          <a:r>
            <a:rPr lang="fr-FR" dirty="0"/>
            <a:t> an </a:t>
          </a:r>
          <a:r>
            <a:rPr lang="fr-FR" dirty="0" err="1"/>
            <a:t>idea</a:t>
          </a:r>
          <a:r>
            <a:rPr lang="fr-FR" dirty="0"/>
            <a:t> for a gift.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 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accessories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suggest</a:t>
          </a:r>
          <a:r>
            <a:rPr lang="fr-FR" dirty="0"/>
            <a:t> an </a:t>
          </a:r>
          <a:r>
            <a:rPr lang="fr-FR" dirty="0" err="1"/>
            <a:t>idea</a:t>
          </a:r>
          <a:r>
            <a:rPr lang="fr-FR" dirty="0"/>
            <a:t> for a gift.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 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0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 recyclage de vêtements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00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0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accessoires et les matières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0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0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0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 sz="1600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 sz="1600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IV. Grammaire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 sz="1600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 sz="1600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Exprimer une condition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 sz="1600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 sz="1600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endParaRPr lang="fr-FR" sz="1600" b="0" noProof="0" dirty="0"/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 sz="1600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 sz="1600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VII. Production 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 sz="1600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 sz="1600"/>
        </a:p>
      </dgm:t>
    </dgm:pt>
    <dgm:pt modelId="{494BE7FE-B2DF-46F5-80A2-3BE9238FADA4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Décrire un vêtement</a:t>
          </a:r>
        </a:p>
      </dgm:t>
    </dgm:pt>
    <dgm:pt modelId="{C82F2AFC-9546-42F4-81CA-49D6438C43F5}" type="parTrans" cxnId="{EB38A9C3-7BEF-43AC-A8F7-F32F1C6C38A9}">
      <dgm:prSet/>
      <dgm:spPr/>
      <dgm:t>
        <a:bodyPr/>
        <a:lstStyle/>
        <a:p>
          <a:endParaRPr lang="fr-FR" sz="1600"/>
        </a:p>
      </dgm:t>
    </dgm:pt>
    <dgm:pt modelId="{2EFDB76C-164E-4B68-9F04-95629A67F5EF}" type="sibTrans" cxnId="{EB38A9C3-7BEF-43AC-A8F7-F32F1C6C38A9}">
      <dgm:prSet/>
      <dgm:spPr/>
      <dgm:t>
        <a:bodyPr/>
        <a:lstStyle/>
        <a:p>
          <a:endParaRPr lang="fr-FR" sz="1600"/>
        </a:p>
      </dgm:t>
    </dgm:pt>
    <dgm:pt modelId="{AE3FD9F6-39ED-4D97-B57C-09D45442995E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V. Vocabulaire</a:t>
          </a:r>
        </a:p>
      </dgm:t>
    </dgm:pt>
    <dgm:pt modelId="{2DDCF5E0-0898-4F25-8F8A-FA4BF591F7AB}" type="parTrans" cxnId="{A7E77A10-7D0D-41F0-9614-137A2874223A}">
      <dgm:prSet/>
      <dgm:spPr/>
      <dgm:t>
        <a:bodyPr/>
        <a:lstStyle/>
        <a:p>
          <a:endParaRPr lang="fr-FR" sz="1600"/>
        </a:p>
      </dgm:t>
    </dgm:pt>
    <dgm:pt modelId="{8C9FA23B-ED18-4A7D-8BB1-AD3491A39649}" type="sibTrans" cxnId="{A7E77A10-7D0D-41F0-9614-137A2874223A}">
      <dgm:prSet/>
      <dgm:spPr/>
      <dgm:t>
        <a:bodyPr/>
        <a:lstStyle/>
        <a:p>
          <a:endParaRPr lang="fr-FR" sz="1600"/>
        </a:p>
      </dgm:t>
    </dgm:pt>
    <dgm:pt modelId="{AC82FFCE-3E32-46C6-A2C9-B9E4ECBA782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pronoms COI</a:t>
          </a:r>
        </a:p>
      </dgm:t>
    </dgm:pt>
    <dgm:pt modelId="{7E4B2DE4-ADA3-4FA8-B445-506E63EE0DFC}" type="parTrans" cxnId="{DD32B9A3-E281-4EE5-A2FC-AA6BC22B5FF3}">
      <dgm:prSet/>
      <dgm:spPr/>
      <dgm:t>
        <a:bodyPr/>
        <a:lstStyle/>
        <a:p>
          <a:endParaRPr lang="fr-FR" sz="1600"/>
        </a:p>
      </dgm:t>
    </dgm:pt>
    <dgm:pt modelId="{FC7C6715-2CC5-4C03-9CE8-8230319E4CC6}" type="sibTrans" cxnId="{DD32B9A3-E281-4EE5-A2FC-AA6BC22B5FF3}">
      <dgm:prSet/>
      <dgm:spPr/>
      <dgm:t>
        <a:bodyPr/>
        <a:lstStyle/>
        <a:p>
          <a:endParaRPr lang="fr-FR" sz="1600"/>
        </a:p>
      </dgm:t>
    </dgm:pt>
    <dgm:pt modelId="{F8855CEF-8828-4DD2-BCCF-6E5D0960D33A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VI. Phonétique</a:t>
          </a:r>
        </a:p>
      </dgm:t>
    </dgm:pt>
    <dgm:pt modelId="{D73C791C-A376-4F1D-8F1C-637BCEE9813B}" type="parTrans" cxnId="{EB7A9659-68ED-44F1-8B5B-2812F02B23FD}">
      <dgm:prSet/>
      <dgm:spPr/>
      <dgm:t>
        <a:bodyPr/>
        <a:lstStyle/>
        <a:p>
          <a:endParaRPr lang="fr-FR" sz="1600"/>
        </a:p>
      </dgm:t>
    </dgm:pt>
    <dgm:pt modelId="{26F2A18C-193E-4F4F-9047-864A7E8B64E6}" type="sibTrans" cxnId="{EB7A9659-68ED-44F1-8B5B-2812F02B23FD}">
      <dgm:prSet/>
      <dgm:spPr/>
      <dgm:t>
        <a:bodyPr/>
        <a:lstStyle/>
        <a:p>
          <a:endParaRPr lang="fr-FR" sz="1600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7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7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7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7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7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7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EA7DEEE-D4A8-4A53-9213-80D6C7765A92}" type="pres">
      <dgm:prSet presAssocID="{AE3FD9F6-39ED-4D97-B57C-09D45442995E}" presName="linNode" presStyleCnt="0"/>
      <dgm:spPr/>
    </dgm:pt>
    <dgm:pt modelId="{25084FD9-5495-412B-9855-B525D1A4B99D}" type="pres">
      <dgm:prSet presAssocID="{AE3FD9F6-39ED-4D97-B57C-09D45442995E}" presName="parentShp" presStyleLbl="node1" presStyleIdx="4" presStyleCnt="7">
        <dgm:presLayoutVars>
          <dgm:bulletEnabled val="1"/>
        </dgm:presLayoutVars>
      </dgm:prSet>
      <dgm:spPr/>
    </dgm:pt>
    <dgm:pt modelId="{AA402E94-746D-4FD4-8DDA-9C6392665321}" type="pres">
      <dgm:prSet presAssocID="{AE3FD9F6-39ED-4D97-B57C-09D45442995E}" presName="childShp" presStyleLbl="bgAccFollowNode1" presStyleIdx="4" presStyleCnt="7">
        <dgm:presLayoutVars>
          <dgm:bulletEnabled val="1"/>
        </dgm:presLayoutVars>
      </dgm:prSet>
      <dgm:spPr/>
    </dgm:pt>
    <dgm:pt modelId="{B4B5EEC5-E8C9-498E-AA80-0F0165BF65B2}" type="pres">
      <dgm:prSet presAssocID="{8C9FA23B-ED18-4A7D-8BB1-AD3491A39649}" presName="spacing" presStyleCnt="0"/>
      <dgm:spPr/>
    </dgm:pt>
    <dgm:pt modelId="{1E1C4E82-1D61-4C70-B936-3AC07D3AFF80}" type="pres">
      <dgm:prSet presAssocID="{F8855CEF-8828-4DD2-BCCF-6E5D0960D33A}" presName="linNode" presStyleCnt="0"/>
      <dgm:spPr/>
    </dgm:pt>
    <dgm:pt modelId="{61DD26BF-D692-4702-8150-B2995618FC7D}" type="pres">
      <dgm:prSet presAssocID="{F8855CEF-8828-4DD2-BCCF-6E5D0960D33A}" presName="parentShp" presStyleLbl="node1" presStyleIdx="5" presStyleCnt="7">
        <dgm:presLayoutVars>
          <dgm:bulletEnabled val="1"/>
        </dgm:presLayoutVars>
      </dgm:prSet>
      <dgm:spPr/>
    </dgm:pt>
    <dgm:pt modelId="{446B0F34-DE7A-4269-8E44-112460DE97BA}" type="pres">
      <dgm:prSet presAssocID="{F8855CEF-8828-4DD2-BCCF-6E5D0960D33A}" presName="childShp" presStyleLbl="bgAccFollowNode1" presStyleIdx="5" presStyleCnt="7">
        <dgm:presLayoutVars>
          <dgm:bulletEnabled val="1"/>
        </dgm:presLayoutVars>
      </dgm:prSet>
      <dgm:spPr/>
    </dgm:pt>
    <dgm:pt modelId="{FD5EBC5F-D461-4371-B8B4-49560B489F0F}" type="pres">
      <dgm:prSet presAssocID="{26F2A18C-193E-4F4F-9047-864A7E8B64E6}" presName="spacing" presStyleCnt="0"/>
      <dgm:spPr/>
    </dgm:pt>
    <dgm:pt modelId="{5F3ACFFE-DAD7-4F3F-B75A-8AAFD478FE51}" type="pres">
      <dgm:prSet presAssocID="{F067E1C4-85B5-4A3E-B2D7-DA41FDD38DAA}" presName="linNode" presStyleCnt="0"/>
      <dgm:spPr/>
    </dgm:pt>
    <dgm:pt modelId="{F8C4A007-A6C2-4D43-8595-3D19E4B2E4B9}" type="pres">
      <dgm:prSet presAssocID="{F067E1C4-85B5-4A3E-B2D7-DA41FDD38DAA}" presName="parentShp" presStyleLbl="node1" presStyleIdx="6" presStyleCnt="7">
        <dgm:presLayoutVars>
          <dgm:bulletEnabled val="1"/>
        </dgm:presLayoutVars>
      </dgm:prSet>
      <dgm:spPr/>
    </dgm:pt>
    <dgm:pt modelId="{09F798BC-86CE-4C5E-BE89-DD759D88F16B}" type="pres">
      <dgm:prSet presAssocID="{F067E1C4-85B5-4A3E-B2D7-DA41FDD38DAA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64C7B801-5B26-41B7-830A-A4DA08DDDDB5}" srcId="{F8855CEF-8828-4DD2-BCCF-6E5D0960D33A}" destId="{366DE7E7-91D5-44CA-8CB4-1693EEC8CE52}" srcOrd="0" destOrd="0" parTransId="{35ED4F26-4852-47B6-96E5-A5171AF716FC}" sibTransId="{56F18179-79B4-4BF3-9066-98820ED5370F}"/>
    <dgm:cxn modelId="{91F58C06-5973-48D7-AF6B-5D88F193B977}" type="presOf" srcId="{494BE7FE-B2DF-46F5-80A2-3BE9238FADA4}" destId="{09F798BC-86CE-4C5E-BE89-DD759D88F16B}" srcOrd="0" destOrd="0" presId="urn:microsoft.com/office/officeart/2005/8/layout/vList6"/>
    <dgm:cxn modelId="{A7E77A10-7D0D-41F0-9614-137A2874223A}" srcId="{CF9055CF-8DEB-4A02-949A-DE72B6AC5D37}" destId="{AE3FD9F6-39ED-4D97-B57C-09D45442995E}" srcOrd="4" destOrd="0" parTransId="{2DDCF5E0-0898-4F25-8F8A-FA4BF591F7AB}" sibTransId="{8C9FA23B-ED18-4A7D-8BB1-AD3491A39649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3725C49-11AC-4912-ABF5-73BA0C4D0EC2}" type="presOf" srcId="{F8855CEF-8828-4DD2-BCCF-6E5D0960D33A}" destId="{61DD26BF-D692-4702-8150-B2995618FC7D}" srcOrd="0" destOrd="0" presId="urn:microsoft.com/office/officeart/2005/8/layout/vList6"/>
    <dgm:cxn modelId="{87BF9754-8002-46C7-AFC8-0692AA8C2801}" type="presOf" srcId="{AE3FD9F6-39ED-4D97-B57C-09D45442995E}" destId="{25084FD9-5495-412B-9855-B525D1A4B99D}" srcOrd="0" destOrd="0" presId="urn:microsoft.com/office/officeart/2005/8/layout/vList6"/>
    <dgm:cxn modelId="{EB7A9659-68ED-44F1-8B5B-2812F02B23FD}" srcId="{CF9055CF-8DEB-4A02-949A-DE72B6AC5D37}" destId="{F8855CEF-8828-4DD2-BCCF-6E5D0960D33A}" srcOrd="5" destOrd="0" parTransId="{D73C791C-A376-4F1D-8F1C-637BCEE9813B}" sibTransId="{26F2A18C-193E-4F4F-9047-864A7E8B64E6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4056187D-9D91-46BC-96CD-933056D02087}" type="presOf" srcId="{366DE7E7-91D5-44CA-8CB4-1693EEC8CE52}" destId="{446B0F34-DE7A-4269-8E44-112460DE97BA}" srcOrd="0" destOrd="0" presId="urn:microsoft.com/office/officeart/2005/8/layout/vList6"/>
    <dgm:cxn modelId="{71D48282-98FE-4A51-94B2-2FD339384E89}" type="presOf" srcId="{AC82FFCE-3E32-46C6-A2C9-B9E4ECBA782E}" destId="{AA402E94-746D-4FD4-8DDA-9C6392665321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EE33C8A1-2FA4-49B9-8E1E-4457F7458806}" type="presOf" srcId="{F067E1C4-85B5-4A3E-B2D7-DA41FDD38DAA}" destId="{F8C4A007-A6C2-4D43-8595-3D19E4B2E4B9}" srcOrd="0" destOrd="0" presId="urn:microsoft.com/office/officeart/2005/8/layout/vList6"/>
    <dgm:cxn modelId="{DD32B9A3-E281-4EE5-A2FC-AA6BC22B5FF3}" srcId="{AE3FD9F6-39ED-4D97-B57C-09D45442995E}" destId="{AC82FFCE-3E32-46C6-A2C9-B9E4ECBA782E}" srcOrd="0" destOrd="0" parTransId="{7E4B2DE4-ADA3-4FA8-B445-506E63EE0DFC}" sibTransId="{FC7C6715-2CC5-4C03-9CE8-8230319E4CC6}"/>
    <dgm:cxn modelId="{C1EEFDA9-B255-4B51-B1DB-3641DE7BBF86}" srcId="{CF9055CF-8DEB-4A02-949A-DE72B6AC5D37}" destId="{F067E1C4-85B5-4A3E-B2D7-DA41FDD38DAA}" srcOrd="6" destOrd="0" parTransId="{DB4EAE09-AF2D-436B-87E6-31A9DB2B16D0}" sibTransId="{2EEF8E01-41E5-4AA1-93AC-5F1133AE3F1A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EB38A9C3-7BEF-43AC-A8F7-F32F1C6C38A9}" srcId="{F067E1C4-85B5-4A3E-B2D7-DA41FDD38DAA}" destId="{494BE7FE-B2DF-46F5-80A2-3BE9238FADA4}" srcOrd="0" destOrd="0" parTransId="{C82F2AFC-9546-42F4-81CA-49D6438C43F5}" sibTransId="{2EFDB76C-164E-4B68-9F04-95629A67F5EF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B6E73699-6BC2-4A7A-8D66-0912AE394D26}" type="presParOf" srcId="{5ACC8FAA-3A9A-41B0-9DDA-865905840129}" destId="{2EA7DEEE-D4A8-4A53-9213-80D6C7765A92}" srcOrd="8" destOrd="0" presId="urn:microsoft.com/office/officeart/2005/8/layout/vList6"/>
    <dgm:cxn modelId="{6F73564D-F373-4885-BC69-EAD6128C6BA4}" type="presParOf" srcId="{2EA7DEEE-D4A8-4A53-9213-80D6C7765A92}" destId="{25084FD9-5495-412B-9855-B525D1A4B99D}" srcOrd="0" destOrd="0" presId="urn:microsoft.com/office/officeart/2005/8/layout/vList6"/>
    <dgm:cxn modelId="{809577C7-C7AD-450E-819A-F8176CC208FE}" type="presParOf" srcId="{2EA7DEEE-D4A8-4A53-9213-80D6C7765A92}" destId="{AA402E94-746D-4FD4-8DDA-9C6392665321}" srcOrd="1" destOrd="0" presId="urn:microsoft.com/office/officeart/2005/8/layout/vList6"/>
    <dgm:cxn modelId="{4978D05E-77E8-48A5-8B06-B399302E86FD}" type="presParOf" srcId="{5ACC8FAA-3A9A-41B0-9DDA-865905840129}" destId="{B4B5EEC5-E8C9-498E-AA80-0F0165BF65B2}" srcOrd="9" destOrd="0" presId="urn:microsoft.com/office/officeart/2005/8/layout/vList6"/>
    <dgm:cxn modelId="{9D5B80B8-555F-40C6-8A41-B166C21AB40C}" type="presParOf" srcId="{5ACC8FAA-3A9A-41B0-9DDA-865905840129}" destId="{1E1C4E82-1D61-4C70-B936-3AC07D3AFF80}" srcOrd="10" destOrd="0" presId="urn:microsoft.com/office/officeart/2005/8/layout/vList6"/>
    <dgm:cxn modelId="{71C9F576-EA4F-4A5B-ADC1-996AF7A8DC2E}" type="presParOf" srcId="{1E1C4E82-1D61-4C70-B936-3AC07D3AFF80}" destId="{61DD26BF-D692-4702-8150-B2995618FC7D}" srcOrd="0" destOrd="0" presId="urn:microsoft.com/office/officeart/2005/8/layout/vList6"/>
    <dgm:cxn modelId="{87070568-BCCF-4B58-A8A8-B76343654A26}" type="presParOf" srcId="{1E1C4E82-1D61-4C70-B936-3AC07D3AFF80}" destId="{446B0F34-DE7A-4269-8E44-112460DE97BA}" srcOrd="1" destOrd="0" presId="urn:microsoft.com/office/officeart/2005/8/layout/vList6"/>
    <dgm:cxn modelId="{594728E0-C416-4CC3-9F8E-041CAAE86E03}" type="presParOf" srcId="{5ACC8FAA-3A9A-41B0-9DDA-865905840129}" destId="{FD5EBC5F-D461-4371-B8B4-49560B489F0F}" srcOrd="11" destOrd="0" presId="urn:microsoft.com/office/officeart/2005/8/layout/vList6"/>
    <dgm:cxn modelId="{50E3ED1D-5F6B-40F4-8246-8468717C635F}" type="presParOf" srcId="{5ACC8FAA-3A9A-41B0-9DDA-865905840129}" destId="{5F3ACFFE-DAD7-4F3F-B75A-8AAFD478FE51}" srcOrd="12" destOrd="0" presId="urn:microsoft.com/office/officeart/2005/8/layout/vList6"/>
    <dgm:cxn modelId="{543A70E7-F58F-4C35-9F09-2998E9C1BB9E}" type="presParOf" srcId="{5F3ACFFE-DAD7-4F3F-B75A-8AAFD478FE51}" destId="{F8C4A007-A6C2-4D43-8595-3D19E4B2E4B9}" srcOrd="0" destOrd="0" presId="urn:microsoft.com/office/officeart/2005/8/layout/vList6"/>
    <dgm:cxn modelId="{CD36993D-AC40-4294-8570-4DA02C5B0AC5}" type="presParOf" srcId="{5F3ACFFE-DAD7-4F3F-B75A-8AAFD478FE51}" destId="{09F798BC-86CE-4C5E-BE89-DD759D88F1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accessoires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 condition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COI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7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accessoires et la matière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condition (présent)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COI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accessoires et la matière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condition (présent)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COI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accessoires et la matière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condition (présent)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COI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accessoires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vêtements (matières)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condition (présent)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COI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accessories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suggest</a:t>
          </a:r>
          <a:r>
            <a:rPr lang="fr-FR" sz="2500" kern="1200" dirty="0"/>
            <a:t> an </a:t>
          </a:r>
          <a:r>
            <a:rPr lang="fr-FR" sz="2500" kern="1200" dirty="0" err="1"/>
            <a:t>idea</a:t>
          </a:r>
          <a:r>
            <a:rPr lang="fr-FR" sz="2500" kern="1200" dirty="0"/>
            <a:t> for a gift.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 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accessories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suggest</a:t>
          </a:r>
          <a:r>
            <a:rPr lang="fr-FR" sz="2500" kern="1200" dirty="0"/>
            <a:t> an </a:t>
          </a:r>
          <a:r>
            <a:rPr lang="fr-FR" sz="2500" kern="1200" dirty="0" err="1"/>
            <a:t>idea</a:t>
          </a:r>
          <a:r>
            <a:rPr lang="fr-FR" sz="2500" kern="1200" dirty="0"/>
            <a:t> for a gift.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 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4720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recyclage de vêtements</a:t>
          </a:r>
        </a:p>
      </dsp:txBody>
      <dsp:txXfrm>
        <a:off x="4206240" y="92900"/>
        <a:ext cx="6044820" cy="529081"/>
      </dsp:txXfrm>
    </dsp:sp>
    <dsp:sp modelId="{2139DAE1-194F-4D50-9F03-BFE7EEE6D6C5}">
      <dsp:nvSpPr>
        <dsp:cNvPr id="0" name=""/>
        <dsp:cNvSpPr/>
      </dsp:nvSpPr>
      <dsp:spPr>
        <a:xfrm>
          <a:off x="0" y="4720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I. Starter</a:t>
          </a:r>
        </a:p>
      </dsp:txBody>
      <dsp:txXfrm>
        <a:off x="34437" y="39157"/>
        <a:ext cx="4137366" cy="636567"/>
      </dsp:txXfrm>
    </dsp:sp>
    <dsp:sp modelId="{FC232115-E94D-46B1-97D1-031007A68C7D}">
      <dsp:nvSpPr>
        <dsp:cNvPr id="0" name=""/>
        <dsp:cNvSpPr/>
      </dsp:nvSpPr>
      <dsp:spPr>
        <a:xfrm>
          <a:off x="4206240" y="780705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810321"/>
            <a:satOff val="-8541"/>
            <a:lumOff val="-30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810321"/>
              <a:satOff val="-8541"/>
              <a:lumOff val="-3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868885"/>
        <a:ext cx="6044820" cy="529081"/>
      </dsp:txXfrm>
    </dsp:sp>
    <dsp:sp modelId="{769FF7B9-526A-48E9-A158-552348347FA9}">
      <dsp:nvSpPr>
        <dsp:cNvPr id="0" name=""/>
        <dsp:cNvSpPr/>
      </dsp:nvSpPr>
      <dsp:spPr>
        <a:xfrm>
          <a:off x="0" y="780705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34437" y="815142"/>
        <a:ext cx="4137366" cy="636567"/>
      </dsp:txXfrm>
    </dsp:sp>
    <dsp:sp modelId="{504663BE-D4A1-41D5-AB00-9F9185954B99}">
      <dsp:nvSpPr>
        <dsp:cNvPr id="0" name=""/>
        <dsp:cNvSpPr/>
      </dsp:nvSpPr>
      <dsp:spPr>
        <a:xfrm>
          <a:off x="4206240" y="1556690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accessoires et les matières</a:t>
          </a:r>
        </a:p>
      </dsp:txBody>
      <dsp:txXfrm>
        <a:off x="4206240" y="1644870"/>
        <a:ext cx="6044820" cy="529081"/>
      </dsp:txXfrm>
    </dsp:sp>
    <dsp:sp modelId="{A48C84AE-E78F-4D72-992D-EC46DC5449EC}">
      <dsp:nvSpPr>
        <dsp:cNvPr id="0" name=""/>
        <dsp:cNvSpPr/>
      </dsp:nvSpPr>
      <dsp:spPr>
        <a:xfrm>
          <a:off x="0" y="1556690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Vocabulaire</a:t>
          </a:r>
        </a:p>
      </dsp:txBody>
      <dsp:txXfrm>
        <a:off x="34437" y="1591127"/>
        <a:ext cx="4137366" cy="636567"/>
      </dsp:txXfrm>
    </dsp:sp>
    <dsp:sp modelId="{850D5E25-18CF-4A0C-AAC0-652BF5CA1A14}">
      <dsp:nvSpPr>
        <dsp:cNvPr id="0" name=""/>
        <dsp:cNvSpPr/>
      </dsp:nvSpPr>
      <dsp:spPr>
        <a:xfrm>
          <a:off x="4206240" y="2332675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Exprimer une condition</a:t>
          </a:r>
        </a:p>
      </dsp:txBody>
      <dsp:txXfrm>
        <a:off x="4206240" y="2420855"/>
        <a:ext cx="6044820" cy="529081"/>
      </dsp:txXfrm>
    </dsp:sp>
    <dsp:sp modelId="{5270A24F-D9E5-4D72-AB80-C2724269F1C7}">
      <dsp:nvSpPr>
        <dsp:cNvPr id="0" name=""/>
        <dsp:cNvSpPr/>
      </dsp:nvSpPr>
      <dsp:spPr>
        <a:xfrm>
          <a:off x="0" y="2332675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Grammaire</a:t>
          </a:r>
        </a:p>
      </dsp:txBody>
      <dsp:txXfrm>
        <a:off x="34437" y="2367112"/>
        <a:ext cx="4137366" cy="636567"/>
      </dsp:txXfrm>
    </dsp:sp>
    <dsp:sp modelId="{AA402E94-746D-4FD4-8DDA-9C6392665321}">
      <dsp:nvSpPr>
        <dsp:cNvPr id="0" name=""/>
        <dsp:cNvSpPr/>
      </dsp:nvSpPr>
      <dsp:spPr>
        <a:xfrm>
          <a:off x="4206240" y="3108661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pronoms COI</a:t>
          </a:r>
        </a:p>
      </dsp:txBody>
      <dsp:txXfrm>
        <a:off x="4206240" y="3196841"/>
        <a:ext cx="6044820" cy="529081"/>
      </dsp:txXfrm>
    </dsp:sp>
    <dsp:sp modelId="{25084FD9-5495-412B-9855-B525D1A4B99D}">
      <dsp:nvSpPr>
        <dsp:cNvPr id="0" name=""/>
        <dsp:cNvSpPr/>
      </dsp:nvSpPr>
      <dsp:spPr>
        <a:xfrm>
          <a:off x="0" y="3108661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Vocabulaire</a:t>
          </a:r>
        </a:p>
      </dsp:txBody>
      <dsp:txXfrm>
        <a:off x="34437" y="3143098"/>
        <a:ext cx="4137366" cy="636567"/>
      </dsp:txXfrm>
    </dsp:sp>
    <dsp:sp modelId="{446B0F34-DE7A-4269-8E44-112460DE97BA}">
      <dsp:nvSpPr>
        <dsp:cNvPr id="0" name=""/>
        <dsp:cNvSpPr/>
      </dsp:nvSpPr>
      <dsp:spPr>
        <a:xfrm>
          <a:off x="4206240" y="3884646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051605"/>
            <a:satOff val="-42704"/>
            <a:lumOff val="-154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051605"/>
              <a:satOff val="-42704"/>
              <a:lumOff val="-154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b="0" kern="1200" noProof="0" dirty="0"/>
        </a:p>
      </dsp:txBody>
      <dsp:txXfrm>
        <a:off x="4206240" y="3972826"/>
        <a:ext cx="6044820" cy="529081"/>
      </dsp:txXfrm>
    </dsp:sp>
    <dsp:sp modelId="{61DD26BF-D692-4702-8150-B2995618FC7D}">
      <dsp:nvSpPr>
        <dsp:cNvPr id="0" name=""/>
        <dsp:cNvSpPr/>
      </dsp:nvSpPr>
      <dsp:spPr>
        <a:xfrm>
          <a:off x="0" y="3884646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VI. Phonétique</a:t>
          </a:r>
        </a:p>
      </dsp:txBody>
      <dsp:txXfrm>
        <a:off x="34437" y="3919083"/>
        <a:ext cx="4137366" cy="636567"/>
      </dsp:txXfrm>
    </dsp:sp>
    <dsp:sp modelId="{09F798BC-86CE-4C5E-BE89-DD759D88F16B}">
      <dsp:nvSpPr>
        <dsp:cNvPr id="0" name=""/>
        <dsp:cNvSpPr/>
      </dsp:nvSpPr>
      <dsp:spPr>
        <a:xfrm>
          <a:off x="4206240" y="4660631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Décrire un vêtement</a:t>
          </a:r>
        </a:p>
      </dsp:txBody>
      <dsp:txXfrm>
        <a:off x="4206240" y="4748811"/>
        <a:ext cx="6044820" cy="529081"/>
      </dsp:txXfrm>
    </dsp:sp>
    <dsp:sp modelId="{F8C4A007-A6C2-4D43-8595-3D19E4B2E4B9}">
      <dsp:nvSpPr>
        <dsp:cNvPr id="0" name=""/>
        <dsp:cNvSpPr/>
      </dsp:nvSpPr>
      <dsp:spPr>
        <a:xfrm>
          <a:off x="0" y="4660631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VII. Production </a:t>
          </a:r>
        </a:p>
      </dsp:txBody>
      <dsp:txXfrm>
        <a:off x="34437" y="4695068"/>
        <a:ext cx="4137366" cy="636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945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9089" cy="249456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807676" y="0"/>
        <a:ext cx="1851997" cy="249456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accessoires</a:t>
          </a:r>
          <a:endParaRPr lang="fr-FR" sz="1400" kern="1200" dirty="0"/>
        </a:p>
      </dsp:txBody>
      <dsp:txXfrm>
        <a:off x="3488839" y="0"/>
        <a:ext cx="1851997" cy="249456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 condition</a:t>
          </a:r>
          <a:endParaRPr lang="fr-FR" sz="1400" kern="1200" dirty="0"/>
        </a:p>
      </dsp:txBody>
      <dsp:txXfrm>
        <a:off x="5170001" y="0"/>
        <a:ext cx="1851997" cy="249456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COI</a:t>
          </a:r>
          <a:endParaRPr lang="fr-FR" sz="1400" kern="1200" dirty="0"/>
        </a:p>
      </dsp:txBody>
      <dsp:txXfrm>
        <a:off x="6851164" y="0"/>
        <a:ext cx="1851997" cy="249456"/>
      </dsp:txXfrm>
    </dsp:sp>
    <dsp:sp modelId="{9081090B-D8D5-46EB-B73A-27E0B5F7DEC1}">
      <dsp:nvSpPr>
        <dsp:cNvPr id="0" name=""/>
        <dsp:cNvSpPr/>
      </dsp:nvSpPr>
      <dsp:spPr>
        <a:xfrm>
          <a:off x="8407599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32327" y="0"/>
        <a:ext cx="1851997" cy="249456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9456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13489" y="0"/>
        <a:ext cx="1851997" cy="249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Cf </a:t>
            </a:r>
            <a:r>
              <a:rPr lang="fr-FR" dirty="0" err="1"/>
              <a:t>grammar</a:t>
            </a:r>
            <a:r>
              <a:rPr lang="fr-FR" dirty="0"/>
              <a:t>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818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020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80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04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38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Remplacer cet exemple par un autre si nécessaire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425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4.xml"/><Relationship Id="rId5" Type="http://schemas.openxmlformats.org/officeDocument/2006/relationships/image" Target="../media/image21.png"/><Relationship Id="rId10" Type="http://schemas.microsoft.com/office/2007/relationships/diagramDrawing" Target="../diagrams/drawing14.xml"/><Relationship Id="rId4" Type="http://schemas.openxmlformats.org/officeDocument/2006/relationships/image" Target="../media/image20.png"/><Relationship Id="rId9" Type="http://schemas.openxmlformats.org/officeDocument/2006/relationships/diagramColors" Target="../diagrams/colors1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0.xml"/><Relationship Id="rId5" Type="http://schemas.openxmlformats.org/officeDocument/2006/relationships/image" Target="../media/image21.png"/><Relationship Id="rId10" Type="http://schemas.microsoft.com/office/2007/relationships/diagramDrawing" Target="../diagrams/drawing20.xml"/><Relationship Id="rId4" Type="http://schemas.openxmlformats.org/officeDocument/2006/relationships/image" Target="../media/image20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1.xml"/><Relationship Id="rId5" Type="http://schemas.openxmlformats.org/officeDocument/2006/relationships/image" Target="../media/image29.png"/><Relationship Id="rId10" Type="http://schemas.microsoft.com/office/2007/relationships/diagramDrawing" Target="../diagrams/drawing2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2.xml"/><Relationship Id="rId9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21.png"/><Relationship Id="rId10" Type="http://schemas.microsoft.com/office/2007/relationships/diagramDrawing" Target="../diagrams/drawing23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25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8.xml"/><Relationship Id="rId5" Type="http://schemas.openxmlformats.org/officeDocument/2006/relationships/image" Target="../media/image21.png"/><Relationship Id="rId10" Type="http://schemas.microsoft.com/office/2007/relationships/diagramDrawing" Target="../diagrams/drawing28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9.xml"/><Relationship Id="rId5" Type="http://schemas.openxmlformats.org/officeDocument/2006/relationships/image" Target="../media/image29.png"/><Relationship Id="rId10" Type="http://schemas.microsoft.com/office/2007/relationships/diagramDrawing" Target="../diagrams/drawing29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0.xml"/><Relationship Id="rId9" Type="http://schemas.openxmlformats.org/officeDocument/2006/relationships/image" Target="../media/image10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1.xml"/><Relationship Id="rId5" Type="http://schemas.openxmlformats.org/officeDocument/2006/relationships/image" Target="../media/image21.png"/><Relationship Id="rId10" Type="http://schemas.microsoft.com/office/2007/relationships/diagramDrawing" Target="../diagrams/drawing31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ZRsfkZahMos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36.gif"/><Relationship Id="rId7" Type="http://schemas.openxmlformats.org/officeDocument/2006/relationships/diagramColors" Target="../diagrams/colors3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5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3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5.xml"/><Relationship Id="rId5" Type="http://schemas.openxmlformats.org/officeDocument/2006/relationships/diagramLayout" Target="../diagrams/layout35.xml"/><Relationship Id="rId4" Type="http://schemas.openxmlformats.org/officeDocument/2006/relationships/diagramData" Target="../diagrams/data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1.png"/><Relationship Id="rId11" Type="http://schemas.microsoft.com/office/2007/relationships/diagramDrawing" Target="../diagrams/drawing36.xml"/><Relationship Id="rId5" Type="http://schemas.openxmlformats.org/officeDocument/2006/relationships/image" Target="../media/image40.png"/><Relationship Id="rId10" Type="http://schemas.openxmlformats.org/officeDocument/2006/relationships/diagramColors" Target="../diagrams/colors36.xml"/><Relationship Id="rId4" Type="http://schemas.openxmlformats.org/officeDocument/2006/relationships/image" Target="../media/image39.png"/><Relationship Id="rId9" Type="http://schemas.openxmlformats.org/officeDocument/2006/relationships/diagramQuickStyle" Target="../diagrams/quickStyle3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42.png"/><Relationship Id="rId7" Type="http://schemas.openxmlformats.org/officeDocument/2006/relationships/diagramColors" Target="../diagrams/colors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44.png"/><Relationship Id="rId7" Type="http://schemas.openxmlformats.org/officeDocument/2006/relationships/diagramQuickStyle" Target="../diagrams/quickStyle38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45.png"/><Relationship Id="rId9" Type="http://schemas.microsoft.com/office/2007/relationships/diagramDrawing" Target="../diagrams/drawing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0.xml"/><Relationship Id="rId5" Type="http://schemas.openxmlformats.org/officeDocument/2006/relationships/image" Target="../media/image21.png"/><Relationship Id="rId10" Type="http://schemas.microsoft.com/office/2007/relationships/diagramDrawing" Target="../diagrams/drawing40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1.xml"/><Relationship Id="rId5" Type="http://schemas.openxmlformats.org/officeDocument/2006/relationships/image" Target="../media/image29.png"/><Relationship Id="rId10" Type="http://schemas.microsoft.com/office/2007/relationships/diagramDrawing" Target="../diagrams/drawing4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image" Target="../media/image47.png"/><Relationship Id="rId7" Type="http://schemas.openxmlformats.org/officeDocument/2006/relationships/diagramLayout" Target="../diagrams/layout43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43.xml"/><Relationship Id="rId5" Type="http://schemas.openxmlformats.org/officeDocument/2006/relationships/image" Target="../media/image49.png"/><Relationship Id="rId10" Type="http://schemas.microsoft.com/office/2007/relationships/diagramDrawing" Target="../diagrams/drawing43.xml"/><Relationship Id="rId4" Type="http://schemas.openxmlformats.org/officeDocument/2006/relationships/image" Target="../media/image48.gif"/><Relationship Id="rId9" Type="http://schemas.openxmlformats.org/officeDocument/2006/relationships/diagramColors" Target="../diagrams/colors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image" Target="../media/image50.png"/><Relationship Id="rId7" Type="http://schemas.openxmlformats.org/officeDocument/2006/relationships/diagramLayout" Target="../diagrams/layout4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4.xml"/><Relationship Id="rId5" Type="http://schemas.openxmlformats.org/officeDocument/2006/relationships/image" Target="../media/image52.png"/><Relationship Id="rId10" Type="http://schemas.microsoft.com/office/2007/relationships/diagramDrawing" Target="../diagrams/drawing44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Rectangle 112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Réutilisons nos vêtements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10 – Leçon 20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485"/>
          </a:xfrm>
        </p:spPr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4BAA70-B96F-EB9F-8FE3-9CF7E6212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728623"/>
              </p:ext>
            </p:extLst>
          </p:nvPr>
        </p:nvGraphicFramePr>
        <p:xfrm>
          <a:off x="1281909" y="1381818"/>
          <a:ext cx="9835934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3462">
                  <a:extLst>
                    <a:ext uri="{9D8B030D-6E8A-4147-A177-3AD203B41FA5}">
                      <a16:colId xmlns:a16="http://schemas.microsoft.com/office/drawing/2014/main" val="2384740187"/>
                    </a:ext>
                  </a:extLst>
                </a:gridCol>
                <a:gridCol w="3222472">
                  <a:extLst>
                    <a:ext uri="{9D8B030D-6E8A-4147-A177-3AD203B41FA5}">
                      <a16:colId xmlns:a16="http://schemas.microsoft.com/office/drawing/2014/main" val="2702595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Remplacer une personne ou un objet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accessoires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891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Réutiliser de vieux vêtements, c’est bien parce qu’on leur donne une seconde vie.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 sac en 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137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Si les vêtements ne sont pas trop usés, on les donne, bien-sûr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 bonnet en laine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255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Mais s’ils sont trop usés, on les transforme en accessoires sympas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Des bracelets en coton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01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De cette manière, vous lui offrez un cadeau unique et pas cher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Une ceinture en cuir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559689"/>
                  </a:ext>
                </a:extLst>
              </a:tr>
            </a:tbl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4F973C3-90C3-7DEE-DFF8-1F25FD33B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529306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d’idées de cadeaux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393111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C486FD-18AF-41A9-77D8-523FE6414796}"/>
              </a:ext>
            </a:extLst>
          </p:cNvPr>
          <p:cNvSpPr/>
          <p:nvPr/>
        </p:nvSpPr>
        <p:spPr>
          <a:xfrm>
            <a:off x="835671" y="494781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6A2C36-A898-082E-F48B-D668652D12FB}"/>
              </a:ext>
            </a:extLst>
          </p:cNvPr>
          <p:cNvSpPr txBox="1"/>
          <p:nvPr/>
        </p:nvSpPr>
        <p:spPr>
          <a:xfrm>
            <a:off x="312008" y="6356351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6663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accessoires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la matière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1" b="310"/>
          <a:stretch/>
        </p:blipFill>
        <p:spPr bwMode="auto">
          <a:xfrm>
            <a:off x="9463854" y="724713"/>
            <a:ext cx="2611188" cy="599676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58" y="5555143"/>
            <a:ext cx="2205797" cy="1240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54D0AB-173C-C28D-46B3-3CA80E07C41C}"/>
              </a:ext>
            </a:extLst>
          </p:cNvPr>
          <p:cNvSpPr txBox="1"/>
          <p:nvPr/>
        </p:nvSpPr>
        <p:spPr>
          <a:xfrm>
            <a:off x="414997" y="1934308"/>
            <a:ext cx="5430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Qu’est-ce que Vanessa porte ?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F596750-BE8E-3E28-8692-02E3CC3C0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57859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773901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accessoires et les matières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E3CB8-8901-90B5-4B6F-BCC6B486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04DB45-AA61-96F8-61FF-6DF3D7B02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768926"/>
              </p:ext>
            </p:extLst>
          </p:nvPr>
        </p:nvGraphicFramePr>
        <p:xfrm>
          <a:off x="838199" y="1825623"/>
          <a:ext cx="3448879" cy="2963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8879">
                  <a:extLst>
                    <a:ext uri="{9D8B030D-6E8A-4147-A177-3AD203B41FA5}">
                      <a16:colId xmlns:a16="http://schemas.microsoft.com/office/drawing/2014/main" val="2885682912"/>
                    </a:ext>
                  </a:extLst>
                </a:gridCol>
              </a:tblGrid>
              <a:tr h="654315">
                <a:tc>
                  <a:txBody>
                    <a:bodyPr/>
                    <a:lstStyle/>
                    <a:p>
                      <a:r>
                        <a:rPr lang="fr-FR" sz="2800" dirty="0"/>
                        <a:t>Les accessoires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339381"/>
                  </a:ext>
                </a:extLst>
              </a:tr>
              <a:tr h="577336">
                <a:tc>
                  <a:txBody>
                    <a:bodyPr/>
                    <a:lstStyle/>
                    <a:p>
                      <a:r>
                        <a:rPr lang="fr-FR" sz="2400" dirty="0"/>
                        <a:t>Un sac en 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74559"/>
                  </a:ext>
                </a:extLst>
              </a:tr>
              <a:tr h="577336">
                <a:tc>
                  <a:txBody>
                    <a:bodyPr/>
                    <a:lstStyle/>
                    <a:p>
                      <a:r>
                        <a:rPr lang="fr-FR" sz="2400" dirty="0"/>
                        <a:t>Un bonnet en laine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681814"/>
                  </a:ext>
                </a:extLst>
              </a:tr>
              <a:tr h="577336">
                <a:tc>
                  <a:txBody>
                    <a:bodyPr/>
                    <a:lstStyle/>
                    <a:p>
                      <a:r>
                        <a:rPr lang="fr-FR" sz="2400" dirty="0"/>
                        <a:t>Des bracelets en coton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151162"/>
                  </a:ext>
                </a:extLst>
              </a:tr>
              <a:tr h="577336">
                <a:tc>
                  <a:txBody>
                    <a:bodyPr/>
                    <a:lstStyle/>
                    <a:p>
                      <a:r>
                        <a:rPr lang="fr-FR" sz="2400" dirty="0"/>
                        <a:t>Une ceinture en cuir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60158"/>
                  </a:ext>
                </a:extLst>
              </a:tr>
            </a:tbl>
          </a:graphicData>
        </a:graphic>
      </p:graphicFrame>
      <p:pic>
        <p:nvPicPr>
          <p:cNvPr id="3074" name="Picture 2" descr="4 Les Accessoires | PDF | Accessoires de mode | Joaillerie">
            <a:extLst>
              <a:ext uri="{FF2B5EF4-FFF2-40B4-BE49-F238E27FC236}">
                <a16:creationId xmlns:a16="http://schemas.microsoft.com/office/drawing/2014/main" id="{54DDC6D3-6466-7B60-8EA9-F47C802E6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t="20175" r="8446" b="64782"/>
          <a:stretch/>
        </p:blipFill>
        <p:spPr bwMode="auto">
          <a:xfrm>
            <a:off x="566898" y="5130593"/>
            <a:ext cx="4141207" cy="103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D4D5E5-158A-AE64-64F1-FCB8CA534399}"/>
              </a:ext>
            </a:extLst>
          </p:cNvPr>
          <p:cNvSpPr/>
          <p:nvPr/>
        </p:nvSpPr>
        <p:spPr>
          <a:xfrm>
            <a:off x="1320530" y="2575808"/>
            <a:ext cx="460321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B558B-2497-1669-C3D3-A17087688A37}"/>
              </a:ext>
            </a:extLst>
          </p:cNvPr>
          <p:cNvSpPr/>
          <p:nvPr/>
        </p:nvSpPr>
        <p:spPr>
          <a:xfrm>
            <a:off x="1332332" y="3140780"/>
            <a:ext cx="897036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B6C63-F555-F6F9-6304-9DF4D81C91AA}"/>
              </a:ext>
            </a:extLst>
          </p:cNvPr>
          <p:cNvSpPr/>
          <p:nvPr/>
        </p:nvSpPr>
        <p:spPr>
          <a:xfrm>
            <a:off x="1424479" y="3725779"/>
            <a:ext cx="1193955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D698EB-1A83-B591-1393-23161A68AEDD}"/>
              </a:ext>
            </a:extLst>
          </p:cNvPr>
          <p:cNvSpPr/>
          <p:nvPr/>
        </p:nvSpPr>
        <p:spPr>
          <a:xfrm>
            <a:off x="1474841" y="4290751"/>
            <a:ext cx="1085414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2" descr="FLE À L'A1: Les accessoires">
            <a:extLst>
              <a:ext uri="{FF2B5EF4-FFF2-40B4-BE49-F238E27FC236}">
                <a16:creationId xmlns:a16="http://schemas.microsoft.com/office/drawing/2014/main" id="{5EBED87C-D7B7-5C2C-239B-B28FB6209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36" y="1690687"/>
            <a:ext cx="6786811" cy="466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5757DE6-5B33-B481-7D94-B61A400312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046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accessoires et les matières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E3CB8-8901-90B5-4B6F-BCC6B486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04DB45-AA61-96F8-61FF-6DF3D7B02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117329"/>
              </p:ext>
            </p:extLst>
          </p:nvPr>
        </p:nvGraphicFramePr>
        <p:xfrm>
          <a:off x="838199" y="1825623"/>
          <a:ext cx="3468758" cy="4667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758">
                  <a:extLst>
                    <a:ext uri="{9D8B030D-6E8A-4147-A177-3AD203B41FA5}">
                      <a16:colId xmlns:a16="http://schemas.microsoft.com/office/drawing/2014/main" val="2885682912"/>
                    </a:ext>
                  </a:extLst>
                </a:gridCol>
              </a:tblGrid>
              <a:tr h="735447">
                <a:tc>
                  <a:txBody>
                    <a:bodyPr/>
                    <a:lstStyle/>
                    <a:p>
                      <a:r>
                        <a:rPr lang="fr-FR" sz="2800" dirty="0"/>
                        <a:t>Les matières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339381"/>
                  </a:ext>
                </a:extLst>
              </a:tr>
              <a:tr h="648923">
                <a:tc>
                  <a:txBody>
                    <a:bodyPr/>
                    <a:lstStyle/>
                    <a:p>
                      <a:r>
                        <a:rPr lang="fr-FR" sz="2400" dirty="0"/>
                        <a:t>Un sac en 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74559"/>
                  </a:ext>
                </a:extLst>
              </a:tr>
              <a:tr h="648923">
                <a:tc>
                  <a:txBody>
                    <a:bodyPr/>
                    <a:lstStyle/>
                    <a:p>
                      <a:r>
                        <a:rPr lang="fr-FR" sz="2400" dirty="0"/>
                        <a:t>Un bonnet en laine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681814"/>
                  </a:ext>
                </a:extLst>
              </a:tr>
              <a:tr h="648923">
                <a:tc>
                  <a:txBody>
                    <a:bodyPr/>
                    <a:lstStyle/>
                    <a:p>
                      <a:r>
                        <a:rPr lang="fr-FR" sz="2400" dirty="0"/>
                        <a:t>Des bracelets en coton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151162"/>
                  </a:ext>
                </a:extLst>
              </a:tr>
              <a:tr h="648923">
                <a:tc>
                  <a:txBody>
                    <a:bodyPr/>
                    <a:lstStyle/>
                    <a:p>
                      <a:r>
                        <a:rPr lang="fr-FR" sz="2400" dirty="0"/>
                        <a:t>Une ceinture en cuir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60158"/>
                  </a:ext>
                </a:extLst>
              </a:tr>
              <a:tr h="1336115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indiquer la matière: 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en  +  matière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11365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1B4706F-3DF1-B9A4-B5BB-3E809E836A97}"/>
              </a:ext>
            </a:extLst>
          </p:cNvPr>
          <p:cNvSpPr/>
          <p:nvPr/>
        </p:nvSpPr>
        <p:spPr>
          <a:xfrm>
            <a:off x="1788212" y="2635442"/>
            <a:ext cx="338762" cy="31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LES ILES EN FLE. Les vêtements Un t-shirt Une chemiseUne veste Un pullUn  manteauUn imper(méable) Un anorak Une robeUne jupeDes collantsUn pantalon  Un. - ppt télécharger">
            <a:extLst>
              <a:ext uri="{FF2B5EF4-FFF2-40B4-BE49-F238E27FC236}">
                <a16:creationId xmlns:a16="http://schemas.microsoft.com/office/drawing/2014/main" id="{6013543A-FBB9-489D-0708-775B6E4669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2" r="8913" b="4541"/>
          <a:stretch/>
        </p:blipFill>
        <p:spPr bwMode="auto">
          <a:xfrm>
            <a:off x="5685184" y="1391478"/>
            <a:ext cx="6168886" cy="527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78D003-D07F-7D5C-B2A3-11FDEA94FE44}"/>
              </a:ext>
            </a:extLst>
          </p:cNvPr>
          <p:cNvSpPr/>
          <p:nvPr/>
        </p:nvSpPr>
        <p:spPr>
          <a:xfrm>
            <a:off x="2291795" y="3302233"/>
            <a:ext cx="338762" cy="31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AEA117-B60E-DAEF-558C-2F8B13A56D57}"/>
              </a:ext>
            </a:extLst>
          </p:cNvPr>
          <p:cNvSpPr/>
          <p:nvPr/>
        </p:nvSpPr>
        <p:spPr>
          <a:xfrm>
            <a:off x="2630557" y="3951590"/>
            <a:ext cx="338762" cy="31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1BA33D-EC05-9B92-8A1A-4771777EF72E}"/>
              </a:ext>
            </a:extLst>
          </p:cNvPr>
          <p:cNvSpPr/>
          <p:nvPr/>
        </p:nvSpPr>
        <p:spPr>
          <a:xfrm>
            <a:off x="2585830" y="4614169"/>
            <a:ext cx="338762" cy="31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636E78-C525-31A7-32A0-787555F2AA2A}"/>
              </a:ext>
            </a:extLst>
          </p:cNvPr>
          <p:cNvSpPr/>
          <p:nvPr/>
        </p:nvSpPr>
        <p:spPr>
          <a:xfrm>
            <a:off x="933447" y="5621363"/>
            <a:ext cx="338762" cy="3197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74408B-013A-9CF6-E143-889E92C1DF30}"/>
              </a:ext>
            </a:extLst>
          </p:cNvPr>
          <p:cNvSpPr/>
          <p:nvPr/>
        </p:nvSpPr>
        <p:spPr>
          <a:xfrm>
            <a:off x="2176790" y="2652876"/>
            <a:ext cx="545579" cy="3197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E7D08C-284B-63D8-173B-DCBCB54D5FCA}"/>
              </a:ext>
            </a:extLst>
          </p:cNvPr>
          <p:cNvSpPr/>
          <p:nvPr/>
        </p:nvSpPr>
        <p:spPr>
          <a:xfrm>
            <a:off x="2689191" y="3302233"/>
            <a:ext cx="670235" cy="3197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D46222-967F-53BF-5881-3A2861AF3BCF}"/>
              </a:ext>
            </a:extLst>
          </p:cNvPr>
          <p:cNvSpPr/>
          <p:nvPr/>
        </p:nvSpPr>
        <p:spPr>
          <a:xfrm>
            <a:off x="3022142" y="3951560"/>
            <a:ext cx="726166" cy="3197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5AED6-EBA9-64C7-4473-D08AEBCA00DF}"/>
              </a:ext>
            </a:extLst>
          </p:cNvPr>
          <p:cNvSpPr/>
          <p:nvPr/>
        </p:nvSpPr>
        <p:spPr>
          <a:xfrm>
            <a:off x="2984837" y="4614168"/>
            <a:ext cx="495981" cy="3197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633868-A9AB-8E89-1D92-E4DB83FA8736}"/>
              </a:ext>
            </a:extLst>
          </p:cNvPr>
          <p:cNvSpPr/>
          <p:nvPr/>
        </p:nvSpPr>
        <p:spPr>
          <a:xfrm>
            <a:off x="1632957" y="5621363"/>
            <a:ext cx="1063180" cy="31979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02843C-59AC-4BDD-961B-5508FA0EB92A}"/>
              </a:ext>
            </a:extLst>
          </p:cNvPr>
          <p:cNvSpPr/>
          <p:nvPr/>
        </p:nvSpPr>
        <p:spPr>
          <a:xfrm>
            <a:off x="838200" y="5161722"/>
            <a:ext cx="3462130" cy="1325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1FE2C6DB-A5A7-E7D6-60C5-ACA791EE9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31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55020-E06F-ADE7-50DE-A8E1FD0A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6 p.54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9EBD6-8030-F857-E2C9-0E2055BD3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665446"/>
            <a:ext cx="11548872" cy="35224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48E5C-61A7-A3C8-822D-156AAB1F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96F4F40-58EF-C6EC-571C-D707790D78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8407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D4771-B9A7-F32F-CD31-E097D4D4E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/>
              <a:t>Pratique ton français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3A028-AE08-8E92-84B6-56ED70F27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528457"/>
            <a:ext cx="4243589" cy="1059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/>
              <a:t>Quelle matière est-ce que tu préfères pour faire du sport ? Et pour dormir 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837573-6384-F66A-C784-549CF6CD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4" r="21414"/>
          <a:stretch/>
        </p:blipFill>
        <p:spPr bwMode="auto">
          <a:xfrm>
            <a:off x="5965371" y="651704"/>
            <a:ext cx="6225106" cy="620629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E83F8-91CE-313C-43FE-8C714182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F7BC4-850B-91FB-03FB-52E7D1367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07" y="2656114"/>
            <a:ext cx="5739999" cy="1129611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FF2BA926-5036-76BA-5A1C-6B7ECAE7D1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26315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F45E851-098C-112D-1D24-DA80B87875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1011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accessoires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la matière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1" b="310"/>
          <a:stretch/>
        </p:blipFill>
        <p:spPr bwMode="auto">
          <a:xfrm>
            <a:off x="9463854" y="724713"/>
            <a:ext cx="2611188" cy="599676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58" y="5555143"/>
            <a:ext cx="2205797" cy="1240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54D0AB-173C-C28D-46B3-3CA80E07C41C}"/>
              </a:ext>
            </a:extLst>
          </p:cNvPr>
          <p:cNvSpPr txBox="1"/>
          <p:nvPr/>
        </p:nvSpPr>
        <p:spPr>
          <a:xfrm>
            <a:off x="414997" y="1934308"/>
            <a:ext cx="5430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Qu’est-ce que Vanessa porte ?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3759042-8F33-8577-4EF4-AED84DD9D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006104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1166986-B71C-FFE2-0A50-268F06F55E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613231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210773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U10L19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Write an ad to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sell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clothes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d’idées de cadeaux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36567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C486FD-18AF-41A9-77D8-523FE6414796}"/>
              </a:ext>
            </a:extLst>
          </p:cNvPr>
          <p:cNvSpPr/>
          <p:nvPr/>
        </p:nvSpPr>
        <p:spPr>
          <a:xfrm>
            <a:off x="4572793" y="494781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6A2C36-A898-082E-F48B-D668652D12FB}"/>
              </a:ext>
            </a:extLst>
          </p:cNvPr>
          <p:cNvSpPr txBox="1"/>
          <p:nvPr/>
        </p:nvSpPr>
        <p:spPr>
          <a:xfrm>
            <a:off x="312008" y="6356351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7325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2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Si</a:t>
            </a:r>
            <a:r>
              <a:rPr lang="fr-FR" sz="2400" dirty="0"/>
              <a:t> mes vêtements </a:t>
            </a:r>
            <a:r>
              <a:rPr lang="fr-FR" sz="2400" dirty="0">
                <a:solidFill>
                  <a:srgbClr val="FF0000"/>
                </a:solidFill>
              </a:rPr>
              <a:t>sont</a:t>
            </a:r>
            <a:r>
              <a:rPr lang="fr-FR" sz="2400" dirty="0"/>
              <a:t> trop petits, je ne les jette pas, je les garde et je les </a:t>
            </a:r>
            <a:r>
              <a:rPr lang="fr-FR" sz="2400" dirty="0">
                <a:solidFill>
                  <a:srgbClr val="FF0000"/>
                </a:solidFill>
              </a:rPr>
              <a:t>donne</a:t>
            </a:r>
            <a:r>
              <a:rPr lang="fr-FR" sz="2400" dirty="0"/>
              <a:t> à mes petits frères et sœurs, ou à des cousins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200" b="1" dirty="0">
                <a:latin typeface="+mj-lt"/>
                <a:ea typeface="+mj-ea"/>
                <a:cs typeface="+mj-cs"/>
              </a:rPr>
              <a:t> condition (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présent</a:t>
            </a:r>
            <a:r>
              <a:rPr lang="en-US" sz="3200" b="1" dirty="0"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27764"/>
          <a:stretch/>
        </p:blipFill>
        <p:spPr bwMode="auto">
          <a:xfrm>
            <a:off x="7209693" y="477614"/>
            <a:ext cx="4982308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BB2F7B-D315-B34B-91A4-7E36D43CA1A9}"/>
              </a:ext>
            </a:extLst>
          </p:cNvPr>
          <p:cNvSpPr/>
          <p:nvPr/>
        </p:nvSpPr>
        <p:spPr>
          <a:xfrm>
            <a:off x="449179" y="2124222"/>
            <a:ext cx="345646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968048-C02C-44EB-7902-BEE8200EF93E}"/>
              </a:ext>
            </a:extLst>
          </p:cNvPr>
          <p:cNvSpPr/>
          <p:nvPr/>
        </p:nvSpPr>
        <p:spPr>
          <a:xfrm>
            <a:off x="2807114" y="2124222"/>
            <a:ext cx="556667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4B8787-F4F2-76EF-1AF3-1CF4B9403318}"/>
              </a:ext>
            </a:extLst>
          </p:cNvPr>
          <p:cNvSpPr/>
          <p:nvPr/>
        </p:nvSpPr>
        <p:spPr>
          <a:xfrm>
            <a:off x="4266695" y="2860431"/>
            <a:ext cx="896518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3CBB1945-C434-D190-6D0F-687CE0EDB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84172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Exprimer une condition (présent)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65BB0A9-2075-F4E4-4D03-A368BC899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450160"/>
              </p:ext>
            </p:extLst>
          </p:nvPr>
        </p:nvGraphicFramePr>
        <p:xfrm>
          <a:off x="838200" y="1825624"/>
          <a:ext cx="10323786" cy="332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3786">
                  <a:extLst>
                    <a:ext uri="{9D8B030D-6E8A-4147-A177-3AD203B41FA5}">
                      <a16:colId xmlns:a16="http://schemas.microsoft.com/office/drawing/2014/main" val="3333688404"/>
                    </a:ext>
                  </a:extLst>
                </a:gridCol>
              </a:tblGrid>
              <a:tr h="54363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Exprimer une condition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686349"/>
                  </a:ext>
                </a:extLst>
              </a:tr>
              <a:tr h="508785">
                <a:tc>
                  <a:txBody>
                    <a:bodyPr/>
                    <a:lstStyle/>
                    <a:p>
                      <a:r>
                        <a:rPr lang="fr-FR" sz="2400" dirty="0"/>
                        <a:t>Si les vêtements ne sont pas trop usés, on les donne, bien-sûr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104357"/>
                  </a:ext>
                </a:extLst>
              </a:tr>
              <a:tr h="508785">
                <a:tc>
                  <a:txBody>
                    <a:bodyPr/>
                    <a:lstStyle/>
                    <a:p>
                      <a:r>
                        <a:rPr lang="fr-FR" sz="2400" dirty="0"/>
                        <a:t>Mais s’ils sont trop usés, on les transforme en accessoires sympas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171420"/>
                  </a:ext>
                </a:extLst>
              </a:tr>
              <a:tr h="508785">
                <a:tc>
                  <a:txBody>
                    <a:bodyPr/>
                    <a:lstStyle/>
                    <a:p>
                      <a:r>
                        <a:rPr lang="fr-FR" sz="2400" dirty="0"/>
                        <a:t>Et puis si vous voulez faire un cadeau à un(e) ami(e), donnez une de vos créations!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76627"/>
                  </a:ext>
                </a:extLst>
              </a:tr>
              <a:tr h="1254539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  <a:p>
                      <a:r>
                        <a:rPr lang="fr-FR" sz="2400" dirty="0"/>
                        <a:t>Pour exprimer une condition, on utilise : </a:t>
                      </a:r>
                    </a:p>
                    <a:p>
                      <a:pPr algn="ctr"/>
                      <a:r>
                        <a:rPr lang="fr-FR" sz="2400" dirty="0"/>
                        <a:t>Si + présent, (alors) présent ou impératif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24975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0A9DE28-AD6E-5076-C5B2-51632700C351}"/>
              </a:ext>
            </a:extLst>
          </p:cNvPr>
          <p:cNvSpPr/>
          <p:nvPr/>
        </p:nvSpPr>
        <p:spPr>
          <a:xfrm>
            <a:off x="867268" y="2450557"/>
            <a:ext cx="314405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0A9A4-4EB6-DDB9-C0BE-62EC779ACD0D}"/>
              </a:ext>
            </a:extLst>
          </p:cNvPr>
          <p:cNvSpPr/>
          <p:nvPr/>
        </p:nvSpPr>
        <p:spPr>
          <a:xfrm>
            <a:off x="1583758" y="2962412"/>
            <a:ext cx="195221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75A575-E116-9162-BCC0-2A91F571B88A}"/>
              </a:ext>
            </a:extLst>
          </p:cNvPr>
          <p:cNvSpPr/>
          <p:nvPr/>
        </p:nvSpPr>
        <p:spPr>
          <a:xfrm>
            <a:off x="3364102" y="2450557"/>
            <a:ext cx="556988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32A5EF-9F60-0E5A-6FA0-5F94A6123139}"/>
              </a:ext>
            </a:extLst>
          </p:cNvPr>
          <p:cNvSpPr/>
          <p:nvPr/>
        </p:nvSpPr>
        <p:spPr>
          <a:xfrm>
            <a:off x="2091299" y="2962412"/>
            <a:ext cx="556988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B9E3D8-FD5A-12D7-A8CD-C931A4DCD5AB}"/>
              </a:ext>
            </a:extLst>
          </p:cNvPr>
          <p:cNvSpPr/>
          <p:nvPr/>
        </p:nvSpPr>
        <p:spPr>
          <a:xfrm>
            <a:off x="6545277" y="2450557"/>
            <a:ext cx="815487" cy="31571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5C20B9-304D-CA7B-E3F8-9402E046D510}"/>
              </a:ext>
            </a:extLst>
          </p:cNvPr>
          <p:cNvSpPr/>
          <p:nvPr/>
        </p:nvSpPr>
        <p:spPr>
          <a:xfrm>
            <a:off x="4768686" y="2962412"/>
            <a:ext cx="1444686" cy="31571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134055-1A79-FF56-BCB3-777CB5CE5C6D}"/>
              </a:ext>
            </a:extLst>
          </p:cNvPr>
          <p:cNvSpPr/>
          <p:nvPr/>
        </p:nvSpPr>
        <p:spPr>
          <a:xfrm>
            <a:off x="3996243" y="4759680"/>
            <a:ext cx="986740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54215A-B551-86E7-D116-91CD4904CB09}"/>
              </a:ext>
            </a:extLst>
          </p:cNvPr>
          <p:cNvSpPr/>
          <p:nvPr/>
        </p:nvSpPr>
        <p:spPr>
          <a:xfrm>
            <a:off x="5925613" y="4759680"/>
            <a:ext cx="986740" cy="31571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A12D7C-FF10-74F4-6A0F-A16566FB4BB1}"/>
              </a:ext>
            </a:extLst>
          </p:cNvPr>
          <p:cNvSpPr/>
          <p:nvPr/>
        </p:nvSpPr>
        <p:spPr>
          <a:xfrm>
            <a:off x="3460169" y="4759680"/>
            <a:ext cx="314405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630012-BFFB-2DD4-592F-1AA76610FD4F}"/>
              </a:ext>
            </a:extLst>
          </p:cNvPr>
          <p:cNvSpPr/>
          <p:nvPr/>
        </p:nvSpPr>
        <p:spPr>
          <a:xfrm>
            <a:off x="7408625" y="3487888"/>
            <a:ext cx="986740" cy="31571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74AC45-679B-1557-0AE6-8C68016F74B9}"/>
              </a:ext>
            </a:extLst>
          </p:cNvPr>
          <p:cNvSpPr/>
          <p:nvPr/>
        </p:nvSpPr>
        <p:spPr>
          <a:xfrm>
            <a:off x="7336548" y="4759680"/>
            <a:ext cx="1193955" cy="31571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C105D7-6FBF-255F-537A-C1103B7F8348}"/>
              </a:ext>
            </a:extLst>
          </p:cNvPr>
          <p:cNvSpPr/>
          <p:nvPr/>
        </p:nvSpPr>
        <p:spPr>
          <a:xfrm>
            <a:off x="2715993" y="3487888"/>
            <a:ext cx="815487" cy="3157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3D7797-F2A0-7AE3-6E83-A9B74F1493B9}"/>
              </a:ext>
            </a:extLst>
          </p:cNvPr>
          <p:cNvSpPr/>
          <p:nvPr/>
        </p:nvSpPr>
        <p:spPr>
          <a:xfrm>
            <a:off x="1793652" y="3487888"/>
            <a:ext cx="259839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D91D4C-6222-E873-23DF-9A67155121B4}"/>
              </a:ext>
            </a:extLst>
          </p:cNvPr>
          <p:cNvSpPr/>
          <p:nvPr/>
        </p:nvSpPr>
        <p:spPr>
          <a:xfrm>
            <a:off x="838200" y="4326835"/>
            <a:ext cx="10323786" cy="823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2465057-112D-F962-1EEB-9A10405F4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8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>
            <a:extLst>
              <a:ext uri="{FF2B5EF4-FFF2-40B4-BE49-F238E27FC236}">
                <a16:creationId xmlns:a16="http://schemas.microsoft.com/office/drawing/2014/main" id="{71EC1228-8B00-4D31-8616-AAB846D68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07DAD-43F9-B62A-9567-A01B3337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3,4,5 p.55</a:t>
            </a: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5C037-2048-7FE3-0691-7340B7F2D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2" r="6380" b="2"/>
          <a:stretch/>
        </p:blipFill>
        <p:spPr>
          <a:xfrm>
            <a:off x="4492549" y="858525"/>
            <a:ext cx="3685032" cy="521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206CC9-CFD8-2A3B-3EF2-B510C902B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1" b="2"/>
          <a:stretch/>
        </p:blipFill>
        <p:spPr>
          <a:xfrm>
            <a:off x="600928" y="858524"/>
            <a:ext cx="3685032" cy="5211906"/>
          </a:xfrm>
          <a:prstGeom prst="rect">
            <a:avLst/>
          </a:prstGeom>
        </p:spPr>
      </p:pic>
      <p:sp>
        <p:nvSpPr>
          <p:cNvPr id="24" name="Rectangle 18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93AF4-CD89-9507-B022-5FE273611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492240"/>
            <a:ext cx="312693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78F6C42-1F24-599D-126A-B38E097B3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2448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3D4771-B9A7-F32F-CD31-E097D4D4E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/>
              <a:t>Pratique ton français !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3A028-AE08-8E92-84B6-56ED70F27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2200"/>
              <a:t>À ton tour ! Donne un conseil pour recycler les vêtements !</a:t>
            </a:r>
          </a:p>
        </p:txBody>
      </p:sp>
      <p:pic>
        <p:nvPicPr>
          <p:cNvPr id="1026" name="Picture 2" descr="Collecte de vêtements usagés: les défis du recyclage">
            <a:extLst>
              <a:ext uri="{FF2B5EF4-FFF2-40B4-BE49-F238E27FC236}">
                <a16:creationId xmlns:a16="http://schemas.microsoft.com/office/drawing/2014/main" id="{F8837573-6384-F66A-C784-549CF6CDC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0" r="13487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E83F8-91CE-313C-43FE-8C714182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2C1B63E-D119-067C-4F60-951815255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051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B57CADF-29C8-6BD8-C405-4CD7F5511E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2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Si</a:t>
            </a:r>
            <a:r>
              <a:rPr lang="fr-FR" sz="2400" dirty="0"/>
              <a:t> mes vêtements </a:t>
            </a:r>
            <a:r>
              <a:rPr lang="fr-FR" sz="2400" dirty="0">
                <a:solidFill>
                  <a:srgbClr val="FF0000"/>
                </a:solidFill>
              </a:rPr>
              <a:t>sont</a:t>
            </a:r>
            <a:r>
              <a:rPr lang="fr-FR" sz="2400" dirty="0"/>
              <a:t> trop petits, je ne les jette pas, je les garde et je les </a:t>
            </a:r>
            <a:r>
              <a:rPr lang="fr-FR" sz="2400" dirty="0">
                <a:solidFill>
                  <a:srgbClr val="FF0000"/>
                </a:solidFill>
              </a:rPr>
              <a:t>donne</a:t>
            </a:r>
            <a:r>
              <a:rPr lang="fr-FR" sz="2400" dirty="0"/>
              <a:t> à mes petits frères et sœurs, ou à des cousins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200" b="1" dirty="0">
                <a:latin typeface="+mj-lt"/>
                <a:ea typeface="+mj-ea"/>
                <a:cs typeface="+mj-cs"/>
              </a:rPr>
              <a:t> condition (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présent</a:t>
            </a:r>
            <a:r>
              <a:rPr lang="en-US" sz="3200" b="1" dirty="0"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27764"/>
          <a:stretch/>
        </p:blipFill>
        <p:spPr bwMode="auto">
          <a:xfrm>
            <a:off x="7209693" y="477614"/>
            <a:ext cx="4982308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BB2F7B-D315-B34B-91A4-7E36D43CA1A9}"/>
              </a:ext>
            </a:extLst>
          </p:cNvPr>
          <p:cNvSpPr/>
          <p:nvPr/>
        </p:nvSpPr>
        <p:spPr>
          <a:xfrm>
            <a:off x="449179" y="2124222"/>
            <a:ext cx="345646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968048-C02C-44EB-7902-BEE8200EF93E}"/>
              </a:ext>
            </a:extLst>
          </p:cNvPr>
          <p:cNvSpPr/>
          <p:nvPr/>
        </p:nvSpPr>
        <p:spPr>
          <a:xfrm>
            <a:off x="2807114" y="2124222"/>
            <a:ext cx="556667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4B8787-F4F2-76EF-1AF3-1CF4B9403318}"/>
              </a:ext>
            </a:extLst>
          </p:cNvPr>
          <p:cNvSpPr/>
          <p:nvPr/>
        </p:nvSpPr>
        <p:spPr>
          <a:xfrm>
            <a:off x="4266695" y="2860431"/>
            <a:ext cx="896518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EAEA2727-91F2-D7A2-C130-3DA567D14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149568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3D8898B-C8E5-BB06-553A-123A0976F9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34393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d’idées de cadeaux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301320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C486FD-18AF-41A9-77D8-523FE6414796}"/>
              </a:ext>
            </a:extLst>
          </p:cNvPr>
          <p:cNvSpPr/>
          <p:nvPr/>
        </p:nvSpPr>
        <p:spPr>
          <a:xfrm>
            <a:off x="4572793" y="531224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6A2C36-A898-082E-F48B-D668652D12FB}"/>
              </a:ext>
            </a:extLst>
          </p:cNvPr>
          <p:cNvSpPr txBox="1"/>
          <p:nvPr/>
        </p:nvSpPr>
        <p:spPr>
          <a:xfrm>
            <a:off x="312008" y="6356351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6181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Allo, c’est bon, je suis au magasin  Adidas avec une vendeuse. Qu’est-ce que je </a:t>
            </a:r>
            <a:r>
              <a:rPr lang="fr-FR" sz="2400" dirty="0">
                <a:solidFill>
                  <a:srgbClr val="FF0000"/>
                </a:solidFill>
              </a:rPr>
              <a:t>lui</a:t>
            </a:r>
            <a:r>
              <a:rPr lang="fr-FR" sz="2400" dirty="0"/>
              <a:t> dis ?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Amie</a:t>
            </a:r>
            <a:r>
              <a:rPr lang="fr-FR" sz="2400" dirty="0"/>
              <a:t> : Dis-</a:t>
            </a:r>
            <a:r>
              <a:rPr lang="fr-FR" sz="2400" dirty="0">
                <a:solidFill>
                  <a:srgbClr val="FF0000"/>
                </a:solidFill>
              </a:rPr>
              <a:t>lui</a:t>
            </a:r>
            <a:r>
              <a:rPr lang="fr-FR" sz="2400" dirty="0"/>
              <a:t> que je cherche des baskets pour mes neveux.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Des baskets ? Ils ne savent pas marcher, ils n’ont que 6 mois ! Tu peux </a:t>
            </a:r>
            <a:r>
              <a:rPr lang="fr-FR" sz="2400" dirty="0">
                <a:solidFill>
                  <a:srgbClr val="FF0000"/>
                </a:solidFill>
              </a:rPr>
              <a:t>leur </a:t>
            </a:r>
            <a:r>
              <a:rPr lang="fr-FR" sz="2400" dirty="0"/>
              <a:t>offrir des jouets à la place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200" b="1" dirty="0">
                <a:latin typeface="+mj-lt"/>
                <a:ea typeface="+mj-ea"/>
                <a:cs typeface="+mj-cs"/>
              </a:rPr>
              <a:t> COI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r="27808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803873" y="3074225"/>
            <a:ext cx="36362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3D0907-C3F4-CF99-0336-EC44FCEE6E10}"/>
              </a:ext>
            </a:extLst>
          </p:cNvPr>
          <p:cNvSpPr/>
          <p:nvPr/>
        </p:nvSpPr>
        <p:spPr>
          <a:xfrm>
            <a:off x="1983218" y="3600873"/>
            <a:ext cx="36362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8B4D7A-1D74-5CB6-5CC1-56361DD8C8B0}"/>
              </a:ext>
            </a:extLst>
          </p:cNvPr>
          <p:cNvSpPr/>
          <p:nvPr/>
        </p:nvSpPr>
        <p:spPr>
          <a:xfrm>
            <a:off x="5441490" y="5259540"/>
            <a:ext cx="53238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B6B3893-E829-2DA1-A98A-EB722FD5F0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684898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9457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34" y="885629"/>
            <a:ext cx="5625904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650631" y="2525017"/>
            <a:ext cx="6151098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De quoi s’agit-il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Est-ce que tu fais pareil avec tes vêtements ?</a:t>
            </a:r>
          </a:p>
        </p:txBody>
      </p:sp>
      <p:pic>
        <p:nvPicPr>
          <p:cNvPr id="3" name="Online Media 2" title="Tuto pour transformer un vieux débardeur en sac à vrac">
            <a:hlinkClick r:id="" action="ppaction://media"/>
            <a:extLst>
              <a:ext uri="{FF2B5EF4-FFF2-40B4-BE49-F238E27FC236}">
                <a16:creationId xmlns:a16="http://schemas.microsoft.com/office/drawing/2014/main" id="{C316EFDD-3A5C-B7DE-2350-EFEDDAABB0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153191" y="938701"/>
            <a:ext cx="3135584" cy="554970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19261F5-D34C-0857-5B4C-0FE37BBDE9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914867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21807-28EF-8090-7378-8CA22197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F67568-1212-5794-A4A6-70AA7C5F94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V. Grammaire : </a:t>
            </a:r>
            <a:r>
              <a:rPr lang="fr-FR" dirty="0"/>
              <a:t>Les pronoms COI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0C4563-D93D-79DE-5149-AC85125F5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109287"/>
              </p:ext>
            </p:extLst>
          </p:nvPr>
        </p:nvGraphicFramePr>
        <p:xfrm>
          <a:off x="838199" y="1825625"/>
          <a:ext cx="1051560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3309">
                  <a:extLst>
                    <a:ext uri="{9D8B030D-6E8A-4147-A177-3AD203B41FA5}">
                      <a16:colId xmlns:a16="http://schemas.microsoft.com/office/drawing/2014/main" val="1830769833"/>
                    </a:ext>
                  </a:extLst>
                </a:gridCol>
                <a:gridCol w="2602523">
                  <a:extLst>
                    <a:ext uri="{9D8B030D-6E8A-4147-A177-3AD203B41FA5}">
                      <a16:colId xmlns:a16="http://schemas.microsoft.com/office/drawing/2014/main" val="962327006"/>
                    </a:ext>
                  </a:extLst>
                </a:gridCol>
                <a:gridCol w="2549768">
                  <a:extLst>
                    <a:ext uri="{9D8B030D-6E8A-4147-A177-3AD203B41FA5}">
                      <a16:colId xmlns:a16="http://schemas.microsoft.com/office/drawing/2014/main" val="2452957454"/>
                    </a:ext>
                  </a:extLst>
                </a:gridCol>
              </a:tblGrid>
              <a:tr h="44287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Remplacer une personne ou un objet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Le pronom 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COD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 remplace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cap="none" spc="60" dirty="0">
                          <a:solidFill>
                            <a:srgbClr val="FF0000"/>
                          </a:solidFill>
                          <a:latin typeface="+mn-lt"/>
                        </a:rPr>
                        <a:t>QUI / QUOI 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Le pronom 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+mn-lt"/>
                        </a:rPr>
                        <a:t>COI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 remplace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cap="none" spc="60" dirty="0">
                          <a:solidFill>
                            <a:srgbClr val="7030A0"/>
                          </a:solidFill>
                          <a:latin typeface="+mn-lt"/>
                        </a:rPr>
                        <a:t>À</a:t>
                      </a:r>
                      <a:r>
                        <a:rPr lang="fr-FR" sz="2000" b="1" cap="none" spc="60" dirty="0">
                          <a:solidFill>
                            <a:srgbClr val="FF0000"/>
                          </a:solidFill>
                          <a:latin typeface="+mn-lt"/>
                        </a:rPr>
                        <a:t> QUI / </a:t>
                      </a:r>
                      <a:r>
                        <a:rPr lang="fr-FR" sz="2000" b="1" cap="none" spc="60" dirty="0">
                          <a:solidFill>
                            <a:srgbClr val="7030A0"/>
                          </a:solidFill>
                          <a:latin typeface="+mn-lt"/>
                        </a:rPr>
                        <a:t>À</a:t>
                      </a:r>
                      <a:r>
                        <a:rPr lang="fr-FR" sz="2000" b="1" cap="none" spc="60" dirty="0">
                          <a:solidFill>
                            <a:srgbClr val="FF0000"/>
                          </a:solidFill>
                          <a:latin typeface="+mn-lt"/>
                        </a:rPr>
                        <a:t> QUOI  </a:t>
                      </a:r>
                      <a:r>
                        <a:rPr lang="fr-FR" sz="2000" b="1" cap="none" spc="60" dirty="0">
                          <a:solidFill>
                            <a:schemeClr val="tx1"/>
                          </a:solidFill>
                          <a:latin typeface="+mn-lt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6323"/>
                  </a:ext>
                </a:extLst>
              </a:tr>
              <a:tr h="404366">
                <a:tc>
                  <a:txBody>
                    <a:bodyPr/>
                    <a:lstStyle/>
                    <a:p>
                      <a:r>
                        <a:rPr lang="fr-FR" sz="1800" dirty="0"/>
                        <a:t>Si les vêtements ne sont pas trop usés, on les donne, bien-sûr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Les vêtements = masculin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287875"/>
                  </a:ext>
                </a:extLst>
              </a:tr>
              <a:tr h="577666">
                <a:tc>
                  <a:txBody>
                    <a:bodyPr/>
                    <a:lstStyle/>
                    <a:p>
                      <a:r>
                        <a:rPr lang="fr-FR" sz="1800" dirty="0"/>
                        <a:t>Mais s’ils sont trop usés, on les transforme en accessoires sympas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Les vêtements = masculin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253621"/>
                  </a:ext>
                </a:extLst>
              </a:tr>
              <a:tr h="5776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Si vous voulez faire un cadeau à un ami, donnez une de vos créations! De cette manière, vous lui offrez un cadeau unique et pas cher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7030A0"/>
                          </a:solidFill>
                        </a:rPr>
                        <a:t>À</a:t>
                      </a:r>
                      <a:r>
                        <a:rPr lang="fr-FR" sz="1800" dirty="0"/>
                        <a:t> un ami = masculin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26167"/>
                  </a:ext>
                </a:extLst>
              </a:tr>
              <a:tr h="4043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Réutiliser de vieux vêtements, c’est bien parce qu’on leur donne une seconde vie.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7030A0"/>
                          </a:solidFill>
                        </a:rPr>
                        <a:t>Aux</a:t>
                      </a:r>
                      <a:r>
                        <a:rPr lang="fr-FR" sz="1800" dirty="0"/>
                        <a:t> vieux vêtements = masculin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010942"/>
                  </a:ext>
                </a:extLst>
              </a:tr>
              <a:tr h="442877"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An indirect object is (almost all the time)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a noun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 which receives the action of a verb </a:t>
                      </a: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indirectly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A COI is a person following the verb + “</a:t>
                      </a: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à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” that answers the question “</a:t>
                      </a: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à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 qui (to whom)?”.</a:t>
                      </a:r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31027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FAB333D-94F1-2310-090F-BE14E7C9ED30}"/>
              </a:ext>
            </a:extLst>
          </p:cNvPr>
          <p:cNvSpPr/>
          <p:nvPr/>
        </p:nvSpPr>
        <p:spPr>
          <a:xfrm>
            <a:off x="4831261" y="2871191"/>
            <a:ext cx="290285" cy="2651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3AFC2-46AC-0C28-761C-A68B954885D5}"/>
              </a:ext>
            </a:extLst>
          </p:cNvPr>
          <p:cNvSpPr/>
          <p:nvPr/>
        </p:nvSpPr>
        <p:spPr>
          <a:xfrm>
            <a:off x="3526928" y="3522960"/>
            <a:ext cx="290285" cy="2651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DE564E-579C-96A6-B4F0-BB9FDCA58D9E}"/>
              </a:ext>
            </a:extLst>
          </p:cNvPr>
          <p:cNvSpPr/>
          <p:nvPr/>
        </p:nvSpPr>
        <p:spPr>
          <a:xfrm>
            <a:off x="4447973" y="4422919"/>
            <a:ext cx="263896" cy="26513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F68BB5-3767-A060-1A52-B322FAED099D}"/>
              </a:ext>
            </a:extLst>
          </p:cNvPr>
          <p:cNvSpPr/>
          <p:nvPr/>
        </p:nvSpPr>
        <p:spPr>
          <a:xfrm>
            <a:off x="900055" y="5332651"/>
            <a:ext cx="425009" cy="265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F90ED4-27FB-50A6-ECDE-CF90DCCB8A31}"/>
              </a:ext>
            </a:extLst>
          </p:cNvPr>
          <p:cNvSpPr/>
          <p:nvPr/>
        </p:nvSpPr>
        <p:spPr>
          <a:xfrm>
            <a:off x="6217920" y="2849606"/>
            <a:ext cx="2572932" cy="6135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56C704-9C28-0D24-C405-E4ECFC3E92B2}"/>
              </a:ext>
            </a:extLst>
          </p:cNvPr>
          <p:cNvSpPr/>
          <p:nvPr/>
        </p:nvSpPr>
        <p:spPr>
          <a:xfrm>
            <a:off x="6217920" y="3485967"/>
            <a:ext cx="2572932" cy="6135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0D46DC-01EC-454A-4B33-FA9ED22B00D5}"/>
              </a:ext>
            </a:extLst>
          </p:cNvPr>
          <p:cNvSpPr/>
          <p:nvPr/>
        </p:nvSpPr>
        <p:spPr>
          <a:xfrm>
            <a:off x="8792275" y="4128574"/>
            <a:ext cx="2572932" cy="9075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F0C6DF-6BA5-BD01-CC57-8B02F104521D}"/>
              </a:ext>
            </a:extLst>
          </p:cNvPr>
          <p:cNvSpPr/>
          <p:nvPr/>
        </p:nvSpPr>
        <p:spPr>
          <a:xfrm>
            <a:off x="8792275" y="5036104"/>
            <a:ext cx="2572932" cy="6135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478530-9FB2-C587-AA0D-DEE3A0C31DE6}"/>
              </a:ext>
            </a:extLst>
          </p:cNvPr>
          <p:cNvSpPr/>
          <p:nvPr/>
        </p:nvSpPr>
        <p:spPr>
          <a:xfrm>
            <a:off x="826790" y="5675671"/>
            <a:ext cx="10515599" cy="6914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C8A2C216-9882-0ECF-4414-D25D53AC9A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1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777EF-71E4-EC6A-A4DF-262D955D9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1639B8E-79DA-FF4A-3880-149D551D99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878285"/>
              </p:ext>
            </p:extLst>
          </p:nvPr>
        </p:nvGraphicFramePr>
        <p:xfrm>
          <a:off x="311426" y="2421495"/>
          <a:ext cx="5877339" cy="310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7713">
                  <a:extLst>
                    <a:ext uri="{9D8B030D-6E8A-4147-A177-3AD203B41FA5}">
                      <a16:colId xmlns:a16="http://schemas.microsoft.com/office/drawing/2014/main" val="322938252"/>
                    </a:ext>
                  </a:extLst>
                </a:gridCol>
                <a:gridCol w="2549626">
                  <a:extLst>
                    <a:ext uri="{9D8B030D-6E8A-4147-A177-3AD203B41FA5}">
                      <a16:colId xmlns:a16="http://schemas.microsoft.com/office/drawing/2014/main" val="2837951299"/>
                    </a:ext>
                  </a:extLst>
                </a:gridCol>
              </a:tblGrid>
              <a:tr h="385311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Exemples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Pronom COD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97513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Nicolas </a:t>
                      </a:r>
                      <a:r>
                        <a:rPr lang="fr-FR" sz="2000" dirty="0"/>
                        <a:t>(m).</a:t>
                      </a:r>
                    </a:p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le gâteau </a:t>
                      </a:r>
                      <a:r>
                        <a:rPr lang="fr-FR" sz="2000" dirty="0"/>
                        <a:t>(m).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le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33147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Elsa </a:t>
                      </a:r>
                      <a:r>
                        <a:rPr lang="fr-FR" sz="2000" dirty="0"/>
                        <a:t>(f).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 pizza </a:t>
                      </a:r>
                      <a:r>
                        <a:rPr lang="fr-FR" sz="2000" dirty="0"/>
                        <a:t>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53689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gâteaux </a:t>
                      </a:r>
                      <a:r>
                        <a:rPr lang="fr-FR" sz="2000" dirty="0"/>
                        <a:t>(m).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pizzas</a:t>
                      </a:r>
                      <a:r>
                        <a:rPr lang="fr-FR" sz="2000" dirty="0"/>
                        <a:t> 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951288"/>
                  </a:ext>
                </a:extLst>
              </a:tr>
              <a:tr h="244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regarde pas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pizzas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regarde pas.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30332"/>
                  </a:ext>
                </a:extLst>
              </a:tr>
            </a:tbl>
          </a:graphicData>
        </a:graphic>
      </p:graphicFrame>
      <p:sp>
        <p:nvSpPr>
          <p:cNvPr id="6" name="ZoneTexte 4">
            <a:extLst>
              <a:ext uri="{FF2B5EF4-FFF2-40B4-BE49-F238E27FC236}">
                <a16:creationId xmlns:a16="http://schemas.microsoft.com/office/drawing/2014/main" id="{27F1075F-F20F-C8BB-4EE0-3EB12D28837E}"/>
              </a:ext>
            </a:extLst>
          </p:cNvPr>
          <p:cNvSpPr txBox="1"/>
          <p:nvPr/>
        </p:nvSpPr>
        <p:spPr>
          <a:xfrm>
            <a:off x="1591292" y="1224319"/>
            <a:ext cx="331760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Les pronoms </a:t>
            </a:r>
            <a:r>
              <a:rPr lang="fr-FR" sz="2800" dirty="0">
                <a:solidFill>
                  <a:schemeClr val="tx1"/>
                </a:solidFill>
                <a:highlight>
                  <a:srgbClr val="FFFF00"/>
                </a:highlight>
              </a:rPr>
              <a:t>COD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sz="2800" dirty="0">
                <a:solidFill>
                  <a:srgbClr val="FF0000"/>
                </a:solidFill>
              </a:rPr>
              <a:t>le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>
                <a:solidFill>
                  <a:srgbClr val="00B0F0"/>
                </a:solidFill>
              </a:rPr>
              <a:t>la</a:t>
            </a:r>
            <a:r>
              <a:rPr lang="fr-FR" sz="2800" dirty="0">
                <a:solidFill>
                  <a:schemeClr val="tx1"/>
                </a:solidFill>
              </a:rPr>
              <a:t>,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00B050"/>
                </a:solidFill>
              </a:rPr>
              <a:t>les</a:t>
            </a:r>
            <a:endParaRPr lang="fr-FR" sz="2800" dirty="0">
              <a:solidFill>
                <a:schemeClr val="tx1"/>
              </a:solidFill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23FCA05C-217F-DCFE-2CE6-ED18C29E2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665" b="50740"/>
          <a:stretch/>
        </p:blipFill>
        <p:spPr>
          <a:xfrm>
            <a:off x="954680" y="5626650"/>
            <a:ext cx="5193983" cy="323336"/>
          </a:xfrm>
          <a:prstGeom prst="rect">
            <a:avLst/>
          </a:prstGeom>
        </p:spPr>
      </p:pic>
      <p:pic>
        <p:nvPicPr>
          <p:cNvPr id="8" name="Picture 2" descr="Sign Warning Sticker by Marcela Sabiá">
            <a:extLst>
              <a:ext uri="{FF2B5EF4-FFF2-40B4-BE49-F238E27FC236}">
                <a16:creationId xmlns:a16="http://schemas.microsoft.com/office/drawing/2014/main" id="{3CF80FCA-4AF7-E6C9-A74E-6CF9F23F2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37" y="5567885"/>
            <a:ext cx="524678" cy="58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au 4">
            <a:extLst>
              <a:ext uri="{FF2B5EF4-FFF2-40B4-BE49-F238E27FC236}">
                <a16:creationId xmlns:a16="http://schemas.microsoft.com/office/drawing/2014/main" id="{466F561B-D872-2FB2-91AA-C4C84941E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2387214"/>
              </p:ext>
            </p:extLst>
          </p:nvPr>
        </p:nvGraphicFramePr>
        <p:xfrm>
          <a:off x="6230498" y="2421495"/>
          <a:ext cx="5877339" cy="310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7713">
                  <a:extLst>
                    <a:ext uri="{9D8B030D-6E8A-4147-A177-3AD203B41FA5}">
                      <a16:colId xmlns:a16="http://schemas.microsoft.com/office/drawing/2014/main" val="322938252"/>
                    </a:ext>
                  </a:extLst>
                </a:gridCol>
                <a:gridCol w="2549626">
                  <a:extLst>
                    <a:ext uri="{9D8B030D-6E8A-4147-A177-3AD203B41FA5}">
                      <a16:colId xmlns:a16="http://schemas.microsoft.com/office/drawing/2014/main" val="2837951299"/>
                    </a:ext>
                  </a:extLst>
                </a:gridCol>
              </a:tblGrid>
              <a:tr h="385311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Exemples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Pronom COI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97513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parle à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Nicolas </a:t>
                      </a:r>
                      <a:r>
                        <a:rPr lang="fr-FR" sz="2000" dirty="0"/>
                        <a:t>(m).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lui</a:t>
                      </a:r>
                      <a:r>
                        <a:rPr lang="fr-FR" sz="2000" dirty="0"/>
                        <a:t> parle.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33147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parle à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Elsa </a:t>
                      </a:r>
                      <a:r>
                        <a:rPr lang="fr-FR" sz="2000" dirty="0"/>
                        <a:t>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lui</a:t>
                      </a:r>
                      <a:r>
                        <a:rPr lang="fr-FR" sz="2000" dirty="0"/>
                        <a:t> parle.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53689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parle à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Nicolas et Elsa</a:t>
                      </a:r>
                      <a:r>
                        <a:rPr lang="fr-FR" sz="2000" dirty="0"/>
                        <a:t>(m).</a:t>
                      </a:r>
                    </a:p>
                    <a:p>
                      <a:r>
                        <a:rPr lang="fr-FR" sz="2000" dirty="0"/>
                        <a:t>Elle parle à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Sarah et Elsa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leur</a:t>
                      </a:r>
                      <a:r>
                        <a:rPr lang="fr-FR" sz="2000" dirty="0"/>
                        <a:t> parle.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951288"/>
                  </a:ext>
                </a:extLst>
              </a:tr>
              <a:tr h="2971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parle pas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aux gens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leur</a:t>
                      </a:r>
                      <a:r>
                        <a:rPr lang="fr-FR" sz="2000" dirty="0"/>
                        <a:t> parle pas.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30332"/>
                  </a:ext>
                </a:extLst>
              </a:tr>
            </a:tbl>
          </a:graphicData>
        </a:graphic>
      </p:graphicFrame>
      <p:sp>
        <p:nvSpPr>
          <p:cNvPr id="19" name="ZoneTexte 4">
            <a:extLst>
              <a:ext uri="{FF2B5EF4-FFF2-40B4-BE49-F238E27FC236}">
                <a16:creationId xmlns:a16="http://schemas.microsoft.com/office/drawing/2014/main" id="{2AB0686B-DBFD-1479-46F5-B18BE820742F}"/>
              </a:ext>
            </a:extLst>
          </p:cNvPr>
          <p:cNvSpPr txBox="1"/>
          <p:nvPr/>
        </p:nvSpPr>
        <p:spPr>
          <a:xfrm>
            <a:off x="7661166" y="1224320"/>
            <a:ext cx="2939542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Les pronoms </a:t>
            </a:r>
            <a:r>
              <a:rPr lang="fr-FR" sz="2800" dirty="0">
                <a:solidFill>
                  <a:schemeClr val="tx1"/>
                </a:solidFill>
                <a:highlight>
                  <a:srgbClr val="00FF00"/>
                </a:highlight>
              </a:rPr>
              <a:t>COI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sz="2800" dirty="0">
                <a:solidFill>
                  <a:srgbClr val="FF0000"/>
                </a:solidFill>
              </a:rPr>
              <a:t>lui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>
                <a:solidFill>
                  <a:srgbClr val="00B0F0"/>
                </a:solidFill>
              </a:rPr>
              <a:t>lui</a:t>
            </a:r>
            <a:r>
              <a:rPr lang="fr-FR" sz="2800" dirty="0">
                <a:solidFill>
                  <a:schemeClr val="tx1"/>
                </a:solidFill>
              </a:rPr>
              <a:t>,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00B050"/>
                </a:solidFill>
              </a:rPr>
              <a:t>leur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1E1DC5-52ED-4EAD-CE7A-65D051FF8D34}"/>
              </a:ext>
            </a:extLst>
          </p:cNvPr>
          <p:cNvSpPr/>
          <p:nvPr/>
        </p:nvSpPr>
        <p:spPr>
          <a:xfrm>
            <a:off x="7291346" y="2872716"/>
            <a:ext cx="197594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34FB9A-AD69-E1DC-BED8-D6FA675819D6}"/>
              </a:ext>
            </a:extLst>
          </p:cNvPr>
          <p:cNvCxnSpPr/>
          <p:nvPr/>
        </p:nvCxnSpPr>
        <p:spPr>
          <a:xfrm>
            <a:off x="6202017" y="649360"/>
            <a:ext cx="0" cy="56245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BD5C26CD-BB3D-F19D-2860-9F6EB4B5901E}"/>
              </a:ext>
            </a:extLst>
          </p:cNvPr>
          <p:cNvSpPr/>
          <p:nvPr/>
        </p:nvSpPr>
        <p:spPr>
          <a:xfrm>
            <a:off x="7290917" y="3640207"/>
            <a:ext cx="197594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B06A7D-042E-8177-5B8B-A9F52030E80F}"/>
              </a:ext>
            </a:extLst>
          </p:cNvPr>
          <p:cNvSpPr/>
          <p:nvPr/>
        </p:nvSpPr>
        <p:spPr>
          <a:xfrm>
            <a:off x="7284291" y="4411125"/>
            <a:ext cx="197594" cy="6353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DA985E3-5DC8-A8CF-C501-2E838EEB1F4B}"/>
              </a:ext>
            </a:extLst>
          </p:cNvPr>
          <p:cNvSpPr/>
          <p:nvPr/>
        </p:nvSpPr>
        <p:spPr>
          <a:xfrm>
            <a:off x="8039325" y="5190711"/>
            <a:ext cx="423561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9DDC73-E0DA-1C0D-B545-B7105CD15592}"/>
              </a:ext>
            </a:extLst>
          </p:cNvPr>
          <p:cNvSpPr txBox="1"/>
          <p:nvPr/>
        </p:nvSpPr>
        <p:spPr>
          <a:xfrm>
            <a:off x="6667218" y="5616293"/>
            <a:ext cx="2743201" cy="305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à + le = au ; à + les = aux</a:t>
            </a:r>
          </a:p>
        </p:txBody>
      </p:sp>
      <p:pic>
        <p:nvPicPr>
          <p:cNvPr id="32" name="Picture 2" descr="Sign Warning Sticker by Marcela Sabiá">
            <a:extLst>
              <a:ext uri="{FF2B5EF4-FFF2-40B4-BE49-F238E27FC236}">
                <a16:creationId xmlns:a16="http://schemas.microsoft.com/office/drawing/2014/main" id="{45C3A1C3-0C3D-FE49-2735-5F2A30B98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096" y="5495773"/>
            <a:ext cx="524678" cy="58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3EC5645-5C35-39C4-5E1D-5A7FD5FF0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79533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13" name="Rectangle 819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B7CF2F-CBBA-8F1E-114F-DD5241EB4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fr-FR" sz="3600" dirty="0"/>
              <a:t>Rappel : Les pronoms personnels</a:t>
            </a:r>
          </a:p>
        </p:txBody>
      </p:sp>
      <p:sp>
        <p:nvSpPr>
          <p:cNvPr id="8214" name="Rectangle 820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Les Pronoms Français Expliqués | Français avec Pierre">
            <a:extLst>
              <a:ext uri="{FF2B5EF4-FFF2-40B4-BE49-F238E27FC236}">
                <a16:creationId xmlns:a16="http://schemas.microsoft.com/office/drawing/2014/main" id="{7D38F781-226A-E689-7BDD-48561D67F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/>
          <a:stretch/>
        </p:blipFill>
        <p:spPr bwMode="auto">
          <a:xfrm>
            <a:off x="429768" y="1721922"/>
            <a:ext cx="6704891" cy="452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215" name="Rectangle 820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EA6FA-EA90-C03B-E07F-0BFBA831B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fr-FR" sz="1800" dirty="0"/>
              <a:t>Quels types de pronoms est-ce que tu connais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16BE8-80EE-726A-D9EB-43171256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536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8CA4D28-4D95-8084-80F5-AE6056789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233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Loescher Editore WebTV - Les pronoms COD et COI, la prononciation des  lettres SC et CH">
            <a:extLst>
              <a:ext uri="{FF2B5EF4-FFF2-40B4-BE49-F238E27FC236}">
                <a16:creationId xmlns:a16="http://schemas.microsoft.com/office/drawing/2014/main" id="{C6152396-AB32-2AD2-B51B-DD9B693705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2CD01-E0C9-550A-D77A-3B8302AD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2ED68E-8569-455E-D09C-BF602E5CA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409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C1295D-04B8-1C75-A169-B0DAF6F9D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396" y="971548"/>
            <a:ext cx="3386138" cy="49069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90DDA8-EAD8-0D1E-04FC-0C7F1CEBE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840" y="971548"/>
            <a:ext cx="3740150" cy="49069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4CC5B2-4144-86D5-75C6-A92A12DE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verbe OFFRIR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17A02-BF03-DE85-316A-3781CFD8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9020" y="6356350"/>
            <a:ext cx="167477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9" name="EXPLORE_2_LE_PISTE067">
            <a:hlinkClick r:id="" action="ppaction://media"/>
            <a:extLst>
              <a:ext uri="{FF2B5EF4-FFF2-40B4-BE49-F238E27FC236}">
                <a16:creationId xmlns:a16="http://schemas.microsoft.com/office/drawing/2014/main" id="{A7D27F1B-48DA-DFD9-E007-FAD1857FB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70590" y="4896304"/>
            <a:ext cx="304800" cy="30480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BFB2D20-7813-0E69-F064-222ECAA13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029335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C5FAC-65F2-EA2B-2E57-CE0B188F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6 p.56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A5D369-B2DB-42B1-FBAA-9F22B3DE81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257"/>
          <a:stretch/>
        </p:blipFill>
        <p:spPr>
          <a:xfrm>
            <a:off x="1074427" y="2642616"/>
            <a:ext cx="4105641" cy="36057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B94E56-9C5B-E632-74FB-5EB8A209F2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027"/>
          <a:stretch/>
        </p:blipFill>
        <p:spPr>
          <a:xfrm>
            <a:off x="6931535" y="2642616"/>
            <a:ext cx="4260338" cy="360578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8FCE8-47DE-A1FD-B03A-68C512E3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A71B07E-B35F-F3DD-6F70-1EE30E964F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2156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A17479-732F-CD63-6A69-A2324C68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812800"/>
            <a:ext cx="4331804" cy="145868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44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5" name="Picture 4" descr="A screenshot of a chat&#10;&#10;Description automatically generated">
            <a:extLst>
              <a:ext uri="{FF2B5EF4-FFF2-40B4-BE49-F238E27FC236}">
                <a16:creationId xmlns:a16="http://schemas.microsoft.com/office/drawing/2014/main" id="{37DA9B5A-1104-70B1-0E3A-5A0F44E00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013" y="644789"/>
            <a:ext cx="4215648" cy="3952172"/>
          </a:xfrm>
          <a:prstGeom prst="rect">
            <a:avLst/>
          </a:prstGeom>
        </p:spPr>
      </p:pic>
      <p:pic>
        <p:nvPicPr>
          <p:cNvPr id="8" name="Picture 7" descr="A close-up of a text&#10;&#10;Description automatically generated">
            <a:extLst>
              <a:ext uri="{FF2B5EF4-FFF2-40B4-BE49-F238E27FC236}">
                <a16:creationId xmlns:a16="http://schemas.microsoft.com/office/drawing/2014/main" id="{524A381B-BA16-A198-D3C2-89F7C0916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363" y="2620875"/>
            <a:ext cx="4257623" cy="3523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26AD39-9EB9-F3F7-CC34-1AC84E027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598" y="4939824"/>
            <a:ext cx="5621952" cy="10400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A2E0C-CBE0-7D81-B995-4B5CE936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404A88B-4275-B4F6-0884-F1FDB441D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5873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D072C22-5EA0-9CCE-EC21-AA0AAC5DB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6076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Allo, c’est bon, je suis au magasin  Adidas avec une vendeuse. Qu’est-ce que je </a:t>
            </a:r>
            <a:r>
              <a:rPr lang="fr-FR" sz="2400" dirty="0">
                <a:solidFill>
                  <a:srgbClr val="FF0000"/>
                </a:solidFill>
              </a:rPr>
              <a:t>lui</a:t>
            </a:r>
            <a:r>
              <a:rPr lang="fr-FR" sz="2400" dirty="0"/>
              <a:t> dis ?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Amie</a:t>
            </a:r>
            <a:r>
              <a:rPr lang="fr-FR" sz="2400" dirty="0"/>
              <a:t> : Dis-</a:t>
            </a:r>
            <a:r>
              <a:rPr lang="fr-FR" sz="2400" dirty="0">
                <a:solidFill>
                  <a:srgbClr val="FF0000"/>
                </a:solidFill>
              </a:rPr>
              <a:t>lui</a:t>
            </a:r>
            <a:r>
              <a:rPr lang="fr-FR" sz="2400" dirty="0"/>
              <a:t> que je cherche des baskets pour mes neveux.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Des baskets ? Ils ne savent pas marcher, ils n’ont que 6 mois ! Tu peux </a:t>
            </a:r>
            <a:r>
              <a:rPr lang="fr-FR" sz="2400" dirty="0">
                <a:solidFill>
                  <a:srgbClr val="FF0000"/>
                </a:solidFill>
              </a:rPr>
              <a:t>leur </a:t>
            </a:r>
            <a:r>
              <a:rPr lang="fr-FR" sz="2400" dirty="0"/>
              <a:t>offrir des jouets à la place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200" b="1" dirty="0">
                <a:latin typeface="+mj-lt"/>
                <a:ea typeface="+mj-ea"/>
                <a:cs typeface="+mj-cs"/>
              </a:rPr>
              <a:t> COI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r="27808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803873" y="3074225"/>
            <a:ext cx="36362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3D0907-C3F4-CF99-0336-EC44FCEE6E10}"/>
              </a:ext>
            </a:extLst>
          </p:cNvPr>
          <p:cNvSpPr/>
          <p:nvPr/>
        </p:nvSpPr>
        <p:spPr>
          <a:xfrm>
            <a:off x="1983218" y="3600873"/>
            <a:ext cx="36362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8B4D7A-1D74-5CB6-5CC1-56361DD8C8B0}"/>
              </a:ext>
            </a:extLst>
          </p:cNvPr>
          <p:cNvSpPr/>
          <p:nvPr/>
        </p:nvSpPr>
        <p:spPr>
          <a:xfrm>
            <a:off x="5441490" y="5259540"/>
            <a:ext cx="532388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14A8086-53FD-94E0-8784-136D7F41E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977647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91DEA2D-8C11-F15C-B1E7-3234D463B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99874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315215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7A164F12-1462-D7CC-4A08-8D8E7A8C44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81694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D9454A7-89E2-9A44-F605-27390C91F0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4280715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9D717158-49CC-6B14-F1DE-0A624A1E5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351296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Draw an accessory out of an old garment 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it to your class !</a:t>
            </a:r>
          </a:p>
          <a:p>
            <a:pPr marL="457200" indent="-457200">
              <a:buAutoNum type="arabicPeriod"/>
            </a:pPr>
            <a:r>
              <a:rPr lang="en-US" sz="2267" dirty="0"/>
              <a:t>Tell who you want to give it to.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créer </a:t>
            </a:r>
            <a:r>
              <a:rPr lang="fr-FR" sz="2800" dirty="0"/>
              <a:t>un accessoire.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5FD230-0431-C564-23D1-5B36B4BE9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627" y="1227306"/>
            <a:ext cx="4633275" cy="183411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7A289A6-E6CC-8A3B-481F-0A805736B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834563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38444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Inserting</a:t>
            </a:r>
            <a:r>
              <a:rPr lang="fr-FR" sz="3200" b="1" dirty="0"/>
              <a:t> a condition in </a:t>
            </a:r>
            <a:r>
              <a:rPr lang="fr-FR" sz="3200" b="1" dirty="0" err="1"/>
              <a:t>my</a:t>
            </a:r>
            <a:r>
              <a:rPr lang="fr-FR" sz="3200" b="1" dirty="0"/>
              <a:t> sentence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COI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accessories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fabric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28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48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d’idées de cadeaux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75364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130E36A9-7641-CAD4-140C-9E5BBCF10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81694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14" y="57525"/>
            <a:ext cx="4793359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898934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03A4618-9102-FA6D-253A-73F9BBB624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81694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77080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3CDDB43-01EC-B8F7-4BC9-98CEA74F9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81694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F6D1E76-110E-1644-0857-FA0B5E0DA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81694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4927575" cy="9426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A8103-CD8F-1E9C-9A64-32DBE97FA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380" y="540085"/>
            <a:ext cx="5985263" cy="54808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009071-68E2-6157-DF76-0E1E37371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6" y="2528219"/>
            <a:ext cx="5287427" cy="2486913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424EDE1-E1F7-962B-918E-F14753D7D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6787826"/>
              </p:ext>
            </p:extLst>
          </p:nvPr>
        </p:nvGraphicFramePr>
        <p:xfrm>
          <a:off x="-1" y="9098"/>
          <a:ext cx="12192001" cy="24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22049</TotalTime>
  <Words>2837</Words>
  <Application>Microsoft Office PowerPoint</Application>
  <PresentationFormat>Widescreen</PresentationFormat>
  <Paragraphs>594</Paragraphs>
  <Slides>50</Slides>
  <Notes>13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Réutilisons nos vêtements !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À la fin de la leçon…</vt:lpstr>
      <vt:lpstr>PowerPoint Presentation</vt:lpstr>
      <vt:lpstr>III. Vocabulaire : Les accessoires et les matières</vt:lpstr>
      <vt:lpstr>III. Vocabulaire : Les accessoires et les matières</vt:lpstr>
      <vt:lpstr>LE 6 p.54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Exprimer une condition (présent)</vt:lpstr>
      <vt:lpstr>LE 3,4,5 p.55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Les pronoms COI</vt:lpstr>
      <vt:lpstr>PowerPoint Presentation</vt:lpstr>
      <vt:lpstr>Rappel : Les pronoms personnels</vt:lpstr>
      <vt:lpstr>PowerPoint Presentation</vt:lpstr>
      <vt:lpstr>Le verbe OFFRIR</vt:lpstr>
      <vt:lpstr>LE 6 p.56</vt:lpstr>
      <vt:lpstr>Pratique ton français !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285</cp:revision>
  <cp:lastPrinted>2023-08-23T07:25:50Z</cp:lastPrinted>
  <dcterms:created xsi:type="dcterms:W3CDTF">2023-01-09T10:56:41Z</dcterms:created>
  <dcterms:modified xsi:type="dcterms:W3CDTF">2024-01-06T07:40:21Z</dcterms:modified>
</cp:coreProperties>
</file>