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7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8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9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10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11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12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13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14.xml" ContentType="application/vnd.openxmlformats-officedocument.presentationml.notesSlide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notesSlides/notesSlide15.xml" ContentType="application/vnd.openxmlformats-officedocument.presentationml.notesSlide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notesSlides/notesSlide16.xml" ContentType="application/vnd.openxmlformats-officedocument.presentationml.notesSlide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notesSlides/notesSlide17.xml" ContentType="application/vnd.openxmlformats-officedocument.presentationml.notesSlide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79"/>
  </p:notesMasterIdLst>
  <p:sldIdLst>
    <p:sldId id="256" r:id="rId7"/>
    <p:sldId id="272" r:id="rId8"/>
    <p:sldId id="293" r:id="rId9"/>
    <p:sldId id="276" r:id="rId10"/>
    <p:sldId id="2135" r:id="rId11"/>
    <p:sldId id="277" r:id="rId12"/>
    <p:sldId id="260" r:id="rId13"/>
    <p:sldId id="278" r:id="rId14"/>
    <p:sldId id="1753" r:id="rId15"/>
    <p:sldId id="2062" r:id="rId16"/>
    <p:sldId id="2115" r:id="rId17"/>
    <p:sldId id="279" r:id="rId18"/>
    <p:sldId id="2117" r:id="rId19"/>
    <p:sldId id="344" r:id="rId20"/>
    <p:sldId id="2120" r:id="rId21"/>
    <p:sldId id="340" r:id="rId22"/>
    <p:sldId id="341" r:id="rId23"/>
    <p:sldId id="2119" r:id="rId24"/>
    <p:sldId id="2121" r:id="rId25"/>
    <p:sldId id="414" r:id="rId26"/>
    <p:sldId id="303" r:id="rId27"/>
    <p:sldId id="2118" r:id="rId28"/>
    <p:sldId id="281" r:id="rId29"/>
    <p:sldId id="2122" r:id="rId30"/>
    <p:sldId id="2137" r:id="rId31"/>
    <p:sldId id="2123" r:id="rId32"/>
    <p:sldId id="2058" r:id="rId33"/>
    <p:sldId id="292" r:id="rId34"/>
    <p:sldId id="2059" r:id="rId35"/>
    <p:sldId id="2136" r:id="rId36"/>
    <p:sldId id="2061" r:id="rId37"/>
    <p:sldId id="2125" r:id="rId38"/>
    <p:sldId id="2106" r:id="rId39"/>
    <p:sldId id="2018" r:id="rId40"/>
    <p:sldId id="2016" r:id="rId41"/>
    <p:sldId id="2126" r:id="rId42"/>
    <p:sldId id="2019" r:id="rId43"/>
    <p:sldId id="2138" r:id="rId44"/>
    <p:sldId id="2034" r:id="rId45"/>
    <p:sldId id="2078" r:id="rId46"/>
    <p:sldId id="2127" r:id="rId47"/>
    <p:sldId id="2079" r:id="rId48"/>
    <p:sldId id="2128" r:id="rId49"/>
    <p:sldId id="366" r:id="rId50"/>
    <p:sldId id="332" r:id="rId51"/>
    <p:sldId id="2091" r:id="rId52"/>
    <p:sldId id="2130" r:id="rId53"/>
    <p:sldId id="359" r:id="rId54"/>
    <p:sldId id="345" r:id="rId55"/>
    <p:sldId id="410" r:id="rId56"/>
    <p:sldId id="2139" r:id="rId57"/>
    <p:sldId id="411" r:id="rId58"/>
    <p:sldId id="2131" r:id="rId59"/>
    <p:sldId id="1973" r:id="rId60"/>
    <p:sldId id="2132" r:id="rId61"/>
    <p:sldId id="2133" r:id="rId62"/>
    <p:sldId id="2028" r:id="rId63"/>
    <p:sldId id="2134" r:id="rId64"/>
    <p:sldId id="1976" r:id="rId65"/>
    <p:sldId id="2140" r:id="rId66"/>
    <p:sldId id="1975" r:id="rId67"/>
    <p:sldId id="335" r:id="rId68"/>
    <p:sldId id="310" r:id="rId69"/>
    <p:sldId id="261" r:id="rId70"/>
    <p:sldId id="2141" r:id="rId71"/>
    <p:sldId id="271" r:id="rId72"/>
    <p:sldId id="342" r:id="rId73"/>
    <p:sldId id="262" r:id="rId74"/>
    <p:sldId id="263" r:id="rId75"/>
    <p:sldId id="264" r:id="rId76"/>
    <p:sldId id="265" r:id="rId77"/>
    <p:sldId id="343" r:id="rId78"/>
  </p:sldIdLst>
  <p:sldSz cx="12192000" cy="6858000"/>
  <p:notesSz cx="9601200" cy="7315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657" autoAdjust="0"/>
    <p:restoredTop sz="94660"/>
  </p:normalViewPr>
  <p:slideViewPr>
    <p:cSldViewPr snapToGrid="0">
      <p:cViewPr varScale="1">
        <p:scale>
          <a:sx n="44" d="100"/>
          <a:sy n="44" d="100"/>
        </p:scale>
        <p:origin x="51" y="7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theme" Target="theme/theme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6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6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4.xml"/><Relationship Id="rId3" Type="http://schemas.openxmlformats.org/officeDocument/2006/relationships/slide" Target="../slides/slide64.xml"/><Relationship Id="rId7" Type="http://schemas.openxmlformats.org/officeDocument/2006/relationships/slide" Target="../slides/slide40.xml"/><Relationship Id="rId2" Type="http://schemas.openxmlformats.org/officeDocument/2006/relationships/slide" Target="../slides/slide12.xml"/><Relationship Id="rId1" Type="http://schemas.openxmlformats.org/officeDocument/2006/relationships/slide" Target="../slides/slide9.xml"/><Relationship Id="rId6" Type="http://schemas.openxmlformats.org/officeDocument/2006/relationships/slide" Target="../slides/slide54.xml"/><Relationship Id="rId5" Type="http://schemas.openxmlformats.org/officeDocument/2006/relationships/slide" Target="../slides/slide33.xml"/><Relationship Id="rId10" Type="http://schemas.openxmlformats.org/officeDocument/2006/relationships/slide" Target="../slides/slide3.xml"/><Relationship Id="rId4" Type="http://schemas.openxmlformats.org/officeDocument/2006/relationships/slide" Target="../slides/slide25.xml"/><Relationship Id="rId9" Type="http://schemas.openxmlformats.org/officeDocument/2006/relationships/slide" Target="../slides/slide62.xml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quantité (définie/indéfinie)</a:t>
          </a:r>
        </a:p>
        <a:p>
          <a:pPr rtl="0"/>
          <a:r>
            <a:rPr lang="fr-FR" sz="1800" b="0" noProof="0" dirty="0"/>
            <a:t>- Le pronom « 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déjeuners de l’équipe de France de football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aliments et boissons</a:t>
          </a:r>
        </a:p>
        <a:p>
          <a:r>
            <a:rPr lang="fr-FR" sz="1800" b="0" strike="noStrike" noProof="0" dirty="0"/>
            <a:t>- Les plats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X="0" custLinFactNeighborY="1452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quantité (définie/indéfinie)</a:t>
          </a:r>
        </a:p>
        <a:p>
          <a:pPr rtl="0"/>
          <a:r>
            <a:rPr lang="fr-FR" sz="1800" b="0" noProof="0" dirty="0"/>
            <a:t>- Le pronom « 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déjeuners de l’équipe de France de football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aliments et boissons</a:t>
          </a:r>
        </a:p>
        <a:p>
          <a:r>
            <a:rPr lang="fr-FR" sz="1800" b="0" strike="noStrike" noProof="0" dirty="0"/>
            <a:t>- Les plats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quantité (définie/</a:t>
          </a:r>
          <a:r>
            <a:rPr lang="fr-FR" sz="1800" b="0" noProof="0" dirty="0">
              <a:solidFill>
                <a:srgbClr val="FF0000"/>
              </a:solidFill>
            </a:rPr>
            <a:t>indéfinie</a:t>
          </a:r>
          <a:r>
            <a:rPr lang="fr-FR" sz="1800" b="0" noProof="0" dirty="0"/>
            <a:t>)</a:t>
          </a:r>
        </a:p>
        <a:p>
          <a:pPr rtl="0"/>
          <a:r>
            <a:rPr lang="fr-FR" sz="1800" b="0" noProof="0" dirty="0"/>
            <a:t>- Le pronom « 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déjeuners de l’équipe de France de football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aliments et boissons</a:t>
          </a:r>
        </a:p>
        <a:p>
          <a:r>
            <a:rPr lang="fr-FR" sz="1800" b="0" strike="sngStrike" noProof="0" dirty="0"/>
            <a:t>- Les plats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quantité (définie/indéfinie)</a:t>
          </a:r>
        </a:p>
        <a:p>
          <a:pPr rtl="0"/>
          <a:r>
            <a:rPr lang="fr-FR" sz="1800" b="0" noProof="0" dirty="0"/>
            <a:t>- Le pronom « 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noStrike" noProof="0" dirty="0"/>
            <a:t>- Les déjeuners de l’équipe de France de football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aliments et boissons</a:t>
          </a:r>
        </a:p>
        <a:p>
          <a:r>
            <a:rPr lang="fr-FR" sz="1800" b="0" strike="noStrike" noProof="0" dirty="0"/>
            <a:t>- Les plats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quantité (</a:t>
          </a:r>
          <a:r>
            <a:rPr lang="fr-FR" sz="1800" b="0" noProof="0" dirty="0">
              <a:solidFill>
                <a:srgbClr val="FF0000"/>
              </a:solidFill>
            </a:rPr>
            <a:t>définie</a:t>
          </a:r>
          <a:r>
            <a:rPr lang="fr-FR" sz="1800" b="0" noProof="0" dirty="0"/>
            <a:t>/</a:t>
          </a:r>
          <a:r>
            <a:rPr lang="fr-FR" sz="1800" b="0" noProof="0" dirty="0">
              <a:solidFill>
                <a:schemeClr val="bg1"/>
              </a:solidFill>
            </a:rPr>
            <a:t>indéfinie</a:t>
          </a:r>
          <a:r>
            <a:rPr lang="fr-FR" sz="1800" b="0" noProof="0" dirty="0"/>
            <a:t>)</a:t>
          </a:r>
        </a:p>
        <a:p>
          <a:pPr rtl="0"/>
          <a:r>
            <a:rPr lang="fr-FR" sz="1800" b="0" noProof="0" dirty="0"/>
            <a:t>- Le pronom « 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déjeuners de l’équipe de France de football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aliments et boissons</a:t>
          </a:r>
        </a:p>
        <a:p>
          <a:r>
            <a:rPr lang="fr-FR" sz="1800" b="0" strike="sngStrike" noProof="0" dirty="0"/>
            <a:t>- Les plats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La quantité (</a:t>
          </a:r>
          <a:r>
            <a:rPr lang="fr-FR" sz="1800" b="0" strike="sngStrike" noProof="0" dirty="0">
              <a:solidFill>
                <a:srgbClr val="FF0000"/>
              </a:solidFill>
            </a:rPr>
            <a:t>définie</a:t>
          </a:r>
          <a:r>
            <a:rPr lang="fr-FR" sz="1800" b="0" strike="sngStrike" noProof="0" dirty="0"/>
            <a:t>/</a:t>
          </a:r>
          <a:r>
            <a:rPr lang="fr-FR" sz="1800" b="0" strike="sngStrike" noProof="0" dirty="0">
              <a:solidFill>
                <a:schemeClr val="bg1"/>
              </a:solidFill>
            </a:rPr>
            <a:t>indéfinie</a:t>
          </a:r>
          <a:r>
            <a:rPr lang="fr-FR" sz="1800" b="0" strike="sngStrike" noProof="0" dirty="0"/>
            <a:t>)</a:t>
          </a:r>
        </a:p>
        <a:p>
          <a:pPr rtl="0"/>
          <a:r>
            <a:rPr lang="fr-FR" sz="1800" b="0" noProof="0" dirty="0"/>
            <a:t>- Le pronom « 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déjeuners de l’équipe de France de football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aliments et boissons</a:t>
          </a:r>
        </a:p>
        <a:p>
          <a:r>
            <a:rPr lang="fr-FR" sz="1800" b="0" strike="sngStrike" noProof="0" dirty="0"/>
            <a:t>- Les plats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foods</a:t>
          </a:r>
          <a:r>
            <a:rPr lang="fr-FR" dirty="0"/>
            <a:t> and drinks.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a </a:t>
          </a:r>
          <a:r>
            <a:rPr lang="fr-FR" dirty="0" err="1"/>
            <a:t>healthy</a:t>
          </a:r>
          <a:r>
            <a:rPr lang="fr-FR" dirty="0"/>
            <a:t> menu.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</a:t>
          </a:r>
          <a:r>
            <a:rPr lang="fr-FR" dirty="0" err="1"/>
            <a:t>advises</a:t>
          </a:r>
          <a:r>
            <a:rPr lang="fr-FR" dirty="0"/>
            <a:t> to </a:t>
          </a:r>
          <a:r>
            <a:rPr lang="fr-FR" dirty="0" err="1"/>
            <a:t>be</a:t>
          </a:r>
          <a:r>
            <a:rPr lang="fr-FR" dirty="0"/>
            <a:t> </a:t>
          </a:r>
          <a:r>
            <a:rPr lang="fr-FR" dirty="0" err="1"/>
            <a:t>healthy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foods</a:t>
          </a:r>
          <a:r>
            <a:rPr lang="fr-FR" dirty="0"/>
            <a:t> and drinks.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a </a:t>
          </a:r>
          <a:r>
            <a:rPr lang="fr-FR" dirty="0" err="1"/>
            <a:t>healthy</a:t>
          </a:r>
          <a:r>
            <a:rPr lang="fr-FR" dirty="0"/>
            <a:t> menu.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</a:t>
          </a:r>
          <a:r>
            <a:rPr lang="fr-FR" dirty="0" err="1"/>
            <a:t>advises</a:t>
          </a:r>
          <a:r>
            <a:rPr lang="fr-FR" dirty="0"/>
            <a:t> to </a:t>
          </a:r>
          <a:r>
            <a:rPr lang="fr-FR" dirty="0" err="1"/>
            <a:t>be</a:t>
          </a:r>
          <a:r>
            <a:rPr lang="fr-FR" dirty="0"/>
            <a:t> </a:t>
          </a:r>
          <a:r>
            <a:rPr lang="fr-FR" dirty="0" err="1"/>
            <a:t>healthy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I. 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Les repas de l’équipe de France de football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 b="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 b="0"/>
        </a:p>
      </dgm:t>
    </dgm:pt>
    <dgm:pt modelId="{E5E95E82-EF79-43CA-AA86-43B0E1CBCD3F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Les aliments et les boissons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 b="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 b="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 b="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 b="0"/>
        </a:p>
      </dgm:t>
    </dgm:pt>
    <dgm:pt modelId="{75AC613C-B803-4E80-8026-A33ABCEE727A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 sz="1800" b="0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 sz="1800" b="0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Vocabulaire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 sz="1800" b="0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 sz="1800" b="0"/>
        </a:p>
      </dgm:t>
    </dgm:pt>
    <dgm:pt modelId="{341C0CA9-13AA-4D0E-A5E2-B79034FE31AE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Les plats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 sz="1800" b="0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 sz="1800" b="0"/>
        </a:p>
      </dgm:t>
    </dgm:pt>
    <dgm:pt modelId="{F067E1C4-85B5-4A3E-B2D7-DA41FDD38DAA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X. Production</a:t>
          </a:r>
        </a:p>
      </dgm:t>
    </dgm:pt>
    <dgm:pt modelId="{DB4EAE09-AF2D-436B-87E6-31A9DB2B16D0}" type="parTrans" cxnId="{C1EEFDA9-B255-4B51-B1DB-3641DE7BBF86}">
      <dgm:prSet/>
      <dgm:spPr/>
      <dgm:t>
        <a:bodyPr/>
        <a:lstStyle/>
        <a:p>
          <a:endParaRPr lang="fr-FR" sz="1800" b="0"/>
        </a:p>
      </dgm:t>
    </dgm:pt>
    <dgm:pt modelId="{2EEF8E01-41E5-4AA1-93AC-5F1133AE3F1A}" type="sibTrans" cxnId="{C1EEFDA9-B255-4B51-B1DB-3641DE7BBF86}">
      <dgm:prSet/>
      <dgm:spPr/>
      <dgm:t>
        <a:bodyPr/>
        <a:lstStyle/>
        <a:p>
          <a:endParaRPr lang="fr-FR" sz="1800" b="0"/>
        </a:p>
      </dgm:t>
    </dgm:pt>
    <dgm:pt modelId="{AE3FD9F6-39ED-4D97-B57C-09D45442995E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V. Grammaire</a:t>
          </a:r>
        </a:p>
      </dgm:t>
    </dgm:pt>
    <dgm:pt modelId="{2DDCF5E0-0898-4F25-8F8A-FA4BF591F7AB}" type="parTrans" cxnId="{A7E77A10-7D0D-41F0-9614-137A2874223A}">
      <dgm:prSet/>
      <dgm:spPr/>
      <dgm:t>
        <a:bodyPr/>
        <a:lstStyle/>
        <a:p>
          <a:endParaRPr lang="fr-FR" sz="1800" b="0"/>
        </a:p>
      </dgm:t>
    </dgm:pt>
    <dgm:pt modelId="{8C9FA23B-ED18-4A7D-8BB1-AD3491A39649}" type="sibTrans" cxnId="{A7E77A10-7D0D-41F0-9614-137A2874223A}">
      <dgm:prSet/>
      <dgm:spPr/>
      <dgm:t>
        <a:bodyPr/>
        <a:lstStyle/>
        <a:p>
          <a:endParaRPr lang="fr-FR" sz="1800" b="0"/>
        </a:p>
      </dgm:t>
    </dgm:pt>
    <dgm:pt modelId="{AC82FFCE-3E32-46C6-A2C9-B9E4ECBA782E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La quantité indéfinie</a:t>
          </a:r>
        </a:p>
      </dgm:t>
    </dgm:pt>
    <dgm:pt modelId="{7E4B2DE4-ADA3-4FA8-B445-506E63EE0DFC}" type="parTrans" cxnId="{DD32B9A3-E281-4EE5-A2FC-AA6BC22B5FF3}">
      <dgm:prSet/>
      <dgm:spPr/>
      <dgm:t>
        <a:bodyPr/>
        <a:lstStyle/>
        <a:p>
          <a:endParaRPr lang="fr-FR" sz="1800" b="0"/>
        </a:p>
      </dgm:t>
    </dgm:pt>
    <dgm:pt modelId="{FC7C6715-2CC5-4C03-9CE8-8230319E4CC6}" type="sibTrans" cxnId="{DD32B9A3-E281-4EE5-A2FC-AA6BC22B5FF3}">
      <dgm:prSet/>
      <dgm:spPr/>
      <dgm:t>
        <a:bodyPr/>
        <a:lstStyle/>
        <a:p>
          <a:endParaRPr lang="fr-FR" sz="1800" b="0"/>
        </a:p>
      </dgm:t>
    </dgm:pt>
    <dgm:pt modelId="{F8855CEF-8828-4DD2-BCCF-6E5D0960D33A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VI. Compréhension de texte 2</a:t>
          </a:r>
        </a:p>
      </dgm:t>
    </dgm:pt>
    <dgm:pt modelId="{D73C791C-A376-4F1D-8F1C-637BCEE9813B}" type="parTrans" cxnId="{EB7A9659-68ED-44F1-8B5B-2812F02B23FD}">
      <dgm:prSet/>
      <dgm:spPr/>
      <dgm:t>
        <a:bodyPr/>
        <a:lstStyle/>
        <a:p>
          <a:endParaRPr lang="fr-FR" sz="1800" b="0"/>
        </a:p>
      </dgm:t>
    </dgm:pt>
    <dgm:pt modelId="{26F2A18C-193E-4F4F-9047-864A7E8B64E6}" type="sibTrans" cxnId="{EB7A9659-68ED-44F1-8B5B-2812F02B23FD}">
      <dgm:prSet/>
      <dgm:spPr/>
      <dgm:t>
        <a:bodyPr/>
        <a:lstStyle/>
        <a:p>
          <a:endParaRPr lang="fr-FR" sz="1800" b="0"/>
        </a:p>
      </dgm:t>
    </dgm:pt>
    <dgm:pt modelId="{815E9469-8191-4680-9D32-5732F07F8EA9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Recherche des phrases clés</a:t>
          </a:r>
        </a:p>
      </dgm:t>
    </dgm:pt>
    <dgm:pt modelId="{2D9162E1-4D57-4C95-9CFD-557DBF0C8001}" type="parTrans" cxnId="{BF3EB4ED-BE73-49E1-A0F1-7D33CA44A92A}">
      <dgm:prSet/>
      <dgm:spPr/>
      <dgm:t>
        <a:bodyPr/>
        <a:lstStyle/>
        <a:p>
          <a:endParaRPr lang="fr-FR" sz="2000" b="0"/>
        </a:p>
      </dgm:t>
    </dgm:pt>
    <dgm:pt modelId="{FEDDC77D-0F38-4F9A-9959-8B41308D9A72}" type="sibTrans" cxnId="{BF3EB4ED-BE73-49E1-A0F1-7D33CA44A92A}">
      <dgm:prSet/>
      <dgm:spPr/>
      <dgm:t>
        <a:bodyPr/>
        <a:lstStyle/>
        <a:p>
          <a:endParaRPr lang="fr-FR" sz="2000" b="0"/>
        </a:p>
      </dgm:t>
    </dgm:pt>
    <dgm:pt modelId="{94403F65-ECD1-43C3-8A4D-283775996707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VII. Grammaire</a:t>
          </a:r>
        </a:p>
      </dgm:t>
    </dgm:pt>
    <dgm:pt modelId="{217144F4-FB95-404A-94F6-FDE02F35418D}" type="parTrans" cxnId="{7758A2B2-2D3B-4D2F-8589-0D4492DBA97F}">
      <dgm:prSet/>
      <dgm:spPr/>
      <dgm:t>
        <a:bodyPr/>
        <a:lstStyle/>
        <a:p>
          <a:endParaRPr lang="fr-FR" sz="2000" b="0"/>
        </a:p>
      </dgm:t>
    </dgm:pt>
    <dgm:pt modelId="{84873310-FFD4-4117-8D3E-C8486A552490}" type="sibTrans" cxnId="{7758A2B2-2D3B-4D2F-8589-0D4492DBA97F}">
      <dgm:prSet/>
      <dgm:spPr/>
      <dgm:t>
        <a:bodyPr/>
        <a:lstStyle/>
        <a:p>
          <a:endParaRPr lang="fr-FR" sz="2000" b="0"/>
        </a:p>
      </dgm:t>
    </dgm:pt>
    <dgm:pt modelId="{29F3F072-AABA-4458-AFD1-E34014BD7687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La quantité indéfinie</a:t>
          </a:r>
        </a:p>
      </dgm:t>
    </dgm:pt>
    <dgm:pt modelId="{AED1CA29-4917-47E9-AA9F-F4DEE4B57440}" type="parTrans" cxnId="{82E686C7-1510-4515-ABFA-4C6695DFF371}">
      <dgm:prSet/>
      <dgm:spPr/>
      <dgm:t>
        <a:bodyPr/>
        <a:lstStyle/>
        <a:p>
          <a:endParaRPr lang="fr-FR" sz="2000" b="0"/>
        </a:p>
      </dgm:t>
    </dgm:pt>
    <dgm:pt modelId="{87DE27A6-A8AB-45A9-9C5F-66AA5953A304}" type="sibTrans" cxnId="{82E686C7-1510-4515-ABFA-4C6695DFF371}">
      <dgm:prSet/>
      <dgm:spPr/>
      <dgm:t>
        <a:bodyPr/>
        <a:lstStyle/>
        <a:p>
          <a:endParaRPr lang="fr-FR" sz="2000" b="0"/>
        </a:p>
      </dgm:t>
    </dgm:pt>
    <dgm:pt modelId="{CD0D7E2C-C30C-427E-B609-96B690D02B10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VIII. Grammaire</a:t>
          </a:r>
        </a:p>
      </dgm:t>
    </dgm:pt>
    <dgm:pt modelId="{ECFA932A-B872-4F3C-830A-3146874FF74D}" type="parTrans" cxnId="{93AB5AD5-7E4B-45C4-868B-75820A704C3D}">
      <dgm:prSet/>
      <dgm:spPr/>
      <dgm:t>
        <a:bodyPr/>
        <a:lstStyle/>
        <a:p>
          <a:endParaRPr lang="fr-FR" b="0"/>
        </a:p>
      </dgm:t>
    </dgm:pt>
    <dgm:pt modelId="{0F421034-5A48-4D4D-BF90-F40A02C146C6}" type="sibTrans" cxnId="{93AB5AD5-7E4B-45C4-868B-75820A704C3D}">
      <dgm:prSet/>
      <dgm:spPr/>
      <dgm:t>
        <a:bodyPr/>
        <a:lstStyle/>
        <a:p>
          <a:endParaRPr lang="fr-FR" b="0"/>
        </a:p>
      </dgm:t>
    </dgm:pt>
    <dgm:pt modelId="{BC00898E-4019-4688-94AA-A7D0C01CA432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 pronom EN</a:t>
          </a:r>
        </a:p>
      </dgm:t>
    </dgm:pt>
    <dgm:pt modelId="{F02C0940-B686-4FC0-8E94-A09EA59D536B}" type="parTrans" cxnId="{C4109F1E-092E-4107-923B-21E90958601B}">
      <dgm:prSet/>
      <dgm:spPr/>
      <dgm:t>
        <a:bodyPr/>
        <a:lstStyle/>
        <a:p>
          <a:endParaRPr lang="fr-FR" b="0"/>
        </a:p>
      </dgm:t>
    </dgm:pt>
    <dgm:pt modelId="{57EFDA94-0832-4578-AAE4-C94C42B4A5B9}" type="sibTrans" cxnId="{C4109F1E-092E-4107-923B-21E90958601B}">
      <dgm:prSet/>
      <dgm:spPr/>
      <dgm:t>
        <a:bodyPr/>
        <a:lstStyle/>
        <a:p>
          <a:endParaRPr lang="fr-FR" b="0"/>
        </a:p>
      </dgm:t>
    </dgm:pt>
    <dgm:pt modelId="{7050944B-D1F4-4599-B558-50EE0CD6C1F1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IX. Phonétique</a:t>
          </a:r>
        </a:p>
      </dgm:t>
    </dgm:pt>
    <dgm:pt modelId="{E8A064B1-70B5-4B93-8220-8784C9F76D97}" type="parTrans" cxnId="{3FA12E76-490B-42D9-BD78-0A62F1CCF17A}">
      <dgm:prSet/>
      <dgm:spPr/>
      <dgm:t>
        <a:bodyPr/>
        <a:lstStyle/>
        <a:p>
          <a:endParaRPr lang="fr-FR" b="0"/>
        </a:p>
      </dgm:t>
    </dgm:pt>
    <dgm:pt modelId="{43485BB5-8835-457C-8490-D1BC62210949}" type="sibTrans" cxnId="{3FA12E76-490B-42D9-BD78-0A62F1CCF17A}">
      <dgm:prSet/>
      <dgm:spPr/>
      <dgm:t>
        <a:bodyPr/>
        <a:lstStyle/>
        <a:p>
          <a:endParaRPr lang="fr-FR" b="0"/>
        </a:p>
      </dgm:t>
    </dgm:pt>
    <dgm:pt modelId="{A84B5428-7C36-4A59-9657-03CBB3CD7B62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La liaison avec le pronom EN</a:t>
          </a:r>
        </a:p>
      </dgm:t>
    </dgm:pt>
    <dgm:pt modelId="{F4ABBF1C-088A-473A-A479-1E04FBDD8FC8}" type="parTrans" cxnId="{E82EFF25-CCA0-4332-9834-480351B35FF4}">
      <dgm:prSet/>
      <dgm:spPr/>
      <dgm:t>
        <a:bodyPr/>
        <a:lstStyle/>
        <a:p>
          <a:endParaRPr lang="fr-FR" b="0"/>
        </a:p>
      </dgm:t>
    </dgm:pt>
    <dgm:pt modelId="{52AC4A3D-871C-4F93-9C9C-9653C16B403E}" type="sibTrans" cxnId="{E82EFF25-CCA0-4332-9834-480351B35FF4}">
      <dgm:prSet/>
      <dgm:spPr/>
      <dgm:t>
        <a:bodyPr/>
        <a:lstStyle/>
        <a:p>
          <a:endParaRPr lang="fr-FR" b="0"/>
        </a:p>
      </dgm:t>
    </dgm:pt>
    <dgm:pt modelId="{70FB0FB3-F696-4CEA-B974-6FD336677361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Imaginer un menu équilibré</a:t>
          </a:r>
        </a:p>
      </dgm:t>
    </dgm:pt>
    <dgm:pt modelId="{DC27A998-7FFE-4244-A9B0-5E85B95A9B40}" type="parTrans" cxnId="{D190A54E-8DD2-452A-9DAE-11CC2E907CA7}">
      <dgm:prSet/>
      <dgm:spPr/>
      <dgm:t>
        <a:bodyPr/>
        <a:lstStyle/>
        <a:p>
          <a:endParaRPr lang="fr-FR" b="0"/>
        </a:p>
      </dgm:t>
    </dgm:pt>
    <dgm:pt modelId="{C3EA365F-A132-4F16-AB40-E923B5CE41C7}" type="sibTrans" cxnId="{D190A54E-8DD2-452A-9DAE-11CC2E907CA7}">
      <dgm:prSet/>
      <dgm:spPr/>
      <dgm:t>
        <a:bodyPr/>
        <a:lstStyle/>
        <a:p>
          <a:endParaRPr lang="fr-FR" b="0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0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0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0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0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0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0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0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0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EA7DEEE-D4A8-4A53-9213-80D6C7765A92}" type="pres">
      <dgm:prSet presAssocID="{AE3FD9F6-39ED-4D97-B57C-09D45442995E}" presName="linNode" presStyleCnt="0"/>
      <dgm:spPr/>
    </dgm:pt>
    <dgm:pt modelId="{25084FD9-5495-412B-9855-B525D1A4B99D}" type="pres">
      <dgm:prSet presAssocID="{AE3FD9F6-39ED-4D97-B57C-09D45442995E}" presName="parentShp" presStyleLbl="node1" presStyleIdx="4" presStyleCnt="10">
        <dgm:presLayoutVars>
          <dgm:bulletEnabled val="1"/>
        </dgm:presLayoutVars>
      </dgm:prSet>
      <dgm:spPr/>
    </dgm:pt>
    <dgm:pt modelId="{AA402E94-746D-4FD4-8DDA-9C6392665321}" type="pres">
      <dgm:prSet presAssocID="{AE3FD9F6-39ED-4D97-B57C-09D45442995E}" presName="childShp" presStyleLbl="bgAccFollowNode1" presStyleIdx="4" presStyleCnt="10">
        <dgm:presLayoutVars>
          <dgm:bulletEnabled val="1"/>
        </dgm:presLayoutVars>
      </dgm:prSet>
      <dgm:spPr/>
    </dgm:pt>
    <dgm:pt modelId="{B4B5EEC5-E8C9-498E-AA80-0F0165BF65B2}" type="pres">
      <dgm:prSet presAssocID="{8C9FA23B-ED18-4A7D-8BB1-AD3491A39649}" presName="spacing" presStyleCnt="0"/>
      <dgm:spPr/>
    </dgm:pt>
    <dgm:pt modelId="{1E1C4E82-1D61-4C70-B936-3AC07D3AFF80}" type="pres">
      <dgm:prSet presAssocID="{F8855CEF-8828-4DD2-BCCF-6E5D0960D33A}" presName="linNode" presStyleCnt="0"/>
      <dgm:spPr/>
    </dgm:pt>
    <dgm:pt modelId="{61DD26BF-D692-4702-8150-B2995618FC7D}" type="pres">
      <dgm:prSet presAssocID="{F8855CEF-8828-4DD2-BCCF-6E5D0960D33A}" presName="parentShp" presStyleLbl="node1" presStyleIdx="5" presStyleCnt="10">
        <dgm:presLayoutVars>
          <dgm:bulletEnabled val="1"/>
        </dgm:presLayoutVars>
      </dgm:prSet>
      <dgm:spPr/>
    </dgm:pt>
    <dgm:pt modelId="{446B0F34-DE7A-4269-8E44-112460DE97BA}" type="pres">
      <dgm:prSet presAssocID="{F8855CEF-8828-4DD2-BCCF-6E5D0960D33A}" presName="childShp" presStyleLbl="bgAccFollowNode1" presStyleIdx="5" presStyleCnt="10">
        <dgm:presLayoutVars>
          <dgm:bulletEnabled val="1"/>
        </dgm:presLayoutVars>
      </dgm:prSet>
      <dgm:spPr/>
    </dgm:pt>
    <dgm:pt modelId="{FD5EBC5F-D461-4371-B8B4-49560B489F0F}" type="pres">
      <dgm:prSet presAssocID="{26F2A18C-193E-4F4F-9047-864A7E8B64E6}" presName="spacing" presStyleCnt="0"/>
      <dgm:spPr/>
    </dgm:pt>
    <dgm:pt modelId="{67BDD7AA-1F1B-43A9-B2AF-14E3E4B788A0}" type="pres">
      <dgm:prSet presAssocID="{94403F65-ECD1-43C3-8A4D-283775996707}" presName="linNode" presStyleCnt="0"/>
      <dgm:spPr/>
    </dgm:pt>
    <dgm:pt modelId="{E10F4E42-B289-4D9E-B3C8-0ECADADEA83A}" type="pres">
      <dgm:prSet presAssocID="{94403F65-ECD1-43C3-8A4D-283775996707}" presName="parentShp" presStyleLbl="node1" presStyleIdx="6" presStyleCnt="10">
        <dgm:presLayoutVars>
          <dgm:bulletEnabled val="1"/>
        </dgm:presLayoutVars>
      </dgm:prSet>
      <dgm:spPr/>
    </dgm:pt>
    <dgm:pt modelId="{D10C408C-BE50-4E28-8FA1-89F80E0630E3}" type="pres">
      <dgm:prSet presAssocID="{94403F65-ECD1-43C3-8A4D-283775996707}" presName="childShp" presStyleLbl="bgAccFollowNode1" presStyleIdx="6" presStyleCnt="10">
        <dgm:presLayoutVars>
          <dgm:bulletEnabled val="1"/>
        </dgm:presLayoutVars>
      </dgm:prSet>
      <dgm:spPr/>
    </dgm:pt>
    <dgm:pt modelId="{DEE77942-77CB-46FF-81F6-8B6B0B634B66}" type="pres">
      <dgm:prSet presAssocID="{84873310-FFD4-4117-8D3E-C8486A552490}" presName="spacing" presStyleCnt="0"/>
      <dgm:spPr/>
    </dgm:pt>
    <dgm:pt modelId="{3B29C899-ED31-494D-AAAB-700EE0CA890E}" type="pres">
      <dgm:prSet presAssocID="{CD0D7E2C-C30C-427E-B609-96B690D02B10}" presName="linNode" presStyleCnt="0"/>
      <dgm:spPr/>
    </dgm:pt>
    <dgm:pt modelId="{D5197458-2C2B-4DA3-A44E-FFAE0FF676E5}" type="pres">
      <dgm:prSet presAssocID="{CD0D7E2C-C30C-427E-B609-96B690D02B10}" presName="parentShp" presStyleLbl="node1" presStyleIdx="7" presStyleCnt="10">
        <dgm:presLayoutVars>
          <dgm:bulletEnabled val="1"/>
        </dgm:presLayoutVars>
      </dgm:prSet>
      <dgm:spPr/>
    </dgm:pt>
    <dgm:pt modelId="{E44D0563-0AA4-4FAC-8689-671FCD7E6404}" type="pres">
      <dgm:prSet presAssocID="{CD0D7E2C-C30C-427E-B609-96B690D02B10}" presName="childShp" presStyleLbl="bgAccFollowNode1" presStyleIdx="7" presStyleCnt="10">
        <dgm:presLayoutVars>
          <dgm:bulletEnabled val="1"/>
        </dgm:presLayoutVars>
      </dgm:prSet>
      <dgm:spPr/>
    </dgm:pt>
    <dgm:pt modelId="{4CF9C97B-9746-4D99-9C96-F82AF77BB87C}" type="pres">
      <dgm:prSet presAssocID="{0F421034-5A48-4D4D-BF90-F40A02C146C6}" presName="spacing" presStyleCnt="0"/>
      <dgm:spPr/>
    </dgm:pt>
    <dgm:pt modelId="{DE9EFDD2-8876-4670-B988-C177EC652D22}" type="pres">
      <dgm:prSet presAssocID="{7050944B-D1F4-4599-B558-50EE0CD6C1F1}" presName="linNode" presStyleCnt="0"/>
      <dgm:spPr/>
    </dgm:pt>
    <dgm:pt modelId="{7B1CD7CF-B527-4A90-86FC-666B77A5A43E}" type="pres">
      <dgm:prSet presAssocID="{7050944B-D1F4-4599-B558-50EE0CD6C1F1}" presName="parentShp" presStyleLbl="node1" presStyleIdx="8" presStyleCnt="10">
        <dgm:presLayoutVars>
          <dgm:bulletEnabled val="1"/>
        </dgm:presLayoutVars>
      </dgm:prSet>
      <dgm:spPr/>
    </dgm:pt>
    <dgm:pt modelId="{3F05A515-5CBE-4D22-8C8C-10D5A5AFDB74}" type="pres">
      <dgm:prSet presAssocID="{7050944B-D1F4-4599-B558-50EE0CD6C1F1}" presName="childShp" presStyleLbl="bgAccFollowNode1" presStyleIdx="8" presStyleCnt="10">
        <dgm:presLayoutVars>
          <dgm:bulletEnabled val="1"/>
        </dgm:presLayoutVars>
      </dgm:prSet>
      <dgm:spPr/>
    </dgm:pt>
    <dgm:pt modelId="{F4AFE22B-7A9C-4185-9A1C-721DE7BF234F}" type="pres">
      <dgm:prSet presAssocID="{43485BB5-8835-457C-8490-D1BC62210949}" presName="spacing" presStyleCnt="0"/>
      <dgm:spPr/>
    </dgm:pt>
    <dgm:pt modelId="{5F3ACFFE-DAD7-4F3F-B75A-8AAFD478FE51}" type="pres">
      <dgm:prSet presAssocID="{F067E1C4-85B5-4A3E-B2D7-DA41FDD38DAA}" presName="linNode" presStyleCnt="0"/>
      <dgm:spPr/>
    </dgm:pt>
    <dgm:pt modelId="{F8C4A007-A6C2-4D43-8595-3D19E4B2E4B9}" type="pres">
      <dgm:prSet presAssocID="{F067E1C4-85B5-4A3E-B2D7-DA41FDD38DAA}" presName="parentShp" presStyleLbl="node1" presStyleIdx="9" presStyleCnt="10">
        <dgm:presLayoutVars>
          <dgm:bulletEnabled val="1"/>
        </dgm:presLayoutVars>
      </dgm:prSet>
      <dgm:spPr/>
    </dgm:pt>
    <dgm:pt modelId="{09F798BC-86CE-4C5E-BE89-DD759D88F16B}" type="pres">
      <dgm:prSet presAssocID="{F067E1C4-85B5-4A3E-B2D7-DA41FDD38DAA}" presName="childShp" presStyleLbl="bgAccFollowNode1" presStyleIdx="9" presStyleCnt="10">
        <dgm:presLayoutVars>
          <dgm:bulletEnabled val="1"/>
        </dgm:presLayoutVars>
      </dgm:prSet>
      <dgm:spPr/>
    </dgm:pt>
  </dgm:ptLst>
  <dgm:cxnLst>
    <dgm:cxn modelId="{82246104-C44B-4148-8613-E2CFBB81A9AD}" type="presOf" srcId="{29F3F072-AABA-4458-AFD1-E34014BD7687}" destId="{D10C408C-BE50-4E28-8FA1-89F80E0630E3}" srcOrd="0" destOrd="0" presId="urn:microsoft.com/office/officeart/2005/8/layout/vList6"/>
    <dgm:cxn modelId="{A7E77A10-7D0D-41F0-9614-137A2874223A}" srcId="{CF9055CF-8DEB-4A02-949A-DE72B6AC5D37}" destId="{AE3FD9F6-39ED-4D97-B57C-09D45442995E}" srcOrd="4" destOrd="0" parTransId="{2DDCF5E0-0898-4F25-8F8A-FA4BF591F7AB}" sibTransId="{8C9FA23B-ED18-4A7D-8BB1-AD3491A39649}"/>
    <dgm:cxn modelId="{C4109F1E-092E-4107-923B-21E90958601B}" srcId="{CD0D7E2C-C30C-427E-B609-96B690D02B10}" destId="{BC00898E-4019-4688-94AA-A7D0C01CA432}" srcOrd="0" destOrd="0" parTransId="{F02C0940-B686-4FC0-8E94-A09EA59D536B}" sibTransId="{57EFDA94-0832-4578-AAE4-C94C42B4A5B9}"/>
    <dgm:cxn modelId="{E82EFF25-CCA0-4332-9834-480351B35FF4}" srcId="{7050944B-D1F4-4599-B558-50EE0CD6C1F1}" destId="{A84B5428-7C36-4A59-9657-03CBB3CD7B62}" srcOrd="0" destOrd="0" parTransId="{F4ABBF1C-088A-473A-A479-1E04FBDD8FC8}" sibTransId="{52AC4A3D-871C-4F93-9C9C-9653C16B403E}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58A6D63C-DD3E-457E-B8B3-0D1BFF9ED7A6}" type="presOf" srcId="{70FB0FB3-F696-4CEA-B974-6FD336677361}" destId="{09F798BC-86CE-4C5E-BE89-DD759D88F16B}" srcOrd="0" destOrd="0" presId="urn:microsoft.com/office/officeart/2005/8/layout/vList6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3725C49-11AC-4912-ABF5-73BA0C4D0EC2}" type="presOf" srcId="{F8855CEF-8828-4DD2-BCCF-6E5D0960D33A}" destId="{61DD26BF-D692-4702-8150-B2995618FC7D}" srcOrd="0" destOrd="0" presId="urn:microsoft.com/office/officeart/2005/8/layout/vList6"/>
    <dgm:cxn modelId="{D190A54E-8DD2-452A-9DAE-11CC2E907CA7}" srcId="{F067E1C4-85B5-4A3E-B2D7-DA41FDD38DAA}" destId="{70FB0FB3-F696-4CEA-B974-6FD336677361}" srcOrd="0" destOrd="0" parTransId="{DC27A998-7FFE-4244-A9B0-5E85B95A9B40}" sibTransId="{C3EA365F-A132-4F16-AB40-E923B5CE41C7}"/>
    <dgm:cxn modelId="{87BF9754-8002-46C7-AFC8-0692AA8C2801}" type="presOf" srcId="{AE3FD9F6-39ED-4D97-B57C-09D45442995E}" destId="{25084FD9-5495-412B-9855-B525D1A4B99D}" srcOrd="0" destOrd="0" presId="urn:microsoft.com/office/officeart/2005/8/layout/vList6"/>
    <dgm:cxn modelId="{3FA12E76-490B-42D9-BD78-0A62F1CCF17A}" srcId="{CF9055CF-8DEB-4A02-949A-DE72B6AC5D37}" destId="{7050944B-D1F4-4599-B558-50EE0CD6C1F1}" srcOrd="8" destOrd="0" parTransId="{E8A064B1-70B5-4B93-8220-8784C9F76D97}" sibTransId="{43485BB5-8835-457C-8490-D1BC62210949}"/>
    <dgm:cxn modelId="{EB7A9659-68ED-44F1-8B5B-2812F02B23FD}" srcId="{CF9055CF-8DEB-4A02-949A-DE72B6AC5D37}" destId="{F8855CEF-8828-4DD2-BCCF-6E5D0960D33A}" srcOrd="5" destOrd="0" parTransId="{D73C791C-A376-4F1D-8F1C-637BCEE9813B}" sibTransId="{26F2A18C-193E-4F4F-9047-864A7E8B64E6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D129CF80-2EA9-455C-8B9C-362BD5F55D01}" type="presOf" srcId="{815E9469-8191-4680-9D32-5732F07F8EA9}" destId="{446B0F34-DE7A-4269-8E44-112460DE97BA}" srcOrd="0" destOrd="0" presId="urn:microsoft.com/office/officeart/2005/8/layout/vList6"/>
    <dgm:cxn modelId="{71D48282-98FE-4A51-94B2-2FD339384E89}" type="presOf" srcId="{AC82FFCE-3E32-46C6-A2C9-B9E4ECBA782E}" destId="{AA402E94-746D-4FD4-8DDA-9C6392665321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59890-6D6D-4D3B-8516-1DCB7F3A7E2B}" type="presOf" srcId="{94403F65-ECD1-43C3-8A4D-283775996707}" destId="{E10F4E42-B289-4D9E-B3C8-0ECADADEA83A}" srcOrd="0" destOrd="0" presId="urn:microsoft.com/office/officeart/2005/8/layout/vList6"/>
    <dgm:cxn modelId="{DE948296-40D0-434B-9F6B-9CE792F588D7}" type="presOf" srcId="{BC00898E-4019-4688-94AA-A7D0C01CA432}" destId="{E44D0563-0AA4-4FAC-8689-671FCD7E6404}" srcOrd="0" destOrd="0" presId="urn:microsoft.com/office/officeart/2005/8/layout/vList6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EE33C8A1-2FA4-49B9-8E1E-4457F7458806}" type="presOf" srcId="{F067E1C4-85B5-4A3E-B2D7-DA41FDD38DAA}" destId="{F8C4A007-A6C2-4D43-8595-3D19E4B2E4B9}" srcOrd="0" destOrd="0" presId="urn:microsoft.com/office/officeart/2005/8/layout/vList6"/>
    <dgm:cxn modelId="{DD32B9A3-E281-4EE5-A2FC-AA6BC22B5FF3}" srcId="{AE3FD9F6-39ED-4D97-B57C-09D45442995E}" destId="{AC82FFCE-3E32-46C6-A2C9-B9E4ECBA782E}" srcOrd="0" destOrd="0" parTransId="{7E4B2DE4-ADA3-4FA8-B445-506E63EE0DFC}" sibTransId="{FC7C6715-2CC5-4C03-9CE8-8230319E4CC6}"/>
    <dgm:cxn modelId="{C1EEFDA9-B255-4B51-B1DB-3641DE7BBF86}" srcId="{CF9055CF-8DEB-4A02-949A-DE72B6AC5D37}" destId="{F067E1C4-85B5-4A3E-B2D7-DA41FDD38DAA}" srcOrd="9" destOrd="0" parTransId="{DB4EAE09-AF2D-436B-87E6-31A9DB2B16D0}" sibTransId="{2EEF8E01-41E5-4AA1-93AC-5F1133AE3F1A}"/>
    <dgm:cxn modelId="{9D846CAC-0F51-44EF-978D-83ACD9AA464D}" type="presOf" srcId="{7050944B-D1F4-4599-B558-50EE0CD6C1F1}" destId="{7B1CD7CF-B527-4A90-86FC-666B77A5A43E}" srcOrd="0" destOrd="0" presId="urn:microsoft.com/office/officeart/2005/8/layout/vList6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7758A2B2-2D3B-4D2F-8589-0D4492DBA97F}" srcId="{CF9055CF-8DEB-4A02-949A-DE72B6AC5D37}" destId="{94403F65-ECD1-43C3-8A4D-283775996707}" srcOrd="6" destOrd="0" parTransId="{217144F4-FB95-404A-94F6-FDE02F35418D}" sibTransId="{84873310-FFD4-4117-8D3E-C8486A552490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82E686C7-1510-4515-ABFA-4C6695DFF371}" srcId="{94403F65-ECD1-43C3-8A4D-283775996707}" destId="{29F3F072-AABA-4458-AFD1-E34014BD7687}" srcOrd="0" destOrd="0" parTransId="{AED1CA29-4917-47E9-AA9F-F4DEE4B57440}" sibTransId="{87DE27A6-A8AB-45A9-9C5F-66AA5953A304}"/>
    <dgm:cxn modelId="{19146CCD-C3CC-41B4-AB7D-0578636BD653}" type="presOf" srcId="{CD0D7E2C-C30C-427E-B609-96B690D02B10}" destId="{D5197458-2C2B-4DA3-A44E-FFAE0FF676E5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93AB5AD5-7E4B-45C4-868B-75820A704C3D}" srcId="{CF9055CF-8DEB-4A02-949A-DE72B6AC5D37}" destId="{CD0D7E2C-C30C-427E-B609-96B690D02B10}" srcOrd="7" destOrd="0" parTransId="{ECFA932A-B872-4F3C-830A-3146874FF74D}" sibTransId="{0F421034-5A48-4D4D-BF90-F40A02C146C6}"/>
    <dgm:cxn modelId="{F44B26E0-0E8F-4AD7-8DBE-0195672EE801}" type="presOf" srcId="{A84B5428-7C36-4A59-9657-03CBB3CD7B62}" destId="{3F05A515-5CBE-4D22-8C8C-10D5A5AFDB74}" srcOrd="0" destOrd="0" presId="urn:microsoft.com/office/officeart/2005/8/layout/vList6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BF3EB4ED-BE73-49E1-A0F1-7D33CA44A92A}" srcId="{F8855CEF-8828-4DD2-BCCF-6E5D0960D33A}" destId="{815E9469-8191-4680-9D32-5732F07F8EA9}" srcOrd="0" destOrd="0" parTransId="{2D9162E1-4D57-4C95-9CFD-557DBF0C8001}" sibTransId="{FEDDC77D-0F38-4F9A-9959-8B41308D9A72}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B6E73699-6BC2-4A7A-8D66-0912AE394D26}" type="presParOf" srcId="{5ACC8FAA-3A9A-41B0-9DDA-865905840129}" destId="{2EA7DEEE-D4A8-4A53-9213-80D6C7765A92}" srcOrd="8" destOrd="0" presId="urn:microsoft.com/office/officeart/2005/8/layout/vList6"/>
    <dgm:cxn modelId="{6F73564D-F373-4885-BC69-EAD6128C6BA4}" type="presParOf" srcId="{2EA7DEEE-D4A8-4A53-9213-80D6C7765A92}" destId="{25084FD9-5495-412B-9855-B525D1A4B99D}" srcOrd="0" destOrd="0" presId="urn:microsoft.com/office/officeart/2005/8/layout/vList6"/>
    <dgm:cxn modelId="{809577C7-C7AD-450E-819A-F8176CC208FE}" type="presParOf" srcId="{2EA7DEEE-D4A8-4A53-9213-80D6C7765A92}" destId="{AA402E94-746D-4FD4-8DDA-9C6392665321}" srcOrd="1" destOrd="0" presId="urn:microsoft.com/office/officeart/2005/8/layout/vList6"/>
    <dgm:cxn modelId="{4978D05E-77E8-48A5-8B06-B399302E86FD}" type="presParOf" srcId="{5ACC8FAA-3A9A-41B0-9DDA-865905840129}" destId="{B4B5EEC5-E8C9-498E-AA80-0F0165BF65B2}" srcOrd="9" destOrd="0" presId="urn:microsoft.com/office/officeart/2005/8/layout/vList6"/>
    <dgm:cxn modelId="{9D5B80B8-555F-40C6-8A41-B166C21AB40C}" type="presParOf" srcId="{5ACC8FAA-3A9A-41B0-9DDA-865905840129}" destId="{1E1C4E82-1D61-4C70-B936-3AC07D3AFF80}" srcOrd="10" destOrd="0" presId="urn:microsoft.com/office/officeart/2005/8/layout/vList6"/>
    <dgm:cxn modelId="{71C9F576-EA4F-4A5B-ADC1-996AF7A8DC2E}" type="presParOf" srcId="{1E1C4E82-1D61-4C70-B936-3AC07D3AFF80}" destId="{61DD26BF-D692-4702-8150-B2995618FC7D}" srcOrd="0" destOrd="0" presId="urn:microsoft.com/office/officeart/2005/8/layout/vList6"/>
    <dgm:cxn modelId="{87070568-BCCF-4B58-A8A8-B76343654A26}" type="presParOf" srcId="{1E1C4E82-1D61-4C70-B936-3AC07D3AFF80}" destId="{446B0F34-DE7A-4269-8E44-112460DE97BA}" srcOrd="1" destOrd="0" presId="urn:microsoft.com/office/officeart/2005/8/layout/vList6"/>
    <dgm:cxn modelId="{594728E0-C416-4CC3-9F8E-041CAAE86E03}" type="presParOf" srcId="{5ACC8FAA-3A9A-41B0-9DDA-865905840129}" destId="{FD5EBC5F-D461-4371-B8B4-49560B489F0F}" srcOrd="11" destOrd="0" presId="urn:microsoft.com/office/officeart/2005/8/layout/vList6"/>
    <dgm:cxn modelId="{46387F2F-6FA7-4BDF-BB54-7A1E6C30C0D2}" type="presParOf" srcId="{5ACC8FAA-3A9A-41B0-9DDA-865905840129}" destId="{67BDD7AA-1F1B-43A9-B2AF-14E3E4B788A0}" srcOrd="12" destOrd="0" presId="urn:microsoft.com/office/officeart/2005/8/layout/vList6"/>
    <dgm:cxn modelId="{8346F261-9679-4E84-8E4F-7A39DC944AC6}" type="presParOf" srcId="{67BDD7AA-1F1B-43A9-B2AF-14E3E4B788A0}" destId="{E10F4E42-B289-4D9E-B3C8-0ECADADEA83A}" srcOrd="0" destOrd="0" presId="urn:microsoft.com/office/officeart/2005/8/layout/vList6"/>
    <dgm:cxn modelId="{94997693-15E6-4534-859D-20320220CD9A}" type="presParOf" srcId="{67BDD7AA-1F1B-43A9-B2AF-14E3E4B788A0}" destId="{D10C408C-BE50-4E28-8FA1-89F80E0630E3}" srcOrd="1" destOrd="0" presId="urn:microsoft.com/office/officeart/2005/8/layout/vList6"/>
    <dgm:cxn modelId="{FF003C0C-29CE-4624-8A8A-F287696B6C3A}" type="presParOf" srcId="{5ACC8FAA-3A9A-41B0-9DDA-865905840129}" destId="{DEE77942-77CB-46FF-81F6-8B6B0B634B66}" srcOrd="13" destOrd="0" presId="urn:microsoft.com/office/officeart/2005/8/layout/vList6"/>
    <dgm:cxn modelId="{F81E04F5-88DD-4199-B391-0277CEC45C1B}" type="presParOf" srcId="{5ACC8FAA-3A9A-41B0-9DDA-865905840129}" destId="{3B29C899-ED31-494D-AAAB-700EE0CA890E}" srcOrd="14" destOrd="0" presId="urn:microsoft.com/office/officeart/2005/8/layout/vList6"/>
    <dgm:cxn modelId="{EC1CE831-729F-4546-BABB-1977CAAF473B}" type="presParOf" srcId="{3B29C899-ED31-494D-AAAB-700EE0CA890E}" destId="{D5197458-2C2B-4DA3-A44E-FFAE0FF676E5}" srcOrd="0" destOrd="0" presId="urn:microsoft.com/office/officeart/2005/8/layout/vList6"/>
    <dgm:cxn modelId="{BEA78E57-DAA5-45D4-AC82-E41923705761}" type="presParOf" srcId="{3B29C899-ED31-494D-AAAB-700EE0CA890E}" destId="{E44D0563-0AA4-4FAC-8689-671FCD7E6404}" srcOrd="1" destOrd="0" presId="urn:microsoft.com/office/officeart/2005/8/layout/vList6"/>
    <dgm:cxn modelId="{2F036002-6848-43B6-BAA1-1C6FE7968A9F}" type="presParOf" srcId="{5ACC8FAA-3A9A-41B0-9DDA-865905840129}" destId="{4CF9C97B-9746-4D99-9C96-F82AF77BB87C}" srcOrd="15" destOrd="0" presId="urn:microsoft.com/office/officeart/2005/8/layout/vList6"/>
    <dgm:cxn modelId="{1C85DF9F-2271-4E15-ADB4-EB686DA6836A}" type="presParOf" srcId="{5ACC8FAA-3A9A-41B0-9DDA-865905840129}" destId="{DE9EFDD2-8876-4670-B988-C177EC652D22}" srcOrd="16" destOrd="0" presId="urn:microsoft.com/office/officeart/2005/8/layout/vList6"/>
    <dgm:cxn modelId="{FDE430F4-D766-4349-8209-5AC431BE6C99}" type="presParOf" srcId="{DE9EFDD2-8876-4670-B988-C177EC652D22}" destId="{7B1CD7CF-B527-4A90-86FC-666B77A5A43E}" srcOrd="0" destOrd="0" presId="urn:microsoft.com/office/officeart/2005/8/layout/vList6"/>
    <dgm:cxn modelId="{9E1FC6D1-D93A-42F7-84DC-805594047BE4}" type="presParOf" srcId="{DE9EFDD2-8876-4670-B988-C177EC652D22}" destId="{3F05A515-5CBE-4D22-8C8C-10D5A5AFDB74}" srcOrd="1" destOrd="0" presId="urn:microsoft.com/office/officeart/2005/8/layout/vList6"/>
    <dgm:cxn modelId="{A26ACB2F-E7BC-4EC2-B7D4-264CFA08A9B1}" type="presParOf" srcId="{5ACC8FAA-3A9A-41B0-9DDA-865905840129}" destId="{F4AFE22B-7A9C-4185-9A1C-721DE7BF234F}" srcOrd="17" destOrd="0" presId="urn:microsoft.com/office/officeart/2005/8/layout/vList6"/>
    <dgm:cxn modelId="{50E3ED1D-5F6B-40F4-8246-8468717C635F}" type="presParOf" srcId="{5ACC8FAA-3A9A-41B0-9DDA-865905840129}" destId="{5F3ACFFE-DAD7-4F3F-B75A-8AAFD478FE51}" srcOrd="18" destOrd="0" presId="urn:microsoft.com/office/officeart/2005/8/layout/vList6"/>
    <dgm:cxn modelId="{543A70E7-F58F-4C35-9F09-2998E9C1BB9E}" type="presParOf" srcId="{5F3ACFFE-DAD7-4F3F-B75A-8AAFD478FE51}" destId="{F8C4A007-A6C2-4D43-8595-3D19E4B2E4B9}" srcOrd="0" destOrd="0" presId="urn:microsoft.com/office/officeart/2005/8/layout/vList6"/>
    <dgm:cxn modelId="{CD36993D-AC40-4294-8570-4DA02C5B0AC5}" type="presParOf" srcId="{5F3ACFFE-DAD7-4F3F-B75A-8AAFD478FE51}" destId="{09F798BC-86CE-4C5E-BE89-DD759D88F16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aliments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plats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qté indéfinie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Gr:   pronom EN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C. texte 2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Gr           qté définie</a:t>
          </a:r>
          <a:endParaRPr lang="fr-FR" sz="14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4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IX.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0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0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0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0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0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aliments et boissons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plats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quantité (définie/indéfinie)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EN »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déjeuners de l’équipe de France de football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20847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aliments et boissons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plats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quantité (définie/indéfinie)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EN »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déjeuners de l’équipe de France de football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aliments et boissons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plats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quantité (définie/</a:t>
          </a:r>
          <a:r>
            <a:rPr lang="fr-FR" sz="1800" b="0" kern="1200" noProof="0" dirty="0">
              <a:solidFill>
                <a:srgbClr val="FF0000"/>
              </a:solidFill>
            </a:rPr>
            <a:t>indéfinie</a:t>
          </a:r>
          <a:r>
            <a:rPr lang="fr-FR" sz="1800" b="0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EN »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déjeuners de l’équipe de France de football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aliments et boissons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plats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quantité (définie/indéfinie)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EN »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déjeuners de l’équipe de France de football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aliments et boissons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plats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quantité (</a:t>
          </a:r>
          <a:r>
            <a:rPr lang="fr-FR" sz="1800" b="0" kern="1200" noProof="0" dirty="0">
              <a:solidFill>
                <a:srgbClr val="FF0000"/>
              </a:solidFill>
            </a:rPr>
            <a:t>définie</a:t>
          </a:r>
          <a:r>
            <a:rPr lang="fr-FR" sz="1800" b="0" kern="1200" noProof="0" dirty="0"/>
            <a:t>/</a:t>
          </a:r>
          <a:r>
            <a:rPr lang="fr-FR" sz="1800" b="0" kern="1200" noProof="0" dirty="0">
              <a:solidFill>
                <a:schemeClr val="bg1"/>
              </a:solidFill>
            </a:rPr>
            <a:t>indéfinie</a:t>
          </a:r>
          <a:r>
            <a:rPr lang="fr-FR" sz="1800" b="0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EN »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déjeuners de l’équipe de France de football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aliments et boissons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plats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quantité (</a:t>
          </a:r>
          <a:r>
            <a:rPr lang="fr-FR" sz="1800" b="0" strike="sngStrike" kern="1200" noProof="0" dirty="0">
              <a:solidFill>
                <a:srgbClr val="FF0000"/>
              </a:solidFill>
            </a:rPr>
            <a:t>définie</a:t>
          </a:r>
          <a:r>
            <a:rPr lang="fr-FR" sz="1800" b="0" strike="sngStrike" kern="1200" noProof="0" dirty="0"/>
            <a:t>/</a:t>
          </a:r>
          <a:r>
            <a:rPr lang="fr-FR" sz="1800" b="0" strike="sngStrike" kern="1200" noProof="0" dirty="0">
              <a:solidFill>
                <a:schemeClr val="bg1"/>
              </a:solidFill>
            </a:rPr>
            <a:t>indéfinie</a:t>
          </a:r>
          <a:r>
            <a:rPr lang="fr-FR" sz="1800" b="0" strike="sngStrike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EN »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déjeuners de l’équipe de France de football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foods</a:t>
          </a:r>
          <a:r>
            <a:rPr lang="fr-FR" sz="2500" kern="1200" dirty="0"/>
            <a:t> and drinks.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make</a:t>
          </a:r>
          <a:r>
            <a:rPr lang="fr-FR" sz="2500" kern="1200" dirty="0"/>
            <a:t> a </a:t>
          </a:r>
          <a:r>
            <a:rPr lang="fr-FR" sz="2500" kern="1200" dirty="0" err="1"/>
            <a:t>healthy</a:t>
          </a:r>
          <a:r>
            <a:rPr lang="fr-FR" sz="2500" kern="1200" dirty="0"/>
            <a:t> menu.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give</a:t>
          </a:r>
          <a:r>
            <a:rPr lang="fr-FR" sz="2500" kern="1200" dirty="0"/>
            <a:t> </a:t>
          </a:r>
          <a:r>
            <a:rPr lang="fr-FR" sz="2500" kern="1200" dirty="0" err="1"/>
            <a:t>advises</a:t>
          </a:r>
          <a:r>
            <a:rPr lang="fr-FR" sz="2500" kern="1200" dirty="0"/>
            <a:t> to </a:t>
          </a:r>
          <a:r>
            <a:rPr lang="fr-FR" sz="2500" kern="1200" dirty="0" err="1"/>
            <a:t>be</a:t>
          </a:r>
          <a:r>
            <a:rPr lang="fr-FR" sz="2500" kern="1200" dirty="0"/>
            <a:t> </a:t>
          </a:r>
          <a:r>
            <a:rPr lang="fr-FR" sz="2500" kern="1200" dirty="0" err="1"/>
            <a:t>healthy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foods</a:t>
          </a:r>
          <a:r>
            <a:rPr lang="fr-FR" sz="2500" kern="1200" dirty="0"/>
            <a:t> and drinks.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make</a:t>
          </a:r>
          <a:r>
            <a:rPr lang="fr-FR" sz="2500" kern="1200" dirty="0"/>
            <a:t> a </a:t>
          </a:r>
          <a:r>
            <a:rPr lang="fr-FR" sz="2500" kern="1200" dirty="0" err="1"/>
            <a:t>healthy</a:t>
          </a:r>
          <a:r>
            <a:rPr lang="fr-FR" sz="2500" kern="1200" dirty="0"/>
            <a:t> menu.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give</a:t>
          </a:r>
          <a:r>
            <a:rPr lang="fr-FR" sz="2500" kern="1200" dirty="0"/>
            <a:t> </a:t>
          </a:r>
          <a:r>
            <a:rPr lang="fr-FR" sz="2500" kern="1200" dirty="0" err="1"/>
            <a:t>advises</a:t>
          </a:r>
          <a:r>
            <a:rPr lang="fr-FR" sz="2500" kern="1200" dirty="0"/>
            <a:t> to </a:t>
          </a:r>
          <a:r>
            <a:rPr lang="fr-FR" sz="2500" kern="1200" dirty="0" err="1"/>
            <a:t>be</a:t>
          </a:r>
          <a:r>
            <a:rPr lang="fr-FR" sz="2500" kern="1200" dirty="0"/>
            <a:t> </a:t>
          </a:r>
          <a:r>
            <a:rPr lang="fr-FR" sz="2500" kern="1200" dirty="0" err="1"/>
            <a:t>healthy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999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Les repas de l’équipe de France de football</a:t>
          </a:r>
        </a:p>
      </dsp:txBody>
      <dsp:txXfrm>
        <a:off x="4206240" y="63545"/>
        <a:ext cx="6124723" cy="369274"/>
      </dsp:txXfrm>
    </dsp:sp>
    <dsp:sp modelId="{2139DAE1-194F-4D50-9F03-BFE7EEE6D6C5}">
      <dsp:nvSpPr>
        <dsp:cNvPr id="0" name=""/>
        <dsp:cNvSpPr/>
      </dsp:nvSpPr>
      <dsp:spPr>
        <a:xfrm>
          <a:off x="0" y="1999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I. Starter</a:t>
          </a:r>
        </a:p>
      </dsp:txBody>
      <dsp:txXfrm>
        <a:off x="24035" y="26034"/>
        <a:ext cx="4158170" cy="444296"/>
      </dsp:txXfrm>
    </dsp:sp>
    <dsp:sp modelId="{FC232115-E94D-46B1-97D1-031007A68C7D}">
      <dsp:nvSpPr>
        <dsp:cNvPr id="0" name=""/>
        <dsp:cNvSpPr/>
      </dsp:nvSpPr>
      <dsp:spPr>
        <a:xfrm>
          <a:off x="4206240" y="543602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206881"/>
            <a:satOff val="-5694"/>
            <a:lumOff val="-20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206881"/>
              <a:satOff val="-5694"/>
              <a:lumOff val="-2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Recherche des phrases clés</a:t>
          </a:r>
        </a:p>
      </dsp:txBody>
      <dsp:txXfrm>
        <a:off x="4206240" y="605148"/>
        <a:ext cx="6124723" cy="369274"/>
      </dsp:txXfrm>
    </dsp:sp>
    <dsp:sp modelId="{769FF7B9-526A-48E9-A158-552348347FA9}">
      <dsp:nvSpPr>
        <dsp:cNvPr id="0" name=""/>
        <dsp:cNvSpPr/>
      </dsp:nvSpPr>
      <dsp:spPr>
        <a:xfrm>
          <a:off x="0" y="543602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1088988"/>
                <a:satOff val="-4531"/>
                <a:lumOff val="106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 1</a:t>
          </a:r>
        </a:p>
      </dsp:txBody>
      <dsp:txXfrm>
        <a:off x="24035" y="567637"/>
        <a:ext cx="4158170" cy="444296"/>
      </dsp:txXfrm>
    </dsp:sp>
    <dsp:sp modelId="{504663BE-D4A1-41D5-AB00-9F9185954B99}">
      <dsp:nvSpPr>
        <dsp:cNvPr id="0" name=""/>
        <dsp:cNvSpPr/>
      </dsp:nvSpPr>
      <dsp:spPr>
        <a:xfrm>
          <a:off x="4206240" y="1085205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413761"/>
            <a:satOff val="-11388"/>
            <a:lumOff val="-4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413761"/>
              <a:satOff val="-11388"/>
              <a:lumOff val="-4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Les aliments et les boissons</a:t>
          </a:r>
        </a:p>
      </dsp:txBody>
      <dsp:txXfrm>
        <a:off x="4206240" y="1146751"/>
        <a:ext cx="6124723" cy="369274"/>
      </dsp:txXfrm>
    </dsp:sp>
    <dsp:sp modelId="{A48C84AE-E78F-4D72-992D-EC46DC5449EC}">
      <dsp:nvSpPr>
        <dsp:cNvPr id="0" name=""/>
        <dsp:cNvSpPr/>
      </dsp:nvSpPr>
      <dsp:spPr>
        <a:xfrm>
          <a:off x="0" y="1085205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2177976"/>
                <a:satOff val="-9062"/>
                <a:lumOff val="21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24035" y="1109240"/>
        <a:ext cx="4158170" cy="444296"/>
      </dsp:txXfrm>
    </dsp:sp>
    <dsp:sp modelId="{850D5E25-18CF-4A0C-AAC0-652BF5CA1A14}">
      <dsp:nvSpPr>
        <dsp:cNvPr id="0" name=""/>
        <dsp:cNvSpPr/>
      </dsp:nvSpPr>
      <dsp:spPr>
        <a:xfrm>
          <a:off x="4206240" y="1626808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Les plats</a:t>
          </a:r>
        </a:p>
      </dsp:txBody>
      <dsp:txXfrm>
        <a:off x="4206240" y="1688354"/>
        <a:ext cx="6124723" cy="369274"/>
      </dsp:txXfrm>
    </dsp:sp>
    <dsp:sp modelId="{5270A24F-D9E5-4D72-AB80-C2724269F1C7}">
      <dsp:nvSpPr>
        <dsp:cNvPr id="0" name=""/>
        <dsp:cNvSpPr/>
      </dsp:nvSpPr>
      <dsp:spPr>
        <a:xfrm>
          <a:off x="0" y="1626808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Vocabulaire</a:t>
          </a:r>
        </a:p>
      </dsp:txBody>
      <dsp:txXfrm>
        <a:off x="24035" y="1650843"/>
        <a:ext cx="4158170" cy="444296"/>
      </dsp:txXfrm>
    </dsp:sp>
    <dsp:sp modelId="{AA402E94-746D-4FD4-8DDA-9C6392665321}">
      <dsp:nvSpPr>
        <dsp:cNvPr id="0" name=""/>
        <dsp:cNvSpPr/>
      </dsp:nvSpPr>
      <dsp:spPr>
        <a:xfrm>
          <a:off x="4206240" y="2168411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827523"/>
            <a:satOff val="-22776"/>
            <a:lumOff val="-82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827523"/>
              <a:satOff val="-22776"/>
              <a:lumOff val="-82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La quantité indéfinie</a:t>
          </a:r>
        </a:p>
      </dsp:txBody>
      <dsp:txXfrm>
        <a:off x="4206240" y="2229957"/>
        <a:ext cx="6124723" cy="369274"/>
      </dsp:txXfrm>
    </dsp:sp>
    <dsp:sp modelId="{25084FD9-5495-412B-9855-B525D1A4B99D}">
      <dsp:nvSpPr>
        <dsp:cNvPr id="0" name=""/>
        <dsp:cNvSpPr/>
      </dsp:nvSpPr>
      <dsp:spPr>
        <a:xfrm>
          <a:off x="0" y="2168411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4355951"/>
                <a:satOff val="-18123"/>
                <a:lumOff val="427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24035" y="2192446"/>
        <a:ext cx="4158170" cy="444296"/>
      </dsp:txXfrm>
    </dsp:sp>
    <dsp:sp modelId="{446B0F34-DE7A-4269-8E44-112460DE97BA}">
      <dsp:nvSpPr>
        <dsp:cNvPr id="0" name=""/>
        <dsp:cNvSpPr/>
      </dsp:nvSpPr>
      <dsp:spPr>
        <a:xfrm>
          <a:off x="4206240" y="2710014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034403"/>
            <a:satOff val="-28469"/>
            <a:lumOff val="-102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034403"/>
              <a:satOff val="-28469"/>
              <a:lumOff val="-10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Recherche des phrases clés</a:t>
          </a:r>
        </a:p>
      </dsp:txBody>
      <dsp:txXfrm>
        <a:off x="4206240" y="2771560"/>
        <a:ext cx="6124723" cy="369274"/>
      </dsp:txXfrm>
    </dsp:sp>
    <dsp:sp modelId="{61DD26BF-D692-4702-8150-B2995618FC7D}">
      <dsp:nvSpPr>
        <dsp:cNvPr id="0" name=""/>
        <dsp:cNvSpPr/>
      </dsp:nvSpPr>
      <dsp:spPr>
        <a:xfrm>
          <a:off x="0" y="2710014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5444940"/>
                <a:satOff val="-22654"/>
                <a:lumOff val="53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Compréhension de texte 2</a:t>
          </a:r>
        </a:p>
      </dsp:txBody>
      <dsp:txXfrm>
        <a:off x="24035" y="2734049"/>
        <a:ext cx="4158170" cy="444296"/>
      </dsp:txXfrm>
    </dsp:sp>
    <dsp:sp modelId="{D10C408C-BE50-4E28-8FA1-89F80E0630E3}">
      <dsp:nvSpPr>
        <dsp:cNvPr id="0" name=""/>
        <dsp:cNvSpPr/>
      </dsp:nvSpPr>
      <dsp:spPr>
        <a:xfrm>
          <a:off x="4206240" y="3251617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La quantité indéfinie</a:t>
          </a:r>
        </a:p>
      </dsp:txBody>
      <dsp:txXfrm>
        <a:off x="4206240" y="3313163"/>
        <a:ext cx="6124723" cy="369274"/>
      </dsp:txXfrm>
    </dsp:sp>
    <dsp:sp modelId="{E10F4E42-B289-4D9E-B3C8-0ECADADEA83A}">
      <dsp:nvSpPr>
        <dsp:cNvPr id="0" name=""/>
        <dsp:cNvSpPr/>
      </dsp:nvSpPr>
      <dsp:spPr>
        <a:xfrm>
          <a:off x="0" y="3251617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Grammaire</a:t>
          </a:r>
        </a:p>
      </dsp:txBody>
      <dsp:txXfrm>
        <a:off x="24035" y="3275652"/>
        <a:ext cx="4158170" cy="444296"/>
      </dsp:txXfrm>
    </dsp:sp>
    <dsp:sp modelId="{E44D0563-0AA4-4FAC-8689-671FCD7E6404}">
      <dsp:nvSpPr>
        <dsp:cNvPr id="0" name=""/>
        <dsp:cNvSpPr/>
      </dsp:nvSpPr>
      <dsp:spPr>
        <a:xfrm>
          <a:off x="4206240" y="3793220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448164"/>
            <a:satOff val="-39857"/>
            <a:lumOff val="-14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448164"/>
              <a:satOff val="-39857"/>
              <a:lumOff val="-14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 pronom EN</a:t>
          </a:r>
        </a:p>
      </dsp:txBody>
      <dsp:txXfrm>
        <a:off x="4206240" y="3854766"/>
        <a:ext cx="6124723" cy="369274"/>
      </dsp:txXfrm>
    </dsp:sp>
    <dsp:sp modelId="{D5197458-2C2B-4DA3-A44E-FFAE0FF676E5}">
      <dsp:nvSpPr>
        <dsp:cNvPr id="0" name=""/>
        <dsp:cNvSpPr/>
      </dsp:nvSpPr>
      <dsp:spPr>
        <a:xfrm>
          <a:off x="0" y="3793220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7622915"/>
                <a:satOff val="-31715"/>
                <a:lumOff val="74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VIII. Grammaire</a:t>
          </a:r>
        </a:p>
      </dsp:txBody>
      <dsp:txXfrm>
        <a:off x="24035" y="3817255"/>
        <a:ext cx="4158170" cy="444296"/>
      </dsp:txXfrm>
    </dsp:sp>
    <dsp:sp modelId="{3F05A515-5CBE-4D22-8C8C-10D5A5AFDB74}">
      <dsp:nvSpPr>
        <dsp:cNvPr id="0" name=""/>
        <dsp:cNvSpPr/>
      </dsp:nvSpPr>
      <dsp:spPr>
        <a:xfrm>
          <a:off x="4206240" y="4334823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655045"/>
            <a:satOff val="-45551"/>
            <a:lumOff val="-16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655045"/>
              <a:satOff val="-45551"/>
              <a:lumOff val="-16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La liaison avec le pronom EN</a:t>
          </a:r>
        </a:p>
      </dsp:txBody>
      <dsp:txXfrm>
        <a:off x="4206240" y="4396369"/>
        <a:ext cx="6124723" cy="369274"/>
      </dsp:txXfrm>
    </dsp:sp>
    <dsp:sp modelId="{7B1CD7CF-B527-4A90-86FC-666B77A5A43E}">
      <dsp:nvSpPr>
        <dsp:cNvPr id="0" name=""/>
        <dsp:cNvSpPr/>
      </dsp:nvSpPr>
      <dsp:spPr>
        <a:xfrm>
          <a:off x="0" y="4334823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8711903"/>
                <a:satOff val="-36246"/>
                <a:lumOff val="854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IX. Phonétique</a:t>
          </a:r>
        </a:p>
      </dsp:txBody>
      <dsp:txXfrm>
        <a:off x="24035" y="4358858"/>
        <a:ext cx="4158170" cy="444296"/>
      </dsp:txXfrm>
    </dsp:sp>
    <dsp:sp modelId="{09F798BC-86CE-4C5E-BE89-DD759D88F16B}">
      <dsp:nvSpPr>
        <dsp:cNvPr id="0" name=""/>
        <dsp:cNvSpPr/>
      </dsp:nvSpPr>
      <dsp:spPr>
        <a:xfrm>
          <a:off x="4206240" y="4876426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Imaginer un menu équilibré</a:t>
          </a:r>
        </a:p>
      </dsp:txBody>
      <dsp:txXfrm>
        <a:off x="4206240" y="4937972"/>
        <a:ext cx="6124723" cy="369274"/>
      </dsp:txXfrm>
    </dsp:sp>
    <dsp:sp modelId="{F8C4A007-A6C2-4D43-8595-3D19E4B2E4B9}">
      <dsp:nvSpPr>
        <dsp:cNvPr id="0" name=""/>
        <dsp:cNvSpPr/>
      </dsp:nvSpPr>
      <dsp:spPr>
        <a:xfrm>
          <a:off x="0" y="4876426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X. Production</a:t>
          </a:r>
        </a:p>
      </dsp:txBody>
      <dsp:txXfrm>
        <a:off x="24035" y="4900461"/>
        <a:ext cx="4158170" cy="4442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403471" cy="333287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356227" y="0"/>
        <a:ext cx="1153506" cy="333287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aliments</a:t>
          </a:r>
          <a:endParaRPr lang="fr-FR" sz="1400" kern="1200" dirty="0"/>
        </a:p>
      </dsp:txBody>
      <dsp:txXfrm>
        <a:off x="2545661" y="0"/>
        <a:ext cx="1153506" cy="333287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plats</a:t>
          </a:r>
          <a:endParaRPr lang="fr-FR" sz="1400" kern="1200" dirty="0"/>
        </a:p>
      </dsp:txBody>
      <dsp:txXfrm>
        <a:off x="3735096" y="0"/>
        <a:ext cx="1153506" cy="333287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qté indéfinie</a:t>
          </a:r>
          <a:endParaRPr lang="fr-FR" sz="1400" kern="1200" dirty="0"/>
        </a:p>
      </dsp:txBody>
      <dsp:txXfrm>
        <a:off x="4924530" y="0"/>
        <a:ext cx="1153506" cy="333287"/>
      </dsp:txXfrm>
    </dsp:sp>
    <dsp:sp modelId="{696F86B1-A94E-47C4-9432-40086E1111FB}">
      <dsp:nvSpPr>
        <dsp:cNvPr id="0" name=""/>
        <dsp:cNvSpPr/>
      </dsp:nvSpPr>
      <dsp:spPr>
        <a:xfrm>
          <a:off x="5947321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C. texte 2</a:t>
          </a:r>
          <a:endParaRPr lang="fr-FR" sz="1400" kern="1200" dirty="0"/>
        </a:p>
      </dsp:txBody>
      <dsp:txXfrm>
        <a:off x="6113965" y="0"/>
        <a:ext cx="1153506" cy="333287"/>
      </dsp:txXfrm>
    </dsp:sp>
    <dsp:sp modelId="{7302BE4F-57B0-4E53-BD85-58BA63B5E74B}">
      <dsp:nvSpPr>
        <dsp:cNvPr id="0" name=""/>
        <dsp:cNvSpPr/>
      </dsp:nvSpPr>
      <dsp:spPr>
        <a:xfrm>
          <a:off x="7136755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          qté définie</a:t>
          </a:r>
          <a:endParaRPr lang="fr-FR" sz="1400" kern="1200" dirty="0"/>
        </a:p>
      </dsp:txBody>
      <dsp:txXfrm>
        <a:off x="7303399" y="0"/>
        <a:ext cx="1153506" cy="333287"/>
      </dsp:txXfrm>
    </dsp:sp>
    <dsp:sp modelId="{9081090B-D8D5-46EB-B73A-27E0B5F7DEC1}">
      <dsp:nvSpPr>
        <dsp:cNvPr id="0" name=""/>
        <dsp:cNvSpPr/>
      </dsp:nvSpPr>
      <dsp:spPr>
        <a:xfrm>
          <a:off x="8326190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  pronom EN</a:t>
          </a:r>
          <a:endParaRPr lang="fr-FR" sz="1400" kern="1200" dirty="0"/>
        </a:p>
      </dsp:txBody>
      <dsp:txXfrm>
        <a:off x="8492834" y="0"/>
        <a:ext cx="1153506" cy="333287"/>
      </dsp:txXfrm>
    </dsp:sp>
    <dsp:sp modelId="{CB7086C3-53C5-46C4-8DCD-5B9F92D900CD}">
      <dsp:nvSpPr>
        <dsp:cNvPr id="0" name=""/>
        <dsp:cNvSpPr/>
      </dsp:nvSpPr>
      <dsp:spPr>
        <a:xfrm>
          <a:off x="9515624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82268" y="0"/>
        <a:ext cx="1153506" cy="333287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71703" y="0"/>
        <a:ext cx="1153506" cy="3332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60120" y="3520440"/>
            <a:ext cx="7680960" cy="288036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492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89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3267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28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58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Cf </a:t>
            </a:r>
            <a:r>
              <a:rPr lang="fr-FR" dirty="0" err="1"/>
              <a:t>grammar</a:t>
            </a:r>
            <a:r>
              <a:rPr lang="fr-FR" dirty="0"/>
              <a:t> book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7818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6325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Lien entre le leçon précédente et la nouvelle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177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416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89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Prendre des ardoises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444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Lien entre le leçon précédente et la nouvelle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3568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013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3.xml"/><Relationship Id="rId9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16.xml"/><Relationship Id="rId2" Type="http://schemas.openxmlformats.org/officeDocument/2006/relationships/hyperlink" Target="https://wordwall.net/fr/resource/870980/francese/les-aliments-et-les-boissons" TargetMode="Externa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gif"/><Relationship Id="rId11" Type="http://schemas.microsoft.com/office/2007/relationships/diagramDrawing" Target="../diagrams/drawing18.xml"/><Relationship Id="rId5" Type="http://schemas.openxmlformats.org/officeDocument/2006/relationships/image" Target="../media/image22.png"/><Relationship Id="rId10" Type="http://schemas.openxmlformats.org/officeDocument/2006/relationships/diagramColors" Target="../diagrams/colors18.xml"/><Relationship Id="rId4" Type="http://schemas.openxmlformats.org/officeDocument/2006/relationships/image" Target="../media/image28.png"/><Relationship Id="rId9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microsoft.com/office/2007/relationships/diagramDrawing" Target="../diagrams/drawing19.xml"/><Relationship Id="rId3" Type="http://schemas.microsoft.com/office/2007/relationships/media" Target="../media/media4.mp3"/><Relationship Id="rId7" Type="http://schemas.openxmlformats.org/officeDocument/2006/relationships/image" Target="../media/image22.png"/><Relationship Id="rId12" Type="http://schemas.openxmlformats.org/officeDocument/2006/relationships/diagramColors" Target="../diagrams/colors1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8.png"/><Relationship Id="rId11" Type="http://schemas.openxmlformats.org/officeDocument/2006/relationships/diagramQuickStyle" Target="../diagrams/quickStyle19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19.xml"/><Relationship Id="rId4" Type="http://schemas.openxmlformats.org/officeDocument/2006/relationships/audio" Target="../media/media4.mp3"/><Relationship Id="rId9" Type="http://schemas.openxmlformats.org/officeDocument/2006/relationships/diagramData" Target="../diagrams/data19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2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hyperlink" Target="https://create.kahoot.it/search-results/all?query=aliments&amp;orderBy=relevance" TargetMode="External"/><Relationship Id="rId7" Type="http://schemas.openxmlformats.org/officeDocument/2006/relationships/diagramColors" Target="../diagrams/colors2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notesSlide" Target="../notesSlides/notesSlide8.xml"/><Relationship Id="rId7" Type="http://schemas.openxmlformats.org/officeDocument/2006/relationships/diagramLayout" Target="../diagrams/layout24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aSwwfj0JTJU?feature=oembed" TargetMode="External"/><Relationship Id="rId6" Type="http://schemas.openxmlformats.org/officeDocument/2006/relationships/diagramData" Target="../diagrams/data24.xml"/><Relationship Id="rId5" Type="http://schemas.openxmlformats.org/officeDocument/2006/relationships/image" Target="../media/image6.png"/><Relationship Id="rId10" Type="http://schemas.microsoft.com/office/2007/relationships/diagramDrawing" Target="../diagrams/drawing24.xml"/><Relationship Id="rId4" Type="http://schemas.openxmlformats.org/officeDocument/2006/relationships/image" Target="../media/image5.jpeg"/><Relationship Id="rId9" Type="http://schemas.openxmlformats.org/officeDocument/2006/relationships/diagramColors" Target="../diagrams/colors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6.xml"/><Relationship Id="rId9" Type="http://schemas.openxmlformats.org/officeDocument/2006/relationships/image" Target="../media/image1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3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2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aSwwfj0JTJU?feature=oembed" TargetMode="Externa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jpeg"/><Relationship Id="rId9" Type="http://schemas.openxmlformats.org/officeDocument/2006/relationships/diagramColors" Target="../diagrams/colors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4.xml"/><Relationship Id="rId9" Type="http://schemas.openxmlformats.org/officeDocument/2006/relationships/image" Target="../media/image11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7.xml"/><Relationship Id="rId3" Type="http://schemas.openxmlformats.org/officeDocument/2006/relationships/image" Target="../media/image38.png"/><Relationship Id="rId7" Type="http://schemas.openxmlformats.org/officeDocument/2006/relationships/diagramColors" Target="../diagrams/colors37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7.xml"/><Relationship Id="rId5" Type="http://schemas.openxmlformats.org/officeDocument/2006/relationships/diagramLayout" Target="../diagrams/layout37.xml"/><Relationship Id="rId4" Type="http://schemas.openxmlformats.org/officeDocument/2006/relationships/diagramData" Target="../diagrams/data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image" Target="../media/image40.png"/><Relationship Id="rId7" Type="http://schemas.openxmlformats.org/officeDocument/2006/relationships/diagramQuickStyle" Target="../diagrams/quickStyle38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8.xml"/><Relationship Id="rId5" Type="http://schemas.openxmlformats.org/officeDocument/2006/relationships/diagramData" Target="../diagrams/data38.xml"/><Relationship Id="rId4" Type="http://schemas.openxmlformats.org/officeDocument/2006/relationships/image" Target="../media/image41.png"/><Relationship Id="rId9" Type="http://schemas.microsoft.com/office/2007/relationships/diagramDrawing" Target="../diagrams/drawing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2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jpg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2.xml"/><Relationship Id="rId3" Type="http://schemas.openxmlformats.org/officeDocument/2006/relationships/image" Target="../media/image43.png"/><Relationship Id="rId7" Type="http://schemas.openxmlformats.org/officeDocument/2006/relationships/diagramColors" Target="../diagrams/colors42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2.xml"/><Relationship Id="rId5" Type="http://schemas.openxmlformats.org/officeDocument/2006/relationships/diagramLayout" Target="../diagrams/layout42.xml"/><Relationship Id="rId4" Type="http://schemas.openxmlformats.org/officeDocument/2006/relationships/diagramData" Target="../diagrams/data4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43.xml"/><Relationship Id="rId5" Type="http://schemas.openxmlformats.org/officeDocument/2006/relationships/image" Target="../media/image45.png"/><Relationship Id="rId10" Type="http://schemas.microsoft.com/office/2007/relationships/diagramDrawing" Target="../diagrams/drawing43.xml"/><Relationship Id="rId4" Type="http://schemas.openxmlformats.org/officeDocument/2006/relationships/image" Target="../media/image44.png"/><Relationship Id="rId9" Type="http://schemas.openxmlformats.org/officeDocument/2006/relationships/diagramColors" Target="../diagrams/colors43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4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44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4.xml"/><Relationship Id="rId5" Type="http://schemas.openxmlformats.org/officeDocument/2006/relationships/diagramLayout" Target="../diagrams/layout44.xml"/><Relationship Id="rId4" Type="http://schemas.openxmlformats.org/officeDocument/2006/relationships/diagramData" Target="../diagrams/data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5.xml"/><Relationship Id="rId9" Type="http://schemas.openxmlformats.org/officeDocument/2006/relationships/image" Target="../media/image11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6.xml"/><Relationship Id="rId3" Type="http://schemas.openxmlformats.org/officeDocument/2006/relationships/image" Target="../media/image49.jpeg"/><Relationship Id="rId7" Type="http://schemas.openxmlformats.org/officeDocument/2006/relationships/diagramLayout" Target="../diagrams/layout46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46.xml"/><Relationship Id="rId5" Type="http://schemas.openxmlformats.org/officeDocument/2006/relationships/image" Target="../media/image51.jpeg"/><Relationship Id="rId10" Type="http://schemas.microsoft.com/office/2007/relationships/diagramDrawing" Target="../diagrams/drawing46.xml"/><Relationship Id="rId4" Type="http://schemas.openxmlformats.org/officeDocument/2006/relationships/image" Target="../media/image50.gif"/><Relationship Id="rId9" Type="http://schemas.openxmlformats.org/officeDocument/2006/relationships/diagramColors" Target="../diagrams/colors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8.xml"/><Relationship Id="rId3" Type="http://schemas.openxmlformats.org/officeDocument/2006/relationships/image" Target="../media/image53.png"/><Relationship Id="rId7" Type="http://schemas.openxmlformats.org/officeDocument/2006/relationships/diagramColors" Target="../diagrams/colors48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8.xml"/><Relationship Id="rId5" Type="http://schemas.openxmlformats.org/officeDocument/2006/relationships/diagramLayout" Target="../diagrams/layout48.xml"/><Relationship Id="rId4" Type="http://schemas.openxmlformats.org/officeDocument/2006/relationships/diagramData" Target="../diagrams/data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1.xml"/><Relationship Id="rId3" Type="http://schemas.openxmlformats.org/officeDocument/2006/relationships/hyperlink" Target="https://www.topito.com/top-menus-mcdonald-insolite-monde" TargetMode="External"/><Relationship Id="rId7" Type="http://schemas.openxmlformats.org/officeDocument/2006/relationships/diagramColors" Target="../diagrams/colors51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1.xml"/><Relationship Id="rId5" Type="http://schemas.openxmlformats.org/officeDocument/2006/relationships/diagramLayout" Target="../diagrams/layout51.xml"/><Relationship Id="rId4" Type="http://schemas.openxmlformats.org/officeDocument/2006/relationships/diagramData" Target="../diagrams/data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1.jpg"/><Relationship Id="rId14" Type="http://schemas.openxmlformats.org/officeDocument/2006/relationships/diagramColors" Target="../diagrams/colors5.xml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2.xml"/><Relationship Id="rId3" Type="http://schemas.openxmlformats.org/officeDocument/2006/relationships/hyperlink" Target="https://play.kahoot.it/v2/?quizId=91c12ef9-4a53-4aba-984d-f71b7f7833b4" TargetMode="External"/><Relationship Id="rId7" Type="http://schemas.openxmlformats.org/officeDocument/2006/relationships/diagramColors" Target="../diagrams/colors5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2.xml"/><Relationship Id="rId5" Type="http://schemas.openxmlformats.org/officeDocument/2006/relationships/diagramLayout" Target="../diagrams/layout52.xml"/><Relationship Id="rId4" Type="http://schemas.openxmlformats.org/officeDocument/2006/relationships/diagramData" Target="../diagrams/data5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3.xml"/><Relationship Id="rId3" Type="http://schemas.openxmlformats.org/officeDocument/2006/relationships/image" Target="../media/image49.jpeg"/><Relationship Id="rId7" Type="http://schemas.openxmlformats.org/officeDocument/2006/relationships/diagramLayout" Target="../diagrams/layout53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53.xml"/><Relationship Id="rId5" Type="http://schemas.openxmlformats.org/officeDocument/2006/relationships/image" Target="../media/image51.jpeg"/><Relationship Id="rId10" Type="http://schemas.microsoft.com/office/2007/relationships/diagramDrawing" Target="../diagrams/drawing53.xml"/><Relationship Id="rId4" Type="http://schemas.openxmlformats.org/officeDocument/2006/relationships/image" Target="../media/image50.gif"/><Relationship Id="rId9" Type="http://schemas.openxmlformats.org/officeDocument/2006/relationships/diagramColors" Target="../diagrams/colors5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diagramData" Target="../diagrams/data54.xml"/><Relationship Id="rId5" Type="http://schemas.openxmlformats.org/officeDocument/2006/relationships/image" Target="../media/image57.png"/><Relationship Id="rId10" Type="http://schemas.microsoft.com/office/2007/relationships/diagramDrawing" Target="../diagrams/drawing54.xml"/><Relationship Id="rId4" Type="http://schemas.openxmlformats.org/officeDocument/2006/relationships/image" Target="../media/image12.gif"/><Relationship Id="rId9" Type="http://schemas.openxmlformats.org/officeDocument/2006/relationships/diagramColors" Target="../diagrams/colors5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diagramQuickStyle" Target="../diagrams/quickStyle56.xml"/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12" Type="http://schemas.openxmlformats.org/officeDocument/2006/relationships/diagramLayout" Target="../diagrams/layout5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5.xml"/><Relationship Id="rId11" Type="http://schemas.openxmlformats.org/officeDocument/2006/relationships/diagramData" Target="../diagrams/data56.xml"/><Relationship Id="rId5" Type="http://schemas.openxmlformats.org/officeDocument/2006/relationships/diagramQuickStyle" Target="../diagrams/quickStyle55.xml"/><Relationship Id="rId15" Type="http://schemas.microsoft.com/office/2007/relationships/diagramDrawing" Target="../diagrams/drawing5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5.xml"/><Relationship Id="rId9" Type="http://schemas.openxmlformats.org/officeDocument/2006/relationships/image" Target="../media/image11.jpg"/><Relationship Id="rId14" Type="http://schemas.openxmlformats.org/officeDocument/2006/relationships/diagramColors" Target="../diagrams/colors56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7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Data" Target="../diagrams/data57.xml"/><Relationship Id="rId5" Type="http://schemas.openxmlformats.org/officeDocument/2006/relationships/image" Target="../media/image59.png"/><Relationship Id="rId10" Type="http://schemas.microsoft.com/office/2007/relationships/diagramDrawing" Target="../diagrams/drawing57.xml"/><Relationship Id="rId4" Type="http://schemas.openxmlformats.org/officeDocument/2006/relationships/image" Target="../media/image58.png"/><Relationship Id="rId9" Type="http://schemas.openxmlformats.org/officeDocument/2006/relationships/diagramColors" Target="../diagrams/colors5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8.xml"/><Relationship Id="rId7" Type="http://schemas.microsoft.com/office/2007/relationships/diagramDrawing" Target="../diagrams/drawing58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8.xml"/><Relationship Id="rId5" Type="http://schemas.openxmlformats.org/officeDocument/2006/relationships/diagramQuickStyle" Target="../diagrams/quickStyle58.xml"/><Relationship Id="rId4" Type="http://schemas.openxmlformats.org/officeDocument/2006/relationships/diagramLayout" Target="../diagrams/layout58.xml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9.xml"/><Relationship Id="rId3" Type="http://schemas.openxmlformats.org/officeDocument/2006/relationships/image" Target="../media/image61.jpeg"/><Relationship Id="rId7" Type="http://schemas.openxmlformats.org/officeDocument/2006/relationships/diagramColors" Target="../diagrams/colors59.xm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9.xml"/><Relationship Id="rId5" Type="http://schemas.openxmlformats.org/officeDocument/2006/relationships/diagramLayout" Target="../diagrams/layout59.xml"/><Relationship Id="rId4" Type="http://schemas.openxmlformats.org/officeDocument/2006/relationships/diagramData" Target="../diagrams/data59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0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2.png"/><Relationship Id="rId12" Type="http://schemas.microsoft.com/office/2007/relationships/diagramDrawing" Target="../diagrams/drawing60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63.png"/><Relationship Id="rId11" Type="http://schemas.openxmlformats.org/officeDocument/2006/relationships/diagramColors" Target="../diagrams/colors60.xml"/><Relationship Id="rId5" Type="http://schemas.openxmlformats.org/officeDocument/2006/relationships/image" Target="../media/image62.png"/><Relationship Id="rId10" Type="http://schemas.openxmlformats.org/officeDocument/2006/relationships/diagramQuickStyle" Target="../diagrams/quickStyle60.xml"/><Relationship Id="rId4" Type="http://schemas.openxmlformats.org/officeDocument/2006/relationships/notesSlide" Target="../notesSlides/notesSlide15.xml"/><Relationship Id="rId9" Type="http://schemas.openxmlformats.org/officeDocument/2006/relationships/diagramLayout" Target="../diagrams/layout60.xml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1.xml"/><Relationship Id="rId3" Type="http://schemas.openxmlformats.org/officeDocument/2006/relationships/image" Target="../media/image65.png"/><Relationship Id="rId7" Type="http://schemas.openxmlformats.org/officeDocument/2006/relationships/diagramColors" Target="../diagrams/colors61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1.xml"/><Relationship Id="rId5" Type="http://schemas.openxmlformats.org/officeDocument/2006/relationships/diagramLayout" Target="../diagrams/layout61.xml"/><Relationship Id="rId4" Type="http://schemas.openxmlformats.org/officeDocument/2006/relationships/diagramData" Target="../diagrams/data6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2.xml"/><Relationship Id="rId7" Type="http://schemas.microsoft.com/office/2007/relationships/diagramDrawing" Target="../diagrams/drawing6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2.xml"/><Relationship Id="rId5" Type="http://schemas.openxmlformats.org/officeDocument/2006/relationships/diagramQuickStyle" Target="../diagrams/quickStyle62.xml"/><Relationship Id="rId4" Type="http://schemas.openxmlformats.org/officeDocument/2006/relationships/diagramLayout" Target="../diagrams/layout6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6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Data" Target="../diagrams/data63.xml"/><Relationship Id="rId5" Type="http://schemas.openxmlformats.org/officeDocument/2006/relationships/image" Target="../media/image59.png"/><Relationship Id="rId10" Type="http://schemas.microsoft.com/office/2007/relationships/diagramDrawing" Target="../diagrams/drawing63.xml"/><Relationship Id="rId4" Type="http://schemas.openxmlformats.org/officeDocument/2006/relationships/image" Target="../media/image58.png"/><Relationship Id="rId9" Type="http://schemas.openxmlformats.org/officeDocument/2006/relationships/diagramColors" Target="../diagrams/colors63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6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diagramData" Target="../diagrams/data64.xml"/><Relationship Id="rId5" Type="http://schemas.openxmlformats.org/officeDocument/2006/relationships/image" Target="../media/image57.png"/><Relationship Id="rId10" Type="http://schemas.microsoft.com/office/2007/relationships/diagramDrawing" Target="../diagrams/drawing64.xml"/><Relationship Id="rId4" Type="http://schemas.openxmlformats.org/officeDocument/2006/relationships/image" Target="../media/image12.gif"/><Relationship Id="rId9" Type="http://schemas.openxmlformats.org/officeDocument/2006/relationships/diagramColors" Target="../diagrams/colors64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5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6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2.png"/><Relationship Id="rId11" Type="http://schemas.microsoft.com/office/2007/relationships/diagramDrawing" Target="../diagrams/drawing65.xml"/><Relationship Id="rId5" Type="http://schemas.openxmlformats.org/officeDocument/2006/relationships/image" Target="../media/image67.png"/><Relationship Id="rId10" Type="http://schemas.openxmlformats.org/officeDocument/2006/relationships/diagramColors" Target="../diagrams/colors65.xml"/><Relationship Id="rId4" Type="http://schemas.openxmlformats.org/officeDocument/2006/relationships/image" Target="../media/image66.gif"/><Relationship Id="rId9" Type="http://schemas.openxmlformats.org/officeDocument/2006/relationships/diagramQuickStyle" Target="../diagrams/quickStyle6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6.xml"/><Relationship Id="rId3" Type="http://schemas.openxmlformats.org/officeDocument/2006/relationships/image" Target="../media/image68.png"/><Relationship Id="rId7" Type="http://schemas.openxmlformats.org/officeDocument/2006/relationships/diagramLayout" Target="../diagrams/layout66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66.xml"/><Relationship Id="rId5" Type="http://schemas.openxmlformats.org/officeDocument/2006/relationships/image" Target="../media/image70.png"/><Relationship Id="rId10" Type="http://schemas.microsoft.com/office/2007/relationships/diagramDrawing" Target="../diagrams/drawing66.xml"/><Relationship Id="rId4" Type="http://schemas.openxmlformats.org/officeDocument/2006/relationships/image" Target="../media/image69.gif"/><Relationship Id="rId9" Type="http://schemas.openxmlformats.org/officeDocument/2006/relationships/diagramColors" Target="../diagrams/colors66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7.xml"/><Relationship Id="rId3" Type="http://schemas.openxmlformats.org/officeDocument/2006/relationships/image" Target="../media/image71.png"/><Relationship Id="rId7" Type="http://schemas.openxmlformats.org/officeDocument/2006/relationships/diagramLayout" Target="../diagrams/layout6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67.xml"/><Relationship Id="rId5" Type="http://schemas.openxmlformats.org/officeDocument/2006/relationships/image" Target="../media/image73.png"/><Relationship Id="rId10" Type="http://schemas.microsoft.com/office/2007/relationships/diagramDrawing" Target="../diagrams/drawing67.xml"/><Relationship Id="rId4" Type="http://schemas.openxmlformats.org/officeDocument/2006/relationships/image" Target="../media/image72.png"/><Relationship Id="rId9" Type="http://schemas.openxmlformats.org/officeDocument/2006/relationships/diagramColors" Target="../diagrams/colors6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8.xml"/><Relationship Id="rId7" Type="http://schemas.microsoft.com/office/2007/relationships/diagramDrawing" Target="../diagrams/drawing6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8.xml"/><Relationship Id="rId5" Type="http://schemas.openxmlformats.org/officeDocument/2006/relationships/diagramQuickStyle" Target="../diagrams/quickStyle68.xml"/><Relationship Id="rId4" Type="http://schemas.openxmlformats.org/officeDocument/2006/relationships/diagramLayout" Target="../diagrams/layout6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7.sv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2.png"/><Relationship Id="rId12" Type="http://schemas.microsoft.com/office/2007/relationships/diagramDrawing" Target="../diagrams/drawing1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11" Type="http://schemas.openxmlformats.org/officeDocument/2006/relationships/diagramColors" Target="../diagrams/colors11.xml"/><Relationship Id="rId5" Type="http://schemas.openxmlformats.org/officeDocument/2006/relationships/image" Target="../media/image20.png"/><Relationship Id="rId10" Type="http://schemas.openxmlformats.org/officeDocument/2006/relationships/diagramQuickStyle" Target="../diagrams/quickStyle11.xml"/><Relationship Id="rId4" Type="http://schemas.openxmlformats.org/officeDocument/2006/relationships/image" Target="../media/image19.png"/><Relationship Id="rId9" Type="http://schemas.openxmlformats.org/officeDocument/2006/relationships/diagramLayout" Target="../diagrams/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Rectangle 1144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" t="1979" r="5256" b="-1980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fr-FR" sz="6600">
                <a:solidFill>
                  <a:schemeClr val="bg1"/>
                </a:solidFill>
              </a:rPr>
              <a:t>Manger équilibré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Unité 12 – Leçon 23</a:t>
            </a:r>
          </a:p>
        </p:txBody>
      </p:sp>
      <p:sp>
        <p:nvSpPr>
          <p:cNvPr id="1144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9924E-FB8B-C6A3-A322-7B6BD17A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BA30EED-A953-E70C-C19A-BB40A8B126CF}"/>
              </a:ext>
            </a:extLst>
          </p:cNvPr>
          <p:cNvSpPr txBox="1">
            <a:spLocks/>
          </p:cNvSpPr>
          <p:nvPr/>
        </p:nvSpPr>
        <p:spPr>
          <a:xfrm>
            <a:off x="4701653" y="1545531"/>
            <a:ext cx="6447430" cy="6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/>
              <a:t>Compréhension détaillée 1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644583E-0981-6579-E91D-4C57E13E72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746996"/>
              </p:ext>
            </p:extLst>
          </p:nvPr>
        </p:nvGraphicFramePr>
        <p:xfrm>
          <a:off x="462892" y="1545531"/>
          <a:ext cx="3897568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2357">
                  <a:extLst>
                    <a:ext uri="{9D8B030D-6E8A-4147-A177-3AD203B41FA5}">
                      <a16:colId xmlns:a16="http://schemas.microsoft.com/office/drawing/2014/main" val="3563867271"/>
                    </a:ext>
                  </a:extLst>
                </a:gridCol>
                <a:gridCol w="2465211">
                  <a:extLst>
                    <a:ext uri="{9D8B030D-6E8A-4147-A177-3AD203B41FA5}">
                      <a16:colId xmlns:a16="http://schemas.microsoft.com/office/drawing/2014/main" val="763538595"/>
                    </a:ext>
                  </a:extLst>
                </a:gridCol>
              </a:tblGrid>
              <a:tr h="34023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Les plats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Les aliments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01163"/>
                  </a:ext>
                </a:extLst>
              </a:tr>
              <a:tr h="275971">
                <a:tc>
                  <a:txBody>
                    <a:bodyPr/>
                    <a:lstStyle/>
                    <a:p>
                      <a:r>
                        <a:rPr lang="fr-FR" sz="1800" dirty="0"/>
                        <a:t>Une entrée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De la viande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073117"/>
                  </a:ext>
                </a:extLst>
              </a:tr>
              <a:tr h="275971">
                <a:tc>
                  <a:txBody>
                    <a:bodyPr/>
                    <a:lstStyle/>
                    <a:p>
                      <a:r>
                        <a:rPr lang="fr-FR" sz="1800" dirty="0"/>
                        <a:t>Un plat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Du riz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560314"/>
                  </a:ext>
                </a:extLst>
              </a:tr>
              <a:tr h="275971">
                <a:tc>
                  <a:txBody>
                    <a:bodyPr/>
                    <a:lstStyle/>
                    <a:p>
                      <a:r>
                        <a:rPr lang="fr-FR" sz="1800" dirty="0"/>
                        <a:t>Un dessert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Des carottes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90747"/>
                  </a:ext>
                </a:extLst>
              </a:tr>
              <a:tr h="27597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Beaucoup de sucre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8742344"/>
                  </a:ext>
                </a:extLst>
              </a:tr>
              <a:tr h="27597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Des tomates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260315"/>
                  </a:ext>
                </a:extLst>
              </a:tr>
              <a:tr h="27597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De l’eau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519272"/>
                  </a:ext>
                </a:extLst>
              </a:tr>
              <a:tr h="27597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Les légumes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885647"/>
                  </a:ext>
                </a:extLst>
              </a:tr>
              <a:tr h="27597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Les pâtes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729050"/>
                  </a:ext>
                </a:extLst>
              </a:tr>
              <a:tr h="27597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Les gâteaux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0251636"/>
                  </a:ext>
                </a:extLst>
              </a:tr>
              <a:tr h="27597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Un fruit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27234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B847609-F855-6B3D-530D-8E58717E3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4059" y="2932335"/>
            <a:ext cx="7435306" cy="2591325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518EDD92-1FF8-1C21-8216-B5D2D8D059D8}"/>
              </a:ext>
            </a:extLst>
          </p:cNvPr>
          <p:cNvSpPr/>
          <p:nvPr/>
        </p:nvSpPr>
        <p:spPr>
          <a:xfrm>
            <a:off x="465730" y="1946563"/>
            <a:ext cx="1438134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B1F298E-E4F0-1A8B-5028-AEE0BD748CC5}"/>
              </a:ext>
            </a:extLst>
          </p:cNvPr>
          <p:cNvSpPr/>
          <p:nvPr/>
        </p:nvSpPr>
        <p:spPr>
          <a:xfrm>
            <a:off x="465729" y="2313296"/>
            <a:ext cx="1438134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D57175A-EC19-485B-33C9-1FAF9AA6D5C9}"/>
              </a:ext>
            </a:extLst>
          </p:cNvPr>
          <p:cNvSpPr/>
          <p:nvPr/>
        </p:nvSpPr>
        <p:spPr>
          <a:xfrm>
            <a:off x="465729" y="2677898"/>
            <a:ext cx="1438134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95ED536-235E-EB84-34C0-60353C81693A}"/>
              </a:ext>
            </a:extLst>
          </p:cNvPr>
          <p:cNvSpPr/>
          <p:nvPr/>
        </p:nvSpPr>
        <p:spPr>
          <a:xfrm>
            <a:off x="1937983" y="1933866"/>
            <a:ext cx="2422477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C9064B3-7A57-E607-30A8-8B118E4A2C76}"/>
              </a:ext>
            </a:extLst>
          </p:cNvPr>
          <p:cNvSpPr/>
          <p:nvPr/>
        </p:nvSpPr>
        <p:spPr>
          <a:xfrm>
            <a:off x="1937982" y="2300599"/>
            <a:ext cx="2422477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A97F428-0A1C-24DA-1DE7-0EA9ADE84BE5}"/>
              </a:ext>
            </a:extLst>
          </p:cNvPr>
          <p:cNvSpPr/>
          <p:nvPr/>
        </p:nvSpPr>
        <p:spPr>
          <a:xfrm>
            <a:off x="1937982" y="2665201"/>
            <a:ext cx="2422477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95669A5-1EC1-22DD-A7A2-51A76D3B0867}"/>
              </a:ext>
            </a:extLst>
          </p:cNvPr>
          <p:cNvSpPr/>
          <p:nvPr/>
        </p:nvSpPr>
        <p:spPr>
          <a:xfrm>
            <a:off x="1937982" y="3035283"/>
            <a:ext cx="2422477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6FC2462-3591-CC1E-AE04-66C4DA490A43}"/>
              </a:ext>
            </a:extLst>
          </p:cNvPr>
          <p:cNvSpPr/>
          <p:nvPr/>
        </p:nvSpPr>
        <p:spPr>
          <a:xfrm>
            <a:off x="1937981" y="3402016"/>
            <a:ext cx="2422477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0A8B1AF-8AD6-F2F8-8594-3A8ADB3D9016}"/>
              </a:ext>
            </a:extLst>
          </p:cNvPr>
          <p:cNvSpPr/>
          <p:nvPr/>
        </p:nvSpPr>
        <p:spPr>
          <a:xfrm>
            <a:off x="1937981" y="3766618"/>
            <a:ext cx="2422477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245FCD8-2B8B-FDA9-3B54-6F2C7E28011E}"/>
              </a:ext>
            </a:extLst>
          </p:cNvPr>
          <p:cNvSpPr/>
          <p:nvPr/>
        </p:nvSpPr>
        <p:spPr>
          <a:xfrm>
            <a:off x="1937982" y="4139815"/>
            <a:ext cx="2422477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2F39373-78F3-D602-76BD-8F4C5F4C892E}"/>
              </a:ext>
            </a:extLst>
          </p:cNvPr>
          <p:cNvSpPr/>
          <p:nvPr/>
        </p:nvSpPr>
        <p:spPr>
          <a:xfrm>
            <a:off x="1937982" y="4509897"/>
            <a:ext cx="2422477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A81F0CB-4AC6-704F-57BA-0167514FF4AD}"/>
              </a:ext>
            </a:extLst>
          </p:cNvPr>
          <p:cNvSpPr/>
          <p:nvPr/>
        </p:nvSpPr>
        <p:spPr>
          <a:xfrm>
            <a:off x="1937981" y="4876630"/>
            <a:ext cx="2422477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61C7E65-7D14-8CFA-B447-6429DD289456}"/>
              </a:ext>
            </a:extLst>
          </p:cNvPr>
          <p:cNvSpPr/>
          <p:nvPr/>
        </p:nvSpPr>
        <p:spPr>
          <a:xfrm>
            <a:off x="1937981" y="5241232"/>
            <a:ext cx="2422477" cy="351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F9D85AC-7E6F-E596-1EB2-745F369C18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4005548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561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5221563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802683-C6D5-8D65-5D0A-89D08857A34E}"/>
              </a:ext>
            </a:extLst>
          </p:cNvPr>
          <p:cNvSpPr/>
          <p:nvPr/>
        </p:nvSpPr>
        <p:spPr>
          <a:xfrm>
            <a:off x="947236" y="4952052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9170F26-95DA-DDDA-E7C8-8FD6EB724EF9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08484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73153" y="64909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aliments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1" r="5101"/>
          <a:stretch/>
        </p:blipFill>
        <p:spPr bwMode="auto">
          <a:xfrm>
            <a:off x="3937379" y="282943"/>
            <a:ext cx="8254622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12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0CAA2C-6992-55DC-3B72-35E37DBE58AC}"/>
              </a:ext>
            </a:extLst>
          </p:cNvPr>
          <p:cNvSpPr txBox="1"/>
          <p:nvPr/>
        </p:nvSpPr>
        <p:spPr>
          <a:xfrm>
            <a:off x="273153" y="2445485"/>
            <a:ext cx="371901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Le kebab est un </a:t>
            </a:r>
            <a:r>
              <a:rPr lang="fr-FR" sz="2000" dirty="0">
                <a:solidFill>
                  <a:srgbClr val="FF0000"/>
                </a:solidFill>
              </a:rPr>
              <a:t>sandwich</a:t>
            </a:r>
            <a:r>
              <a:rPr lang="fr-FR" sz="2000" dirty="0"/>
              <a:t> très populaire en France ! </a:t>
            </a:r>
          </a:p>
          <a:p>
            <a:pPr algn="just"/>
            <a:r>
              <a:rPr lang="fr-FR" sz="2000" dirty="0"/>
              <a:t>Dans un menu, il y a le sandwich, une canette de soda, de la sauce, et des </a:t>
            </a:r>
            <a:r>
              <a:rPr lang="fr-FR" sz="2000" dirty="0">
                <a:solidFill>
                  <a:srgbClr val="FF0000"/>
                </a:solidFill>
              </a:rPr>
              <a:t>frites</a:t>
            </a:r>
            <a:r>
              <a:rPr lang="fr-FR" sz="2000" dirty="0"/>
              <a:t>. </a:t>
            </a:r>
          </a:p>
          <a:p>
            <a:pPr algn="just"/>
            <a:r>
              <a:rPr lang="fr-FR" sz="2000" dirty="0"/>
              <a:t>Pour faire un sandwich il faut : 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Du </a:t>
            </a:r>
            <a:r>
              <a:rPr lang="fr-FR" sz="2000" dirty="0">
                <a:solidFill>
                  <a:srgbClr val="FF0000"/>
                </a:solidFill>
              </a:rPr>
              <a:t>pain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De la </a:t>
            </a:r>
            <a:r>
              <a:rPr lang="fr-FR" sz="2000" dirty="0">
                <a:solidFill>
                  <a:srgbClr val="FF0000"/>
                </a:solidFill>
              </a:rPr>
              <a:t>viande</a:t>
            </a:r>
            <a:r>
              <a:rPr lang="fr-FR" sz="2000" dirty="0"/>
              <a:t> (agneau, mouton, poulet)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De la </a:t>
            </a:r>
            <a:r>
              <a:rPr lang="fr-FR" sz="2000" dirty="0">
                <a:solidFill>
                  <a:srgbClr val="FF0000"/>
                </a:solidFill>
              </a:rPr>
              <a:t>salade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Des </a:t>
            </a:r>
            <a:r>
              <a:rPr lang="fr-FR" sz="2000" dirty="0">
                <a:solidFill>
                  <a:srgbClr val="FF0000"/>
                </a:solidFill>
              </a:rPr>
              <a:t>tomates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Des </a:t>
            </a:r>
            <a:r>
              <a:rPr lang="fr-FR" sz="2000" dirty="0">
                <a:solidFill>
                  <a:srgbClr val="FF0000"/>
                </a:solidFill>
              </a:rPr>
              <a:t>oignons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Du </a:t>
            </a:r>
            <a:r>
              <a:rPr lang="fr-FR" sz="2000" dirty="0">
                <a:solidFill>
                  <a:srgbClr val="FF0000"/>
                </a:solidFill>
              </a:rPr>
              <a:t>sel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318AA9-C92E-D965-007B-745512DAC902}"/>
              </a:ext>
            </a:extLst>
          </p:cNvPr>
          <p:cNvSpPr/>
          <p:nvPr/>
        </p:nvSpPr>
        <p:spPr>
          <a:xfrm>
            <a:off x="2334991" y="2500817"/>
            <a:ext cx="1110574" cy="3020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884438-F04B-6243-5929-13114D47794C}"/>
              </a:ext>
            </a:extLst>
          </p:cNvPr>
          <p:cNvSpPr/>
          <p:nvPr/>
        </p:nvSpPr>
        <p:spPr>
          <a:xfrm>
            <a:off x="1022086" y="3746521"/>
            <a:ext cx="581427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839D61-BFF5-A9ED-F2CA-BF42E1C7983D}"/>
              </a:ext>
            </a:extLst>
          </p:cNvPr>
          <p:cNvSpPr/>
          <p:nvPr/>
        </p:nvSpPr>
        <p:spPr>
          <a:xfrm>
            <a:off x="1022086" y="4367694"/>
            <a:ext cx="581427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C5BDEC-B7A6-8562-B8AB-0033515B9880}"/>
              </a:ext>
            </a:extLst>
          </p:cNvPr>
          <p:cNvSpPr/>
          <p:nvPr/>
        </p:nvSpPr>
        <p:spPr>
          <a:xfrm>
            <a:off x="1312799" y="4662480"/>
            <a:ext cx="701531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B04B86-4930-247D-4C58-3AD786257B94}"/>
              </a:ext>
            </a:extLst>
          </p:cNvPr>
          <p:cNvSpPr/>
          <p:nvPr/>
        </p:nvSpPr>
        <p:spPr>
          <a:xfrm>
            <a:off x="1267158" y="5277641"/>
            <a:ext cx="701531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CEE09A-2AE3-A37A-B3B9-27EA7748A20D}"/>
              </a:ext>
            </a:extLst>
          </p:cNvPr>
          <p:cNvSpPr/>
          <p:nvPr/>
        </p:nvSpPr>
        <p:spPr>
          <a:xfrm>
            <a:off x="1147888" y="5600696"/>
            <a:ext cx="866442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E28759-8449-65ED-856A-AB6D1B37265A}"/>
              </a:ext>
            </a:extLst>
          </p:cNvPr>
          <p:cNvSpPr/>
          <p:nvPr/>
        </p:nvSpPr>
        <p:spPr>
          <a:xfrm>
            <a:off x="1147888" y="5915995"/>
            <a:ext cx="866442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A582CE-86DD-D6C0-538B-E946EF62541C}"/>
              </a:ext>
            </a:extLst>
          </p:cNvPr>
          <p:cNvSpPr/>
          <p:nvPr/>
        </p:nvSpPr>
        <p:spPr>
          <a:xfrm>
            <a:off x="1022086" y="6187691"/>
            <a:ext cx="429027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40B419BD-D904-B1E6-9674-D9F53D02F6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2021474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0441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BB335-4078-171B-BE51-70C4D2C5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III. Vocabulaire : Les aliments et les boissons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BCF1B-2724-E185-295D-B77B10878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DE6EE3F-ECE2-BE0D-A491-C3827BACF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936551"/>
              </p:ext>
            </p:extLst>
          </p:nvPr>
        </p:nvGraphicFramePr>
        <p:xfrm>
          <a:off x="1212276" y="1565851"/>
          <a:ext cx="3206581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581">
                  <a:extLst>
                    <a:ext uri="{9D8B030D-6E8A-4147-A177-3AD203B41FA5}">
                      <a16:colId xmlns:a16="http://schemas.microsoft.com/office/drawing/2014/main" val="1300646414"/>
                    </a:ext>
                  </a:extLst>
                </a:gridCol>
              </a:tblGrid>
              <a:tr h="280631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aliments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901106"/>
                  </a:ext>
                </a:extLst>
              </a:tr>
              <a:tr h="259044">
                <a:tc>
                  <a:txBody>
                    <a:bodyPr/>
                    <a:lstStyle/>
                    <a:p>
                      <a:r>
                        <a:rPr lang="fr-FR" sz="2000"/>
                        <a:t>De la viande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832451"/>
                  </a:ext>
                </a:extLst>
              </a:tr>
              <a:tr h="259044">
                <a:tc>
                  <a:txBody>
                    <a:bodyPr/>
                    <a:lstStyle/>
                    <a:p>
                      <a:r>
                        <a:rPr lang="fr-FR" sz="2000" dirty="0"/>
                        <a:t>Du riz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5526383"/>
                  </a:ext>
                </a:extLst>
              </a:tr>
              <a:tr h="259044">
                <a:tc>
                  <a:txBody>
                    <a:bodyPr/>
                    <a:lstStyle/>
                    <a:p>
                      <a:r>
                        <a:rPr lang="fr-FR" sz="2000"/>
                        <a:t>Des carottes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095918"/>
                  </a:ext>
                </a:extLst>
              </a:tr>
              <a:tr h="259044">
                <a:tc>
                  <a:txBody>
                    <a:bodyPr/>
                    <a:lstStyle/>
                    <a:p>
                      <a:r>
                        <a:rPr lang="fr-FR" sz="2000" dirty="0"/>
                        <a:t>Beaucoup de sucre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9406331"/>
                  </a:ext>
                </a:extLst>
              </a:tr>
              <a:tr h="259044">
                <a:tc>
                  <a:txBody>
                    <a:bodyPr/>
                    <a:lstStyle/>
                    <a:p>
                      <a:r>
                        <a:rPr lang="fr-FR" sz="2000" dirty="0"/>
                        <a:t>Des tomates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904030"/>
                  </a:ext>
                </a:extLst>
              </a:tr>
              <a:tr h="259044">
                <a:tc>
                  <a:txBody>
                    <a:bodyPr/>
                    <a:lstStyle/>
                    <a:p>
                      <a:r>
                        <a:rPr lang="fr-FR" sz="2000" dirty="0"/>
                        <a:t>De l’eau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095698"/>
                  </a:ext>
                </a:extLst>
              </a:tr>
              <a:tr h="259044">
                <a:tc>
                  <a:txBody>
                    <a:bodyPr/>
                    <a:lstStyle/>
                    <a:p>
                      <a:r>
                        <a:rPr lang="fr-FR" sz="2000" dirty="0"/>
                        <a:t>Les légumes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047420"/>
                  </a:ext>
                </a:extLst>
              </a:tr>
              <a:tr h="259044">
                <a:tc>
                  <a:txBody>
                    <a:bodyPr/>
                    <a:lstStyle/>
                    <a:p>
                      <a:r>
                        <a:rPr lang="fr-FR" sz="2000" dirty="0"/>
                        <a:t>Les pâtes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68417"/>
                  </a:ext>
                </a:extLst>
              </a:tr>
              <a:tr h="259044">
                <a:tc>
                  <a:txBody>
                    <a:bodyPr/>
                    <a:lstStyle/>
                    <a:p>
                      <a:r>
                        <a:rPr lang="fr-FR" sz="2000" dirty="0"/>
                        <a:t>Les gâteaux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520689"/>
                  </a:ext>
                </a:extLst>
              </a:tr>
              <a:tr h="259044">
                <a:tc>
                  <a:txBody>
                    <a:bodyPr/>
                    <a:lstStyle/>
                    <a:p>
                      <a:r>
                        <a:rPr lang="fr-FR" sz="2000" dirty="0"/>
                        <a:t>Un fruit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961635"/>
                  </a:ext>
                </a:extLst>
              </a:tr>
            </a:tbl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9AEAB28D-5039-DA42-F7CB-B811ABAB54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" r="321" b="5568"/>
          <a:stretch/>
        </p:blipFill>
        <p:spPr bwMode="auto">
          <a:xfrm>
            <a:off x="5261271" y="2378017"/>
            <a:ext cx="5004948" cy="356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2">
            <a:extLst>
              <a:ext uri="{FF2B5EF4-FFF2-40B4-BE49-F238E27FC236}">
                <a16:creationId xmlns:a16="http://schemas.microsoft.com/office/drawing/2014/main" id="{2B744F98-D1FE-8F01-7F32-4CBC296D256E}"/>
              </a:ext>
            </a:extLst>
          </p:cNvPr>
          <p:cNvSpPr txBox="1"/>
          <p:nvPr/>
        </p:nvSpPr>
        <p:spPr>
          <a:xfrm>
            <a:off x="5261270" y="1709883"/>
            <a:ext cx="5129640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Est-ce que vous connaissez d’autres aliments ?</a:t>
            </a:r>
          </a:p>
        </p:txBody>
      </p:sp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8FCAE645-5BCA-CF25-C43E-E9DC5DB143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2419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D1FB4B-5D0A-92E6-CAF2-AF000233B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r-FR" sz="3200" b="1" dirty="0"/>
              <a:t>Flash le QR pour jouer !</a:t>
            </a:r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8F30B5B5-0B28-A262-9A39-6A402F216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fr-FR" sz="2000" dirty="0">
                <a:hlinkClick r:id="rId2"/>
              </a:rPr>
              <a:t>https://wordwall.net/fr/resource/870980/francese/les-aliments-et-les-boissons</a:t>
            </a:r>
            <a:br>
              <a:rPr lang="fr-FR" sz="2000" dirty="0"/>
            </a:br>
            <a:endParaRPr lang="en-US" sz="2000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3D5A62D-509A-B2A3-5FD3-76CE284249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" b="3308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138150-8676-DE5A-87B6-9179AA9D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fr-FR" smtClean="0"/>
              <a:pPr>
                <a:spcAft>
                  <a:spcPts val="600"/>
                </a:spcAft>
              </a:pPr>
              <a:t>14</a:t>
            </a:fld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D36C9EF0-8EF1-8710-34FD-1CA9D6B003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61332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asket full of food&#10;&#10;Description automatically generated">
            <a:extLst>
              <a:ext uri="{FF2B5EF4-FFF2-40B4-BE49-F238E27FC236}">
                <a16:creationId xmlns:a16="http://schemas.microsoft.com/office/drawing/2014/main" id="{FAF1877F-48FD-B1B7-976B-5CD7913EF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61728"/>
            <a:ext cx="10905066" cy="493454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7EF60-FBDA-AECE-050B-B3AA6C2A4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8DB3E93-4349-9677-8332-35F32AA9F8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8389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xique- les aliments (A2) | Nourriture en français, Alimentation,  Vocabulaire cuisine">
            <a:extLst>
              <a:ext uri="{FF2B5EF4-FFF2-40B4-BE49-F238E27FC236}">
                <a16:creationId xmlns:a16="http://schemas.microsoft.com/office/drawing/2014/main" id="{FF55347B-36B1-CCA7-DE51-DA205B5AB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74"/>
          <a:stretch/>
        </p:blipFill>
        <p:spPr bwMode="auto">
          <a:xfrm>
            <a:off x="1436715" y="457200"/>
            <a:ext cx="9318570" cy="5943600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6438B7-A0DA-78DD-281C-6A0D67F4B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 sz="1100">
              <a:solidFill>
                <a:srgbClr val="FFFFFF"/>
              </a:solidFill>
            </a:endParaRPr>
          </a:p>
        </p:txBody>
      </p:sp>
      <p:pic>
        <p:nvPicPr>
          <p:cNvPr id="3" name="mp3-output-ttsfree(dot)com - 2023-01-27T013812.921">
            <a:hlinkClick r:id="" action="ppaction://media"/>
            <a:extLst>
              <a:ext uri="{FF2B5EF4-FFF2-40B4-BE49-F238E27FC236}">
                <a16:creationId xmlns:a16="http://schemas.microsoft.com/office/drawing/2014/main" id="{3A5815E3-62DD-ADD8-9AF5-CF8609F584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21135" y="334452"/>
            <a:ext cx="1290411" cy="1290411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885BB06B-8B31-9F63-6C57-DEDDABAF9E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499600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6B98D7B-2C19-3931-11FD-BC4D7DCD89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0458549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Lexique- les aliments (A2) | Nourriture en français, Alimentation,  Vocabulaire cuisine">
            <a:extLst>
              <a:ext uri="{FF2B5EF4-FFF2-40B4-BE49-F238E27FC236}">
                <a16:creationId xmlns:a16="http://schemas.microsoft.com/office/drawing/2014/main" id="{768799A9-9EDC-FA60-C764-F43B272792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14" b="3680"/>
          <a:stretch/>
        </p:blipFill>
        <p:spPr bwMode="auto">
          <a:xfrm>
            <a:off x="1943924" y="457200"/>
            <a:ext cx="8304152" cy="5998464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6438B7-A0DA-78DD-281C-6A0D67F4B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 sz="1100">
              <a:solidFill>
                <a:srgbClr val="FFFFFF"/>
              </a:solidFill>
            </a:endParaRPr>
          </a:p>
        </p:txBody>
      </p:sp>
      <p:pic>
        <p:nvPicPr>
          <p:cNvPr id="3" name="mp3-output-ttsfree(dot)com - 2023-01-27T014052.660">
            <a:hlinkClick r:id="" action="ppaction://media"/>
            <a:extLst>
              <a:ext uri="{FF2B5EF4-FFF2-40B4-BE49-F238E27FC236}">
                <a16:creationId xmlns:a16="http://schemas.microsoft.com/office/drawing/2014/main" id="{DDA72243-A53E-4AFE-892A-7E493569AF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548741" y="435661"/>
            <a:ext cx="412797" cy="412797"/>
          </a:xfrm>
          <a:prstGeom prst="rect">
            <a:avLst/>
          </a:prstGeom>
        </p:spPr>
      </p:pic>
      <p:pic>
        <p:nvPicPr>
          <p:cNvPr id="5" name="mp3-output-ttsfree(dot)com - 2023-01-27T014340.772">
            <a:hlinkClick r:id="" action="ppaction://media"/>
            <a:extLst>
              <a:ext uri="{FF2B5EF4-FFF2-40B4-BE49-F238E27FC236}">
                <a16:creationId xmlns:a16="http://schemas.microsoft.com/office/drawing/2014/main" id="{B4A512A7-8F5E-DA35-28E4-66A6FC6C33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16430" y="3327005"/>
            <a:ext cx="391535" cy="391535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FCE62ADE-BA9D-8A45-8C20-800818FCE4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499600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4BE77722-94A0-1A57-9402-29FBC0E4D9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26697303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FD7642-4B88-FFD8-DB42-676FE415F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1 p.76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480B27-9CF1-B3D3-12F6-78AEA84E2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11" y="2633472"/>
            <a:ext cx="10867729" cy="358635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56E5B-7BDB-2199-3F35-C41F6F43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F9EB38C7-96AD-0EB1-9037-2698453CFE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45056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C0724A49-F577-E73A-4A79-93F6AC7A91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58D2D4-70D8-7DE9-D2DC-444176C20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699" y="863412"/>
            <a:ext cx="4972086" cy="55674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70C9A8-B114-FF32-A7A9-94DB64692363}"/>
              </a:ext>
            </a:extLst>
          </p:cNvPr>
          <p:cNvSpPr txBox="1"/>
          <p:nvPr/>
        </p:nvSpPr>
        <p:spPr>
          <a:xfrm>
            <a:off x="6248400" y="793874"/>
            <a:ext cx="5336901" cy="55750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Qu’est-ce qu’il y a dans le </a:t>
            </a:r>
            <a:r>
              <a:rPr lang="fr-FR" sz="2400" b="1" dirty="0" err="1"/>
              <a:t>poke</a:t>
            </a:r>
            <a:r>
              <a:rPr lang="fr-FR" sz="2400" b="1" dirty="0"/>
              <a:t> bowl ?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- Du riz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- Du saumon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- De la salade Wakame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- Des fèves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- Du concombre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- De l’avocat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- De la mangue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- De la sauce (sucre, sel, eau, vinaigre, sésame)</a:t>
            </a: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6DC22D1-BC11-426D-FB0E-E7A51A9BD6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399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U11L22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Organize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 surprise party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lnSpc>
                <a:spcPct val="90000"/>
              </a:lnSpc>
              <a:buNone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4800" dirty="0"/>
            </a:br>
            <a:r>
              <a:rPr lang="en-US" sz="2200" dirty="0">
                <a:hlinkClick r:id="rId3"/>
              </a:rPr>
              <a:t>https://create.kahoot.it/search-results/all?query=aliments&amp;orderBy=relevance</a:t>
            </a:r>
            <a:br>
              <a:rPr lang="en-US" sz="2200" dirty="0"/>
            </a:br>
            <a:endParaRPr lang="en-US" sz="48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D932847-40C9-294B-CD66-1941381E2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1" r="5101"/>
          <a:stretch/>
        </p:blipFill>
        <p:spPr bwMode="auto">
          <a:xfrm>
            <a:off x="3937379" y="282943"/>
            <a:ext cx="8254622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21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0CAA2C-6992-55DC-3B72-35E37DBE58AC}"/>
              </a:ext>
            </a:extLst>
          </p:cNvPr>
          <p:cNvSpPr txBox="1"/>
          <p:nvPr/>
        </p:nvSpPr>
        <p:spPr>
          <a:xfrm>
            <a:off x="273153" y="2445485"/>
            <a:ext cx="371901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Le kebab est un </a:t>
            </a:r>
            <a:r>
              <a:rPr lang="fr-FR" sz="2000" dirty="0">
                <a:solidFill>
                  <a:srgbClr val="FF0000"/>
                </a:solidFill>
              </a:rPr>
              <a:t>sandwich</a:t>
            </a:r>
            <a:r>
              <a:rPr lang="fr-FR" sz="2000" dirty="0"/>
              <a:t> très populaire en France ! </a:t>
            </a:r>
          </a:p>
          <a:p>
            <a:pPr algn="just"/>
            <a:r>
              <a:rPr lang="fr-FR" sz="2000" dirty="0"/>
              <a:t>Dans un menu, il y a le sandwich, une canette de soda, de la sauce, et des </a:t>
            </a:r>
            <a:r>
              <a:rPr lang="fr-FR" sz="2000" dirty="0">
                <a:solidFill>
                  <a:srgbClr val="FF0000"/>
                </a:solidFill>
              </a:rPr>
              <a:t>frites</a:t>
            </a:r>
            <a:r>
              <a:rPr lang="fr-FR" sz="2000" dirty="0"/>
              <a:t>. </a:t>
            </a:r>
          </a:p>
          <a:p>
            <a:pPr algn="just"/>
            <a:r>
              <a:rPr lang="fr-FR" sz="2000" dirty="0"/>
              <a:t>Pour faire un sandwich il faut : 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Du </a:t>
            </a:r>
            <a:r>
              <a:rPr lang="fr-FR" sz="2000" dirty="0">
                <a:solidFill>
                  <a:srgbClr val="FF0000"/>
                </a:solidFill>
              </a:rPr>
              <a:t>pain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De la </a:t>
            </a:r>
            <a:r>
              <a:rPr lang="fr-FR" sz="2000" dirty="0">
                <a:solidFill>
                  <a:srgbClr val="FF0000"/>
                </a:solidFill>
              </a:rPr>
              <a:t>viande</a:t>
            </a:r>
            <a:r>
              <a:rPr lang="fr-FR" sz="2000" dirty="0"/>
              <a:t> (agneau, mouton, poulet)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De la </a:t>
            </a:r>
            <a:r>
              <a:rPr lang="fr-FR" sz="2000" dirty="0">
                <a:solidFill>
                  <a:srgbClr val="FF0000"/>
                </a:solidFill>
              </a:rPr>
              <a:t>salade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Des </a:t>
            </a:r>
            <a:r>
              <a:rPr lang="fr-FR" sz="2000" dirty="0">
                <a:solidFill>
                  <a:srgbClr val="FF0000"/>
                </a:solidFill>
              </a:rPr>
              <a:t>tomates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Des </a:t>
            </a:r>
            <a:r>
              <a:rPr lang="fr-FR" sz="2000" dirty="0">
                <a:solidFill>
                  <a:srgbClr val="FF0000"/>
                </a:solidFill>
              </a:rPr>
              <a:t>oignons</a:t>
            </a:r>
          </a:p>
          <a:p>
            <a:pPr marL="342900" indent="-342900" algn="just">
              <a:buFontTx/>
              <a:buChar char="-"/>
            </a:pPr>
            <a:r>
              <a:rPr lang="fr-FR" sz="2000" dirty="0"/>
              <a:t>Du </a:t>
            </a:r>
            <a:r>
              <a:rPr lang="fr-FR" sz="2000" dirty="0">
                <a:solidFill>
                  <a:srgbClr val="FF0000"/>
                </a:solidFill>
              </a:rPr>
              <a:t>sel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318AA9-C92E-D965-007B-745512DAC902}"/>
              </a:ext>
            </a:extLst>
          </p:cNvPr>
          <p:cNvSpPr/>
          <p:nvPr/>
        </p:nvSpPr>
        <p:spPr>
          <a:xfrm>
            <a:off x="2334991" y="2500817"/>
            <a:ext cx="1110574" cy="3020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884438-F04B-6243-5929-13114D47794C}"/>
              </a:ext>
            </a:extLst>
          </p:cNvPr>
          <p:cNvSpPr/>
          <p:nvPr/>
        </p:nvSpPr>
        <p:spPr>
          <a:xfrm>
            <a:off x="1022086" y="3746521"/>
            <a:ext cx="581427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839D61-BFF5-A9ED-F2CA-BF42E1C7983D}"/>
              </a:ext>
            </a:extLst>
          </p:cNvPr>
          <p:cNvSpPr/>
          <p:nvPr/>
        </p:nvSpPr>
        <p:spPr>
          <a:xfrm>
            <a:off x="1022086" y="4367694"/>
            <a:ext cx="581427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C5BDEC-B7A6-8562-B8AB-0033515B9880}"/>
              </a:ext>
            </a:extLst>
          </p:cNvPr>
          <p:cNvSpPr/>
          <p:nvPr/>
        </p:nvSpPr>
        <p:spPr>
          <a:xfrm>
            <a:off x="1312799" y="4662480"/>
            <a:ext cx="701531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B04B86-4930-247D-4C58-3AD786257B94}"/>
              </a:ext>
            </a:extLst>
          </p:cNvPr>
          <p:cNvSpPr/>
          <p:nvPr/>
        </p:nvSpPr>
        <p:spPr>
          <a:xfrm>
            <a:off x="1267158" y="5277641"/>
            <a:ext cx="701531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CEE09A-2AE3-A37A-B3B9-27EA7748A20D}"/>
              </a:ext>
            </a:extLst>
          </p:cNvPr>
          <p:cNvSpPr/>
          <p:nvPr/>
        </p:nvSpPr>
        <p:spPr>
          <a:xfrm>
            <a:off x="1147888" y="5600696"/>
            <a:ext cx="866442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E28759-8449-65ED-856A-AB6D1B37265A}"/>
              </a:ext>
            </a:extLst>
          </p:cNvPr>
          <p:cNvSpPr/>
          <p:nvPr/>
        </p:nvSpPr>
        <p:spPr>
          <a:xfrm>
            <a:off x="1147888" y="5915995"/>
            <a:ext cx="866442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A582CE-86DD-D6C0-538B-E946EF62541C}"/>
              </a:ext>
            </a:extLst>
          </p:cNvPr>
          <p:cNvSpPr/>
          <p:nvPr/>
        </p:nvSpPr>
        <p:spPr>
          <a:xfrm>
            <a:off x="1022086" y="6187691"/>
            <a:ext cx="429027" cy="249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8D5E4C38-9D74-74F5-4DA0-D8D7DCF69BFF}"/>
              </a:ext>
            </a:extLst>
          </p:cNvPr>
          <p:cNvSpPr txBox="1"/>
          <p:nvPr/>
        </p:nvSpPr>
        <p:spPr>
          <a:xfrm>
            <a:off x="273153" y="64909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aliments</a:t>
            </a: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ED5C3821-EC4A-E665-2E38-00B984F1CA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213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 animBg="1"/>
      <p:bldP spid="8" grpId="0" animBg="1"/>
      <p:bldP spid="9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09" y="1736763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9" y="1081887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7" y="1196560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7" y="1241383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01FA0C-5B76-A8F0-6AD2-FAD82596AEB4}"/>
              </a:ext>
            </a:extLst>
          </p:cNvPr>
          <p:cNvSpPr txBox="1"/>
          <p:nvPr/>
        </p:nvSpPr>
        <p:spPr>
          <a:xfrm>
            <a:off x="479834" y="2835701"/>
            <a:ext cx="3893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Les joueurs de l’équipe de France mangent toujours équilibré ! Kylian </a:t>
            </a:r>
            <a:r>
              <a:rPr lang="fr-FR" sz="2400" dirty="0" err="1"/>
              <a:t>Mbappé</a:t>
            </a:r>
            <a:r>
              <a:rPr lang="fr-FR" sz="2400" dirty="0"/>
              <a:t> mange des </a:t>
            </a:r>
            <a:r>
              <a:rPr lang="fr-FR" sz="2400" dirty="0">
                <a:solidFill>
                  <a:srgbClr val="FF0000"/>
                </a:solidFill>
              </a:rPr>
              <a:t>pâtes</a:t>
            </a:r>
            <a:r>
              <a:rPr lang="fr-FR" sz="2400" dirty="0"/>
              <a:t>, et Benjamin Pavard mange du </a:t>
            </a:r>
            <a:r>
              <a:rPr lang="fr-FR" sz="2400" dirty="0">
                <a:solidFill>
                  <a:srgbClr val="FF0000"/>
                </a:solidFill>
              </a:rPr>
              <a:t>jambon</a:t>
            </a:r>
            <a:r>
              <a:rPr lang="fr-FR" sz="2400" dirty="0"/>
              <a:t>, de la </a:t>
            </a:r>
            <a:r>
              <a:rPr lang="fr-FR" sz="2400" dirty="0">
                <a:solidFill>
                  <a:srgbClr val="FF0000"/>
                </a:solidFill>
              </a:rPr>
              <a:t>mozzarella</a:t>
            </a:r>
            <a:r>
              <a:rPr lang="fr-FR" sz="2400" dirty="0"/>
              <a:t>, de la </a:t>
            </a:r>
            <a:r>
              <a:rPr lang="fr-FR" sz="2400" dirty="0">
                <a:solidFill>
                  <a:srgbClr val="FF0000"/>
                </a:solidFill>
              </a:rPr>
              <a:t>salade</a:t>
            </a:r>
            <a:r>
              <a:rPr lang="fr-FR" sz="2400" dirty="0"/>
              <a:t> et de l’</a:t>
            </a:r>
            <a:r>
              <a:rPr lang="fr-FR" sz="2400" dirty="0">
                <a:solidFill>
                  <a:srgbClr val="FF0000"/>
                </a:solidFill>
              </a:rPr>
              <a:t>avocat</a:t>
            </a:r>
            <a:r>
              <a:rPr lang="fr-FR" sz="2400" dirty="0"/>
              <a:t> et des </a:t>
            </a:r>
            <a:r>
              <a:rPr lang="fr-FR" sz="2400" dirty="0">
                <a:solidFill>
                  <a:srgbClr val="FF0000"/>
                </a:solidFill>
              </a:rPr>
              <a:t>œufs</a:t>
            </a:r>
            <a:r>
              <a:rPr lang="fr-FR" sz="2400" dirty="0"/>
              <a:t>.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972110A6-7F69-C56D-DB81-AA033994C6EB}"/>
              </a:ext>
            </a:extLst>
          </p:cNvPr>
          <p:cNvSpPr/>
          <p:nvPr/>
        </p:nvSpPr>
        <p:spPr>
          <a:xfrm>
            <a:off x="2786198" y="3973017"/>
            <a:ext cx="701624" cy="45199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pic>
        <p:nvPicPr>
          <p:cNvPr id="5" name="Média en ligne 4" title="Un repas avec les Bleus, Equipe de France I FFF 2022">
            <a:hlinkClick r:id="" action="ppaction://media"/>
            <a:extLst>
              <a:ext uri="{FF2B5EF4-FFF2-40B4-BE49-F238E27FC236}">
                <a16:creationId xmlns:a16="http://schemas.microsoft.com/office/drawing/2014/main" id="{BC1711BB-92B4-EF11-0C39-3BE9D4DB468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678434" y="1326962"/>
            <a:ext cx="7393747" cy="4177467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51273EE-AC40-6643-44E0-50FE985E093B}"/>
              </a:ext>
            </a:extLst>
          </p:cNvPr>
          <p:cNvSpPr/>
          <p:nvPr/>
        </p:nvSpPr>
        <p:spPr>
          <a:xfrm>
            <a:off x="479834" y="4715690"/>
            <a:ext cx="1050558" cy="42602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681DA3E-9DBA-08CA-79EF-61367402D0C7}"/>
              </a:ext>
            </a:extLst>
          </p:cNvPr>
          <p:cNvSpPr/>
          <p:nvPr/>
        </p:nvSpPr>
        <p:spPr>
          <a:xfrm>
            <a:off x="2426365" y="4700144"/>
            <a:ext cx="1374902" cy="42602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AB3277-C1A8-01AF-E03B-8B1239B18F3D}"/>
              </a:ext>
            </a:extLst>
          </p:cNvPr>
          <p:cNvSpPr/>
          <p:nvPr/>
        </p:nvSpPr>
        <p:spPr>
          <a:xfrm>
            <a:off x="766422" y="5122462"/>
            <a:ext cx="940611" cy="42602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0A3586FE-5C54-2EC9-67B6-B1F7FD14B5A7}"/>
              </a:ext>
            </a:extLst>
          </p:cNvPr>
          <p:cNvSpPr/>
          <p:nvPr/>
        </p:nvSpPr>
        <p:spPr>
          <a:xfrm>
            <a:off x="2603006" y="5078402"/>
            <a:ext cx="940611" cy="42602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9E27B0E-B9F0-B7C9-451B-7BE1F6731594}"/>
              </a:ext>
            </a:extLst>
          </p:cNvPr>
          <p:cNvSpPr/>
          <p:nvPr/>
        </p:nvSpPr>
        <p:spPr>
          <a:xfrm>
            <a:off x="517407" y="5464915"/>
            <a:ext cx="712003" cy="37788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C0281913-8218-0DE9-C21F-AC691F7C7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08255" y="1241383"/>
            <a:ext cx="1901162" cy="142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FF1257A-773F-7443-E26B-EDAB1835EB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5747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1" grpId="0" animBg="1"/>
      <p:bldP spid="6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8BC6074D-FC29-7BC8-D4B2-4E12615ABD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6143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0473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9828518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802683-C6D5-8D65-5D0A-89D08857A34E}"/>
              </a:ext>
            </a:extLst>
          </p:cNvPr>
          <p:cNvSpPr/>
          <p:nvPr/>
        </p:nvSpPr>
        <p:spPr>
          <a:xfrm>
            <a:off x="947236" y="5304390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9170F26-95DA-DDDA-E7C8-8FD6EB724EF9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15861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20" t="70" b="10709"/>
          <a:stretch/>
        </p:blipFill>
        <p:spPr bwMode="auto">
          <a:xfrm>
            <a:off x="6029608" y="334770"/>
            <a:ext cx="6162392" cy="652322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25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plats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265632" y="1801191"/>
            <a:ext cx="5422863" cy="4831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600" b="1" dirty="0"/>
              <a:t>Thomas</a:t>
            </a:r>
            <a:r>
              <a:rPr lang="fr-FR" sz="2600" dirty="0"/>
              <a:t> : Tu prends une </a:t>
            </a:r>
            <a:r>
              <a:rPr lang="fr-FR" sz="2600" dirty="0">
                <a:solidFill>
                  <a:srgbClr val="FF0000"/>
                </a:solidFill>
              </a:rPr>
              <a:t>entrée</a:t>
            </a:r>
            <a:r>
              <a:rPr lang="fr-FR" sz="2600" dirty="0"/>
              <a:t> ? </a:t>
            </a:r>
          </a:p>
          <a:p>
            <a:pPr>
              <a:lnSpc>
                <a:spcPct val="150000"/>
              </a:lnSpc>
            </a:pPr>
            <a:r>
              <a:rPr lang="fr-FR" sz="2600" b="1" dirty="0"/>
              <a:t>Élise</a:t>
            </a:r>
            <a:r>
              <a:rPr lang="fr-FR" sz="2600" dirty="0"/>
              <a:t> : Je n’ai pas très faim… </a:t>
            </a:r>
          </a:p>
          <a:p>
            <a:pPr>
              <a:lnSpc>
                <a:spcPct val="150000"/>
              </a:lnSpc>
            </a:pPr>
            <a:r>
              <a:rPr lang="fr-FR" sz="2600" b="1" dirty="0"/>
              <a:t>Thomas</a:t>
            </a:r>
            <a:r>
              <a:rPr lang="fr-FR" sz="2600" dirty="0"/>
              <a:t> : Ah…prends juste un </a:t>
            </a:r>
            <a:r>
              <a:rPr lang="fr-FR" sz="2600" dirty="0">
                <a:solidFill>
                  <a:srgbClr val="FF0000"/>
                </a:solidFill>
              </a:rPr>
              <a:t>plat</a:t>
            </a:r>
            <a:r>
              <a:rPr lang="fr-FR" sz="2600" dirty="0"/>
              <a:t> alors…</a:t>
            </a:r>
          </a:p>
          <a:p>
            <a:pPr>
              <a:lnSpc>
                <a:spcPct val="150000"/>
              </a:lnSpc>
            </a:pPr>
            <a:r>
              <a:rPr lang="fr-FR" sz="2600" b="1" dirty="0"/>
              <a:t>Élise</a:t>
            </a:r>
            <a:r>
              <a:rPr lang="fr-FR" sz="2600" dirty="0"/>
              <a:t>: Oui, un couscous et je vais prendre un </a:t>
            </a:r>
            <a:r>
              <a:rPr lang="fr-FR" sz="2600" dirty="0">
                <a:solidFill>
                  <a:srgbClr val="FF0000"/>
                </a:solidFill>
              </a:rPr>
              <a:t>dessert</a:t>
            </a:r>
            <a:r>
              <a:rPr lang="fr-FR" sz="2600" dirty="0"/>
              <a:t> aussi, j’adore le chocolat !</a:t>
            </a:r>
          </a:p>
          <a:p>
            <a:pPr>
              <a:lnSpc>
                <a:spcPct val="150000"/>
              </a:lnSpc>
            </a:pPr>
            <a:r>
              <a:rPr lang="fr-FR" sz="2600" b="1" dirty="0"/>
              <a:t>Thomas</a:t>
            </a:r>
            <a:r>
              <a:rPr lang="fr-FR" sz="2600" dirty="0"/>
              <a:t> : Il y a des </a:t>
            </a:r>
            <a:r>
              <a:rPr lang="fr-FR" sz="2600" dirty="0">
                <a:solidFill>
                  <a:srgbClr val="FF0000"/>
                </a:solidFill>
              </a:rPr>
              <a:t>boissons</a:t>
            </a:r>
            <a:r>
              <a:rPr lang="fr-FR" sz="2600" dirty="0"/>
              <a:t> ? J’ai soif !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DA4E66-7867-DC1C-F71F-321549B7D84F}"/>
              </a:ext>
            </a:extLst>
          </p:cNvPr>
          <p:cNvSpPr/>
          <p:nvPr/>
        </p:nvSpPr>
        <p:spPr>
          <a:xfrm>
            <a:off x="3585172" y="1973658"/>
            <a:ext cx="950614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5665D0-8C20-17B2-F286-FA50E6B29732}"/>
              </a:ext>
            </a:extLst>
          </p:cNvPr>
          <p:cNvSpPr/>
          <p:nvPr/>
        </p:nvSpPr>
        <p:spPr>
          <a:xfrm>
            <a:off x="4381779" y="3166452"/>
            <a:ext cx="950614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D75909-C045-95ED-5FEE-12A661C36E22}"/>
              </a:ext>
            </a:extLst>
          </p:cNvPr>
          <p:cNvSpPr/>
          <p:nvPr/>
        </p:nvSpPr>
        <p:spPr>
          <a:xfrm>
            <a:off x="1929733" y="4985297"/>
            <a:ext cx="950614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3FA610-9107-089D-9382-89D266710775}"/>
              </a:ext>
            </a:extLst>
          </p:cNvPr>
          <p:cNvSpPr/>
          <p:nvPr/>
        </p:nvSpPr>
        <p:spPr>
          <a:xfrm>
            <a:off x="2844135" y="6160886"/>
            <a:ext cx="1265267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881E45A0-A138-1E78-B3E7-E0DDBCE77D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31022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8208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E6242-7318-B23C-7980-7C9FA5D92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13263"/>
            <a:ext cx="4916648" cy="1325563"/>
          </a:xfrm>
        </p:spPr>
        <p:txBody>
          <a:bodyPr>
            <a:normAutofit/>
          </a:bodyPr>
          <a:lstStyle/>
          <a:p>
            <a:r>
              <a:rPr lang="fr-FR" sz="2800" dirty="0"/>
              <a:t>Regarde ce menu et réponds aux 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54265-D685-FDF2-41FA-67820FD03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074999"/>
            <a:ext cx="5140835" cy="343444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2400" dirty="0"/>
              <a:t>Qu’est-ce qu’il y a en </a:t>
            </a:r>
            <a:r>
              <a:rPr lang="fr-FR" sz="2400" b="1" dirty="0"/>
              <a:t>entrée</a:t>
            </a:r>
            <a:r>
              <a:rPr lang="fr-FR" sz="2400" dirty="0"/>
              <a:t> ?</a:t>
            </a:r>
          </a:p>
          <a:p>
            <a:pPr>
              <a:lnSpc>
                <a:spcPct val="200000"/>
              </a:lnSpc>
            </a:pPr>
            <a:r>
              <a:rPr lang="fr-FR" sz="2400" dirty="0"/>
              <a:t>Qu’est-ce qu’il y a en </a:t>
            </a:r>
            <a:r>
              <a:rPr lang="fr-FR" sz="2400" b="1" dirty="0"/>
              <a:t>plat</a:t>
            </a:r>
            <a:r>
              <a:rPr lang="fr-FR" sz="2400" dirty="0"/>
              <a:t> principal ?</a:t>
            </a:r>
          </a:p>
          <a:p>
            <a:pPr>
              <a:lnSpc>
                <a:spcPct val="200000"/>
              </a:lnSpc>
            </a:pPr>
            <a:r>
              <a:rPr lang="fr-FR" sz="2400" dirty="0"/>
              <a:t>Qu’est-ce qu’il y a en </a:t>
            </a:r>
            <a:r>
              <a:rPr lang="fr-FR" sz="2400" b="1" dirty="0"/>
              <a:t>dessert</a:t>
            </a:r>
            <a:r>
              <a:rPr lang="fr-FR" sz="2400" dirty="0"/>
              <a:t> ?</a:t>
            </a:r>
          </a:p>
          <a:p>
            <a:pPr>
              <a:lnSpc>
                <a:spcPct val="200000"/>
              </a:lnSpc>
            </a:pPr>
            <a:r>
              <a:rPr lang="fr-FR" sz="2400" dirty="0"/>
              <a:t>Qu’est-ce qu’il y a comme </a:t>
            </a:r>
            <a:r>
              <a:rPr lang="fr-FR" sz="2400" b="1" dirty="0"/>
              <a:t>boisson </a:t>
            </a:r>
            <a:r>
              <a:rPr lang="fr-FR" sz="2400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C9EA0-38DD-AAF6-3892-2AC1CA29D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26</a:t>
            </a:fld>
            <a:endParaRPr lang="en-US"/>
          </a:p>
        </p:txBody>
      </p:sp>
      <p:pic>
        <p:nvPicPr>
          <p:cNvPr id="2050" name="Picture 2" descr="Aucune description de photo disponible.">
            <a:extLst>
              <a:ext uri="{FF2B5EF4-FFF2-40B4-BE49-F238E27FC236}">
                <a16:creationId xmlns:a16="http://schemas.microsoft.com/office/drawing/2014/main" id="{E9F54099-78DF-F653-D29F-A006B6010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363166"/>
            <a:ext cx="5403341" cy="649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5C4061F-18C5-144E-3B62-9B37FBB4673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48914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IV. Vocabulaire : </a:t>
            </a:r>
            <a:r>
              <a:rPr lang="fr-FR"/>
              <a:t>Les plats</a:t>
            </a:r>
            <a:endParaRPr lang="fr-FR" dirty="0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42D63948-9A91-C8ED-3348-F49F5B3799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8585675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22586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C83D12-1B9B-C53F-94A4-5296C1FFE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2 p.77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190C2-6479-83EB-E038-3E0A3F55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ED8138-D63D-DBC1-1FFA-7E78944D0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344" y="2721439"/>
            <a:ext cx="9498713" cy="2667982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35BCF88D-195F-070B-443E-17E009D971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8585675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6832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E9DDD-526D-CDA8-F44B-9AB9F250A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79" y="478891"/>
            <a:ext cx="4485861" cy="10881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 err="1"/>
              <a:t>Connais-tu</a:t>
            </a:r>
            <a:r>
              <a:rPr lang="en-US" sz="2800" dirty="0"/>
              <a:t> des </a:t>
            </a:r>
            <a:r>
              <a:rPr lang="en-US" sz="2800" dirty="0" err="1"/>
              <a:t>spécialités</a:t>
            </a:r>
            <a:r>
              <a:rPr lang="en-US" sz="2800" dirty="0"/>
              <a:t> </a:t>
            </a:r>
            <a:r>
              <a:rPr lang="en-US" sz="2800" dirty="0" err="1"/>
              <a:t>françaises</a:t>
            </a:r>
            <a:r>
              <a:rPr lang="en-US" sz="2800" dirty="0"/>
              <a:t>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33F9EB8-D718-76DE-AB77-7824532916B0}"/>
              </a:ext>
            </a:extLst>
          </p:cNvPr>
          <p:cNvSpPr txBox="1"/>
          <p:nvPr/>
        </p:nvSpPr>
        <p:spPr>
          <a:xfrm>
            <a:off x="331004" y="1866214"/>
            <a:ext cx="4002866" cy="47526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D’où</a:t>
            </a:r>
            <a:r>
              <a:rPr lang="en-US" sz="2400" dirty="0"/>
              <a:t> </a:t>
            </a:r>
            <a:r>
              <a:rPr lang="en-US" sz="2400" dirty="0" err="1"/>
              <a:t>viennent</a:t>
            </a:r>
            <a:r>
              <a:rPr lang="en-US" sz="2400" dirty="0"/>
              <a:t> les crêpes 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Quelle </a:t>
            </a:r>
            <a:r>
              <a:rPr lang="en-US" sz="2400" dirty="0" err="1"/>
              <a:t>est</a:t>
            </a:r>
            <a:r>
              <a:rPr lang="en-US" sz="2400" dirty="0"/>
              <a:t> la </a:t>
            </a:r>
            <a:r>
              <a:rPr lang="en-US" sz="2400" dirty="0" err="1"/>
              <a:t>spécialité</a:t>
            </a:r>
            <a:r>
              <a:rPr lang="en-US" sz="2400" dirty="0"/>
              <a:t> de Marseille ? de Dijon 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Où</a:t>
            </a:r>
            <a:r>
              <a:rPr lang="en-US" sz="2400" dirty="0"/>
              <a:t> </a:t>
            </a:r>
            <a:r>
              <a:rPr lang="en-US" sz="2400" dirty="0" err="1"/>
              <a:t>est-ce</a:t>
            </a:r>
            <a:r>
              <a:rPr lang="en-US" sz="2400" dirty="0"/>
              <a:t> </a:t>
            </a:r>
            <a:r>
              <a:rPr lang="en-US" sz="2400" dirty="0" err="1"/>
              <a:t>qu’on</a:t>
            </a:r>
            <a:r>
              <a:rPr lang="en-US" sz="2400" dirty="0"/>
              <a:t> </a:t>
            </a:r>
            <a:r>
              <a:rPr lang="en-US" sz="2400" dirty="0" err="1"/>
              <a:t>trouve</a:t>
            </a:r>
            <a:r>
              <a:rPr lang="en-US" sz="2400" dirty="0"/>
              <a:t> du camembert ? Et le vin Bordeaux 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Cite 2 entrées </a:t>
            </a:r>
            <a:r>
              <a:rPr lang="en-US" sz="2400" dirty="0" err="1"/>
              <a:t>ou</a:t>
            </a:r>
            <a:r>
              <a:rPr lang="en-US" sz="2400" dirty="0"/>
              <a:t> plats (que </a:t>
            </a:r>
            <a:r>
              <a:rPr lang="en-US" sz="2400" dirty="0" err="1"/>
              <a:t>tu</a:t>
            </a:r>
            <a:r>
              <a:rPr lang="en-US" sz="2400" dirty="0"/>
              <a:t> </a:t>
            </a:r>
            <a:r>
              <a:rPr lang="en-US" sz="2400" dirty="0" err="1"/>
              <a:t>connais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en-US" sz="2400" dirty="0" err="1"/>
              <a:t>aimerais</a:t>
            </a:r>
            <a:r>
              <a:rPr lang="en-US" sz="2400" dirty="0"/>
              <a:t> </a:t>
            </a:r>
            <a:r>
              <a:rPr lang="en-US" sz="2400" dirty="0" err="1"/>
              <a:t>goûter</a:t>
            </a:r>
            <a:r>
              <a:rPr lang="en-US" sz="2400" dirty="0"/>
              <a:t>), 2 </a:t>
            </a:r>
            <a:r>
              <a:rPr lang="en-US" sz="2400" dirty="0" err="1"/>
              <a:t>fromages</a:t>
            </a:r>
            <a:r>
              <a:rPr lang="en-US" sz="2400" dirty="0"/>
              <a:t>, 2 desserts et 2 </a:t>
            </a:r>
            <a:r>
              <a:rPr lang="en-US" sz="2400" dirty="0" err="1"/>
              <a:t>boissons</a:t>
            </a:r>
            <a:r>
              <a:rPr lang="en-US" sz="2400" dirty="0"/>
              <a:t> !</a:t>
            </a:r>
          </a:p>
        </p:txBody>
      </p:sp>
      <p:pic>
        <p:nvPicPr>
          <p:cNvPr id="7172" name="Picture 4" descr="les traditions culinaires au maroc">
            <a:extLst>
              <a:ext uri="{FF2B5EF4-FFF2-40B4-BE49-F238E27FC236}">
                <a16:creationId xmlns:a16="http://schemas.microsoft.com/office/drawing/2014/main" id="{663A3F76-53EF-0120-8852-28F83AAECD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061" b="-2"/>
          <a:stretch/>
        </p:blipFill>
        <p:spPr bwMode="auto">
          <a:xfrm>
            <a:off x="4993035" y="282942"/>
            <a:ext cx="7295427" cy="6575058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noFill/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4276BBDF-5EAE-E28A-C865-E84B5E4A44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8585675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6777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644EDD46-C089-6E0F-5ACC-B22FE5F3BA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8585675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754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09" y="2172991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9" y="1518115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7" y="1632788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7" y="1677611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01FA0C-5B76-A8F0-6AD2-FAD82596AEB4}"/>
              </a:ext>
            </a:extLst>
          </p:cNvPr>
          <p:cNvSpPr txBox="1"/>
          <p:nvPr/>
        </p:nvSpPr>
        <p:spPr>
          <a:xfrm>
            <a:off x="479834" y="3271929"/>
            <a:ext cx="3893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Les joueurs de l’équipe de France mangent toujours équilibré ! Kylian </a:t>
            </a:r>
            <a:r>
              <a:rPr lang="fr-FR" sz="2400" dirty="0" err="1"/>
              <a:t>Mbappé</a:t>
            </a:r>
            <a:r>
              <a:rPr lang="fr-FR" sz="2400" dirty="0"/>
              <a:t> mange des </a:t>
            </a:r>
            <a:r>
              <a:rPr lang="fr-FR" sz="2400" dirty="0">
                <a:solidFill>
                  <a:srgbClr val="FF0000"/>
                </a:solidFill>
              </a:rPr>
              <a:t>pâtes</a:t>
            </a:r>
            <a:r>
              <a:rPr lang="fr-FR" sz="2400" dirty="0"/>
              <a:t>, et Benjamin Pavard mange du </a:t>
            </a:r>
            <a:r>
              <a:rPr lang="fr-FR" sz="2400" dirty="0">
                <a:solidFill>
                  <a:srgbClr val="FF0000"/>
                </a:solidFill>
              </a:rPr>
              <a:t>jambon</a:t>
            </a:r>
            <a:r>
              <a:rPr lang="fr-FR" sz="2400" dirty="0"/>
              <a:t>, de la </a:t>
            </a:r>
            <a:r>
              <a:rPr lang="fr-FR" sz="2400" dirty="0">
                <a:solidFill>
                  <a:srgbClr val="FF0000"/>
                </a:solidFill>
              </a:rPr>
              <a:t>mozzarella</a:t>
            </a:r>
            <a:r>
              <a:rPr lang="fr-FR" sz="2400" dirty="0"/>
              <a:t>, de la </a:t>
            </a:r>
            <a:r>
              <a:rPr lang="fr-FR" sz="2400" dirty="0">
                <a:solidFill>
                  <a:srgbClr val="FF0000"/>
                </a:solidFill>
              </a:rPr>
              <a:t>salade</a:t>
            </a:r>
            <a:r>
              <a:rPr lang="fr-FR" sz="2400" dirty="0"/>
              <a:t> et de l’</a:t>
            </a:r>
            <a:r>
              <a:rPr lang="fr-FR" sz="2400" dirty="0">
                <a:solidFill>
                  <a:srgbClr val="FF0000"/>
                </a:solidFill>
              </a:rPr>
              <a:t>avocat</a:t>
            </a:r>
            <a:r>
              <a:rPr lang="fr-FR" sz="2400" dirty="0"/>
              <a:t> et des </a:t>
            </a:r>
            <a:r>
              <a:rPr lang="fr-FR" sz="2400" dirty="0">
                <a:solidFill>
                  <a:srgbClr val="FF0000"/>
                </a:solidFill>
              </a:rPr>
              <a:t>œufs</a:t>
            </a:r>
            <a:r>
              <a:rPr lang="fr-FR" sz="2400" dirty="0"/>
              <a:t>.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972110A6-7F69-C56D-DB81-AA033994C6EB}"/>
              </a:ext>
            </a:extLst>
          </p:cNvPr>
          <p:cNvSpPr/>
          <p:nvPr/>
        </p:nvSpPr>
        <p:spPr>
          <a:xfrm>
            <a:off x="2786198" y="4409245"/>
            <a:ext cx="701624" cy="45199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pic>
        <p:nvPicPr>
          <p:cNvPr id="5" name="Média en ligne 4" title="Un repas avec les Bleus, Equipe de France I FFF 2022">
            <a:hlinkClick r:id="" action="ppaction://media"/>
            <a:extLst>
              <a:ext uri="{FF2B5EF4-FFF2-40B4-BE49-F238E27FC236}">
                <a16:creationId xmlns:a16="http://schemas.microsoft.com/office/drawing/2014/main" id="{BC1711BB-92B4-EF11-0C39-3BE9D4DB468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678434" y="1763190"/>
            <a:ext cx="7393747" cy="4177467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51273EE-AC40-6643-44E0-50FE985E093B}"/>
              </a:ext>
            </a:extLst>
          </p:cNvPr>
          <p:cNvSpPr/>
          <p:nvPr/>
        </p:nvSpPr>
        <p:spPr>
          <a:xfrm>
            <a:off x="479834" y="5151918"/>
            <a:ext cx="1050558" cy="42602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681DA3E-9DBA-08CA-79EF-61367402D0C7}"/>
              </a:ext>
            </a:extLst>
          </p:cNvPr>
          <p:cNvSpPr/>
          <p:nvPr/>
        </p:nvSpPr>
        <p:spPr>
          <a:xfrm>
            <a:off x="2426365" y="5136372"/>
            <a:ext cx="1374902" cy="42602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AB3277-C1A8-01AF-E03B-8B1239B18F3D}"/>
              </a:ext>
            </a:extLst>
          </p:cNvPr>
          <p:cNvSpPr/>
          <p:nvPr/>
        </p:nvSpPr>
        <p:spPr>
          <a:xfrm>
            <a:off x="766422" y="5558690"/>
            <a:ext cx="940611" cy="42602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0A3586FE-5C54-2EC9-67B6-B1F7FD14B5A7}"/>
              </a:ext>
            </a:extLst>
          </p:cNvPr>
          <p:cNvSpPr/>
          <p:nvPr/>
        </p:nvSpPr>
        <p:spPr>
          <a:xfrm>
            <a:off x="2603006" y="5514630"/>
            <a:ext cx="940611" cy="42602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9E27B0E-B9F0-B7C9-451B-7BE1F6731594}"/>
              </a:ext>
            </a:extLst>
          </p:cNvPr>
          <p:cNvSpPr/>
          <p:nvPr/>
        </p:nvSpPr>
        <p:spPr>
          <a:xfrm>
            <a:off x="517407" y="5901143"/>
            <a:ext cx="712003" cy="37788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C0281913-8218-0DE9-C21F-AC691F7C7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08255" y="1677611"/>
            <a:ext cx="1901162" cy="142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C9D1F260-0B5C-F054-C80D-36A87593A9BC}"/>
              </a:ext>
            </a:extLst>
          </p:cNvPr>
          <p:cNvSpPr txBox="1">
            <a:spLocks/>
          </p:cNvSpPr>
          <p:nvPr/>
        </p:nvSpPr>
        <p:spPr>
          <a:xfrm>
            <a:off x="3936375" y="532499"/>
            <a:ext cx="4133225" cy="7696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267"/>
              <a:t>I. Starter</a:t>
            </a:r>
            <a:endParaRPr lang="fr-FR" sz="4267" dirty="0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F74389D3-952D-E666-A723-70B817FD07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9406290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3089264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20" t="70" b="10709"/>
          <a:stretch/>
        </p:blipFill>
        <p:spPr bwMode="auto">
          <a:xfrm>
            <a:off x="6029608" y="334770"/>
            <a:ext cx="6162392" cy="652322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30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plats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265632" y="1801191"/>
            <a:ext cx="5422863" cy="4831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600" b="1" dirty="0"/>
              <a:t>Thomas</a:t>
            </a:r>
            <a:r>
              <a:rPr lang="fr-FR" sz="2600" dirty="0"/>
              <a:t> : Tu prends une </a:t>
            </a:r>
            <a:r>
              <a:rPr lang="fr-FR" sz="2600" dirty="0">
                <a:solidFill>
                  <a:srgbClr val="FF0000"/>
                </a:solidFill>
              </a:rPr>
              <a:t>entrée</a:t>
            </a:r>
            <a:r>
              <a:rPr lang="fr-FR" sz="2600" dirty="0"/>
              <a:t> ? </a:t>
            </a:r>
          </a:p>
          <a:p>
            <a:pPr>
              <a:lnSpc>
                <a:spcPct val="150000"/>
              </a:lnSpc>
            </a:pPr>
            <a:r>
              <a:rPr lang="fr-FR" sz="2600" b="1" dirty="0"/>
              <a:t>Élise</a:t>
            </a:r>
            <a:r>
              <a:rPr lang="fr-FR" sz="2600" dirty="0"/>
              <a:t> : Je n’ai pas très faim… </a:t>
            </a:r>
          </a:p>
          <a:p>
            <a:pPr>
              <a:lnSpc>
                <a:spcPct val="150000"/>
              </a:lnSpc>
            </a:pPr>
            <a:r>
              <a:rPr lang="fr-FR" sz="2600" b="1" dirty="0"/>
              <a:t>Thomas</a:t>
            </a:r>
            <a:r>
              <a:rPr lang="fr-FR" sz="2600" dirty="0"/>
              <a:t> : Ah…prends juste un </a:t>
            </a:r>
            <a:r>
              <a:rPr lang="fr-FR" sz="2600" dirty="0">
                <a:solidFill>
                  <a:srgbClr val="FF0000"/>
                </a:solidFill>
              </a:rPr>
              <a:t>plat</a:t>
            </a:r>
            <a:r>
              <a:rPr lang="fr-FR" sz="2600" dirty="0"/>
              <a:t> alors…</a:t>
            </a:r>
          </a:p>
          <a:p>
            <a:pPr>
              <a:lnSpc>
                <a:spcPct val="150000"/>
              </a:lnSpc>
            </a:pPr>
            <a:r>
              <a:rPr lang="fr-FR" sz="2600" b="1" dirty="0"/>
              <a:t>Élise</a:t>
            </a:r>
            <a:r>
              <a:rPr lang="fr-FR" sz="2600" dirty="0"/>
              <a:t>: Oui, un couscous et je vais prendre un </a:t>
            </a:r>
            <a:r>
              <a:rPr lang="fr-FR" sz="2600" dirty="0">
                <a:solidFill>
                  <a:srgbClr val="FF0000"/>
                </a:solidFill>
              </a:rPr>
              <a:t>dessert</a:t>
            </a:r>
            <a:r>
              <a:rPr lang="fr-FR" sz="2600" dirty="0"/>
              <a:t> aussi, j’adore le chocolat !</a:t>
            </a:r>
          </a:p>
          <a:p>
            <a:pPr>
              <a:lnSpc>
                <a:spcPct val="150000"/>
              </a:lnSpc>
            </a:pPr>
            <a:r>
              <a:rPr lang="fr-FR" sz="2600" b="1" dirty="0"/>
              <a:t>Thomas</a:t>
            </a:r>
            <a:r>
              <a:rPr lang="fr-FR" sz="2600" dirty="0"/>
              <a:t> : Il y a des </a:t>
            </a:r>
            <a:r>
              <a:rPr lang="fr-FR" sz="2600" dirty="0">
                <a:solidFill>
                  <a:srgbClr val="FF0000"/>
                </a:solidFill>
              </a:rPr>
              <a:t>boissons</a:t>
            </a:r>
            <a:r>
              <a:rPr lang="fr-FR" sz="2600" dirty="0"/>
              <a:t> ? J’ai soif !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DA4E66-7867-DC1C-F71F-321549B7D84F}"/>
              </a:ext>
            </a:extLst>
          </p:cNvPr>
          <p:cNvSpPr/>
          <p:nvPr/>
        </p:nvSpPr>
        <p:spPr>
          <a:xfrm>
            <a:off x="3585172" y="1973658"/>
            <a:ext cx="950614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5665D0-8C20-17B2-F286-FA50E6B29732}"/>
              </a:ext>
            </a:extLst>
          </p:cNvPr>
          <p:cNvSpPr/>
          <p:nvPr/>
        </p:nvSpPr>
        <p:spPr>
          <a:xfrm>
            <a:off x="4381779" y="3166452"/>
            <a:ext cx="950614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D75909-C045-95ED-5FEE-12A661C36E22}"/>
              </a:ext>
            </a:extLst>
          </p:cNvPr>
          <p:cNvSpPr/>
          <p:nvPr/>
        </p:nvSpPr>
        <p:spPr>
          <a:xfrm>
            <a:off x="1929733" y="4985297"/>
            <a:ext cx="950614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3FA610-9107-089D-9382-89D266710775}"/>
              </a:ext>
            </a:extLst>
          </p:cNvPr>
          <p:cNvSpPr/>
          <p:nvPr/>
        </p:nvSpPr>
        <p:spPr>
          <a:xfrm>
            <a:off x="2844135" y="6160886"/>
            <a:ext cx="1265267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3BEFBE98-20C1-8647-A89F-8B12C3EC0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8585675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3206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FAAAB197-911F-CA6F-30E2-AB70B21892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8585675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9668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1929259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802683-C6D5-8D65-5D0A-89D08857A34E}"/>
              </a:ext>
            </a:extLst>
          </p:cNvPr>
          <p:cNvSpPr/>
          <p:nvPr/>
        </p:nvSpPr>
        <p:spPr>
          <a:xfrm>
            <a:off x="4479001" y="4927944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9170F26-95DA-DDDA-E7C8-8FD6EB724EF9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1727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00" t="69" r="7400" b="-69"/>
          <a:stretch/>
        </p:blipFill>
        <p:spPr bwMode="auto">
          <a:xfrm>
            <a:off x="4688958" y="933254"/>
            <a:ext cx="7503042" cy="592886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quantité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indéfinie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162927" y="1940665"/>
            <a:ext cx="4590141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Élise</a:t>
            </a:r>
            <a:r>
              <a:rPr lang="fr-FR" sz="2400" dirty="0"/>
              <a:t> : Qu’est-ce qu’il y a dans la </a:t>
            </a:r>
            <a:r>
              <a:rPr lang="fr-FR" sz="2400" dirty="0">
                <a:solidFill>
                  <a:srgbClr val="FF0000"/>
                </a:solidFill>
              </a:rPr>
              <a:t>bouillabaisse</a:t>
            </a:r>
            <a:r>
              <a:rPr lang="fr-FR" sz="2400" dirty="0"/>
              <a:t>, la spécialité de Marseille ?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Tom</a:t>
            </a:r>
            <a:r>
              <a:rPr lang="fr-FR" sz="2400" dirty="0"/>
              <a:t> : il y a </a:t>
            </a:r>
            <a:r>
              <a:rPr lang="fr-FR" sz="2400" dirty="0">
                <a:solidFill>
                  <a:srgbClr val="FF0000"/>
                </a:solidFill>
              </a:rPr>
              <a:t>des</a:t>
            </a:r>
            <a:r>
              <a:rPr lang="fr-FR" sz="2400" dirty="0"/>
              <a:t> pommes de terre, des crevettes,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/>
              <a:t> sel,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/>
              <a:t> poivre,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FF0000"/>
                </a:solidFill>
              </a:rPr>
              <a:t>de la </a:t>
            </a:r>
            <a:r>
              <a:rPr lang="fr-FR" sz="2400" dirty="0"/>
              <a:t>sauce tomate, </a:t>
            </a:r>
            <a:r>
              <a:rPr lang="fr-FR" sz="2400" dirty="0">
                <a:solidFill>
                  <a:srgbClr val="FF0000"/>
                </a:solidFill>
              </a:rPr>
              <a:t>de l’ </a:t>
            </a:r>
            <a:r>
              <a:rPr lang="fr-FR" sz="2400" dirty="0"/>
              <a:t>ail,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/>
              <a:t> poisson, et </a:t>
            </a:r>
            <a:r>
              <a:rPr lang="fr-FR" sz="2400" dirty="0">
                <a:solidFill>
                  <a:srgbClr val="FF0000"/>
                </a:solidFill>
              </a:rPr>
              <a:t>des</a:t>
            </a:r>
            <a:r>
              <a:rPr lang="fr-FR" sz="2400" dirty="0"/>
              <a:t> moules. Cependant, il n’y a pas </a:t>
            </a:r>
            <a:r>
              <a:rPr lang="fr-FR" sz="2400" dirty="0">
                <a:solidFill>
                  <a:srgbClr val="FF0000"/>
                </a:solidFill>
              </a:rPr>
              <a:t>de</a:t>
            </a:r>
            <a:r>
              <a:rPr lang="fr-FR" sz="2400" dirty="0"/>
              <a:t> crabe.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0BBEB1-208F-A9CC-2364-F48C7E038814}"/>
              </a:ext>
            </a:extLst>
          </p:cNvPr>
          <p:cNvSpPr/>
          <p:nvPr/>
        </p:nvSpPr>
        <p:spPr>
          <a:xfrm>
            <a:off x="242783" y="2682098"/>
            <a:ext cx="1606879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9B0C39-978A-81E6-0FDB-1F93157333D2}"/>
              </a:ext>
            </a:extLst>
          </p:cNvPr>
          <p:cNvSpPr/>
          <p:nvPr/>
        </p:nvSpPr>
        <p:spPr>
          <a:xfrm>
            <a:off x="1657324" y="3781246"/>
            <a:ext cx="384675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E00205-5CA9-9738-2B80-2008B4970CF2}"/>
              </a:ext>
            </a:extLst>
          </p:cNvPr>
          <p:cNvSpPr/>
          <p:nvPr/>
        </p:nvSpPr>
        <p:spPr>
          <a:xfrm>
            <a:off x="2014840" y="4313891"/>
            <a:ext cx="384675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8FCAD1-947F-88A2-A76E-054B98ECD267}"/>
              </a:ext>
            </a:extLst>
          </p:cNvPr>
          <p:cNvSpPr/>
          <p:nvPr/>
        </p:nvSpPr>
        <p:spPr>
          <a:xfrm>
            <a:off x="2884635" y="4313891"/>
            <a:ext cx="384675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571B99-DD98-A506-0FDF-A709A924895C}"/>
              </a:ext>
            </a:extLst>
          </p:cNvPr>
          <p:cNvSpPr/>
          <p:nvPr/>
        </p:nvSpPr>
        <p:spPr>
          <a:xfrm>
            <a:off x="275999" y="4846536"/>
            <a:ext cx="619523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16C08E-9C14-A3C7-F7E8-8CC7DC30969B}"/>
              </a:ext>
            </a:extLst>
          </p:cNvPr>
          <p:cNvSpPr/>
          <p:nvPr/>
        </p:nvSpPr>
        <p:spPr>
          <a:xfrm>
            <a:off x="2667893" y="4846536"/>
            <a:ext cx="619523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F3DCF1-05E7-31FF-DD8C-D5A5A1D162B1}"/>
              </a:ext>
            </a:extLst>
          </p:cNvPr>
          <p:cNvSpPr/>
          <p:nvPr/>
        </p:nvSpPr>
        <p:spPr>
          <a:xfrm>
            <a:off x="3759638" y="4846536"/>
            <a:ext cx="384675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3C33EA-6789-F9FF-94FC-AC69BCF988C7}"/>
              </a:ext>
            </a:extLst>
          </p:cNvPr>
          <p:cNvSpPr/>
          <p:nvPr/>
        </p:nvSpPr>
        <p:spPr>
          <a:xfrm>
            <a:off x="1665248" y="5417254"/>
            <a:ext cx="423143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E5FD0C-B761-7DA5-1C6E-CBB62F6A6511}"/>
              </a:ext>
            </a:extLst>
          </p:cNvPr>
          <p:cNvSpPr/>
          <p:nvPr/>
        </p:nvSpPr>
        <p:spPr>
          <a:xfrm>
            <a:off x="1555483" y="5979521"/>
            <a:ext cx="423143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D1FDCDCD-B041-6700-04F1-A413C14193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616318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94310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24153-93BA-1437-C69B-85E38C45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: </a:t>
            </a:r>
            <a:r>
              <a:rPr lang="fr-FR" dirty="0"/>
              <a:t>La quantité </a:t>
            </a:r>
            <a:r>
              <a:rPr lang="fr-FR" dirty="0">
                <a:solidFill>
                  <a:srgbClr val="FF0000"/>
                </a:solidFill>
              </a:rPr>
              <a:t>indéfinie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FC97BD5-7638-09CF-A813-891553F13D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483892"/>
              </p:ext>
            </p:extLst>
          </p:nvPr>
        </p:nvGraphicFramePr>
        <p:xfrm>
          <a:off x="1001784" y="1515232"/>
          <a:ext cx="10352016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0672">
                  <a:extLst>
                    <a:ext uri="{9D8B030D-6E8A-4147-A177-3AD203B41FA5}">
                      <a16:colId xmlns:a16="http://schemas.microsoft.com/office/drawing/2014/main" val="3579928332"/>
                    </a:ext>
                  </a:extLst>
                </a:gridCol>
                <a:gridCol w="2845966">
                  <a:extLst>
                    <a:ext uri="{9D8B030D-6E8A-4147-A177-3AD203B41FA5}">
                      <a16:colId xmlns:a16="http://schemas.microsoft.com/office/drawing/2014/main" val="4022198055"/>
                    </a:ext>
                  </a:extLst>
                </a:gridCol>
                <a:gridCol w="4055378">
                  <a:extLst>
                    <a:ext uri="{9D8B030D-6E8A-4147-A177-3AD203B41FA5}">
                      <a16:colId xmlns:a16="http://schemas.microsoft.com/office/drawing/2014/main" val="671289112"/>
                    </a:ext>
                  </a:extLst>
                </a:gridCol>
              </a:tblGrid>
              <a:tr h="280631">
                <a:tc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aliments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Grammar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rules</a:t>
                      </a:r>
                      <a:endParaRPr lang="fr-FR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4508511"/>
                  </a:ext>
                </a:extLst>
              </a:tr>
              <a:tr h="259044">
                <a:tc rowSpan="5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Quantité positive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À la cantine, je mange / je bois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du      riz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Du       + nom masculin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587382"/>
                  </a:ext>
                </a:extLst>
              </a:tr>
              <a:tr h="259044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la viande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la   + nom féminin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155673"/>
                  </a:ext>
                </a:extLst>
              </a:tr>
              <a:tr h="259044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l’  eau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l’    + nom avec voyelle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66415"/>
                  </a:ext>
                </a:extLst>
              </a:tr>
              <a:tr h="259044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des   tomates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Des     + nom pluriel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888963"/>
                  </a:ext>
                </a:extLst>
              </a:tr>
              <a:tr h="259044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des   carottes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588337"/>
                  </a:ext>
                </a:extLst>
              </a:tr>
              <a:tr h="259044">
                <a:tc rowSpan="5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Quantité </a:t>
                      </a:r>
                      <a:r>
                        <a:rPr lang="fr-FR" sz="2000" b="1" dirty="0">
                          <a:solidFill>
                            <a:srgbClr val="FF0000"/>
                          </a:solidFill>
                        </a:rPr>
                        <a:t>négative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À la cantine, je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000" dirty="0"/>
                        <a:t> mange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/>
                        <a:t> /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000" dirty="0"/>
                        <a:t> bois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/>
                        <a:t>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riz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 + nom masculin/féminin/pluriel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D’   + nom avec voyelle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688902"/>
                  </a:ext>
                </a:extLst>
              </a:tr>
              <a:tr h="259044"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viande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+ nom féminin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468086"/>
                  </a:ext>
                </a:extLst>
              </a:tr>
              <a:tr h="259044"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d’  eau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d’ + nom avec voyelle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981025"/>
                  </a:ext>
                </a:extLst>
              </a:tr>
              <a:tr h="259044"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tomates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+ nom pluriel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602994"/>
                  </a:ext>
                </a:extLst>
              </a:tr>
              <a:tr h="384477"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carottes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383850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7FE5776-2FCC-3833-B660-97FE831DA65B}"/>
              </a:ext>
            </a:extLst>
          </p:cNvPr>
          <p:cNvSpPr/>
          <p:nvPr/>
        </p:nvSpPr>
        <p:spPr>
          <a:xfrm>
            <a:off x="4514814" y="1982957"/>
            <a:ext cx="519236" cy="193470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DEC0C3-0E52-740A-60E4-9127A60CC902}"/>
              </a:ext>
            </a:extLst>
          </p:cNvPr>
          <p:cNvSpPr/>
          <p:nvPr/>
        </p:nvSpPr>
        <p:spPr>
          <a:xfrm>
            <a:off x="7351236" y="1982957"/>
            <a:ext cx="571160" cy="193470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E9C49A-083B-8043-288C-B8ACC8DE53D0}"/>
              </a:ext>
            </a:extLst>
          </p:cNvPr>
          <p:cNvSpPr/>
          <p:nvPr/>
        </p:nvSpPr>
        <p:spPr>
          <a:xfrm>
            <a:off x="4511824" y="3965516"/>
            <a:ext cx="333305" cy="19347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CAF29D-F152-333A-836E-CBD09CF2BC2B}"/>
              </a:ext>
            </a:extLst>
          </p:cNvPr>
          <p:cNvSpPr/>
          <p:nvPr/>
        </p:nvSpPr>
        <p:spPr>
          <a:xfrm>
            <a:off x="7351236" y="4593817"/>
            <a:ext cx="366636" cy="6781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19095F-52DC-2ADD-AE5D-80931D3609E9}"/>
              </a:ext>
            </a:extLst>
          </p:cNvPr>
          <p:cNvSpPr/>
          <p:nvPr/>
        </p:nvSpPr>
        <p:spPr>
          <a:xfrm>
            <a:off x="7281081" y="1982958"/>
            <a:ext cx="4072719" cy="19634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BCF152-0A66-CDED-57FA-65232531FA65}"/>
              </a:ext>
            </a:extLst>
          </p:cNvPr>
          <p:cNvSpPr/>
          <p:nvPr/>
        </p:nvSpPr>
        <p:spPr>
          <a:xfrm>
            <a:off x="7281080" y="3969685"/>
            <a:ext cx="4072719" cy="19922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3D0338-14B5-C25F-750F-627EF50D35ED}"/>
              </a:ext>
            </a:extLst>
          </p:cNvPr>
          <p:cNvSpPr/>
          <p:nvPr/>
        </p:nvSpPr>
        <p:spPr>
          <a:xfrm>
            <a:off x="1010943" y="3904654"/>
            <a:ext cx="3431403" cy="20506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819BD9-7F6C-E186-5A96-87A2C0298556}"/>
              </a:ext>
            </a:extLst>
          </p:cNvPr>
          <p:cNvSpPr/>
          <p:nvPr/>
        </p:nvSpPr>
        <p:spPr>
          <a:xfrm>
            <a:off x="4456103" y="3948853"/>
            <a:ext cx="2824977" cy="19922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D478C101-2C6B-81B6-BBFA-081D2345CA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379317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315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55020-E06F-ADE7-50DE-A8E1FD0A0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2 p.79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48E5C-61A7-A3C8-822D-156AAB1F7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CEBC80-152B-EF06-AE01-FD22935E5B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0124"/>
          <a:stretch/>
        </p:blipFill>
        <p:spPr>
          <a:xfrm>
            <a:off x="704914" y="1963291"/>
            <a:ext cx="5088021" cy="39730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D11E00-7A4A-573A-064A-B1C4980E2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077" y="2102834"/>
            <a:ext cx="5643171" cy="3662172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867CD35-AA2F-C3A8-9ED6-CCE7C8B002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379317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384070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F695A6-D928-1EA1-5248-D011E5FCF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938" y="642938"/>
            <a:ext cx="3667125" cy="43910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32824E-01B5-EDCB-2768-E6F3ED17D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738" y="642938"/>
            <a:ext cx="2930525" cy="43910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75F87C-75F2-02D3-63CD-0E804B5B6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938" y="5248275"/>
            <a:ext cx="6665913" cy="11080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145D90-E905-5105-E25E-9A1ECEC43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1 &amp; 3 p.79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17F-8A9D-7A9A-9855-3A83C4450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36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E9EFF1C-5B8F-4ED2-BE85-6E4EE133B8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379317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45947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9399AAAC-319A-B8CB-450D-AB711E3C41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379317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10112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00" t="69" r="7400" b="-69"/>
          <a:stretch/>
        </p:blipFill>
        <p:spPr bwMode="auto">
          <a:xfrm>
            <a:off x="4688958" y="933254"/>
            <a:ext cx="7503042" cy="592886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quantité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indéfinie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162927" y="1940665"/>
            <a:ext cx="4590141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Élise</a:t>
            </a:r>
            <a:r>
              <a:rPr lang="fr-FR" sz="2400" dirty="0"/>
              <a:t> : Qu’est-ce qu’il y a dans la </a:t>
            </a:r>
            <a:r>
              <a:rPr lang="fr-FR" sz="2400" dirty="0">
                <a:solidFill>
                  <a:srgbClr val="FF0000"/>
                </a:solidFill>
              </a:rPr>
              <a:t>bouillabaisse</a:t>
            </a:r>
            <a:r>
              <a:rPr lang="fr-FR" sz="2400" dirty="0"/>
              <a:t>, la spécialité de Marseille ?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Tom</a:t>
            </a:r>
            <a:r>
              <a:rPr lang="fr-FR" sz="2400" dirty="0"/>
              <a:t> : il y a </a:t>
            </a:r>
            <a:r>
              <a:rPr lang="fr-FR" sz="2400" dirty="0">
                <a:solidFill>
                  <a:srgbClr val="FF0000"/>
                </a:solidFill>
              </a:rPr>
              <a:t>des</a:t>
            </a:r>
            <a:r>
              <a:rPr lang="fr-FR" sz="2400" dirty="0"/>
              <a:t> pommes de terre, des crevettes,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/>
              <a:t> sel,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/>
              <a:t> poivre,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FF0000"/>
                </a:solidFill>
              </a:rPr>
              <a:t>de la </a:t>
            </a:r>
            <a:r>
              <a:rPr lang="fr-FR" sz="2400" dirty="0"/>
              <a:t>sauce tomate, </a:t>
            </a:r>
            <a:r>
              <a:rPr lang="fr-FR" sz="2400" dirty="0">
                <a:solidFill>
                  <a:srgbClr val="FF0000"/>
                </a:solidFill>
              </a:rPr>
              <a:t>de l’ </a:t>
            </a:r>
            <a:r>
              <a:rPr lang="fr-FR" sz="2400" dirty="0"/>
              <a:t>ail,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/>
              <a:t> poisson, et </a:t>
            </a:r>
            <a:r>
              <a:rPr lang="fr-FR" sz="2400" dirty="0">
                <a:solidFill>
                  <a:srgbClr val="FF0000"/>
                </a:solidFill>
              </a:rPr>
              <a:t>des</a:t>
            </a:r>
            <a:r>
              <a:rPr lang="fr-FR" sz="2400" dirty="0"/>
              <a:t> moules. Cependant, il n’y a pas </a:t>
            </a:r>
            <a:r>
              <a:rPr lang="fr-FR" sz="2400" dirty="0">
                <a:solidFill>
                  <a:srgbClr val="FF0000"/>
                </a:solidFill>
              </a:rPr>
              <a:t>de</a:t>
            </a:r>
            <a:r>
              <a:rPr lang="fr-FR" sz="2400" dirty="0"/>
              <a:t> crabe.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0BBEB1-208F-A9CC-2364-F48C7E038814}"/>
              </a:ext>
            </a:extLst>
          </p:cNvPr>
          <p:cNvSpPr/>
          <p:nvPr/>
        </p:nvSpPr>
        <p:spPr>
          <a:xfrm>
            <a:off x="242783" y="2682098"/>
            <a:ext cx="1606879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9B0C39-978A-81E6-0FDB-1F93157333D2}"/>
              </a:ext>
            </a:extLst>
          </p:cNvPr>
          <p:cNvSpPr/>
          <p:nvPr/>
        </p:nvSpPr>
        <p:spPr>
          <a:xfrm>
            <a:off x="1657324" y="3781246"/>
            <a:ext cx="384675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E00205-5CA9-9738-2B80-2008B4970CF2}"/>
              </a:ext>
            </a:extLst>
          </p:cNvPr>
          <p:cNvSpPr/>
          <p:nvPr/>
        </p:nvSpPr>
        <p:spPr>
          <a:xfrm>
            <a:off x="2014840" y="4313891"/>
            <a:ext cx="384675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8FCAD1-947F-88A2-A76E-054B98ECD267}"/>
              </a:ext>
            </a:extLst>
          </p:cNvPr>
          <p:cNvSpPr/>
          <p:nvPr/>
        </p:nvSpPr>
        <p:spPr>
          <a:xfrm>
            <a:off x="2884635" y="4313891"/>
            <a:ext cx="384675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571B99-DD98-A506-0FDF-A709A924895C}"/>
              </a:ext>
            </a:extLst>
          </p:cNvPr>
          <p:cNvSpPr/>
          <p:nvPr/>
        </p:nvSpPr>
        <p:spPr>
          <a:xfrm>
            <a:off x="275999" y="4846536"/>
            <a:ext cx="619523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16C08E-9C14-A3C7-F7E8-8CC7DC30969B}"/>
              </a:ext>
            </a:extLst>
          </p:cNvPr>
          <p:cNvSpPr/>
          <p:nvPr/>
        </p:nvSpPr>
        <p:spPr>
          <a:xfrm>
            <a:off x="2667893" y="4846536"/>
            <a:ext cx="619523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F3DCF1-05E7-31FF-DD8C-D5A5A1D162B1}"/>
              </a:ext>
            </a:extLst>
          </p:cNvPr>
          <p:cNvSpPr/>
          <p:nvPr/>
        </p:nvSpPr>
        <p:spPr>
          <a:xfrm>
            <a:off x="3759638" y="4846536"/>
            <a:ext cx="384675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3C33EA-6789-F9FF-94FC-AC69BCF988C7}"/>
              </a:ext>
            </a:extLst>
          </p:cNvPr>
          <p:cNvSpPr/>
          <p:nvPr/>
        </p:nvSpPr>
        <p:spPr>
          <a:xfrm>
            <a:off x="1665248" y="5417254"/>
            <a:ext cx="423143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E5FD0C-B761-7DA5-1C6E-CBB62F6A6511}"/>
              </a:ext>
            </a:extLst>
          </p:cNvPr>
          <p:cNvSpPr/>
          <p:nvPr/>
        </p:nvSpPr>
        <p:spPr>
          <a:xfrm>
            <a:off x="1555483" y="5979521"/>
            <a:ext cx="423143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145F833-6A7E-EB09-194A-09F1312F23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379317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032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9FF87CC6-C854-69A2-48B5-B6E751B2C1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379317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9933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9943734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26A5338C-A32C-367A-0D42-1ADF9119A4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341176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50771F8-6447-4A8F-9554-AB2DC8987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B6253E-C3F0-5B62-60BB-80060F80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79" y="1183759"/>
            <a:ext cx="3527117" cy="234799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3200" dirty="0"/>
              <a:t>VI. </a:t>
            </a:r>
            <a:r>
              <a:rPr lang="en-US" sz="3200" dirty="0" err="1"/>
              <a:t>Compréhension</a:t>
            </a:r>
            <a:r>
              <a:rPr lang="en-US" sz="3200" dirty="0"/>
              <a:t> de </a:t>
            </a:r>
            <a:r>
              <a:rPr lang="en-US" sz="3200" dirty="0" err="1"/>
              <a:t>texte</a:t>
            </a:r>
            <a:r>
              <a:rPr lang="en-US" sz="3200" dirty="0"/>
              <a:t>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76E0C7-D588-440B-8F4A-876392DB7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43658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D859EF-0C2A-487B-A0C6-A8276E48D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5" y="576038"/>
            <a:ext cx="5040655" cy="6043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C08017-7177-94D7-CE31-DC859E86C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262677" y="858612"/>
            <a:ext cx="6512377" cy="315850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DB19A81-C621-40A1-87E0-015F982C4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214110"/>
            <a:ext cx="5040655" cy="6043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FD8F87-4C02-B07B-79D0-3E04A1F11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353224" y="4136231"/>
            <a:ext cx="6500837" cy="167396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4BB34-4412-5324-0343-A22B0EA6D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9804" y="6356350"/>
            <a:ext cx="94399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40</a:t>
            </a:fld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C88EF9-EB79-4273-9666-FEC4E6F7C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6071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90ACF772-BB69-4774-60C0-FB405BE48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8615600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679628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D610E-F03C-5754-BB1E-0AD41E9CD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Vidéo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leçon_23_·_le_sucre___où_est-ce_qu'il_se_cache__ (1080p)">
            <a:hlinkClick r:id="" action="ppaction://media"/>
            <a:extLst>
              <a:ext uri="{FF2B5EF4-FFF2-40B4-BE49-F238E27FC236}">
                <a16:creationId xmlns:a16="http://schemas.microsoft.com/office/drawing/2014/main" id="{34D8096C-074D-9EA3-7D8C-1B7FEA91F83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040" y="2866454"/>
            <a:ext cx="5614416" cy="31581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A3BD2A-CC50-7C4B-EEA4-F48123B106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2" b="1996"/>
          <a:stretch/>
        </p:blipFill>
        <p:spPr>
          <a:xfrm>
            <a:off x="6254496" y="3055940"/>
            <a:ext cx="5614416" cy="277913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348FDF-810A-7DF1-9304-69CE5B8E4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41</a:t>
            </a:fld>
            <a:endParaRPr lang="en-US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B69E0D3-A111-574D-0883-44AF16A34A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678688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2904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7699A-DCFA-55EA-C54B-F94A15114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57226" cy="2699692"/>
          </a:xfrm>
        </p:spPr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2CE12-C566-80F9-4EB3-F3D56EB47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EDB6886-0B27-8C9E-A8F4-E17E7C7886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411700"/>
              </p:ext>
            </p:extLst>
          </p:nvPr>
        </p:nvGraphicFramePr>
        <p:xfrm>
          <a:off x="5253070" y="850702"/>
          <a:ext cx="6600322" cy="3972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6069">
                  <a:extLst>
                    <a:ext uri="{9D8B030D-6E8A-4147-A177-3AD203B41FA5}">
                      <a16:colId xmlns:a16="http://schemas.microsoft.com/office/drawing/2014/main" val="1092333326"/>
                    </a:ext>
                  </a:extLst>
                </a:gridCol>
                <a:gridCol w="2974253">
                  <a:extLst>
                    <a:ext uri="{9D8B030D-6E8A-4147-A177-3AD203B41FA5}">
                      <a16:colId xmlns:a16="http://schemas.microsoft.com/office/drawing/2014/main" val="2997216440"/>
                    </a:ext>
                  </a:extLst>
                </a:gridCol>
              </a:tblGrid>
              <a:tr h="431656"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Exprimer des quantités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299770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r>
                        <a:rPr lang="fr-FR" sz="1800" dirty="0"/>
                        <a:t>Les Français consomment en moyenne 25 kilos de sucres par an et par personne.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Il y a en beaucoup dans les aliments transformés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832586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r>
                        <a:rPr lang="fr-FR" sz="1800" dirty="0"/>
                        <a:t>L’OMS conseille 35 grammes par jour pour les hommes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Un paquet de gâteaux contient l’équivalent de 8 à 10 morceaux de sucre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8247559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r>
                        <a:rPr lang="fr-FR" sz="1800" dirty="0"/>
                        <a:t>24 grammes par jour pour les femmes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Une boîte de légumes en contient 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307791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r>
                        <a:rPr lang="fr-FR" sz="1800" dirty="0"/>
                        <a:t>16 grammes par jour pour les enfants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On trouve du sucre dans beaucoup d’aliments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576864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r>
                        <a:rPr lang="fr-FR" sz="1800" dirty="0"/>
                        <a:t>On en trouve […] un peu dans le riz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925583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96B87621-AE54-E91A-41C7-4051E2B67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3590554"/>
            <a:ext cx="4686479" cy="13255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D7608E-0272-4920-1DD9-AE13F2BB1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3" y="5033180"/>
            <a:ext cx="11512840" cy="132556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15D35E7-0C73-028E-1BB1-B92A534FE961}"/>
              </a:ext>
            </a:extLst>
          </p:cNvPr>
          <p:cNvSpPr/>
          <p:nvPr/>
        </p:nvSpPr>
        <p:spPr>
          <a:xfrm>
            <a:off x="5232563" y="1233997"/>
            <a:ext cx="3598817" cy="8752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410B7E-49D9-C95A-3240-8252A3E810BB}"/>
              </a:ext>
            </a:extLst>
          </p:cNvPr>
          <p:cNvSpPr/>
          <p:nvPr/>
        </p:nvSpPr>
        <p:spPr>
          <a:xfrm>
            <a:off x="5232563" y="2136910"/>
            <a:ext cx="3598817" cy="963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EAB9152-7C48-769B-904F-9EBE72784FC4}"/>
              </a:ext>
            </a:extLst>
          </p:cNvPr>
          <p:cNvSpPr/>
          <p:nvPr/>
        </p:nvSpPr>
        <p:spPr>
          <a:xfrm>
            <a:off x="5232563" y="3100254"/>
            <a:ext cx="3598817" cy="6402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1DD509-9486-7E40-BC57-EA92D39CA30F}"/>
              </a:ext>
            </a:extLst>
          </p:cNvPr>
          <p:cNvSpPr/>
          <p:nvPr/>
        </p:nvSpPr>
        <p:spPr>
          <a:xfrm>
            <a:off x="5232563" y="3740490"/>
            <a:ext cx="3598817" cy="6402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81678A-D7BB-71FE-9DB4-4CB943783450}"/>
              </a:ext>
            </a:extLst>
          </p:cNvPr>
          <p:cNvSpPr/>
          <p:nvPr/>
        </p:nvSpPr>
        <p:spPr>
          <a:xfrm>
            <a:off x="5232563" y="4403831"/>
            <a:ext cx="3598817" cy="3468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FA9ABE-7696-D617-D72C-4B8CA5E0A605}"/>
              </a:ext>
            </a:extLst>
          </p:cNvPr>
          <p:cNvSpPr/>
          <p:nvPr/>
        </p:nvSpPr>
        <p:spPr>
          <a:xfrm>
            <a:off x="8831380" y="1229598"/>
            <a:ext cx="2990245" cy="8752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D67F9C-9E15-FBE7-1A46-E99FC52833FF}"/>
              </a:ext>
            </a:extLst>
          </p:cNvPr>
          <p:cNvSpPr/>
          <p:nvPr/>
        </p:nvSpPr>
        <p:spPr>
          <a:xfrm>
            <a:off x="8831380" y="2132511"/>
            <a:ext cx="2990245" cy="963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B1B295-E01F-9759-8CD6-03B59F8F4F19}"/>
              </a:ext>
            </a:extLst>
          </p:cNvPr>
          <p:cNvSpPr/>
          <p:nvPr/>
        </p:nvSpPr>
        <p:spPr>
          <a:xfrm>
            <a:off x="8831380" y="3095855"/>
            <a:ext cx="2990245" cy="6402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F0DD751-D272-2513-4F65-55E22929B47E}"/>
              </a:ext>
            </a:extLst>
          </p:cNvPr>
          <p:cNvSpPr/>
          <p:nvPr/>
        </p:nvSpPr>
        <p:spPr>
          <a:xfrm>
            <a:off x="8831380" y="3736091"/>
            <a:ext cx="2990245" cy="6402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F9AB0BA-8CD9-A05E-15EF-6E11FCE555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678688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1674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8676263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802683-C6D5-8D65-5D0A-89D08857A34E}"/>
              </a:ext>
            </a:extLst>
          </p:cNvPr>
          <p:cNvSpPr/>
          <p:nvPr/>
        </p:nvSpPr>
        <p:spPr>
          <a:xfrm>
            <a:off x="4479001" y="4927944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9170F26-95DA-DDDA-E7C8-8FD6EB724EF9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52221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00" y="1559189"/>
            <a:ext cx="10972800" cy="452596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Salut </a:t>
            </a:r>
            <a:r>
              <a:rPr lang="fr-FR" dirty="0" err="1"/>
              <a:t>Kyky</a:t>
            </a:r>
            <a:r>
              <a:rPr lang="fr-FR" dirty="0"/>
              <a:t> ! C’est bientôt l’anniversaire de Ney ! On prépare un dessert, ça te dit ?</a:t>
            </a:r>
          </a:p>
          <a:p>
            <a:pPr algn="just">
              <a:buFontTx/>
              <a:buChar char="-"/>
            </a:pPr>
            <a:r>
              <a:rPr lang="fr-FR" dirty="0"/>
              <a:t>K : Je ne sais pas cuisiner.</a:t>
            </a:r>
          </a:p>
          <a:p>
            <a:pPr algn="just">
              <a:buFontTx/>
              <a:buChar char="-"/>
            </a:pPr>
            <a:r>
              <a:rPr lang="fr-FR" dirty="0"/>
              <a:t>L : Ne t’inquiète pas, c’est très facile, je vais te montrer la recette.</a:t>
            </a:r>
          </a:p>
          <a:p>
            <a:pPr algn="just">
              <a:buFontTx/>
              <a:buChar char="-"/>
            </a:pPr>
            <a:r>
              <a:rPr lang="fr-FR" dirty="0"/>
              <a:t>K : OK ! Qu’est-ce qu’on prépare ?</a:t>
            </a:r>
          </a:p>
          <a:p>
            <a:pPr algn="just">
              <a:buFontTx/>
              <a:buChar char="-"/>
            </a:pPr>
            <a:r>
              <a:rPr lang="fr-FR" dirty="0"/>
              <a:t>L : Un </a:t>
            </a:r>
            <a:r>
              <a:rPr lang="fr-FR" dirty="0" err="1"/>
              <a:t>xôi</a:t>
            </a:r>
            <a:r>
              <a:rPr lang="fr-FR" dirty="0"/>
              <a:t> </a:t>
            </a:r>
            <a:r>
              <a:rPr lang="fr-FR" dirty="0" err="1"/>
              <a:t>Xiêm</a:t>
            </a:r>
            <a:r>
              <a:rPr lang="fr-FR" dirty="0"/>
              <a:t> </a:t>
            </a:r>
            <a:r>
              <a:rPr lang="fr-FR" dirty="0" err="1"/>
              <a:t>sầu</a:t>
            </a:r>
            <a:r>
              <a:rPr lang="fr-FR" dirty="0"/>
              <a:t> </a:t>
            </a:r>
            <a:r>
              <a:rPr lang="fr-FR" dirty="0" err="1"/>
              <a:t>riêng</a:t>
            </a:r>
            <a:r>
              <a:rPr lang="fr-FR" dirty="0"/>
              <a:t> !</a:t>
            </a:r>
          </a:p>
          <a:p>
            <a:pPr algn="just">
              <a:buFontTx/>
              <a:buChar char="-"/>
            </a:pPr>
            <a:r>
              <a:rPr lang="fr-FR" dirty="0"/>
              <a:t>K : Hay qua ! J’adore ça ! </a:t>
            </a:r>
          </a:p>
          <a:p>
            <a:pPr algn="just">
              <a:buFontTx/>
              <a:buChar char="-"/>
            </a:pPr>
            <a:r>
              <a:rPr lang="fr-FR" dirty="0"/>
              <a:t>L : Super ! Alors, voici la liste des ingrédients : 500 grammes de riz gluant, 1 litre de lait de coco, 6 œufs, un peu de sucre et le plus important, 1 kilo de durian ! </a:t>
            </a:r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4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D5268284-8EF1-DF3E-15A4-6FE761BEE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83" y="2297124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sque de Kylian Mbappé - Aux Feux de la Fête - Paris">
            <a:extLst>
              <a:ext uri="{FF2B5EF4-FFF2-40B4-BE49-F238E27FC236}">
                <a16:creationId xmlns:a16="http://schemas.microsoft.com/office/drawing/2014/main" id="{3E68B622-8413-2F6B-D17B-D94C0A1B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19" y="2715677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sque de Kylian Mbappé - Aux Feux de la Fête - Paris">
            <a:extLst>
              <a:ext uri="{FF2B5EF4-FFF2-40B4-BE49-F238E27FC236}">
                <a16:creationId xmlns:a16="http://schemas.microsoft.com/office/drawing/2014/main" id="{88AFD217-B0EB-220C-BE1A-CD326420B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79" y="3559334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8FD98F8-2195-AE60-CFA8-6FDA1D335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43" y="3184037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C9FD401-0A40-C8D1-F8F2-AE4A74A81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61" y="4070950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Masque de Kylian Mbappé - Aux Feux de la Fête - Paris">
            <a:extLst>
              <a:ext uri="{FF2B5EF4-FFF2-40B4-BE49-F238E27FC236}">
                <a16:creationId xmlns:a16="http://schemas.microsoft.com/office/drawing/2014/main" id="{BE9AC208-D001-995D-5BE5-0435F10F5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61" y="4489503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A8513A8-9348-CA66-9F33-4417DA2C6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01" y="5031293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orld Cup Football GIF">
            <a:extLst>
              <a:ext uri="{FF2B5EF4-FFF2-40B4-BE49-F238E27FC236}">
                <a16:creationId xmlns:a16="http://schemas.microsoft.com/office/drawing/2014/main" id="{4BE7BD90-9C6E-5B9C-2BAB-141108C23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772" y="2917050"/>
            <a:ext cx="1504687" cy="18424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606BD0-26E8-6DE1-2215-2E5701D4A0AF}"/>
              </a:ext>
            </a:extLst>
          </p:cNvPr>
          <p:cNvSpPr/>
          <p:nvPr/>
        </p:nvSpPr>
        <p:spPr>
          <a:xfrm>
            <a:off x="8138515" y="3265416"/>
            <a:ext cx="896042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E7353E-8821-A632-C6A9-54C339308809}"/>
              </a:ext>
            </a:extLst>
          </p:cNvPr>
          <p:cNvSpPr/>
          <p:nvPr/>
        </p:nvSpPr>
        <p:spPr>
          <a:xfrm>
            <a:off x="3096612" y="2868451"/>
            <a:ext cx="1150079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3348C6-1E68-6E1D-6FFD-1155769032DA}"/>
              </a:ext>
            </a:extLst>
          </p:cNvPr>
          <p:cNvSpPr/>
          <p:nvPr/>
        </p:nvSpPr>
        <p:spPr>
          <a:xfrm>
            <a:off x="5277401" y="5037084"/>
            <a:ext cx="1434354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2196ED-A928-B68E-F536-2F2987DA997F}"/>
              </a:ext>
            </a:extLst>
          </p:cNvPr>
          <p:cNvSpPr/>
          <p:nvPr/>
        </p:nvSpPr>
        <p:spPr>
          <a:xfrm>
            <a:off x="7523405" y="5061149"/>
            <a:ext cx="1103237" cy="3049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973459-4CC6-731B-4390-84F966232EA7}"/>
              </a:ext>
            </a:extLst>
          </p:cNvPr>
          <p:cNvSpPr/>
          <p:nvPr/>
        </p:nvSpPr>
        <p:spPr>
          <a:xfrm>
            <a:off x="10695322" y="5013686"/>
            <a:ext cx="606184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C45250-2780-44EB-3DB8-8EED610396DA}"/>
              </a:ext>
            </a:extLst>
          </p:cNvPr>
          <p:cNvSpPr/>
          <p:nvPr/>
        </p:nvSpPr>
        <p:spPr>
          <a:xfrm>
            <a:off x="8737600" y="5386587"/>
            <a:ext cx="316753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FFBE86-67F2-71A7-F359-78248B21486C}"/>
              </a:ext>
            </a:extLst>
          </p:cNvPr>
          <p:cNvSpPr/>
          <p:nvPr/>
        </p:nvSpPr>
        <p:spPr>
          <a:xfrm>
            <a:off x="3412565" y="5386587"/>
            <a:ext cx="316753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Cách Nấu XÔI XIÊM SẦU RIÊNG nước cốt dừa thơm ngon ! - YouTube">
            <a:extLst>
              <a:ext uri="{FF2B5EF4-FFF2-40B4-BE49-F238E27FC236}">
                <a16:creationId xmlns:a16="http://schemas.microsoft.com/office/drawing/2014/main" id="{1CED4915-1C8B-5F30-CEBA-46C756A37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704" y="532198"/>
            <a:ext cx="3137647" cy="176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FFEF43DE-1083-A1FC-528A-A80A4C104409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quantité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définie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28AAABE-B826-0485-FB4F-BEA6E21106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9392924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39708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691" y="73180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D872F-5ACD-427A-721F-782EA0D9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14"/>
          </a:xfrm>
        </p:spPr>
        <p:txBody>
          <a:bodyPr/>
          <a:lstStyle/>
          <a:p>
            <a:r>
              <a:rPr lang="fr-FR" b="1" dirty="0"/>
              <a:t>VII. Grammaire : </a:t>
            </a:r>
            <a:r>
              <a:rPr lang="fr-FR" dirty="0"/>
              <a:t>La quantité </a:t>
            </a:r>
            <a:r>
              <a:rPr lang="fr-FR" dirty="0">
                <a:solidFill>
                  <a:srgbClr val="FF0000"/>
                </a:solidFill>
              </a:rPr>
              <a:t>définie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8921B42-1FB2-0DCF-A4C1-4B9806D10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447628"/>
              </p:ext>
            </p:extLst>
          </p:nvPr>
        </p:nvGraphicFramePr>
        <p:xfrm>
          <a:off x="527222" y="1310966"/>
          <a:ext cx="10168105" cy="3916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8105">
                  <a:extLst>
                    <a:ext uri="{9D8B030D-6E8A-4147-A177-3AD203B41FA5}">
                      <a16:colId xmlns:a16="http://schemas.microsoft.com/office/drawing/2014/main" val="1092333326"/>
                    </a:ext>
                  </a:extLst>
                </a:gridCol>
              </a:tblGrid>
              <a:tr h="612013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Exprimer une quantité définie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299770"/>
                  </a:ext>
                </a:extLst>
              </a:tr>
              <a:tr h="612013">
                <a:tc>
                  <a:txBody>
                    <a:bodyPr/>
                    <a:lstStyle/>
                    <a:p>
                      <a:r>
                        <a:rPr lang="fr-FR" sz="2400" dirty="0"/>
                        <a:t>Les Français consomment en moyenne 25 kilos de sucre par an et par personne.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832586"/>
                  </a:ext>
                </a:extLst>
              </a:tr>
              <a:tr h="110162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Un paquet de gâteaux contient l’équivalent de 8 à 10 morceaux de sucre ou qu’une boîte de légumes en contient 2,5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247559"/>
                  </a:ext>
                </a:extLst>
              </a:tr>
              <a:tr h="159123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Pour exprimer une quantité définie :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Quantité + unité + de + aliment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479264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9B87437-FB28-D2FC-9C66-E146F57619FF}"/>
              </a:ext>
            </a:extLst>
          </p:cNvPr>
          <p:cNvSpPr/>
          <p:nvPr/>
        </p:nvSpPr>
        <p:spPr>
          <a:xfrm>
            <a:off x="5400571" y="1987127"/>
            <a:ext cx="1025454" cy="3193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660DB2-DD43-3E4B-F21C-DE1E64062F24}"/>
              </a:ext>
            </a:extLst>
          </p:cNvPr>
          <p:cNvSpPr/>
          <p:nvPr/>
        </p:nvSpPr>
        <p:spPr>
          <a:xfrm>
            <a:off x="584437" y="2643946"/>
            <a:ext cx="1351570" cy="2804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0F22A7-D0BD-7C28-19F4-DEB5588011F8}"/>
              </a:ext>
            </a:extLst>
          </p:cNvPr>
          <p:cNvSpPr/>
          <p:nvPr/>
        </p:nvSpPr>
        <p:spPr>
          <a:xfrm>
            <a:off x="6343679" y="2622812"/>
            <a:ext cx="2056189" cy="2804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08E872-8222-3196-57FA-A086E3E7BFB4}"/>
              </a:ext>
            </a:extLst>
          </p:cNvPr>
          <p:cNvSpPr/>
          <p:nvPr/>
        </p:nvSpPr>
        <p:spPr>
          <a:xfrm>
            <a:off x="986993" y="2992043"/>
            <a:ext cx="1213873" cy="2804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2E10F1-B3A9-7F55-09C6-5421ED002703}"/>
              </a:ext>
            </a:extLst>
          </p:cNvPr>
          <p:cNvSpPr/>
          <p:nvPr/>
        </p:nvSpPr>
        <p:spPr>
          <a:xfrm>
            <a:off x="6473676" y="1992863"/>
            <a:ext cx="1025453" cy="31936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1E3B48-54B9-2657-1DAF-F966BFA06DFC}"/>
              </a:ext>
            </a:extLst>
          </p:cNvPr>
          <p:cNvSpPr/>
          <p:nvPr/>
        </p:nvSpPr>
        <p:spPr>
          <a:xfrm>
            <a:off x="8473796" y="2631568"/>
            <a:ext cx="1048576" cy="27167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004BE8-8B4C-A437-58CE-74A7AB66A921}"/>
              </a:ext>
            </a:extLst>
          </p:cNvPr>
          <p:cNvSpPr/>
          <p:nvPr/>
        </p:nvSpPr>
        <p:spPr>
          <a:xfrm>
            <a:off x="1987967" y="2657889"/>
            <a:ext cx="1351570" cy="27886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4567D2-7F00-7D31-703D-6ABC3C4474BA}"/>
              </a:ext>
            </a:extLst>
          </p:cNvPr>
          <p:cNvSpPr/>
          <p:nvPr/>
        </p:nvSpPr>
        <p:spPr>
          <a:xfrm>
            <a:off x="2242453" y="3016098"/>
            <a:ext cx="1422872" cy="26875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ABA544-EF5F-97E9-58A0-CFA8F1DDA0F0}"/>
              </a:ext>
            </a:extLst>
          </p:cNvPr>
          <p:cNvSpPr/>
          <p:nvPr/>
        </p:nvSpPr>
        <p:spPr>
          <a:xfrm>
            <a:off x="5974559" y="4313735"/>
            <a:ext cx="1567661" cy="2804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7607A8-5D2C-03E5-F97F-488DA7ECFBBC}"/>
              </a:ext>
            </a:extLst>
          </p:cNvPr>
          <p:cNvSpPr/>
          <p:nvPr/>
        </p:nvSpPr>
        <p:spPr>
          <a:xfrm>
            <a:off x="3668898" y="4319574"/>
            <a:ext cx="2063439" cy="2687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2A0BE1-127F-053F-79F7-391B2BCB097A}"/>
              </a:ext>
            </a:extLst>
          </p:cNvPr>
          <p:cNvSpPr/>
          <p:nvPr/>
        </p:nvSpPr>
        <p:spPr>
          <a:xfrm>
            <a:off x="527222" y="3643532"/>
            <a:ext cx="10168105" cy="15843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Diagramme 2">
            <a:extLst>
              <a:ext uri="{FF2B5EF4-FFF2-40B4-BE49-F238E27FC236}">
                <a16:creationId xmlns:a16="http://schemas.microsoft.com/office/drawing/2014/main" id="{4FBE1D88-73B4-8895-5B3C-95544DC6E7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85388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  <p:bldP spid="18" grpId="0" animBg="1"/>
      <p:bldP spid="3" grpId="0" animBg="1"/>
      <p:bldP spid="4" grpId="0" animBg="1"/>
      <p:bldP spid="5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8" name="Rectangle 1067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0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2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4" name="Freeform: Shape 1073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75CF82-6EB6-9B6E-36DC-F1AED33DC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63" y="1185284"/>
            <a:ext cx="3765655" cy="3765655"/>
          </a:xfrm>
          <a:prstGeom prst="rect">
            <a:avLst/>
          </a:prstGeom>
        </p:spPr>
      </p:pic>
      <p:sp>
        <p:nvSpPr>
          <p:cNvPr id="1076" name="Freeform: Shape 1075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B652BF-7540-0A20-1FB0-9E2A11C8A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244" y="2208455"/>
            <a:ext cx="6020730" cy="298026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5F448-3F66-C224-B667-7CF6B7061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46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4AE7010-E5F8-CC3D-B152-9EE11997FF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85388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84389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0EEB2-DD35-4A4A-88D1-EC84DE757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3 p.78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6993DF-618D-56F4-13E7-4309F73E9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896422"/>
            <a:ext cx="11548872" cy="306045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B62F47-0DA7-2E83-674D-A5826BCF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47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0A38385-3A0F-02BB-C52A-263B79369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85388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79131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D5BC48-88F4-399E-8AF1-050553957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9 p.63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53E30B4-A89B-C3A5-1D35-BC6A942E2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922141"/>
            <a:ext cx="7347537" cy="501469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83985A-E7AA-EE72-6262-3E725FCE1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B1ADF21E-F27C-415E-A9FB-34CE916D6451}" type="slidenum">
              <a:rPr lang="en-US" smtClean="0"/>
              <a:pPr algn="l">
                <a:spcAft>
                  <a:spcPts val="600"/>
                </a:spcAft>
              </a:pPr>
              <a:t>48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C718F67-D751-C19B-24E3-AB079F4B9A21}"/>
              </a:ext>
            </a:extLst>
          </p:cNvPr>
          <p:cNvSpPr txBox="1"/>
          <p:nvPr/>
        </p:nvSpPr>
        <p:spPr>
          <a:xfrm>
            <a:off x="636530" y="3755652"/>
            <a:ext cx="3305514" cy="237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Correction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kilo de courgette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peu d’ail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pincée de sel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cuillère d’huile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bouteille d’eau</a:t>
            </a: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BD46BBB-F543-69B9-8FD0-B78308E758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85388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438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FF23326-9AF0-AB6A-2840-12B5986CD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" b="-426"/>
          <a:stretch/>
        </p:blipFill>
        <p:spPr>
          <a:xfrm>
            <a:off x="0" y="224392"/>
            <a:ext cx="12192000" cy="804149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64952F7-A6B3-3F52-096C-BAA078D0E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6E98318-AD74-38B3-067E-4EBCBBCEDF62}"/>
              </a:ext>
            </a:extLst>
          </p:cNvPr>
          <p:cNvSpPr txBox="1"/>
          <p:nvPr/>
        </p:nvSpPr>
        <p:spPr>
          <a:xfrm>
            <a:off x="986972" y="1629620"/>
            <a:ext cx="41873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hlinkClick r:id="rId3"/>
              </a:rPr>
              <a:t>https://www.topito.com/top-menus-mcdonald-insolite-monde</a:t>
            </a:r>
            <a:endParaRPr lang="fr-FR" sz="1200" dirty="0"/>
          </a:p>
          <a:p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CFCC555-EA6F-397C-F479-237DD2F190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85388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03791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Créer un menu équilibré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3787138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4F89562B-9198-7958-B145-509873EC55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341176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39851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6CD250-F617-806D-DA94-304D1D4C162B}"/>
              </a:ext>
            </a:extLst>
          </p:cNvPr>
          <p:cNvSpPr txBox="1"/>
          <p:nvPr/>
        </p:nvSpPr>
        <p:spPr>
          <a:xfrm>
            <a:off x="508466" y="2474893"/>
            <a:ext cx="61207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Quantités définies</a:t>
            </a:r>
          </a:p>
          <a:p>
            <a:pPr marL="0" indent="0"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https://play.kahoot.it/v2/?quizId=91c12ef9-4a53-4aba-984d-f71b7f7833b4</a:t>
            </a:r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678A0A6-ADE5-C671-0062-3E3A661657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85388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00" y="1559189"/>
            <a:ext cx="10972800" cy="452596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Salut </a:t>
            </a:r>
            <a:r>
              <a:rPr lang="fr-FR" dirty="0" err="1"/>
              <a:t>Kyky</a:t>
            </a:r>
            <a:r>
              <a:rPr lang="fr-FR" dirty="0"/>
              <a:t> ! C’est bientôt l’anniversaire de Ney ! On prépare un dessert, ça te dit ?</a:t>
            </a:r>
          </a:p>
          <a:p>
            <a:pPr algn="just">
              <a:buFontTx/>
              <a:buChar char="-"/>
            </a:pPr>
            <a:r>
              <a:rPr lang="fr-FR" dirty="0"/>
              <a:t>K : Je ne sais pas cuisiner.</a:t>
            </a:r>
          </a:p>
          <a:p>
            <a:pPr algn="just">
              <a:buFontTx/>
              <a:buChar char="-"/>
            </a:pPr>
            <a:r>
              <a:rPr lang="fr-FR" dirty="0"/>
              <a:t>L : Ne t’inquiète pas, c’est très facile, je vais te montrer la recette.</a:t>
            </a:r>
          </a:p>
          <a:p>
            <a:pPr algn="just">
              <a:buFontTx/>
              <a:buChar char="-"/>
            </a:pPr>
            <a:r>
              <a:rPr lang="fr-FR" dirty="0"/>
              <a:t>K : OK ! Qu’est-ce qu’on prépare ?</a:t>
            </a:r>
          </a:p>
          <a:p>
            <a:pPr algn="just">
              <a:buFontTx/>
              <a:buChar char="-"/>
            </a:pPr>
            <a:r>
              <a:rPr lang="fr-FR" dirty="0"/>
              <a:t>L : Un </a:t>
            </a:r>
            <a:r>
              <a:rPr lang="fr-FR" dirty="0" err="1"/>
              <a:t>xôi</a:t>
            </a:r>
            <a:r>
              <a:rPr lang="fr-FR" dirty="0"/>
              <a:t> </a:t>
            </a:r>
            <a:r>
              <a:rPr lang="fr-FR" dirty="0" err="1"/>
              <a:t>Xiêm</a:t>
            </a:r>
            <a:r>
              <a:rPr lang="fr-FR" dirty="0"/>
              <a:t> </a:t>
            </a:r>
            <a:r>
              <a:rPr lang="fr-FR" dirty="0" err="1"/>
              <a:t>sầu</a:t>
            </a:r>
            <a:r>
              <a:rPr lang="fr-FR" dirty="0"/>
              <a:t> </a:t>
            </a:r>
            <a:r>
              <a:rPr lang="fr-FR" dirty="0" err="1"/>
              <a:t>riêng</a:t>
            </a:r>
            <a:r>
              <a:rPr lang="fr-FR" dirty="0"/>
              <a:t> !</a:t>
            </a:r>
          </a:p>
          <a:p>
            <a:pPr algn="just">
              <a:buFontTx/>
              <a:buChar char="-"/>
            </a:pPr>
            <a:r>
              <a:rPr lang="fr-FR" dirty="0"/>
              <a:t>K : Hay qua ! J’adore ça ! </a:t>
            </a:r>
          </a:p>
          <a:p>
            <a:pPr algn="just">
              <a:buFontTx/>
              <a:buChar char="-"/>
            </a:pPr>
            <a:r>
              <a:rPr lang="fr-FR" dirty="0"/>
              <a:t>L : Super ! Alors, voici la liste des ingrédients : 500 grammes de riz gluant, 1 litre de lait de coco, 6 œufs, un peu de sucre et le plus important, 1 kilo de durian ! </a:t>
            </a:r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4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D5268284-8EF1-DF3E-15A4-6FE761BEE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83" y="2297124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sque de Kylian Mbappé - Aux Feux de la Fête - Paris">
            <a:extLst>
              <a:ext uri="{FF2B5EF4-FFF2-40B4-BE49-F238E27FC236}">
                <a16:creationId xmlns:a16="http://schemas.microsoft.com/office/drawing/2014/main" id="{3E68B622-8413-2F6B-D17B-D94C0A1B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19" y="2715677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sque de Kylian Mbappé - Aux Feux de la Fête - Paris">
            <a:extLst>
              <a:ext uri="{FF2B5EF4-FFF2-40B4-BE49-F238E27FC236}">
                <a16:creationId xmlns:a16="http://schemas.microsoft.com/office/drawing/2014/main" id="{88AFD217-B0EB-220C-BE1A-CD326420B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79" y="3559334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8FD98F8-2195-AE60-CFA8-6FDA1D335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43" y="3184037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C9FD401-0A40-C8D1-F8F2-AE4A74A81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61" y="4070950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Masque de Kylian Mbappé - Aux Feux de la Fête - Paris">
            <a:extLst>
              <a:ext uri="{FF2B5EF4-FFF2-40B4-BE49-F238E27FC236}">
                <a16:creationId xmlns:a16="http://schemas.microsoft.com/office/drawing/2014/main" id="{BE9AC208-D001-995D-5BE5-0435F10F5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61" y="4489503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A8513A8-9348-CA66-9F33-4417DA2C6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01" y="5031293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orld Cup Football GIF">
            <a:extLst>
              <a:ext uri="{FF2B5EF4-FFF2-40B4-BE49-F238E27FC236}">
                <a16:creationId xmlns:a16="http://schemas.microsoft.com/office/drawing/2014/main" id="{4BE7BD90-9C6E-5B9C-2BAB-141108C23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772" y="2917050"/>
            <a:ext cx="1504687" cy="18424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606BD0-26E8-6DE1-2215-2E5701D4A0AF}"/>
              </a:ext>
            </a:extLst>
          </p:cNvPr>
          <p:cNvSpPr/>
          <p:nvPr/>
        </p:nvSpPr>
        <p:spPr>
          <a:xfrm>
            <a:off x="8138515" y="3265416"/>
            <a:ext cx="896042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E7353E-8821-A632-C6A9-54C339308809}"/>
              </a:ext>
            </a:extLst>
          </p:cNvPr>
          <p:cNvSpPr/>
          <p:nvPr/>
        </p:nvSpPr>
        <p:spPr>
          <a:xfrm>
            <a:off x="3096612" y="2868451"/>
            <a:ext cx="1150079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3348C6-1E68-6E1D-6FFD-1155769032DA}"/>
              </a:ext>
            </a:extLst>
          </p:cNvPr>
          <p:cNvSpPr/>
          <p:nvPr/>
        </p:nvSpPr>
        <p:spPr>
          <a:xfrm>
            <a:off x="5277401" y="5037084"/>
            <a:ext cx="1434354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2196ED-A928-B68E-F536-2F2987DA997F}"/>
              </a:ext>
            </a:extLst>
          </p:cNvPr>
          <p:cNvSpPr/>
          <p:nvPr/>
        </p:nvSpPr>
        <p:spPr>
          <a:xfrm>
            <a:off x="7523405" y="5061149"/>
            <a:ext cx="1103237" cy="3049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973459-4CC6-731B-4390-84F966232EA7}"/>
              </a:ext>
            </a:extLst>
          </p:cNvPr>
          <p:cNvSpPr/>
          <p:nvPr/>
        </p:nvSpPr>
        <p:spPr>
          <a:xfrm>
            <a:off x="10695322" y="5013686"/>
            <a:ext cx="606184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C45250-2780-44EB-3DB8-8EED610396DA}"/>
              </a:ext>
            </a:extLst>
          </p:cNvPr>
          <p:cNvSpPr/>
          <p:nvPr/>
        </p:nvSpPr>
        <p:spPr>
          <a:xfrm>
            <a:off x="8737600" y="5386587"/>
            <a:ext cx="316753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FFBE86-67F2-71A7-F359-78248B21486C}"/>
              </a:ext>
            </a:extLst>
          </p:cNvPr>
          <p:cNvSpPr/>
          <p:nvPr/>
        </p:nvSpPr>
        <p:spPr>
          <a:xfrm>
            <a:off x="3412565" y="5386587"/>
            <a:ext cx="316753" cy="372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Cách Nấu XÔI XIÊM SẦU RIÊNG nước cốt dừa thơm ngon ! - YouTube">
            <a:extLst>
              <a:ext uri="{FF2B5EF4-FFF2-40B4-BE49-F238E27FC236}">
                <a16:creationId xmlns:a16="http://schemas.microsoft.com/office/drawing/2014/main" id="{1CED4915-1C8B-5F30-CEBA-46C756A37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704" y="532198"/>
            <a:ext cx="3137647" cy="176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FFEF43DE-1083-A1FC-528A-A80A4C104409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quantité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définie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E962449-8064-5DDF-843F-7C27D2353E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85388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462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04508E81-A021-79B3-4FF6-80A7F685C1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85388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8318950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802683-C6D5-8D65-5D0A-89D08857A34E}"/>
              </a:ext>
            </a:extLst>
          </p:cNvPr>
          <p:cNvSpPr/>
          <p:nvPr/>
        </p:nvSpPr>
        <p:spPr>
          <a:xfrm>
            <a:off x="4479001" y="529864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9170F26-95DA-DDDA-E7C8-8FD6EB724EF9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EC757A23-D55C-F177-B40D-68C3001BC5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85388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88821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Remplacer</a:t>
            </a:r>
            <a:r>
              <a:rPr lang="en-US" sz="3200" b="1" dirty="0">
                <a:latin typeface="+mj-lt"/>
                <a:ea typeface="+mj-ea"/>
                <a:cs typeface="+mj-cs"/>
              </a:rPr>
              <a:t> un nom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54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86203" y="337624"/>
            <a:ext cx="2205797" cy="12407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80CE8B-B914-E5BC-0D6E-6A120DD7D4A9}"/>
              </a:ext>
            </a:extLst>
          </p:cNvPr>
          <p:cNvSpPr/>
          <p:nvPr/>
        </p:nvSpPr>
        <p:spPr>
          <a:xfrm>
            <a:off x="382137" y="2081284"/>
            <a:ext cx="6451800" cy="464019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Élise : On fait des crêpes ?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Tom : Bonne idée !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Élise :  Tu as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>
                <a:solidFill>
                  <a:schemeClr val="tx1"/>
                </a:solidFill>
              </a:rPr>
              <a:t> lait ?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Tom : Oui , j’ </a:t>
            </a:r>
            <a:r>
              <a:rPr lang="fr-FR" sz="2400" dirty="0">
                <a:solidFill>
                  <a:srgbClr val="FF0000"/>
                </a:solidFill>
              </a:rPr>
              <a:t>en</a:t>
            </a:r>
            <a:r>
              <a:rPr lang="fr-FR" sz="2400" dirty="0">
                <a:solidFill>
                  <a:schemeClr val="tx1"/>
                </a:solidFill>
              </a:rPr>
              <a:t> ai un peu.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Élise : Et </a:t>
            </a:r>
            <a:r>
              <a:rPr lang="fr-FR" sz="2400" dirty="0">
                <a:solidFill>
                  <a:srgbClr val="FF0000"/>
                </a:solidFill>
              </a:rPr>
              <a:t>de la</a:t>
            </a:r>
            <a:r>
              <a:rPr lang="fr-FR" sz="2400" dirty="0">
                <a:solidFill>
                  <a:schemeClr val="tx1"/>
                </a:solidFill>
              </a:rPr>
              <a:t> farine ?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Tom : Oui ça il y </a:t>
            </a:r>
            <a:r>
              <a:rPr lang="fr-FR" sz="2400" dirty="0">
                <a:solidFill>
                  <a:srgbClr val="FF0000"/>
                </a:solidFill>
              </a:rPr>
              <a:t>en</a:t>
            </a:r>
            <a:r>
              <a:rPr lang="fr-FR" sz="2400" dirty="0">
                <a:solidFill>
                  <a:schemeClr val="tx1"/>
                </a:solidFill>
              </a:rPr>
              <a:t> a encore dans le placard.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Élise : et </a:t>
            </a:r>
            <a:r>
              <a:rPr lang="fr-FR" sz="2400" dirty="0">
                <a:solidFill>
                  <a:srgbClr val="FF0000"/>
                </a:solidFill>
              </a:rPr>
              <a:t>des</a:t>
            </a:r>
            <a:r>
              <a:rPr lang="fr-FR" sz="2400" dirty="0">
                <a:solidFill>
                  <a:schemeClr val="tx1"/>
                </a:solidFill>
              </a:rPr>
              <a:t> œufs ?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Tom : ah non, je n’ </a:t>
            </a:r>
            <a:r>
              <a:rPr lang="fr-FR" sz="2400" dirty="0">
                <a:solidFill>
                  <a:srgbClr val="FF0000"/>
                </a:solidFill>
              </a:rPr>
              <a:t>en</a:t>
            </a:r>
            <a:r>
              <a:rPr lang="fr-FR" sz="2400" dirty="0">
                <a:solidFill>
                  <a:schemeClr val="tx1"/>
                </a:solidFill>
              </a:rPr>
              <a:t> ai plus ! On va </a:t>
            </a:r>
            <a:r>
              <a:rPr lang="fr-FR" sz="2400" dirty="0">
                <a:solidFill>
                  <a:srgbClr val="FF0000"/>
                </a:solidFill>
              </a:rPr>
              <a:t>en</a:t>
            </a:r>
            <a:r>
              <a:rPr lang="fr-FR" sz="2400" dirty="0">
                <a:solidFill>
                  <a:schemeClr val="tx1"/>
                </a:solidFill>
              </a:rPr>
              <a:t> acheter 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F56267-B334-1CD8-A08A-B88A2A12DFE1}"/>
              </a:ext>
            </a:extLst>
          </p:cNvPr>
          <p:cNvSpPr/>
          <p:nvPr/>
        </p:nvSpPr>
        <p:spPr>
          <a:xfrm>
            <a:off x="1968624" y="3350450"/>
            <a:ext cx="363629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9" r="14719"/>
          <a:stretch/>
        </p:blipFill>
        <p:spPr bwMode="auto">
          <a:xfrm>
            <a:off x="6452637" y="477614"/>
            <a:ext cx="5739364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489FE88-7E72-CE21-AD4A-24A536FA6F36}"/>
              </a:ext>
            </a:extLst>
          </p:cNvPr>
          <p:cNvSpPr/>
          <p:nvPr/>
        </p:nvSpPr>
        <p:spPr>
          <a:xfrm>
            <a:off x="2017115" y="3927846"/>
            <a:ext cx="363629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B5F0AD-B6E6-F0CA-2FBA-A882A5122D75}"/>
              </a:ext>
            </a:extLst>
          </p:cNvPr>
          <p:cNvSpPr/>
          <p:nvPr/>
        </p:nvSpPr>
        <p:spPr>
          <a:xfrm>
            <a:off x="1563401" y="4463678"/>
            <a:ext cx="644191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C80660-9B88-3277-4128-2FD071FB9664}"/>
              </a:ext>
            </a:extLst>
          </p:cNvPr>
          <p:cNvSpPr/>
          <p:nvPr/>
        </p:nvSpPr>
        <p:spPr>
          <a:xfrm>
            <a:off x="2432816" y="5015428"/>
            <a:ext cx="363629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FB6EA0-E494-A712-675E-BC963D5F3C9F}"/>
              </a:ext>
            </a:extLst>
          </p:cNvPr>
          <p:cNvSpPr/>
          <p:nvPr/>
        </p:nvSpPr>
        <p:spPr>
          <a:xfrm>
            <a:off x="1566814" y="5597687"/>
            <a:ext cx="439991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BC03FC-3C76-19E4-8A5E-2570AFE51769}"/>
              </a:ext>
            </a:extLst>
          </p:cNvPr>
          <p:cNvSpPr/>
          <p:nvPr/>
        </p:nvSpPr>
        <p:spPr>
          <a:xfrm>
            <a:off x="2773425" y="6101069"/>
            <a:ext cx="363629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705667-D106-26AB-DC2D-6BFDE5E192C7}"/>
              </a:ext>
            </a:extLst>
          </p:cNvPr>
          <p:cNvSpPr/>
          <p:nvPr/>
        </p:nvSpPr>
        <p:spPr>
          <a:xfrm>
            <a:off x="4995843" y="6106785"/>
            <a:ext cx="363629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Diagramme 2">
            <a:extLst>
              <a:ext uri="{FF2B5EF4-FFF2-40B4-BE49-F238E27FC236}">
                <a16:creationId xmlns:a16="http://schemas.microsoft.com/office/drawing/2014/main" id="{F2D43289-6841-9AD2-D488-F7650B7C7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8827527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494573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691" y="73180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D872F-5ACD-427A-721F-782EA0D9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14"/>
          </a:xfrm>
        </p:spPr>
        <p:txBody>
          <a:bodyPr/>
          <a:lstStyle/>
          <a:p>
            <a:r>
              <a:rPr lang="fr-FR" b="1" dirty="0"/>
              <a:t>VIII. Grammaire : </a:t>
            </a:r>
            <a:r>
              <a:rPr lang="fr-FR" dirty="0"/>
              <a:t>Le pronom EN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8921B42-1FB2-0DCF-A4C1-4B9806D10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141579"/>
              </p:ext>
            </p:extLst>
          </p:nvPr>
        </p:nvGraphicFramePr>
        <p:xfrm>
          <a:off x="539833" y="1310966"/>
          <a:ext cx="10550469" cy="5160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6470">
                  <a:extLst>
                    <a:ext uri="{9D8B030D-6E8A-4147-A177-3AD203B41FA5}">
                      <a16:colId xmlns:a16="http://schemas.microsoft.com/office/drawing/2014/main" val="1092333326"/>
                    </a:ext>
                  </a:extLst>
                </a:gridCol>
                <a:gridCol w="5193999">
                  <a:extLst>
                    <a:ext uri="{9D8B030D-6E8A-4147-A177-3AD203B41FA5}">
                      <a16:colId xmlns:a16="http://schemas.microsoft.com/office/drawing/2014/main" val="3247291640"/>
                    </a:ext>
                  </a:extLst>
                </a:gridCol>
              </a:tblGrid>
              <a:tr h="431656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Parler des quantités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EN remplace…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299770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Un paquet de gâteaux contient l’équivalent de 8 à 10 morceaux de sucre ou qu’une boîte de légumes en contient 2,5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Un paquet de gâteaux contient l’équivalent de 8 à 10 morceaux de sucre ou qu’une boîte de légumes contient 2,5 morceaux de sucre.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247559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Il y a en beaucoup dans les aliments transformés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Il y a beaucoup de sucre dans les aliments transformés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117843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en trouve […] un peu dans le riz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trouve […] un peu de sucre dans le riz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1373403"/>
                  </a:ext>
                </a:extLst>
              </a:tr>
              <a:tr h="431656">
                <a:tc grid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dirty="0">
                          <a:solidFill>
                            <a:srgbClr val="FF0000"/>
                          </a:solidFill>
                        </a:rPr>
                        <a:t>EN remplace un complément </a:t>
                      </a:r>
                      <a:r>
                        <a:rPr lang="fr-FR" sz="2000" b="0" i="0" dirty="0">
                          <a:solidFill>
                            <a:schemeClr val="tx1"/>
                          </a:solidFill>
                        </a:rPr>
                        <a:t>introduit par </a:t>
                      </a:r>
                      <a:r>
                        <a:rPr lang="fr-FR" sz="2000" b="1" i="1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000" b="0" i="0" dirty="0">
                          <a:solidFill>
                            <a:schemeClr val="tx1"/>
                          </a:solidFill>
                        </a:rPr>
                        <a:t>ou </a:t>
                      </a:r>
                      <a:r>
                        <a:rPr lang="fr-FR" sz="2000" b="1" i="1" dirty="0">
                          <a:solidFill>
                            <a:srgbClr val="7030A0"/>
                          </a:solidFill>
                        </a:rPr>
                        <a:t>une expression de quantité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800" b="0" i="0" dirty="0">
                          <a:solidFill>
                            <a:schemeClr val="tx1"/>
                          </a:solidFill>
                        </a:rPr>
                        <a:t>J’achète </a:t>
                      </a:r>
                      <a:r>
                        <a:rPr lang="fr-FR" sz="1800" b="1" i="0" dirty="0">
                          <a:solidFill>
                            <a:srgbClr val="FF0000"/>
                          </a:solidFill>
                        </a:rPr>
                        <a:t>de la </a:t>
                      </a:r>
                      <a:r>
                        <a:rPr lang="fr-FR" sz="1800" b="1" i="0" dirty="0">
                          <a:solidFill>
                            <a:schemeClr val="tx1"/>
                          </a:solidFill>
                        </a:rPr>
                        <a:t>viande/ </a:t>
                      </a:r>
                      <a:r>
                        <a:rPr lang="fr-FR" sz="1800" b="1" i="0" dirty="0">
                          <a:solidFill>
                            <a:srgbClr val="FF0000"/>
                          </a:solidFill>
                        </a:rPr>
                        <a:t>du</a:t>
                      </a:r>
                      <a:r>
                        <a:rPr lang="fr-FR" sz="1800" b="1" i="0" dirty="0">
                          <a:solidFill>
                            <a:schemeClr val="tx1"/>
                          </a:solidFill>
                        </a:rPr>
                        <a:t> vin / </a:t>
                      </a:r>
                      <a:r>
                        <a:rPr lang="fr-FR" sz="1800" b="1" i="0" dirty="0">
                          <a:solidFill>
                            <a:srgbClr val="FF0000"/>
                          </a:solidFill>
                        </a:rPr>
                        <a:t>des</a:t>
                      </a:r>
                      <a:r>
                        <a:rPr lang="fr-FR" sz="1800" b="1" i="0" dirty="0">
                          <a:solidFill>
                            <a:schemeClr val="tx1"/>
                          </a:solidFill>
                        </a:rPr>
                        <a:t> saucisses 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</a:rPr>
                        <a:t>= J’ </a:t>
                      </a:r>
                      <a:r>
                        <a:rPr lang="fr-FR" sz="1800" b="1" i="0" dirty="0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</a:rPr>
                        <a:t> achète.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800" b="0" i="0" dirty="0">
                          <a:solidFill>
                            <a:schemeClr val="tx1"/>
                          </a:solidFill>
                        </a:rPr>
                        <a:t>J’achète </a:t>
                      </a:r>
                      <a:r>
                        <a:rPr lang="fr-FR" sz="1800" b="1" i="0" u="none" dirty="0">
                          <a:solidFill>
                            <a:srgbClr val="7030A0"/>
                          </a:solidFill>
                        </a:rPr>
                        <a:t>beaucoup/un peu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800" b="1" i="0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fr-FR" sz="1800" b="1" i="0" dirty="0">
                          <a:solidFill>
                            <a:schemeClr val="tx1"/>
                          </a:solidFill>
                        </a:rPr>
                        <a:t> viande  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</a:rPr>
                        <a:t>= J’ </a:t>
                      </a:r>
                      <a:r>
                        <a:rPr lang="fr-FR" sz="1800" b="1" i="0" dirty="0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</a:rPr>
                        <a:t> achète </a:t>
                      </a:r>
                      <a:r>
                        <a:rPr lang="fr-FR" sz="1800" b="1" i="0" u="none" dirty="0">
                          <a:solidFill>
                            <a:srgbClr val="7030A0"/>
                          </a:solidFill>
                        </a:rPr>
                        <a:t>beaucoup/un peu</a:t>
                      </a:r>
                      <a:r>
                        <a:rPr lang="fr-FR" sz="1800" b="1" i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800" b="0" i="0" u="none" dirty="0">
                          <a:solidFill>
                            <a:schemeClr val="tx1"/>
                          </a:solidFill>
                        </a:rPr>
                        <a:t>J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</a:rPr>
                        <a:t>’achète </a:t>
                      </a:r>
                      <a:r>
                        <a:rPr lang="fr-FR" sz="1800" b="1" i="0" u="none" dirty="0">
                          <a:solidFill>
                            <a:srgbClr val="7030A0"/>
                          </a:solidFill>
                        </a:rPr>
                        <a:t>deux</a:t>
                      </a:r>
                      <a:r>
                        <a:rPr lang="fr-FR" sz="1800" b="1" i="0" dirty="0">
                          <a:solidFill>
                            <a:schemeClr val="tx1"/>
                          </a:solidFill>
                        </a:rPr>
                        <a:t> kebabs 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</a:rPr>
                        <a:t>= J’ </a:t>
                      </a:r>
                      <a:r>
                        <a:rPr lang="fr-FR" sz="1800" b="1" i="0" dirty="0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</a:rPr>
                        <a:t> achète </a:t>
                      </a:r>
                      <a:r>
                        <a:rPr lang="fr-FR" sz="1800" b="1" i="0" u="none" dirty="0">
                          <a:solidFill>
                            <a:srgbClr val="7030A0"/>
                          </a:solidFill>
                        </a:rPr>
                        <a:t>deux</a:t>
                      </a:r>
                      <a:r>
                        <a:rPr lang="fr-FR" sz="1800" b="1" i="0" dirty="0">
                          <a:solidFill>
                            <a:srgbClr val="7030A0"/>
                          </a:solidFill>
                        </a:rPr>
                        <a:t>.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i="0" u="none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fr-FR" sz="1800" b="0" i="1" u="none" dirty="0">
                          <a:solidFill>
                            <a:schemeClr val="tx1"/>
                          </a:solidFill>
                        </a:rPr>
                        <a:t>Quand la quantité est précisée, il faut l’ajouter)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1800" b="0" i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i="1" u="none" dirty="0">
                          <a:solidFill>
                            <a:srgbClr val="0070C0"/>
                          </a:solidFill>
                        </a:rPr>
                        <a:t>Attention à la place des pronoms : </a:t>
                      </a:r>
                      <a:r>
                        <a:rPr lang="fr-FR" sz="1800" b="1" i="1" u="none" dirty="0">
                          <a:solidFill>
                            <a:srgbClr val="0070C0"/>
                          </a:solidFill>
                        </a:rPr>
                        <a:t>EN</a:t>
                      </a:r>
                      <a:r>
                        <a:rPr lang="fr-FR" sz="1800" b="0" i="1" u="none" dirty="0">
                          <a:solidFill>
                            <a:srgbClr val="0070C0"/>
                          </a:solidFill>
                        </a:rPr>
                        <a:t> se place devant le verbe auquel il est rattaché !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Je vais acheter </a:t>
                      </a:r>
                      <a:r>
                        <a:rPr lang="fr-FR" sz="1800" b="1" i="1" dirty="0">
                          <a:solidFill>
                            <a:srgbClr val="FF0000"/>
                          </a:solidFill>
                        </a:rPr>
                        <a:t>du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800" b="1" i="1" dirty="0">
                          <a:solidFill>
                            <a:schemeClr val="tx1"/>
                          </a:solidFill>
                        </a:rPr>
                        <a:t>pain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 = Je vais </a:t>
                      </a:r>
                      <a:r>
                        <a:rPr lang="fr-FR" sz="1800" b="1" i="1" dirty="0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 acheter.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Je </a:t>
                      </a:r>
                      <a:r>
                        <a:rPr lang="fr-FR" sz="1800" b="0" i="1" u="sng" dirty="0">
                          <a:solidFill>
                            <a:schemeClr val="tx1"/>
                          </a:solidFill>
                        </a:rPr>
                        <a:t>ne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 vais </a:t>
                      </a:r>
                      <a:r>
                        <a:rPr lang="fr-FR" sz="1800" b="0" i="1" u="sng" dirty="0">
                          <a:solidFill>
                            <a:schemeClr val="tx1"/>
                          </a:solidFill>
                        </a:rPr>
                        <a:t>pas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 acheter </a:t>
                      </a:r>
                      <a:r>
                        <a:rPr lang="fr-FR" sz="1800" b="1" i="1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800" b="1" i="1" dirty="0">
                          <a:solidFill>
                            <a:schemeClr val="tx1"/>
                          </a:solidFill>
                        </a:rPr>
                        <a:t>pain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 = Je </a:t>
                      </a:r>
                      <a:r>
                        <a:rPr lang="fr-FR" sz="1800" b="0" i="1" u="sng" dirty="0">
                          <a:solidFill>
                            <a:schemeClr val="tx1"/>
                          </a:solidFill>
                        </a:rPr>
                        <a:t>ne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 vais </a:t>
                      </a:r>
                      <a:r>
                        <a:rPr lang="fr-FR" sz="1800" b="0" i="1" u="sng" dirty="0">
                          <a:solidFill>
                            <a:schemeClr val="tx1"/>
                          </a:solidFill>
                        </a:rPr>
                        <a:t>pas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800" b="1" i="1" dirty="0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</a:rPr>
                        <a:t> acheter.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479264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45660DB2-DD43-3E4B-F21C-DE1E64062F24}"/>
              </a:ext>
            </a:extLst>
          </p:cNvPr>
          <p:cNvSpPr/>
          <p:nvPr/>
        </p:nvSpPr>
        <p:spPr>
          <a:xfrm>
            <a:off x="8172480" y="2421325"/>
            <a:ext cx="1978836" cy="2804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846E0D-124B-F12C-490E-36897B0162CA}"/>
              </a:ext>
            </a:extLst>
          </p:cNvPr>
          <p:cNvSpPr/>
          <p:nvPr/>
        </p:nvSpPr>
        <p:spPr>
          <a:xfrm>
            <a:off x="1524103" y="2426982"/>
            <a:ext cx="294141" cy="2804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E91D59-3C41-018F-5B48-ED4436D726AE}"/>
              </a:ext>
            </a:extLst>
          </p:cNvPr>
          <p:cNvSpPr/>
          <p:nvPr/>
        </p:nvSpPr>
        <p:spPr>
          <a:xfrm>
            <a:off x="1126922" y="2825324"/>
            <a:ext cx="294141" cy="2804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BFAC8B-F604-A77A-40BF-0EE3265B42A2}"/>
              </a:ext>
            </a:extLst>
          </p:cNvPr>
          <p:cNvSpPr/>
          <p:nvPr/>
        </p:nvSpPr>
        <p:spPr>
          <a:xfrm>
            <a:off x="7547346" y="2812854"/>
            <a:ext cx="923142" cy="2804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C2325C-C084-0964-D145-4CF7FCE54485}"/>
              </a:ext>
            </a:extLst>
          </p:cNvPr>
          <p:cNvSpPr/>
          <p:nvPr/>
        </p:nvSpPr>
        <p:spPr>
          <a:xfrm>
            <a:off x="960260" y="3509367"/>
            <a:ext cx="294141" cy="2804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476213-ED6A-5BFC-6640-40A963C7C6EE}"/>
              </a:ext>
            </a:extLst>
          </p:cNvPr>
          <p:cNvSpPr/>
          <p:nvPr/>
        </p:nvSpPr>
        <p:spPr>
          <a:xfrm>
            <a:off x="8225714" y="3509366"/>
            <a:ext cx="923142" cy="2804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BA56E1-2C2F-DE15-8856-605AD693AB7F}"/>
              </a:ext>
            </a:extLst>
          </p:cNvPr>
          <p:cNvSpPr/>
          <p:nvPr/>
        </p:nvSpPr>
        <p:spPr>
          <a:xfrm>
            <a:off x="4207842" y="5061877"/>
            <a:ext cx="762927" cy="25493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3308A5-2853-D797-DE76-40E74F863BC2}"/>
              </a:ext>
            </a:extLst>
          </p:cNvPr>
          <p:cNvSpPr/>
          <p:nvPr/>
        </p:nvSpPr>
        <p:spPr>
          <a:xfrm>
            <a:off x="5779220" y="4533206"/>
            <a:ext cx="1718860" cy="26009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C4B75AF-D904-ABA8-5477-74B1DA64FA00}"/>
              </a:ext>
            </a:extLst>
          </p:cNvPr>
          <p:cNvSpPr/>
          <p:nvPr/>
        </p:nvSpPr>
        <p:spPr>
          <a:xfrm>
            <a:off x="4255984" y="4793304"/>
            <a:ext cx="473717" cy="23176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1FF7D79-5377-1F80-9BF4-448EF7C7CB1F}"/>
              </a:ext>
            </a:extLst>
          </p:cNvPr>
          <p:cNvSpPr/>
          <p:nvPr/>
        </p:nvSpPr>
        <p:spPr>
          <a:xfrm>
            <a:off x="5889997" y="1740513"/>
            <a:ext cx="5187694" cy="10017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75FECA-46D3-E726-CB65-0E3218EBA129}"/>
              </a:ext>
            </a:extLst>
          </p:cNvPr>
          <p:cNvSpPr/>
          <p:nvPr/>
        </p:nvSpPr>
        <p:spPr>
          <a:xfrm>
            <a:off x="5889997" y="2748535"/>
            <a:ext cx="5187694" cy="6808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1A16D5F-E664-5929-C6E6-57DBF4E624DC}"/>
              </a:ext>
            </a:extLst>
          </p:cNvPr>
          <p:cNvSpPr/>
          <p:nvPr/>
        </p:nvSpPr>
        <p:spPr>
          <a:xfrm>
            <a:off x="5889997" y="3449391"/>
            <a:ext cx="5187694" cy="4541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AA8E7C6-EDF0-5080-9BEA-32328E8C664C}"/>
              </a:ext>
            </a:extLst>
          </p:cNvPr>
          <p:cNvSpPr/>
          <p:nvPr/>
        </p:nvSpPr>
        <p:spPr>
          <a:xfrm>
            <a:off x="539833" y="3903542"/>
            <a:ext cx="10537858" cy="25684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2BB850B-5367-1827-7538-6DB87FAC27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499200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3447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120 Pronoms français ideas | french grammar, teaching french, learn french">
            <a:extLst>
              <a:ext uri="{FF2B5EF4-FFF2-40B4-BE49-F238E27FC236}">
                <a16:creationId xmlns:a16="http://schemas.microsoft.com/office/drawing/2014/main" id="{56F4046D-45D5-6777-E174-0C501327EC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71"/>
          <a:stretch/>
        </p:blipFill>
        <p:spPr bwMode="auto">
          <a:xfrm>
            <a:off x="484632" y="813256"/>
            <a:ext cx="4169663" cy="523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ucune description de photo disponible.">
            <a:extLst>
              <a:ext uri="{FF2B5EF4-FFF2-40B4-BE49-F238E27FC236}">
                <a16:creationId xmlns:a16="http://schemas.microsoft.com/office/drawing/2014/main" id="{94A0AD31-4AA7-80AA-77F1-B23B4DCE2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6029" y="1737752"/>
            <a:ext cx="6731338" cy="338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1F9E7-3B1D-FE52-BE57-A387971B9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7767" y="6500896"/>
            <a:ext cx="952499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56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2001B2A-A4A4-C8DB-BF95-CC2F80D67D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499200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424613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C5FAC-65F2-EA2B-2E57-CE0B188F3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41711"/>
            <a:ext cx="3406877" cy="34743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4800" dirty="0"/>
              <a:t>LE 7 p.66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92712F8-36FA-35DF-0CE8-4098D933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DB866ED-9F36-BFE5-82F0-BC8418065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124" y="717236"/>
            <a:ext cx="3893232" cy="57464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E635FC-3FE9-2547-5FD3-46DDF10340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2093016"/>
            <a:ext cx="4860202" cy="430127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8FCE8-47DE-A1FD-B03A-68C512E3D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57</a:t>
            </a:fld>
            <a:endParaRPr lang="en-US"/>
          </a:p>
        </p:txBody>
      </p:sp>
      <p:pic>
        <p:nvPicPr>
          <p:cNvPr id="10" name="EXPLORE_2_LE_PISTE092">
            <a:hlinkClick r:id="" action="ppaction://media"/>
            <a:extLst>
              <a:ext uri="{FF2B5EF4-FFF2-40B4-BE49-F238E27FC236}">
                <a16:creationId xmlns:a16="http://schemas.microsoft.com/office/drawing/2014/main" id="{551FF68E-4343-C265-3590-7E7A77B7C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28198" y="836910"/>
            <a:ext cx="506925" cy="506925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CFD06E1-9F02-DBA8-7F8F-E0C0CF0C28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499200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221566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8CF81-69E6-AC6C-9F88-A32C67C8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LE 5,6 p.80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823D5C-D853-BB94-8E95-4D05253BD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68" y="2642616"/>
            <a:ext cx="5547360" cy="3605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9ABEDB-FCE2-A819-6A2B-5B380946F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883" y="2323806"/>
            <a:ext cx="5237788" cy="28545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48719D-8714-437F-6113-1992BAB77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58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9326BF43-85BD-841F-9EFB-326C1837E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499200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887697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C9506B3-B32E-4A75-9B24-394443B2F2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499200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607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7007257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9E92D7C2-2F53-04EE-647D-B12E4D3B49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341176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Remplacer</a:t>
            </a:r>
            <a:r>
              <a:rPr lang="en-US" sz="3200" b="1" dirty="0">
                <a:latin typeface="+mj-lt"/>
                <a:ea typeface="+mj-ea"/>
                <a:cs typeface="+mj-cs"/>
              </a:rPr>
              <a:t> un nom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60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86203" y="337624"/>
            <a:ext cx="2205797" cy="12407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80CE8B-B914-E5BC-0D6E-6A120DD7D4A9}"/>
              </a:ext>
            </a:extLst>
          </p:cNvPr>
          <p:cNvSpPr/>
          <p:nvPr/>
        </p:nvSpPr>
        <p:spPr>
          <a:xfrm>
            <a:off x="382137" y="2081284"/>
            <a:ext cx="6451800" cy="464019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Élise : On fait des crêpes ?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Tom : Bonne idée !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Élise :  Tu as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>
                <a:solidFill>
                  <a:schemeClr val="tx1"/>
                </a:solidFill>
              </a:rPr>
              <a:t> lait ?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Tom : Oui , j’ </a:t>
            </a:r>
            <a:r>
              <a:rPr lang="fr-FR" sz="2400" dirty="0">
                <a:solidFill>
                  <a:srgbClr val="FF0000"/>
                </a:solidFill>
              </a:rPr>
              <a:t>en</a:t>
            </a:r>
            <a:r>
              <a:rPr lang="fr-FR" sz="2400" dirty="0">
                <a:solidFill>
                  <a:schemeClr val="tx1"/>
                </a:solidFill>
              </a:rPr>
              <a:t> ai un peu.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Élise : Et </a:t>
            </a:r>
            <a:r>
              <a:rPr lang="fr-FR" sz="2400" dirty="0">
                <a:solidFill>
                  <a:srgbClr val="FF0000"/>
                </a:solidFill>
              </a:rPr>
              <a:t>de la</a:t>
            </a:r>
            <a:r>
              <a:rPr lang="fr-FR" sz="2400" dirty="0">
                <a:solidFill>
                  <a:schemeClr val="tx1"/>
                </a:solidFill>
              </a:rPr>
              <a:t> farine ?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Tom : Oui ça il y </a:t>
            </a:r>
            <a:r>
              <a:rPr lang="fr-FR" sz="2400" dirty="0">
                <a:solidFill>
                  <a:srgbClr val="FF0000"/>
                </a:solidFill>
              </a:rPr>
              <a:t>en</a:t>
            </a:r>
            <a:r>
              <a:rPr lang="fr-FR" sz="2400" dirty="0">
                <a:solidFill>
                  <a:schemeClr val="tx1"/>
                </a:solidFill>
              </a:rPr>
              <a:t> a encore dans le placard.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Élise : et </a:t>
            </a:r>
            <a:r>
              <a:rPr lang="fr-FR" sz="2400" dirty="0">
                <a:solidFill>
                  <a:srgbClr val="FF0000"/>
                </a:solidFill>
              </a:rPr>
              <a:t>des</a:t>
            </a:r>
            <a:r>
              <a:rPr lang="fr-FR" sz="2400" dirty="0">
                <a:solidFill>
                  <a:schemeClr val="tx1"/>
                </a:solidFill>
              </a:rPr>
              <a:t> œufs ?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</a:rPr>
              <a:t>Tom : ah non, je n’ </a:t>
            </a:r>
            <a:r>
              <a:rPr lang="fr-FR" sz="2400" dirty="0">
                <a:solidFill>
                  <a:srgbClr val="FF0000"/>
                </a:solidFill>
              </a:rPr>
              <a:t>en</a:t>
            </a:r>
            <a:r>
              <a:rPr lang="fr-FR" sz="2400" dirty="0">
                <a:solidFill>
                  <a:schemeClr val="tx1"/>
                </a:solidFill>
              </a:rPr>
              <a:t> ai plus ! On va </a:t>
            </a:r>
            <a:r>
              <a:rPr lang="fr-FR" sz="2400" dirty="0">
                <a:solidFill>
                  <a:srgbClr val="FF0000"/>
                </a:solidFill>
              </a:rPr>
              <a:t>en</a:t>
            </a:r>
            <a:r>
              <a:rPr lang="fr-FR" sz="2400" dirty="0">
                <a:solidFill>
                  <a:schemeClr val="tx1"/>
                </a:solidFill>
              </a:rPr>
              <a:t> acheter 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F56267-B334-1CD8-A08A-B88A2A12DFE1}"/>
              </a:ext>
            </a:extLst>
          </p:cNvPr>
          <p:cNvSpPr/>
          <p:nvPr/>
        </p:nvSpPr>
        <p:spPr>
          <a:xfrm>
            <a:off x="1968624" y="3350450"/>
            <a:ext cx="363629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9" r="14719"/>
          <a:stretch/>
        </p:blipFill>
        <p:spPr bwMode="auto">
          <a:xfrm>
            <a:off x="6452637" y="477614"/>
            <a:ext cx="5739364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489FE88-7E72-CE21-AD4A-24A536FA6F36}"/>
              </a:ext>
            </a:extLst>
          </p:cNvPr>
          <p:cNvSpPr/>
          <p:nvPr/>
        </p:nvSpPr>
        <p:spPr>
          <a:xfrm>
            <a:off x="2017115" y="3927846"/>
            <a:ext cx="363629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B5F0AD-B6E6-F0CA-2FBA-A882A5122D75}"/>
              </a:ext>
            </a:extLst>
          </p:cNvPr>
          <p:cNvSpPr/>
          <p:nvPr/>
        </p:nvSpPr>
        <p:spPr>
          <a:xfrm>
            <a:off x="1563401" y="4463678"/>
            <a:ext cx="644191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C80660-9B88-3277-4128-2FD071FB9664}"/>
              </a:ext>
            </a:extLst>
          </p:cNvPr>
          <p:cNvSpPr/>
          <p:nvPr/>
        </p:nvSpPr>
        <p:spPr>
          <a:xfrm>
            <a:off x="2432816" y="5015428"/>
            <a:ext cx="363629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FB6EA0-E494-A712-675E-BC963D5F3C9F}"/>
              </a:ext>
            </a:extLst>
          </p:cNvPr>
          <p:cNvSpPr/>
          <p:nvPr/>
        </p:nvSpPr>
        <p:spPr>
          <a:xfrm>
            <a:off x="1566814" y="5597687"/>
            <a:ext cx="439991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BC03FC-3C76-19E4-8A5E-2570AFE51769}"/>
              </a:ext>
            </a:extLst>
          </p:cNvPr>
          <p:cNvSpPr/>
          <p:nvPr/>
        </p:nvSpPr>
        <p:spPr>
          <a:xfrm>
            <a:off x="2773425" y="6101069"/>
            <a:ext cx="363629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705667-D106-26AB-DC2D-6BFDE5E192C7}"/>
              </a:ext>
            </a:extLst>
          </p:cNvPr>
          <p:cNvSpPr/>
          <p:nvPr/>
        </p:nvSpPr>
        <p:spPr>
          <a:xfrm>
            <a:off x="4995843" y="6106785"/>
            <a:ext cx="363629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Diagramme 2">
            <a:extLst>
              <a:ext uri="{FF2B5EF4-FFF2-40B4-BE49-F238E27FC236}">
                <a16:creationId xmlns:a16="http://schemas.microsoft.com/office/drawing/2014/main" id="{124829CE-0073-1C38-8116-C6F1B1B3D5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499200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844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 animBg="1"/>
      <p:bldP spid="3" grpId="0" animBg="1"/>
      <p:bldP spid="6" grpId="0" animBg="1"/>
      <p:bldP spid="10" grpId="0" animBg="1"/>
      <p:bldP spid="11" grpId="0" animBg="1"/>
      <p:bldP spid="15" grpId="0" animBg="1"/>
      <p:bldP spid="1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15C82FD1-B3C5-21A5-7D29-06AE243674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499200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3152158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IX.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2C8EE0-A325-E720-C6B8-E75BCBB620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4392" y="1473350"/>
            <a:ext cx="6470466" cy="3877245"/>
          </a:xfrm>
          <a:prstGeom prst="rect">
            <a:avLst/>
          </a:prstGeom>
        </p:spPr>
      </p:pic>
      <p:pic>
        <p:nvPicPr>
          <p:cNvPr id="6" name="EXPLORE_2_LE_PISTE093">
            <a:hlinkClick r:id="" action="ppaction://media"/>
            <a:extLst>
              <a:ext uri="{FF2B5EF4-FFF2-40B4-BE49-F238E27FC236}">
                <a16:creationId xmlns:a16="http://schemas.microsoft.com/office/drawing/2014/main" id="{C624FF2E-E686-4911-460E-7A79122002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7503" y="5134004"/>
            <a:ext cx="1139577" cy="1139577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09D76BAF-0028-B3A2-FC7D-2F8195A54A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379497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B6C546B4-E085-53BC-8B8F-E7C322915B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4958075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List your favorite food</a:t>
            </a:r>
          </a:p>
          <a:p>
            <a:pPr marL="457200" indent="-457200">
              <a:buAutoNum type="arabicPeriod"/>
            </a:pPr>
            <a:r>
              <a:rPr lang="en-US" sz="2267" dirty="0"/>
              <a:t>Make a healthy menu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your menu to the class </a:t>
            </a:r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30mn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sz="2133" dirty="0" err="1">
                <a:ea typeface="ＭＳ Ｐゴシック"/>
              </a:rPr>
              <a:t>Steps</a:t>
            </a:r>
            <a:r>
              <a:rPr lang="fr-FR" sz="2133" dirty="0">
                <a:ea typeface="ＭＳ Ｐゴシック"/>
              </a:rPr>
              <a:t> 1,2,3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imaginer</a:t>
            </a:r>
            <a:r>
              <a:rPr lang="fr-FR" sz="2800" dirty="0"/>
              <a:t> un menu équilibré.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AD7AAC-7CD1-AB8B-B366-864C00E134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74"/>
          <a:stretch/>
        </p:blipFill>
        <p:spPr>
          <a:xfrm>
            <a:off x="654916" y="1268311"/>
            <a:ext cx="4700762" cy="1482949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AB2658A-EAD3-0DEE-152E-D7FAAE8453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6581276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520495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</a:t>
            </a:r>
            <a:r>
              <a:rPr lang="fr-FR" sz="3200" b="1" dirty="0" err="1"/>
              <a:t>foods</a:t>
            </a:r>
            <a:r>
              <a:rPr lang="fr-FR" sz="3200" b="1" dirty="0"/>
              <a:t> and drinks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partitive articles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US" sz="2800" i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Expressing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quantities</a:t>
            </a:r>
            <a:r>
              <a:rPr lang="fr-FR" sz="3200" b="1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COD.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6632215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0EBD0BFF-5EC8-79B7-132F-DB75BFC831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341176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70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514" y="57525"/>
            <a:ext cx="4793358" cy="67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AA97AB7D-C48F-768F-870B-F60919157A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3411761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147" y="624363"/>
            <a:ext cx="11242055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1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009071-68E2-6157-DF76-0E1E37371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498" y="1567027"/>
            <a:ext cx="5789081" cy="3543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D1DB17-FA21-F898-BBB7-6836535F00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154" y="1858600"/>
            <a:ext cx="5666275" cy="19764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7A8103-CD8F-1E9C-9A64-32DBE97FA0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3177" y="4329197"/>
            <a:ext cx="6087325" cy="2348052"/>
          </a:xfrm>
          <a:prstGeom prst="rect">
            <a:avLst/>
          </a:prstGeom>
        </p:spPr>
      </p:pic>
      <p:pic>
        <p:nvPicPr>
          <p:cNvPr id="3" name="EXPLORE_2_LE_PISTE083">
            <a:hlinkClick r:id="" action="ppaction://media"/>
            <a:extLst>
              <a:ext uri="{FF2B5EF4-FFF2-40B4-BE49-F238E27FC236}">
                <a16:creationId xmlns:a16="http://schemas.microsoft.com/office/drawing/2014/main" id="{AF725F9D-D2B6-CEDE-8D79-47871CABF4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50578" y="4957821"/>
            <a:ext cx="954091" cy="95409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C15C9C22-33E3-7D4E-68C4-BA928CDC21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7644529"/>
              </p:ext>
            </p:extLst>
          </p:nvPr>
        </p:nvGraphicFramePr>
        <p:xfrm>
          <a:off x="0" y="0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25970</TotalTime>
  <Words>5562</Words>
  <Application>Microsoft Office PowerPoint</Application>
  <PresentationFormat>Widescreen</PresentationFormat>
  <Paragraphs>1099</Paragraphs>
  <Slides>72</Slides>
  <Notes>18</Notes>
  <HiddenSlides>0</HiddenSlides>
  <MMClips>13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72</vt:i4>
      </vt:variant>
    </vt:vector>
  </HeadingPairs>
  <TitlesOfParts>
    <vt:vector size="82" baseType="lpstr">
      <vt:lpstr>UD Digi Kyokasho NK-R</vt:lpstr>
      <vt:lpstr>Arial</vt:lpstr>
      <vt:lpstr>Calibri</vt:lpstr>
      <vt:lpstr>Calibri Light</vt:lpstr>
      <vt:lpstr>Office Theme</vt:lpstr>
      <vt:lpstr>Office Theme</vt:lpstr>
      <vt:lpstr>Thème Office</vt:lpstr>
      <vt:lpstr>Thème Office</vt:lpstr>
      <vt:lpstr>1_Thème Office</vt:lpstr>
      <vt:lpstr>Thème Office</vt:lpstr>
      <vt:lpstr>Manger équilibré</vt:lpstr>
      <vt:lpstr>PowerPoint Presentation</vt:lpstr>
      <vt:lpstr>PowerPoint Presentation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 1</vt:lpstr>
      <vt:lpstr>PowerPoint Presentation</vt:lpstr>
      <vt:lpstr>À la fin de la leçon…</vt:lpstr>
      <vt:lpstr>PowerPoint Presentation</vt:lpstr>
      <vt:lpstr>III. Vocabulaire : Les aliments et les boissons</vt:lpstr>
      <vt:lpstr>Flash le QR pour jouer !</vt:lpstr>
      <vt:lpstr>PowerPoint Presentation</vt:lpstr>
      <vt:lpstr>PowerPoint Presentation</vt:lpstr>
      <vt:lpstr>PowerPoint Presentation</vt:lpstr>
      <vt:lpstr>LE 1 p.76</vt:lpstr>
      <vt:lpstr>PowerPoint Presentation</vt:lpstr>
      <vt:lpstr>Online activity  https://create.kahoot.it/search-results/all?query=aliments&amp;orderBy=relevance </vt:lpstr>
      <vt:lpstr>PowerPoint Presentation</vt:lpstr>
      <vt:lpstr>PowerPoint Presentation</vt:lpstr>
      <vt:lpstr>Learning review</vt:lpstr>
      <vt:lpstr>À la fin de la leçon…</vt:lpstr>
      <vt:lpstr>PowerPoint Presentation</vt:lpstr>
      <vt:lpstr>Regarde ce menu et réponds aux questions </vt:lpstr>
      <vt:lpstr>LE 2 p.77</vt:lpstr>
      <vt:lpstr>Connais-tu des spécialités françaises ?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La quantité indéfinie</vt:lpstr>
      <vt:lpstr>LE 2 p.79</vt:lpstr>
      <vt:lpstr>LE 1 &amp; 3 p.79</vt:lpstr>
      <vt:lpstr>Online activity</vt:lpstr>
      <vt:lpstr>PowerPoint Presentation</vt:lpstr>
      <vt:lpstr>Learning review</vt:lpstr>
      <vt:lpstr>VI. Compréhension de texte 2</vt:lpstr>
      <vt:lpstr>Vidéo</vt:lpstr>
      <vt:lpstr>Compréhension détaillée 2</vt:lpstr>
      <vt:lpstr>À la fin de la leçon…</vt:lpstr>
      <vt:lpstr>PowerPoint Presentation</vt:lpstr>
      <vt:lpstr>VII. Grammaire : La quantité définie</vt:lpstr>
      <vt:lpstr>PowerPoint Presentation</vt:lpstr>
      <vt:lpstr>LE 3 p.78</vt:lpstr>
      <vt:lpstr>Exercice  LE 9 p.63</vt:lpstr>
      <vt:lpstr>PowerPoint Presentation</vt:lpstr>
      <vt:lpstr>Online activity</vt:lpstr>
      <vt:lpstr>PowerPoint Presentation</vt:lpstr>
      <vt:lpstr>Learning review</vt:lpstr>
      <vt:lpstr>À la fin de la leçon…</vt:lpstr>
      <vt:lpstr>PowerPoint Presentation</vt:lpstr>
      <vt:lpstr>VIII. Grammaire : Le pronom EN</vt:lpstr>
      <vt:lpstr>PowerPoint Presentation</vt:lpstr>
      <vt:lpstr>LE 7 p.66</vt:lpstr>
      <vt:lpstr>LE 5,6 p.80</vt:lpstr>
      <vt:lpstr>Online activity</vt:lpstr>
      <vt:lpstr>PowerPoint Presentation</vt:lpstr>
      <vt:lpstr>Learning review</vt:lpstr>
      <vt:lpstr>IX. Phonétique</vt:lpstr>
      <vt:lpstr>Practice your pronunciation !</vt:lpstr>
      <vt:lpstr>X.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335</cp:revision>
  <cp:lastPrinted>2023-08-23T07:25:50Z</cp:lastPrinted>
  <dcterms:created xsi:type="dcterms:W3CDTF">2023-01-09T10:56:41Z</dcterms:created>
  <dcterms:modified xsi:type="dcterms:W3CDTF">2024-01-06T08:22:50Z</dcterms:modified>
</cp:coreProperties>
</file>