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6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7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8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9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10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11.xml" ContentType="application/vnd.openxmlformats-officedocument.presentationml.notesSlide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notesSlides/notesSlide12.xml" ContentType="application/vnd.openxmlformats-officedocument.presentationml.notesSlide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notesSlides/notesSlide13.xml" ContentType="application/vnd.openxmlformats-officedocument.presentationml.notesSlide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notesSlides/notesSlide14.xml" ContentType="application/vnd.openxmlformats-officedocument.presentationml.notesSlide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67"/>
  </p:notesMasterIdLst>
  <p:sldIdLst>
    <p:sldId id="256" r:id="rId7"/>
    <p:sldId id="272" r:id="rId8"/>
    <p:sldId id="293" r:id="rId9"/>
    <p:sldId id="276" r:id="rId10"/>
    <p:sldId id="2135" r:id="rId11"/>
    <p:sldId id="277" r:id="rId12"/>
    <p:sldId id="260" r:id="rId13"/>
    <p:sldId id="278" r:id="rId14"/>
    <p:sldId id="1753" r:id="rId15"/>
    <p:sldId id="2142" r:id="rId16"/>
    <p:sldId id="2143" r:id="rId17"/>
    <p:sldId id="2144" r:id="rId18"/>
    <p:sldId id="2145" r:id="rId19"/>
    <p:sldId id="279" r:id="rId20"/>
    <p:sldId id="2117" r:id="rId21"/>
    <p:sldId id="344" r:id="rId22"/>
    <p:sldId id="2146" r:id="rId23"/>
    <p:sldId id="2147" r:id="rId24"/>
    <p:sldId id="2119" r:id="rId25"/>
    <p:sldId id="414" r:id="rId26"/>
    <p:sldId id="2158" r:id="rId27"/>
    <p:sldId id="281" r:id="rId28"/>
    <p:sldId id="2148" r:id="rId29"/>
    <p:sldId id="2160" r:id="rId30"/>
    <p:sldId id="2123" r:id="rId31"/>
    <p:sldId id="2149" r:id="rId32"/>
    <p:sldId id="2058" r:id="rId33"/>
    <p:sldId id="2059" r:id="rId34"/>
    <p:sldId id="2159" r:id="rId35"/>
    <p:sldId id="2061" r:id="rId36"/>
    <p:sldId id="2150" r:id="rId37"/>
    <p:sldId id="2106" r:id="rId38"/>
    <p:sldId id="2018" r:id="rId39"/>
    <p:sldId id="2151" r:id="rId40"/>
    <p:sldId id="2154" r:id="rId41"/>
    <p:sldId id="2152" r:id="rId42"/>
    <p:sldId id="2019" r:id="rId43"/>
    <p:sldId id="2161" r:id="rId44"/>
    <p:sldId id="2034" r:id="rId45"/>
    <p:sldId id="2155" r:id="rId46"/>
    <p:sldId id="366" r:id="rId47"/>
    <p:sldId id="332" r:id="rId48"/>
    <p:sldId id="2156" r:id="rId49"/>
    <p:sldId id="286" r:id="rId50"/>
    <p:sldId id="304" r:id="rId51"/>
    <p:sldId id="274" r:id="rId52"/>
    <p:sldId id="2157" r:id="rId53"/>
    <p:sldId id="2162" r:id="rId54"/>
    <p:sldId id="411" r:id="rId55"/>
    <p:sldId id="335" r:id="rId56"/>
    <p:sldId id="310" r:id="rId57"/>
    <p:sldId id="261" r:id="rId58"/>
    <p:sldId id="2163" r:id="rId59"/>
    <p:sldId id="271" r:id="rId60"/>
    <p:sldId id="342" r:id="rId61"/>
    <p:sldId id="262" r:id="rId62"/>
    <p:sldId id="263" r:id="rId63"/>
    <p:sldId id="264" r:id="rId64"/>
    <p:sldId id="265" r:id="rId65"/>
    <p:sldId id="343" r:id="rId66"/>
  </p:sldIdLst>
  <p:sldSz cx="12192000" cy="6858000"/>
  <p:notesSz cx="9601200" cy="7315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657" autoAdjust="0"/>
    <p:restoredTop sz="94660"/>
  </p:normalViewPr>
  <p:slideViewPr>
    <p:cSldViewPr snapToGrid="0">
      <p:cViewPr varScale="1">
        <p:scale>
          <a:sx n="44" d="100"/>
          <a:sy n="44" d="100"/>
        </p:scale>
        <p:origin x="51" y="7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presProps" Target="presProps.xml"/><Relationship Id="rId7" Type="http://schemas.openxmlformats.org/officeDocument/2006/relationships/slide" Target="slides/slide1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2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14.xml"/><Relationship Id="rId1" Type="http://schemas.openxmlformats.org/officeDocument/2006/relationships/slide" Target="../slides/slide9.xml"/><Relationship Id="rId6" Type="http://schemas.openxmlformats.org/officeDocument/2006/relationships/slide" Target="../slides/slide41.xml"/><Relationship Id="rId5" Type="http://schemas.openxmlformats.org/officeDocument/2006/relationships/slide" Target="../slides/slide32.xml"/><Relationship Id="rId4" Type="http://schemas.openxmlformats.org/officeDocument/2006/relationships/slide" Target="../slides/slide24.xml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L’obligation et l’interdiction</a:t>
          </a:r>
        </a:p>
        <a:p>
          <a:pPr rtl="0"/>
          <a:r>
            <a:rPr lang="fr-FR" sz="1800" b="0" noProof="0" dirty="0"/>
            <a:t>- Le passé récent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noStrike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sensations</a:t>
          </a:r>
        </a:p>
        <a:p>
          <a:r>
            <a:rPr lang="fr-FR" sz="1800" b="0" strike="noStrike" noProof="0" dirty="0"/>
            <a:t>- Les parties du corps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X="0" custLinFactNeighborY="1452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L’obligation et l’interdiction</a:t>
          </a:r>
        </a:p>
        <a:p>
          <a:pPr rtl="0"/>
          <a:r>
            <a:rPr lang="fr-FR" sz="1800" b="0" noProof="0" dirty="0"/>
            <a:t>- Le passé récent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noStrike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sensations</a:t>
          </a:r>
        </a:p>
        <a:p>
          <a:r>
            <a:rPr lang="fr-FR" sz="1800" b="0" strike="noStrike" noProof="0" dirty="0"/>
            <a:t>- Les parties du corps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L’obligation et l’interdiction</a:t>
          </a:r>
        </a:p>
        <a:p>
          <a:pPr rtl="0"/>
          <a:r>
            <a:rPr lang="fr-FR" sz="1800" b="0" noProof="0" dirty="0"/>
            <a:t>- Le passé récent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noStrike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sensations</a:t>
          </a:r>
        </a:p>
        <a:p>
          <a:r>
            <a:rPr lang="fr-FR" sz="1800" b="0" strike="noStrike" noProof="0" dirty="0"/>
            <a:t>- Les parties du corps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L’obligation et l’interdiction</a:t>
          </a:r>
        </a:p>
        <a:p>
          <a:pPr rtl="0"/>
          <a:r>
            <a:rPr lang="fr-FR" sz="1800" b="0" noProof="0" dirty="0"/>
            <a:t>- Le passé récent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noStrike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sensations</a:t>
          </a:r>
        </a:p>
        <a:p>
          <a:r>
            <a:rPr lang="fr-FR" sz="1800" b="0" strike="noStrike" noProof="0" dirty="0"/>
            <a:t>- Les parties du corps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L’obligation et l’interdiction</a:t>
          </a:r>
        </a:p>
        <a:p>
          <a:pPr rtl="0"/>
          <a:r>
            <a:rPr lang="fr-FR" sz="1800" b="0" strike="sngStrike" noProof="0" dirty="0"/>
            <a:t>- Le passé récent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noStrike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sensations</a:t>
          </a:r>
        </a:p>
        <a:p>
          <a:r>
            <a:rPr lang="fr-FR" sz="1800" b="0" strike="noStrike" noProof="0" dirty="0"/>
            <a:t>- Les parties du corps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express feelings.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create</a:t>
          </a:r>
          <a:r>
            <a:rPr lang="fr-FR" dirty="0"/>
            <a:t> a </a:t>
          </a:r>
          <a:r>
            <a:rPr lang="fr-FR" dirty="0" err="1"/>
            <a:t>health</a:t>
          </a:r>
          <a:r>
            <a:rPr lang="fr-FR" dirty="0"/>
            <a:t> guide.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explain</a:t>
          </a:r>
          <a:r>
            <a:rPr lang="fr-FR" dirty="0"/>
            <a:t> causes of pain.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express feelings.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create</a:t>
          </a:r>
          <a:r>
            <a:rPr lang="fr-FR" dirty="0"/>
            <a:t> a </a:t>
          </a:r>
          <a:r>
            <a:rPr lang="fr-FR" dirty="0" err="1"/>
            <a:t>health</a:t>
          </a:r>
          <a:r>
            <a:rPr lang="fr-FR" dirty="0"/>
            <a:t> guide.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explain</a:t>
          </a:r>
          <a:r>
            <a:rPr lang="fr-FR" dirty="0"/>
            <a:t> causes of pain.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I. 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 b="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 b="0"/>
        </a:p>
      </dgm:t>
    </dgm:pt>
    <dgm:pt modelId="{23A0DE4A-FE92-496E-B335-3433CEFB74E9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Le bien-être à VAS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 b="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 b="0"/>
        </a:p>
      </dgm:t>
    </dgm:pt>
    <dgm:pt modelId="{E5E95E82-EF79-43CA-AA86-43B0E1CBCD3F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II. Compréhension de texte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 b="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 b="0"/>
        </a:p>
      </dgm:t>
    </dgm:pt>
    <dgm:pt modelId="{775A1A75-C6CE-4C3D-A09A-9B9A71B94389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Les sensations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 b="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 b="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 b="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 b="0"/>
        </a:p>
      </dgm:t>
    </dgm:pt>
    <dgm:pt modelId="{75AC613C-B803-4E80-8026-A33ABCEE727A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 sz="1800" b="0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 sz="1800" b="0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IV. Grammaire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 sz="1800" b="0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 sz="1800" b="0"/>
        </a:p>
      </dgm:t>
    </dgm:pt>
    <dgm:pt modelId="{341C0CA9-13AA-4D0E-A5E2-B79034FE31AE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L’obligation et l’interdiction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 sz="1800" b="0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 sz="1800" b="0"/>
        </a:p>
      </dgm:t>
    </dgm:pt>
    <dgm:pt modelId="{F067E1C4-85B5-4A3E-B2D7-DA41FDD38DAA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VIII. Production</a:t>
          </a:r>
        </a:p>
      </dgm:t>
    </dgm:pt>
    <dgm:pt modelId="{DB4EAE09-AF2D-436B-87E6-31A9DB2B16D0}" type="parTrans" cxnId="{C1EEFDA9-B255-4B51-B1DB-3641DE7BBF86}">
      <dgm:prSet/>
      <dgm:spPr/>
      <dgm:t>
        <a:bodyPr/>
        <a:lstStyle/>
        <a:p>
          <a:endParaRPr lang="fr-FR" sz="1800" b="0"/>
        </a:p>
      </dgm:t>
    </dgm:pt>
    <dgm:pt modelId="{2EEF8E01-41E5-4AA1-93AC-5F1133AE3F1A}" type="sibTrans" cxnId="{C1EEFDA9-B255-4B51-B1DB-3641DE7BBF86}">
      <dgm:prSet/>
      <dgm:spPr/>
      <dgm:t>
        <a:bodyPr/>
        <a:lstStyle/>
        <a:p>
          <a:endParaRPr lang="fr-FR" sz="1800" b="0"/>
        </a:p>
      </dgm:t>
    </dgm:pt>
    <dgm:pt modelId="{AE3FD9F6-39ED-4D97-B57C-09D45442995E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V. Grammaire</a:t>
          </a:r>
        </a:p>
      </dgm:t>
    </dgm:pt>
    <dgm:pt modelId="{2DDCF5E0-0898-4F25-8F8A-FA4BF591F7AB}" type="parTrans" cxnId="{A7E77A10-7D0D-41F0-9614-137A2874223A}">
      <dgm:prSet/>
      <dgm:spPr/>
      <dgm:t>
        <a:bodyPr/>
        <a:lstStyle/>
        <a:p>
          <a:endParaRPr lang="fr-FR" sz="1800" b="0"/>
        </a:p>
      </dgm:t>
    </dgm:pt>
    <dgm:pt modelId="{8C9FA23B-ED18-4A7D-8BB1-AD3491A39649}" type="sibTrans" cxnId="{A7E77A10-7D0D-41F0-9614-137A2874223A}">
      <dgm:prSet/>
      <dgm:spPr/>
      <dgm:t>
        <a:bodyPr/>
        <a:lstStyle/>
        <a:p>
          <a:endParaRPr lang="fr-FR" sz="1800" b="0"/>
        </a:p>
      </dgm:t>
    </dgm:pt>
    <dgm:pt modelId="{AC82FFCE-3E32-46C6-A2C9-B9E4ECBA782E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Le passé récent</a:t>
          </a:r>
        </a:p>
      </dgm:t>
    </dgm:pt>
    <dgm:pt modelId="{7E4B2DE4-ADA3-4FA8-B445-506E63EE0DFC}" type="parTrans" cxnId="{DD32B9A3-E281-4EE5-A2FC-AA6BC22B5FF3}">
      <dgm:prSet/>
      <dgm:spPr/>
      <dgm:t>
        <a:bodyPr/>
        <a:lstStyle/>
        <a:p>
          <a:endParaRPr lang="fr-FR" sz="1800" b="0"/>
        </a:p>
      </dgm:t>
    </dgm:pt>
    <dgm:pt modelId="{FC7C6715-2CC5-4C03-9CE8-8230319E4CC6}" type="sibTrans" cxnId="{DD32B9A3-E281-4EE5-A2FC-AA6BC22B5FF3}">
      <dgm:prSet/>
      <dgm:spPr/>
      <dgm:t>
        <a:bodyPr/>
        <a:lstStyle/>
        <a:p>
          <a:endParaRPr lang="fr-FR" sz="1800" b="0"/>
        </a:p>
      </dgm:t>
    </dgm:pt>
    <dgm:pt modelId="{F8855CEF-8828-4DD2-BCCF-6E5D0960D33A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VI. Vocabulaire</a:t>
          </a:r>
        </a:p>
      </dgm:t>
    </dgm:pt>
    <dgm:pt modelId="{D73C791C-A376-4F1D-8F1C-637BCEE9813B}" type="parTrans" cxnId="{EB7A9659-68ED-44F1-8B5B-2812F02B23FD}">
      <dgm:prSet/>
      <dgm:spPr/>
      <dgm:t>
        <a:bodyPr/>
        <a:lstStyle/>
        <a:p>
          <a:endParaRPr lang="fr-FR" sz="1800" b="0"/>
        </a:p>
      </dgm:t>
    </dgm:pt>
    <dgm:pt modelId="{26F2A18C-193E-4F4F-9047-864A7E8B64E6}" type="sibTrans" cxnId="{EB7A9659-68ED-44F1-8B5B-2812F02B23FD}">
      <dgm:prSet/>
      <dgm:spPr/>
      <dgm:t>
        <a:bodyPr/>
        <a:lstStyle/>
        <a:p>
          <a:endParaRPr lang="fr-FR" sz="1800" b="0"/>
        </a:p>
      </dgm:t>
    </dgm:pt>
    <dgm:pt modelId="{29F3F072-AABA-4458-AFD1-E34014BD7687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Les parties du corps</a:t>
          </a:r>
        </a:p>
      </dgm:t>
    </dgm:pt>
    <dgm:pt modelId="{AED1CA29-4917-47E9-AA9F-F4DEE4B57440}" type="parTrans" cxnId="{82E686C7-1510-4515-ABFA-4C6695DFF371}">
      <dgm:prSet/>
      <dgm:spPr/>
      <dgm:t>
        <a:bodyPr/>
        <a:lstStyle/>
        <a:p>
          <a:endParaRPr lang="fr-FR" sz="2000" b="0"/>
        </a:p>
      </dgm:t>
    </dgm:pt>
    <dgm:pt modelId="{87DE27A6-A8AB-45A9-9C5F-66AA5953A304}" type="sibTrans" cxnId="{82E686C7-1510-4515-ABFA-4C6695DFF371}">
      <dgm:prSet/>
      <dgm:spPr/>
      <dgm:t>
        <a:bodyPr/>
        <a:lstStyle/>
        <a:p>
          <a:endParaRPr lang="fr-FR" sz="2000" b="0"/>
        </a:p>
      </dgm:t>
    </dgm:pt>
    <dgm:pt modelId="{CD0D7E2C-C30C-427E-B609-96B690D02B10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VII. Phonétique</a:t>
          </a:r>
        </a:p>
      </dgm:t>
    </dgm:pt>
    <dgm:pt modelId="{ECFA932A-B872-4F3C-830A-3146874FF74D}" type="parTrans" cxnId="{93AB5AD5-7E4B-45C4-868B-75820A704C3D}">
      <dgm:prSet/>
      <dgm:spPr/>
      <dgm:t>
        <a:bodyPr/>
        <a:lstStyle/>
        <a:p>
          <a:endParaRPr lang="fr-FR" b="0"/>
        </a:p>
      </dgm:t>
    </dgm:pt>
    <dgm:pt modelId="{0F421034-5A48-4D4D-BF90-F40A02C146C6}" type="sibTrans" cxnId="{93AB5AD5-7E4B-45C4-868B-75820A704C3D}">
      <dgm:prSet/>
      <dgm:spPr/>
      <dgm:t>
        <a:bodyPr/>
        <a:lstStyle/>
        <a:p>
          <a:endParaRPr lang="fr-FR" b="0"/>
        </a:p>
      </dgm:t>
    </dgm:pt>
    <dgm:pt modelId="{A84B5428-7C36-4A59-9657-03CBB3CD7B62}">
      <dgm:prSet phldrT="[Text]" custT="1"/>
      <dgm:spPr/>
      <dgm:t>
        <a:bodyPr rtlCol="0" anchor="ctr"/>
        <a:lstStyle/>
        <a:p>
          <a:pPr algn="l" rtl="0"/>
          <a:endParaRPr lang="fr-FR" sz="2000" b="0" noProof="0" dirty="0"/>
        </a:p>
      </dgm:t>
    </dgm:pt>
    <dgm:pt modelId="{F4ABBF1C-088A-473A-A479-1E04FBDD8FC8}" type="parTrans" cxnId="{E82EFF25-CCA0-4332-9834-480351B35FF4}">
      <dgm:prSet/>
      <dgm:spPr/>
      <dgm:t>
        <a:bodyPr/>
        <a:lstStyle/>
        <a:p>
          <a:endParaRPr lang="fr-FR" b="0"/>
        </a:p>
      </dgm:t>
    </dgm:pt>
    <dgm:pt modelId="{52AC4A3D-871C-4F93-9C9C-9653C16B403E}" type="sibTrans" cxnId="{E82EFF25-CCA0-4332-9834-480351B35FF4}">
      <dgm:prSet/>
      <dgm:spPr/>
      <dgm:t>
        <a:bodyPr/>
        <a:lstStyle/>
        <a:p>
          <a:endParaRPr lang="fr-FR" b="0"/>
        </a:p>
      </dgm:t>
    </dgm:pt>
    <dgm:pt modelId="{70FB0FB3-F696-4CEA-B974-6FD336677361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Imaginer un guide santé pour ados</a:t>
          </a:r>
        </a:p>
      </dgm:t>
    </dgm:pt>
    <dgm:pt modelId="{DC27A998-7FFE-4244-A9B0-5E85B95A9B40}" type="parTrans" cxnId="{D190A54E-8DD2-452A-9DAE-11CC2E907CA7}">
      <dgm:prSet/>
      <dgm:spPr/>
      <dgm:t>
        <a:bodyPr/>
        <a:lstStyle/>
        <a:p>
          <a:endParaRPr lang="fr-FR" b="0"/>
        </a:p>
      </dgm:t>
    </dgm:pt>
    <dgm:pt modelId="{C3EA365F-A132-4F16-AB40-E923B5CE41C7}" type="sibTrans" cxnId="{D190A54E-8DD2-452A-9DAE-11CC2E907CA7}">
      <dgm:prSet/>
      <dgm:spPr/>
      <dgm:t>
        <a:bodyPr/>
        <a:lstStyle/>
        <a:p>
          <a:endParaRPr lang="fr-FR" b="0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8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8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8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8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8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8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8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8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EA7DEEE-D4A8-4A53-9213-80D6C7765A92}" type="pres">
      <dgm:prSet presAssocID="{AE3FD9F6-39ED-4D97-B57C-09D45442995E}" presName="linNode" presStyleCnt="0"/>
      <dgm:spPr/>
    </dgm:pt>
    <dgm:pt modelId="{25084FD9-5495-412B-9855-B525D1A4B99D}" type="pres">
      <dgm:prSet presAssocID="{AE3FD9F6-39ED-4D97-B57C-09D45442995E}" presName="parentShp" presStyleLbl="node1" presStyleIdx="4" presStyleCnt="8">
        <dgm:presLayoutVars>
          <dgm:bulletEnabled val="1"/>
        </dgm:presLayoutVars>
      </dgm:prSet>
      <dgm:spPr/>
    </dgm:pt>
    <dgm:pt modelId="{AA402E94-746D-4FD4-8DDA-9C6392665321}" type="pres">
      <dgm:prSet presAssocID="{AE3FD9F6-39ED-4D97-B57C-09D45442995E}" presName="childShp" presStyleLbl="bgAccFollowNode1" presStyleIdx="4" presStyleCnt="8">
        <dgm:presLayoutVars>
          <dgm:bulletEnabled val="1"/>
        </dgm:presLayoutVars>
      </dgm:prSet>
      <dgm:spPr/>
    </dgm:pt>
    <dgm:pt modelId="{B4B5EEC5-E8C9-498E-AA80-0F0165BF65B2}" type="pres">
      <dgm:prSet presAssocID="{8C9FA23B-ED18-4A7D-8BB1-AD3491A39649}" presName="spacing" presStyleCnt="0"/>
      <dgm:spPr/>
    </dgm:pt>
    <dgm:pt modelId="{1E1C4E82-1D61-4C70-B936-3AC07D3AFF80}" type="pres">
      <dgm:prSet presAssocID="{F8855CEF-8828-4DD2-BCCF-6E5D0960D33A}" presName="linNode" presStyleCnt="0"/>
      <dgm:spPr/>
    </dgm:pt>
    <dgm:pt modelId="{61DD26BF-D692-4702-8150-B2995618FC7D}" type="pres">
      <dgm:prSet presAssocID="{F8855CEF-8828-4DD2-BCCF-6E5D0960D33A}" presName="parentShp" presStyleLbl="node1" presStyleIdx="5" presStyleCnt="8">
        <dgm:presLayoutVars>
          <dgm:bulletEnabled val="1"/>
        </dgm:presLayoutVars>
      </dgm:prSet>
      <dgm:spPr/>
    </dgm:pt>
    <dgm:pt modelId="{446B0F34-DE7A-4269-8E44-112460DE97BA}" type="pres">
      <dgm:prSet presAssocID="{F8855CEF-8828-4DD2-BCCF-6E5D0960D33A}" presName="childShp" presStyleLbl="bgAccFollowNode1" presStyleIdx="5" presStyleCnt="8">
        <dgm:presLayoutVars>
          <dgm:bulletEnabled val="1"/>
        </dgm:presLayoutVars>
      </dgm:prSet>
      <dgm:spPr/>
    </dgm:pt>
    <dgm:pt modelId="{FD5EBC5F-D461-4371-B8B4-49560B489F0F}" type="pres">
      <dgm:prSet presAssocID="{26F2A18C-193E-4F4F-9047-864A7E8B64E6}" presName="spacing" presStyleCnt="0"/>
      <dgm:spPr/>
    </dgm:pt>
    <dgm:pt modelId="{3B29C899-ED31-494D-AAAB-700EE0CA890E}" type="pres">
      <dgm:prSet presAssocID="{CD0D7E2C-C30C-427E-B609-96B690D02B10}" presName="linNode" presStyleCnt="0"/>
      <dgm:spPr/>
    </dgm:pt>
    <dgm:pt modelId="{D5197458-2C2B-4DA3-A44E-FFAE0FF676E5}" type="pres">
      <dgm:prSet presAssocID="{CD0D7E2C-C30C-427E-B609-96B690D02B10}" presName="parentShp" presStyleLbl="node1" presStyleIdx="6" presStyleCnt="8">
        <dgm:presLayoutVars>
          <dgm:bulletEnabled val="1"/>
        </dgm:presLayoutVars>
      </dgm:prSet>
      <dgm:spPr/>
    </dgm:pt>
    <dgm:pt modelId="{E44D0563-0AA4-4FAC-8689-671FCD7E6404}" type="pres">
      <dgm:prSet presAssocID="{CD0D7E2C-C30C-427E-B609-96B690D02B10}" presName="childShp" presStyleLbl="bgAccFollowNode1" presStyleIdx="6" presStyleCnt="8">
        <dgm:presLayoutVars>
          <dgm:bulletEnabled val="1"/>
        </dgm:presLayoutVars>
      </dgm:prSet>
      <dgm:spPr/>
    </dgm:pt>
    <dgm:pt modelId="{4CF9C97B-9746-4D99-9C96-F82AF77BB87C}" type="pres">
      <dgm:prSet presAssocID="{0F421034-5A48-4D4D-BF90-F40A02C146C6}" presName="spacing" presStyleCnt="0"/>
      <dgm:spPr/>
    </dgm:pt>
    <dgm:pt modelId="{5F3ACFFE-DAD7-4F3F-B75A-8AAFD478FE51}" type="pres">
      <dgm:prSet presAssocID="{F067E1C4-85B5-4A3E-B2D7-DA41FDD38DAA}" presName="linNode" presStyleCnt="0"/>
      <dgm:spPr/>
    </dgm:pt>
    <dgm:pt modelId="{F8C4A007-A6C2-4D43-8595-3D19E4B2E4B9}" type="pres">
      <dgm:prSet presAssocID="{F067E1C4-85B5-4A3E-B2D7-DA41FDD38DAA}" presName="parentShp" presStyleLbl="node1" presStyleIdx="7" presStyleCnt="8">
        <dgm:presLayoutVars>
          <dgm:bulletEnabled val="1"/>
        </dgm:presLayoutVars>
      </dgm:prSet>
      <dgm:spPr/>
    </dgm:pt>
    <dgm:pt modelId="{09F798BC-86CE-4C5E-BE89-DD759D88F16B}" type="pres">
      <dgm:prSet presAssocID="{F067E1C4-85B5-4A3E-B2D7-DA41FDD38DAA}" presName="childShp" presStyleLbl="bgAccFollowNode1" presStyleIdx="7" presStyleCnt="8">
        <dgm:presLayoutVars>
          <dgm:bulletEnabled val="1"/>
        </dgm:presLayoutVars>
      </dgm:prSet>
      <dgm:spPr/>
    </dgm:pt>
  </dgm:ptLst>
  <dgm:cxnLst>
    <dgm:cxn modelId="{A7E77A10-7D0D-41F0-9614-137A2874223A}" srcId="{CF9055CF-8DEB-4A02-949A-DE72B6AC5D37}" destId="{AE3FD9F6-39ED-4D97-B57C-09D45442995E}" srcOrd="4" destOrd="0" parTransId="{2DDCF5E0-0898-4F25-8F8A-FA4BF591F7AB}" sibTransId="{8C9FA23B-ED18-4A7D-8BB1-AD3491A39649}"/>
    <dgm:cxn modelId="{E82EFF25-CCA0-4332-9834-480351B35FF4}" srcId="{CD0D7E2C-C30C-427E-B609-96B690D02B10}" destId="{A84B5428-7C36-4A59-9657-03CBB3CD7B62}" srcOrd="0" destOrd="0" parTransId="{F4ABBF1C-088A-473A-A479-1E04FBDD8FC8}" sibTransId="{52AC4A3D-871C-4F93-9C9C-9653C16B403E}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58A6D63C-DD3E-457E-B8B3-0D1BFF9ED7A6}" type="presOf" srcId="{70FB0FB3-F696-4CEA-B974-6FD336677361}" destId="{09F798BC-86CE-4C5E-BE89-DD759D88F16B}" srcOrd="0" destOrd="0" presId="urn:microsoft.com/office/officeart/2005/8/layout/vList6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23725C49-11AC-4912-ABF5-73BA0C4D0EC2}" type="presOf" srcId="{F8855CEF-8828-4DD2-BCCF-6E5D0960D33A}" destId="{61DD26BF-D692-4702-8150-B2995618FC7D}" srcOrd="0" destOrd="0" presId="urn:microsoft.com/office/officeart/2005/8/layout/vList6"/>
    <dgm:cxn modelId="{D190A54E-8DD2-452A-9DAE-11CC2E907CA7}" srcId="{F067E1C4-85B5-4A3E-B2D7-DA41FDD38DAA}" destId="{70FB0FB3-F696-4CEA-B974-6FD336677361}" srcOrd="0" destOrd="0" parTransId="{DC27A998-7FFE-4244-A9B0-5E85B95A9B40}" sibTransId="{C3EA365F-A132-4F16-AB40-E923B5CE41C7}"/>
    <dgm:cxn modelId="{87BF9754-8002-46C7-AFC8-0692AA8C2801}" type="presOf" srcId="{AE3FD9F6-39ED-4D97-B57C-09D45442995E}" destId="{25084FD9-5495-412B-9855-B525D1A4B99D}" srcOrd="0" destOrd="0" presId="urn:microsoft.com/office/officeart/2005/8/layout/vList6"/>
    <dgm:cxn modelId="{EB7A9659-68ED-44F1-8B5B-2812F02B23FD}" srcId="{CF9055CF-8DEB-4A02-949A-DE72B6AC5D37}" destId="{F8855CEF-8828-4DD2-BCCF-6E5D0960D33A}" srcOrd="5" destOrd="0" parTransId="{D73C791C-A376-4F1D-8F1C-637BCEE9813B}" sibTransId="{26F2A18C-193E-4F4F-9047-864A7E8B64E6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71D48282-98FE-4A51-94B2-2FD339384E89}" type="presOf" srcId="{AC82FFCE-3E32-46C6-A2C9-B9E4ECBA782E}" destId="{AA402E94-746D-4FD4-8DDA-9C6392665321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EE33C8A1-2FA4-49B9-8E1E-4457F7458806}" type="presOf" srcId="{F067E1C4-85B5-4A3E-B2D7-DA41FDD38DAA}" destId="{F8C4A007-A6C2-4D43-8595-3D19E4B2E4B9}" srcOrd="0" destOrd="0" presId="urn:microsoft.com/office/officeart/2005/8/layout/vList6"/>
    <dgm:cxn modelId="{DD32B9A3-E281-4EE5-A2FC-AA6BC22B5FF3}" srcId="{AE3FD9F6-39ED-4D97-B57C-09D45442995E}" destId="{AC82FFCE-3E32-46C6-A2C9-B9E4ECBA782E}" srcOrd="0" destOrd="0" parTransId="{7E4B2DE4-ADA3-4FA8-B445-506E63EE0DFC}" sibTransId="{FC7C6715-2CC5-4C03-9CE8-8230319E4CC6}"/>
    <dgm:cxn modelId="{C1EEFDA9-B255-4B51-B1DB-3641DE7BBF86}" srcId="{CF9055CF-8DEB-4A02-949A-DE72B6AC5D37}" destId="{F067E1C4-85B5-4A3E-B2D7-DA41FDD38DAA}" srcOrd="7" destOrd="0" parTransId="{DB4EAE09-AF2D-436B-87E6-31A9DB2B16D0}" sibTransId="{2EEF8E01-41E5-4AA1-93AC-5F1133AE3F1A}"/>
    <dgm:cxn modelId="{CEF44CAA-36BD-4E77-966D-5A0A840511CC}" type="presOf" srcId="{A84B5428-7C36-4A59-9657-03CBB3CD7B62}" destId="{E44D0563-0AA4-4FAC-8689-671FCD7E6404}" srcOrd="0" destOrd="0" presId="urn:microsoft.com/office/officeart/2005/8/layout/vList6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82E686C7-1510-4515-ABFA-4C6695DFF371}" srcId="{F8855CEF-8828-4DD2-BCCF-6E5D0960D33A}" destId="{29F3F072-AABA-4458-AFD1-E34014BD7687}" srcOrd="0" destOrd="0" parTransId="{AED1CA29-4917-47E9-AA9F-F4DEE4B57440}" sibTransId="{87DE27A6-A8AB-45A9-9C5F-66AA5953A304}"/>
    <dgm:cxn modelId="{19146CCD-C3CC-41B4-AB7D-0578636BD653}" type="presOf" srcId="{CD0D7E2C-C30C-427E-B609-96B690D02B10}" destId="{D5197458-2C2B-4DA3-A44E-FFAE0FF676E5}" srcOrd="0" destOrd="0" presId="urn:microsoft.com/office/officeart/2005/8/layout/vList6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93AB5AD5-7E4B-45C4-868B-75820A704C3D}" srcId="{CF9055CF-8DEB-4A02-949A-DE72B6AC5D37}" destId="{CD0D7E2C-C30C-427E-B609-96B690D02B10}" srcOrd="6" destOrd="0" parTransId="{ECFA932A-B872-4F3C-830A-3146874FF74D}" sibTransId="{0F421034-5A48-4D4D-BF90-F40A02C146C6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FB1971E4-BCA5-47DC-97A6-630AB0F3952A}" type="presOf" srcId="{29F3F072-AABA-4458-AFD1-E34014BD7687}" destId="{446B0F34-DE7A-4269-8E44-112460DE97BA}" srcOrd="0" destOrd="0" presId="urn:microsoft.com/office/officeart/2005/8/layout/vList6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B6E73699-6BC2-4A7A-8D66-0912AE394D26}" type="presParOf" srcId="{5ACC8FAA-3A9A-41B0-9DDA-865905840129}" destId="{2EA7DEEE-D4A8-4A53-9213-80D6C7765A92}" srcOrd="8" destOrd="0" presId="urn:microsoft.com/office/officeart/2005/8/layout/vList6"/>
    <dgm:cxn modelId="{6F73564D-F373-4885-BC69-EAD6128C6BA4}" type="presParOf" srcId="{2EA7DEEE-D4A8-4A53-9213-80D6C7765A92}" destId="{25084FD9-5495-412B-9855-B525D1A4B99D}" srcOrd="0" destOrd="0" presId="urn:microsoft.com/office/officeart/2005/8/layout/vList6"/>
    <dgm:cxn modelId="{809577C7-C7AD-450E-819A-F8176CC208FE}" type="presParOf" srcId="{2EA7DEEE-D4A8-4A53-9213-80D6C7765A92}" destId="{AA402E94-746D-4FD4-8DDA-9C6392665321}" srcOrd="1" destOrd="0" presId="urn:microsoft.com/office/officeart/2005/8/layout/vList6"/>
    <dgm:cxn modelId="{4978D05E-77E8-48A5-8B06-B399302E86FD}" type="presParOf" srcId="{5ACC8FAA-3A9A-41B0-9DDA-865905840129}" destId="{B4B5EEC5-E8C9-498E-AA80-0F0165BF65B2}" srcOrd="9" destOrd="0" presId="urn:microsoft.com/office/officeart/2005/8/layout/vList6"/>
    <dgm:cxn modelId="{9D5B80B8-555F-40C6-8A41-B166C21AB40C}" type="presParOf" srcId="{5ACC8FAA-3A9A-41B0-9DDA-865905840129}" destId="{1E1C4E82-1D61-4C70-B936-3AC07D3AFF80}" srcOrd="10" destOrd="0" presId="urn:microsoft.com/office/officeart/2005/8/layout/vList6"/>
    <dgm:cxn modelId="{71C9F576-EA4F-4A5B-ADC1-996AF7A8DC2E}" type="presParOf" srcId="{1E1C4E82-1D61-4C70-B936-3AC07D3AFF80}" destId="{61DD26BF-D692-4702-8150-B2995618FC7D}" srcOrd="0" destOrd="0" presId="urn:microsoft.com/office/officeart/2005/8/layout/vList6"/>
    <dgm:cxn modelId="{87070568-BCCF-4B58-A8A8-B76343654A26}" type="presParOf" srcId="{1E1C4E82-1D61-4C70-B936-3AC07D3AFF80}" destId="{446B0F34-DE7A-4269-8E44-112460DE97BA}" srcOrd="1" destOrd="0" presId="urn:microsoft.com/office/officeart/2005/8/layout/vList6"/>
    <dgm:cxn modelId="{594728E0-C416-4CC3-9F8E-041CAAE86E03}" type="presParOf" srcId="{5ACC8FAA-3A9A-41B0-9DDA-865905840129}" destId="{FD5EBC5F-D461-4371-B8B4-49560B489F0F}" srcOrd="11" destOrd="0" presId="urn:microsoft.com/office/officeart/2005/8/layout/vList6"/>
    <dgm:cxn modelId="{F81E04F5-88DD-4199-B391-0277CEC45C1B}" type="presParOf" srcId="{5ACC8FAA-3A9A-41B0-9DDA-865905840129}" destId="{3B29C899-ED31-494D-AAAB-700EE0CA890E}" srcOrd="12" destOrd="0" presId="urn:microsoft.com/office/officeart/2005/8/layout/vList6"/>
    <dgm:cxn modelId="{EC1CE831-729F-4546-BABB-1977CAAF473B}" type="presParOf" srcId="{3B29C899-ED31-494D-AAAB-700EE0CA890E}" destId="{D5197458-2C2B-4DA3-A44E-FFAE0FF676E5}" srcOrd="0" destOrd="0" presId="urn:microsoft.com/office/officeart/2005/8/layout/vList6"/>
    <dgm:cxn modelId="{BEA78E57-DAA5-45D4-AC82-E41923705761}" type="presParOf" srcId="{3B29C899-ED31-494D-AAAB-700EE0CA890E}" destId="{E44D0563-0AA4-4FAC-8689-671FCD7E6404}" srcOrd="1" destOrd="0" presId="urn:microsoft.com/office/officeart/2005/8/layout/vList6"/>
    <dgm:cxn modelId="{2F036002-6848-43B6-BAA1-1C6FE7968A9F}" type="presParOf" srcId="{5ACC8FAA-3A9A-41B0-9DDA-865905840129}" destId="{4CF9C97B-9746-4D99-9C96-F82AF77BB87C}" srcOrd="13" destOrd="0" presId="urn:microsoft.com/office/officeart/2005/8/layout/vList6"/>
    <dgm:cxn modelId="{50E3ED1D-5F6B-40F4-8246-8468717C635F}" type="presParOf" srcId="{5ACC8FAA-3A9A-41B0-9DDA-865905840129}" destId="{5F3ACFFE-DAD7-4F3F-B75A-8AAFD478FE51}" srcOrd="14" destOrd="0" presId="urn:microsoft.com/office/officeart/2005/8/layout/vList6"/>
    <dgm:cxn modelId="{543A70E7-F58F-4C35-9F09-2998E9C1BB9E}" type="presParOf" srcId="{5F3ACFFE-DAD7-4F3F-B75A-8AAFD478FE51}" destId="{F8C4A007-A6C2-4D43-8595-3D19E4B2E4B9}" srcOrd="0" destOrd="0" presId="urn:microsoft.com/office/officeart/2005/8/layout/vList6"/>
    <dgm:cxn modelId="{CD36993D-AC40-4294-8570-4DA02C5B0AC5}" type="presParOf" srcId="{5F3ACFFE-DAD7-4F3F-B75A-8AAFD478FE51}" destId="{09F798BC-86CE-4C5E-BE89-DD759D88F16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II. C.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: sensations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IV. Gr: obligation  &amp; interdiction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V. Gr: passé récent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corps</a:t>
          </a:r>
          <a:endParaRPr lang="fr-FR" sz="14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4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4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4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4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400"/>
        </a:p>
      </dgm:t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I. Starter</a:t>
          </a:r>
          <a:endParaRPr lang="fr-FR" sz="1400" dirty="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8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CB7086C3-53C5-46C4-8DCD-5B9F92D900CD}" type="pres">
      <dgm:prSet presAssocID="{1160AD15-F583-43EC-9C82-2698E8700C6B}" presName="parTxOnly" presStyleLbl="node1" presStyleIdx="6" presStyleCnt="8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6" destOrd="0" parTransId="{6E95E371-3869-4F09-BCBA-4AD3DB6A2C67}" sibTransId="{09EC4CDC-EB98-4A7C-85B7-53063ADEBBDF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9CA42104-06A5-4203-ADA9-05F29A3A040D}" type="presParOf" srcId="{776A1F8C-5C31-4691-9C2B-A7F8DF456F32}" destId="{CB7086C3-53C5-46C4-8DCD-5B9F92D900CD}" srcOrd="12" destOrd="0" presId="urn:microsoft.com/office/officeart/2005/8/layout/hChevron3"/>
    <dgm:cxn modelId="{7B84BD8D-8380-4779-8AC7-CEB02998DBA5}" type="presParOf" srcId="{776A1F8C-5C31-4691-9C2B-A7F8DF456F32}" destId="{37FBB737-9F5E-40CA-8E6B-7216238E5012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sensations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parties du corps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L’obligation et l’interdiction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passé récent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20847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sensations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parties du corps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L’obligation et l’interdiction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passé récent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sensations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parties du corps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L’obligation et l’interdiction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passé récent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sensations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parties du corps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L’obligation et l’interdiction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passé récent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sensations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parties du corps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L’obligation et l’interdiction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passé récent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express feelings.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create</a:t>
          </a:r>
          <a:r>
            <a:rPr lang="fr-FR" sz="2500" kern="1200" dirty="0"/>
            <a:t> a </a:t>
          </a:r>
          <a:r>
            <a:rPr lang="fr-FR" sz="2500" kern="1200" dirty="0" err="1"/>
            <a:t>health</a:t>
          </a:r>
          <a:r>
            <a:rPr lang="fr-FR" sz="2500" kern="1200" dirty="0"/>
            <a:t> guide.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explain</a:t>
          </a:r>
          <a:r>
            <a:rPr lang="fr-FR" sz="2500" kern="1200" dirty="0"/>
            <a:t> causes of pain.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express feelings.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create</a:t>
          </a:r>
          <a:r>
            <a:rPr lang="fr-FR" sz="2500" kern="1200" dirty="0"/>
            <a:t> a </a:t>
          </a:r>
          <a:r>
            <a:rPr lang="fr-FR" sz="2500" kern="1200" dirty="0" err="1"/>
            <a:t>health</a:t>
          </a:r>
          <a:r>
            <a:rPr lang="fr-FR" sz="2500" kern="1200" dirty="0"/>
            <a:t> guide.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explain</a:t>
          </a:r>
          <a:r>
            <a:rPr lang="fr-FR" sz="2500" kern="1200" dirty="0"/>
            <a:t> causes of pain.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1737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Le bien-être à VAS</a:t>
          </a:r>
        </a:p>
      </dsp:txBody>
      <dsp:txXfrm>
        <a:off x="4206240" y="78854"/>
        <a:ext cx="6078010" cy="462699"/>
      </dsp:txXfrm>
    </dsp:sp>
    <dsp:sp modelId="{2139DAE1-194F-4D50-9F03-BFE7EEE6D6C5}">
      <dsp:nvSpPr>
        <dsp:cNvPr id="0" name=""/>
        <dsp:cNvSpPr/>
      </dsp:nvSpPr>
      <dsp:spPr>
        <a:xfrm>
          <a:off x="0" y="1737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I. Starter</a:t>
          </a:r>
        </a:p>
      </dsp:txBody>
      <dsp:txXfrm>
        <a:off x="30116" y="31853"/>
        <a:ext cx="4146008" cy="556701"/>
      </dsp:txXfrm>
    </dsp:sp>
    <dsp:sp modelId="{FC232115-E94D-46B1-97D1-031007A68C7D}">
      <dsp:nvSpPr>
        <dsp:cNvPr id="0" name=""/>
        <dsp:cNvSpPr/>
      </dsp:nvSpPr>
      <dsp:spPr>
        <a:xfrm>
          <a:off x="4206240" y="680363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551704"/>
            <a:satOff val="-7321"/>
            <a:lumOff val="-26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551704"/>
              <a:satOff val="-7321"/>
              <a:lumOff val="-26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Recherche des phrases clés</a:t>
          </a:r>
        </a:p>
      </dsp:txBody>
      <dsp:txXfrm>
        <a:off x="4206240" y="757480"/>
        <a:ext cx="6078010" cy="462699"/>
      </dsp:txXfrm>
    </dsp:sp>
    <dsp:sp modelId="{769FF7B9-526A-48E9-A158-552348347FA9}">
      <dsp:nvSpPr>
        <dsp:cNvPr id="0" name=""/>
        <dsp:cNvSpPr/>
      </dsp:nvSpPr>
      <dsp:spPr>
        <a:xfrm>
          <a:off x="0" y="680363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1400127"/>
                <a:satOff val="-5825"/>
                <a:lumOff val="137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400127"/>
                <a:satOff val="-5825"/>
                <a:lumOff val="137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400127"/>
                <a:satOff val="-5825"/>
                <a:lumOff val="137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II. Compréhension de texte</a:t>
          </a:r>
        </a:p>
      </dsp:txBody>
      <dsp:txXfrm>
        <a:off x="30116" y="710479"/>
        <a:ext cx="4146008" cy="556701"/>
      </dsp:txXfrm>
    </dsp:sp>
    <dsp:sp modelId="{504663BE-D4A1-41D5-AB00-9F9185954B99}">
      <dsp:nvSpPr>
        <dsp:cNvPr id="0" name=""/>
        <dsp:cNvSpPr/>
      </dsp:nvSpPr>
      <dsp:spPr>
        <a:xfrm>
          <a:off x="4206240" y="1358990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103407"/>
            <a:satOff val="-14641"/>
            <a:lumOff val="-529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103407"/>
              <a:satOff val="-14641"/>
              <a:lumOff val="-52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Les sensations</a:t>
          </a:r>
        </a:p>
      </dsp:txBody>
      <dsp:txXfrm>
        <a:off x="4206240" y="1436107"/>
        <a:ext cx="6078010" cy="462699"/>
      </dsp:txXfrm>
    </dsp:sp>
    <dsp:sp modelId="{A48C84AE-E78F-4D72-992D-EC46DC5449EC}">
      <dsp:nvSpPr>
        <dsp:cNvPr id="0" name=""/>
        <dsp:cNvSpPr/>
      </dsp:nvSpPr>
      <dsp:spPr>
        <a:xfrm>
          <a:off x="0" y="1358990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2800255"/>
                <a:satOff val="-11651"/>
                <a:lumOff val="274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800255"/>
                <a:satOff val="-11651"/>
                <a:lumOff val="274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800255"/>
                <a:satOff val="-11651"/>
                <a:lumOff val="274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III. Vocabulaire</a:t>
          </a:r>
        </a:p>
      </dsp:txBody>
      <dsp:txXfrm>
        <a:off x="30116" y="1389106"/>
        <a:ext cx="4146008" cy="556701"/>
      </dsp:txXfrm>
    </dsp:sp>
    <dsp:sp modelId="{850D5E25-18CF-4A0C-AAC0-652BF5CA1A14}">
      <dsp:nvSpPr>
        <dsp:cNvPr id="0" name=""/>
        <dsp:cNvSpPr/>
      </dsp:nvSpPr>
      <dsp:spPr>
        <a:xfrm>
          <a:off x="4206240" y="2037616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655111"/>
            <a:satOff val="-21962"/>
            <a:lumOff val="-79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655111"/>
              <a:satOff val="-21962"/>
              <a:lumOff val="-79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L’obligation et l’interdiction</a:t>
          </a:r>
        </a:p>
      </dsp:txBody>
      <dsp:txXfrm>
        <a:off x="4206240" y="2114733"/>
        <a:ext cx="6078010" cy="462699"/>
      </dsp:txXfrm>
    </dsp:sp>
    <dsp:sp modelId="{5270A24F-D9E5-4D72-AB80-C2724269F1C7}">
      <dsp:nvSpPr>
        <dsp:cNvPr id="0" name=""/>
        <dsp:cNvSpPr/>
      </dsp:nvSpPr>
      <dsp:spPr>
        <a:xfrm>
          <a:off x="0" y="2037616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4200382"/>
                <a:satOff val="-17476"/>
                <a:lumOff val="411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200382"/>
                <a:satOff val="-17476"/>
                <a:lumOff val="411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200382"/>
                <a:satOff val="-17476"/>
                <a:lumOff val="411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IV. Grammaire</a:t>
          </a:r>
        </a:p>
      </dsp:txBody>
      <dsp:txXfrm>
        <a:off x="30116" y="2067732"/>
        <a:ext cx="4146008" cy="556701"/>
      </dsp:txXfrm>
    </dsp:sp>
    <dsp:sp modelId="{AA402E94-746D-4FD4-8DDA-9C6392665321}">
      <dsp:nvSpPr>
        <dsp:cNvPr id="0" name=""/>
        <dsp:cNvSpPr/>
      </dsp:nvSpPr>
      <dsp:spPr>
        <a:xfrm>
          <a:off x="4206240" y="2716243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206815"/>
            <a:satOff val="-29283"/>
            <a:lumOff val="-105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206815"/>
              <a:satOff val="-29283"/>
              <a:lumOff val="-105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Le passé récent</a:t>
          </a:r>
        </a:p>
      </dsp:txBody>
      <dsp:txXfrm>
        <a:off x="4206240" y="2793360"/>
        <a:ext cx="6078010" cy="462699"/>
      </dsp:txXfrm>
    </dsp:sp>
    <dsp:sp modelId="{25084FD9-5495-412B-9855-B525D1A4B99D}">
      <dsp:nvSpPr>
        <dsp:cNvPr id="0" name=""/>
        <dsp:cNvSpPr/>
      </dsp:nvSpPr>
      <dsp:spPr>
        <a:xfrm>
          <a:off x="0" y="2716243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5600509"/>
                <a:satOff val="-23301"/>
                <a:lumOff val="549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600509"/>
                <a:satOff val="-23301"/>
                <a:lumOff val="549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600509"/>
                <a:satOff val="-23301"/>
                <a:lumOff val="549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V. Grammaire</a:t>
          </a:r>
        </a:p>
      </dsp:txBody>
      <dsp:txXfrm>
        <a:off x="30116" y="2746359"/>
        <a:ext cx="4146008" cy="556701"/>
      </dsp:txXfrm>
    </dsp:sp>
    <dsp:sp modelId="{446B0F34-DE7A-4269-8E44-112460DE97BA}">
      <dsp:nvSpPr>
        <dsp:cNvPr id="0" name=""/>
        <dsp:cNvSpPr/>
      </dsp:nvSpPr>
      <dsp:spPr>
        <a:xfrm>
          <a:off x="4206240" y="3394869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758518"/>
            <a:satOff val="-36604"/>
            <a:lumOff val="-1322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758518"/>
              <a:satOff val="-36604"/>
              <a:lumOff val="-13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Les parties du corps</a:t>
          </a:r>
        </a:p>
      </dsp:txBody>
      <dsp:txXfrm>
        <a:off x="4206240" y="3471986"/>
        <a:ext cx="6078010" cy="462699"/>
      </dsp:txXfrm>
    </dsp:sp>
    <dsp:sp modelId="{61DD26BF-D692-4702-8150-B2995618FC7D}">
      <dsp:nvSpPr>
        <dsp:cNvPr id="0" name=""/>
        <dsp:cNvSpPr/>
      </dsp:nvSpPr>
      <dsp:spPr>
        <a:xfrm>
          <a:off x="0" y="3394869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7000636"/>
                <a:satOff val="-29126"/>
                <a:lumOff val="686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000636"/>
                <a:satOff val="-29126"/>
                <a:lumOff val="686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000636"/>
                <a:satOff val="-29126"/>
                <a:lumOff val="686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VI. Vocabulaire</a:t>
          </a:r>
        </a:p>
      </dsp:txBody>
      <dsp:txXfrm>
        <a:off x="30116" y="3424985"/>
        <a:ext cx="4146008" cy="556701"/>
      </dsp:txXfrm>
    </dsp:sp>
    <dsp:sp modelId="{E44D0563-0AA4-4FAC-8689-671FCD7E6404}">
      <dsp:nvSpPr>
        <dsp:cNvPr id="0" name=""/>
        <dsp:cNvSpPr/>
      </dsp:nvSpPr>
      <dsp:spPr>
        <a:xfrm>
          <a:off x="4206240" y="4073496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310222"/>
            <a:satOff val="-43924"/>
            <a:lumOff val="-158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310222"/>
              <a:satOff val="-43924"/>
              <a:lumOff val="-158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000" b="0" kern="1200" noProof="0" dirty="0"/>
        </a:p>
      </dsp:txBody>
      <dsp:txXfrm>
        <a:off x="4206240" y="4150613"/>
        <a:ext cx="6078010" cy="462699"/>
      </dsp:txXfrm>
    </dsp:sp>
    <dsp:sp modelId="{D5197458-2C2B-4DA3-A44E-FFAE0FF676E5}">
      <dsp:nvSpPr>
        <dsp:cNvPr id="0" name=""/>
        <dsp:cNvSpPr/>
      </dsp:nvSpPr>
      <dsp:spPr>
        <a:xfrm>
          <a:off x="0" y="4073496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8400764"/>
                <a:satOff val="-34952"/>
                <a:lumOff val="823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400764"/>
                <a:satOff val="-34952"/>
                <a:lumOff val="823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400764"/>
                <a:satOff val="-34952"/>
                <a:lumOff val="823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VII. Phonétique</a:t>
          </a:r>
        </a:p>
      </dsp:txBody>
      <dsp:txXfrm>
        <a:off x="30116" y="4103612"/>
        <a:ext cx="4146008" cy="556701"/>
      </dsp:txXfrm>
    </dsp:sp>
    <dsp:sp modelId="{09F798BC-86CE-4C5E-BE89-DD759D88F16B}">
      <dsp:nvSpPr>
        <dsp:cNvPr id="0" name=""/>
        <dsp:cNvSpPr/>
      </dsp:nvSpPr>
      <dsp:spPr>
        <a:xfrm>
          <a:off x="4206240" y="4752122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Imaginer un guide santé pour ados</a:t>
          </a:r>
        </a:p>
      </dsp:txBody>
      <dsp:txXfrm>
        <a:off x="4206240" y="4829239"/>
        <a:ext cx="6078010" cy="462699"/>
      </dsp:txXfrm>
    </dsp:sp>
    <dsp:sp modelId="{F8C4A007-A6C2-4D43-8595-3D19E4B2E4B9}">
      <dsp:nvSpPr>
        <dsp:cNvPr id="0" name=""/>
        <dsp:cNvSpPr/>
      </dsp:nvSpPr>
      <dsp:spPr>
        <a:xfrm>
          <a:off x="0" y="4752122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VIII. Production</a:t>
          </a:r>
        </a:p>
      </dsp:txBody>
      <dsp:txXfrm>
        <a:off x="30116" y="4782238"/>
        <a:ext cx="4146008" cy="55670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62146" cy="33328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C. Texte 1</a:t>
          </a:r>
          <a:endParaRPr lang="fr-FR" sz="1400" kern="1200" dirty="0"/>
        </a:p>
      </dsp:txBody>
      <dsp:txXfrm>
        <a:off x="1648972" y="0"/>
        <a:ext cx="1512181" cy="33328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sensations</a:t>
          </a:r>
          <a:endParaRPr lang="fr-FR" sz="1400" kern="1200" dirty="0"/>
        </a:p>
      </dsp:txBody>
      <dsp:txXfrm>
        <a:off x="3125347" y="0"/>
        <a:ext cx="1512181" cy="33328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obligation  &amp; interdiction</a:t>
          </a:r>
          <a:endParaRPr lang="fr-FR" sz="1400" kern="1200" dirty="0"/>
        </a:p>
      </dsp:txBody>
      <dsp:txXfrm>
        <a:off x="4601722" y="0"/>
        <a:ext cx="1512181" cy="33328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passé récent</a:t>
          </a:r>
          <a:endParaRPr lang="fr-FR" sz="1400" kern="1200" dirty="0"/>
        </a:p>
      </dsp:txBody>
      <dsp:txXfrm>
        <a:off x="6078097" y="0"/>
        <a:ext cx="1512181" cy="333287"/>
      </dsp:txXfrm>
    </dsp:sp>
    <dsp:sp modelId="{696F86B1-A94E-47C4-9432-40086E1111FB}">
      <dsp:nvSpPr>
        <dsp:cNvPr id="0" name=""/>
        <dsp:cNvSpPr/>
      </dsp:nvSpPr>
      <dsp:spPr>
        <a:xfrm>
          <a:off x="738782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corps</a:t>
          </a:r>
          <a:endParaRPr lang="fr-FR" sz="1400" kern="1200" dirty="0"/>
        </a:p>
      </dsp:txBody>
      <dsp:txXfrm>
        <a:off x="7554472" y="0"/>
        <a:ext cx="1512181" cy="333287"/>
      </dsp:txXfrm>
    </dsp:sp>
    <dsp:sp modelId="{CB7086C3-53C5-46C4-8DCD-5B9F92D900CD}">
      <dsp:nvSpPr>
        <dsp:cNvPr id="0" name=""/>
        <dsp:cNvSpPr/>
      </dsp:nvSpPr>
      <dsp:spPr>
        <a:xfrm>
          <a:off x="8864203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30847" y="0"/>
        <a:ext cx="1512181" cy="33328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07222" y="0"/>
        <a:ext cx="1512181" cy="3332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438458" y="0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60120" y="3520440"/>
            <a:ext cx="7680960" cy="288036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438458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8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32672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Faire recopier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02884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2275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78583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Lien entre le leçon précédente et la nouvelle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0177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416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026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Prendre des ardoises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444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414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789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5.xml"/><Relationship Id="rId9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18.xml"/><Relationship Id="rId2" Type="http://schemas.openxmlformats.org/officeDocument/2006/relationships/hyperlink" Target="https://wordwall.net/fr/resource/870980/francese/les-aliments-et-les-boissons" TargetMode="Externa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19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20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9.png"/><Relationship Id="rId11" Type="http://schemas.microsoft.com/office/2007/relationships/diagramDrawing" Target="../diagrams/drawing20.xml"/><Relationship Id="rId5" Type="http://schemas.openxmlformats.org/officeDocument/2006/relationships/image" Target="../media/image28.png"/><Relationship Id="rId10" Type="http://schemas.openxmlformats.org/officeDocument/2006/relationships/diagramColors" Target="../diagrams/colors20.xml"/><Relationship Id="rId4" Type="http://schemas.openxmlformats.org/officeDocument/2006/relationships/image" Target="../media/image27.png"/><Relationship Id="rId9" Type="http://schemas.openxmlformats.org/officeDocument/2006/relationships/diagramQuickStyle" Target="../diagrams/quickStyle20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image" Target="../media/image30.png"/><Relationship Id="rId7" Type="http://schemas.openxmlformats.org/officeDocument/2006/relationships/diagramColors" Target="../diagrams/colors2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5.xml"/><Relationship Id="rId9" Type="http://schemas.openxmlformats.org/officeDocument/2006/relationships/image" Target="../media/image1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3.xml"/><Relationship Id="rId9" Type="http://schemas.openxmlformats.org/officeDocument/2006/relationships/image" Target="../media/image10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6.xml"/><Relationship Id="rId3" Type="http://schemas.openxmlformats.org/officeDocument/2006/relationships/image" Target="../media/image36.jpeg"/><Relationship Id="rId7" Type="http://schemas.openxmlformats.org/officeDocument/2006/relationships/diagramColors" Target="../diagrams/colors3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6.xml"/><Relationship Id="rId5" Type="http://schemas.openxmlformats.org/officeDocument/2006/relationships/diagramLayout" Target="../diagrams/layout36.xml"/><Relationship Id="rId4" Type="http://schemas.openxmlformats.org/officeDocument/2006/relationships/diagramData" Target="../diagrams/data3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7.xml"/><Relationship Id="rId3" Type="http://schemas.openxmlformats.org/officeDocument/2006/relationships/image" Target="../media/image38.png"/><Relationship Id="rId7" Type="http://schemas.openxmlformats.org/officeDocument/2006/relationships/diagramQuickStyle" Target="../diagrams/quickStyle37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37.xml"/><Relationship Id="rId5" Type="http://schemas.openxmlformats.org/officeDocument/2006/relationships/diagramData" Target="../diagrams/data37.xml"/><Relationship Id="rId4" Type="http://schemas.openxmlformats.org/officeDocument/2006/relationships/image" Target="../media/image39.png"/><Relationship Id="rId9" Type="http://schemas.microsoft.com/office/2007/relationships/diagramDrawing" Target="../diagrams/drawing3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8.xml"/><Relationship Id="rId3" Type="http://schemas.openxmlformats.org/officeDocument/2006/relationships/hyperlink" Target="https://wordwall.net/resource/1008475/francuski-fle/le-pass%c3%a9-r%c3%a9cent" TargetMode="External"/><Relationship Id="rId7" Type="http://schemas.openxmlformats.org/officeDocument/2006/relationships/diagramLayout" Target="../diagrams/layout38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38.xml"/><Relationship Id="rId5" Type="http://schemas.openxmlformats.org/officeDocument/2006/relationships/hyperlink" Target="https://wordwall.net/resource/2914666" TargetMode="External"/><Relationship Id="rId10" Type="http://schemas.microsoft.com/office/2007/relationships/diagramDrawing" Target="../diagrams/drawing38.xml"/><Relationship Id="rId4" Type="http://schemas.openxmlformats.org/officeDocument/2006/relationships/image" Target="../media/image41.png"/><Relationship Id="rId9" Type="http://schemas.openxmlformats.org/officeDocument/2006/relationships/diagramColors" Target="../diagrams/colors3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3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1.gif"/><Relationship Id="rId5" Type="http://schemas.openxmlformats.org/officeDocument/2006/relationships/diagramQuickStyle" Target="../diagrams/quickStyle2.xml"/><Relationship Id="rId15" Type="http://schemas.openxmlformats.org/officeDocument/2006/relationships/diagramColors" Target="../diagrams/colors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.xml"/><Relationship Id="rId9" Type="http://schemas.openxmlformats.org/officeDocument/2006/relationships/image" Target="../media/image10.jpg"/><Relationship Id="rId1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2.xml"/><Relationship Id="rId9" Type="http://schemas.openxmlformats.org/officeDocument/2006/relationships/image" Target="../media/image10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4" Type="http://schemas.openxmlformats.org/officeDocument/2006/relationships/diagramLayout" Target="../diagrams/layout4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4.xml"/><Relationship Id="rId3" Type="http://schemas.openxmlformats.org/officeDocument/2006/relationships/image" Target="../media/image43.png"/><Relationship Id="rId7" Type="http://schemas.openxmlformats.org/officeDocument/2006/relationships/diagramQuickStyle" Target="../diagrams/quickStyle4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44.xml"/><Relationship Id="rId5" Type="http://schemas.openxmlformats.org/officeDocument/2006/relationships/diagramData" Target="../diagrams/data44.xml"/><Relationship Id="rId4" Type="http://schemas.openxmlformats.org/officeDocument/2006/relationships/image" Target="../media/image44.png"/><Relationship Id="rId9" Type="http://schemas.microsoft.com/office/2007/relationships/diagramDrawing" Target="../diagrams/drawing4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microsoft.com/office/2007/relationships/media" Target="../media/media8.mp3"/><Relationship Id="rId18" Type="http://schemas.openxmlformats.org/officeDocument/2006/relationships/audio" Target="../media/media10.mp3"/><Relationship Id="rId26" Type="http://schemas.openxmlformats.org/officeDocument/2006/relationships/image" Target="../media/image45.jpeg"/><Relationship Id="rId3" Type="http://schemas.microsoft.com/office/2007/relationships/media" Target="../media/media3.mp3"/><Relationship Id="rId21" Type="http://schemas.microsoft.com/office/2007/relationships/media" Target="../media/media12.mp3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17" Type="http://schemas.microsoft.com/office/2007/relationships/media" Target="../media/media10.mp3"/><Relationship Id="rId25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6" Type="http://schemas.openxmlformats.org/officeDocument/2006/relationships/audio" Target="../media/media9.mp3"/><Relationship Id="rId20" Type="http://schemas.openxmlformats.org/officeDocument/2006/relationships/audio" Target="../media/media11.mp3"/><Relationship Id="rId29" Type="http://schemas.openxmlformats.org/officeDocument/2006/relationships/diagramLayout" Target="../diagrams/layout45.xml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24" Type="http://schemas.openxmlformats.org/officeDocument/2006/relationships/audio" Target="../media/media13.mp3"/><Relationship Id="rId32" Type="http://schemas.microsoft.com/office/2007/relationships/diagramDrawing" Target="../diagrams/drawing45.xml"/><Relationship Id="rId5" Type="http://schemas.microsoft.com/office/2007/relationships/media" Target="../media/media4.mp3"/><Relationship Id="rId15" Type="http://schemas.microsoft.com/office/2007/relationships/media" Target="../media/media9.mp3"/><Relationship Id="rId23" Type="http://schemas.microsoft.com/office/2007/relationships/media" Target="../media/media13.mp3"/><Relationship Id="rId28" Type="http://schemas.openxmlformats.org/officeDocument/2006/relationships/diagramData" Target="../diagrams/data45.xml"/><Relationship Id="rId10" Type="http://schemas.openxmlformats.org/officeDocument/2006/relationships/audio" Target="../media/media6.mp3"/><Relationship Id="rId19" Type="http://schemas.microsoft.com/office/2007/relationships/media" Target="../media/media11.mp3"/><Relationship Id="rId31" Type="http://schemas.openxmlformats.org/officeDocument/2006/relationships/diagramColors" Target="../diagrams/colors45.xml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audio" Target="../media/media8.mp3"/><Relationship Id="rId22" Type="http://schemas.openxmlformats.org/officeDocument/2006/relationships/audio" Target="../media/media12.mp3"/><Relationship Id="rId27" Type="http://schemas.openxmlformats.org/officeDocument/2006/relationships/image" Target="../media/image29.png"/><Relationship Id="rId30" Type="http://schemas.openxmlformats.org/officeDocument/2006/relationships/diagramQuickStyle" Target="../diagrams/quickStyle45.xml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6.xml"/><Relationship Id="rId3" Type="http://schemas.openxmlformats.org/officeDocument/2006/relationships/image" Target="../media/image46.png"/><Relationship Id="rId7" Type="http://schemas.openxmlformats.org/officeDocument/2006/relationships/diagramColors" Target="../diagrams/colors46.xml"/><Relationship Id="rId2" Type="http://schemas.openxmlformats.org/officeDocument/2006/relationships/hyperlink" Target="http://www.wordwall.net/resource/40805996" TargetMode="Externa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6.xml"/><Relationship Id="rId5" Type="http://schemas.openxmlformats.org/officeDocument/2006/relationships/diagramLayout" Target="../diagrams/layout46.xml"/><Relationship Id="rId4" Type="http://schemas.openxmlformats.org/officeDocument/2006/relationships/diagramData" Target="../diagrams/data46.xml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7.xml"/><Relationship Id="rId3" Type="http://schemas.openxmlformats.org/officeDocument/2006/relationships/image" Target="../media/image48.jpeg"/><Relationship Id="rId7" Type="http://schemas.openxmlformats.org/officeDocument/2006/relationships/diagramColors" Target="../diagrams/colors47.xm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7.xml"/><Relationship Id="rId5" Type="http://schemas.openxmlformats.org/officeDocument/2006/relationships/diagramLayout" Target="../diagrams/layout47.xml"/><Relationship Id="rId4" Type="http://schemas.openxmlformats.org/officeDocument/2006/relationships/diagramData" Target="../diagrams/data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8.xml"/><Relationship Id="rId2" Type="http://schemas.openxmlformats.org/officeDocument/2006/relationships/diagramData" Target="../diagrams/data4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8.xml"/><Relationship Id="rId5" Type="http://schemas.openxmlformats.org/officeDocument/2006/relationships/diagramColors" Target="../diagrams/colors48.xml"/><Relationship Id="rId4" Type="http://schemas.openxmlformats.org/officeDocument/2006/relationships/diagramQuickStyle" Target="../diagrams/quickStyle48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9.xml"/><Relationship Id="rId3" Type="http://schemas.openxmlformats.org/officeDocument/2006/relationships/hyperlink" Target="https://play.kahoot.it/v2/?quizId=59f1ac74-aeff-4d1b-bc3c-e75d7249cccb" TargetMode="External"/><Relationship Id="rId7" Type="http://schemas.openxmlformats.org/officeDocument/2006/relationships/diagramLayout" Target="../diagrams/layout49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49.xml"/><Relationship Id="rId5" Type="http://schemas.openxmlformats.org/officeDocument/2006/relationships/hyperlink" Target="https://create.kahoot.it/details/c0fc10e1-11df-4b75-ba05-d58b9ee4c082" TargetMode="External"/><Relationship Id="rId10" Type="http://schemas.microsoft.com/office/2007/relationships/diagramDrawing" Target="../diagrams/drawing49.xml"/><Relationship Id="rId4" Type="http://schemas.openxmlformats.org/officeDocument/2006/relationships/hyperlink" Target="https://create.kahoot.it/details/ceb45b3e-f0e2-441b-920c-7be860f2fb49" TargetMode="External"/><Relationship Id="rId9" Type="http://schemas.openxmlformats.org/officeDocument/2006/relationships/diagramColors" Target="../diagrams/colors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0.xml"/><Relationship Id="rId7" Type="http://schemas.microsoft.com/office/2007/relationships/diagramDrawing" Target="../diagrams/drawing50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0.xml"/><Relationship Id="rId5" Type="http://schemas.openxmlformats.org/officeDocument/2006/relationships/diagramQuickStyle" Target="../diagrams/quickStyle50.xml"/><Relationship Id="rId4" Type="http://schemas.openxmlformats.org/officeDocument/2006/relationships/diagramLayout" Target="../diagrams/layout50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51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diagramData" Target="../diagrams/data51.xml"/><Relationship Id="rId5" Type="http://schemas.openxmlformats.org/officeDocument/2006/relationships/image" Target="../media/image49.png"/><Relationship Id="rId10" Type="http://schemas.microsoft.com/office/2007/relationships/diagramDrawing" Target="../diagrams/drawing51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0.jpg"/><Relationship Id="rId14" Type="http://schemas.openxmlformats.org/officeDocument/2006/relationships/diagramColors" Target="../diagrams/colors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2.xml"/><Relationship Id="rId7" Type="http://schemas.microsoft.com/office/2007/relationships/diagramDrawing" Target="../diagrams/drawing52.xml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2.xml"/><Relationship Id="rId5" Type="http://schemas.openxmlformats.org/officeDocument/2006/relationships/diagramQuickStyle" Target="../diagrams/quickStyle52.xml"/><Relationship Id="rId4" Type="http://schemas.openxmlformats.org/officeDocument/2006/relationships/diagramLayout" Target="../diagrams/layout5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png"/><Relationship Id="rId4" Type="http://schemas.openxmlformats.org/officeDocument/2006/relationships/image" Target="../media/image52.gi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3.xml"/><Relationship Id="rId3" Type="http://schemas.openxmlformats.org/officeDocument/2006/relationships/image" Target="../media/image54.png"/><Relationship Id="rId7" Type="http://schemas.openxmlformats.org/officeDocument/2006/relationships/diagramLayout" Target="../diagrams/layout5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53.xml"/><Relationship Id="rId5" Type="http://schemas.openxmlformats.org/officeDocument/2006/relationships/image" Target="../media/image56.png"/><Relationship Id="rId10" Type="http://schemas.microsoft.com/office/2007/relationships/diagramDrawing" Target="../diagrams/drawing53.xml"/><Relationship Id="rId4" Type="http://schemas.openxmlformats.org/officeDocument/2006/relationships/image" Target="../media/image55.png"/><Relationship Id="rId9" Type="http://schemas.openxmlformats.org/officeDocument/2006/relationships/diagramColors" Target="../diagrams/colors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4" Type="http://schemas.openxmlformats.org/officeDocument/2006/relationships/diagramLayout" Target="../diagrams/layout5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19.png"/><Relationship Id="rId7" Type="http://schemas.openxmlformats.org/officeDocument/2006/relationships/diagramQuickStyle" Target="../diagrams/quickStyle1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20.png"/><Relationship Id="rId9" Type="http://schemas.microsoft.com/office/2007/relationships/diagramDrawing" Target="../diagrams/drawin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63DCA98-9F09-65A5-57F2-52CD65246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9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155" name="Rectangle 1154">
            <a:extLst>
              <a:ext uri="{FF2B5EF4-FFF2-40B4-BE49-F238E27FC236}">
                <a16:creationId xmlns:a16="http://schemas.microsoft.com/office/drawing/2014/main" id="{C56A0FDA-9157-2C6B-6549-4570BD71D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5227480"/>
            <a:ext cx="12192003" cy="1630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5645189"/>
            <a:ext cx="7061616" cy="804161"/>
          </a:xfrm>
        </p:spPr>
        <p:txBody>
          <a:bodyPr anchor="ctr">
            <a:normAutofit/>
          </a:bodyPr>
          <a:lstStyle/>
          <a:p>
            <a:pPr algn="l"/>
            <a:r>
              <a:rPr lang="fr-FR" sz="3200" dirty="0"/>
              <a:t>Pour être en forme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9816" y="5645189"/>
            <a:ext cx="3453983" cy="804160"/>
          </a:xfrm>
        </p:spPr>
        <p:txBody>
          <a:bodyPr anchor="ctr">
            <a:normAutofit/>
          </a:bodyPr>
          <a:lstStyle/>
          <a:p>
            <a:pPr algn="r"/>
            <a:r>
              <a:rPr lang="fr-FR" sz="1800" dirty="0"/>
              <a:t>Unité 12 – Leçon 24</a:t>
            </a:r>
          </a:p>
        </p:txBody>
      </p:sp>
      <p:grpSp>
        <p:nvGrpSpPr>
          <p:cNvPr id="1156" name="Group 1155">
            <a:extLst>
              <a:ext uri="{FF2B5EF4-FFF2-40B4-BE49-F238E27FC236}">
                <a16:creationId xmlns:a16="http://schemas.microsoft.com/office/drawing/2014/main" id="{96A3C8CE-26B9-D061-59D9-B73267F58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5174856"/>
            <a:ext cx="12207200" cy="123363"/>
            <a:chOff x="-5025" y="6737718"/>
            <a:chExt cx="12207200" cy="123363"/>
          </a:xfrm>
        </p:grpSpPr>
        <p:sp>
          <p:nvSpPr>
            <p:cNvPr id="1153" name="Rectangle 1152">
              <a:extLst>
                <a:ext uri="{FF2B5EF4-FFF2-40B4-BE49-F238E27FC236}">
                  <a16:creationId xmlns:a16="http://schemas.microsoft.com/office/drawing/2014/main" id="{8F877943-CA6B-FAFE-9840-3D0B02D232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4" name="Rectangle 1153">
              <a:extLst>
                <a:ext uri="{FF2B5EF4-FFF2-40B4-BE49-F238E27FC236}">
                  <a16:creationId xmlns:a16="http://schemas.microsoft.com/office/drawing/2014/main" id="{D03B65C2-8219-E08F-136B-F7517B115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00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BCB2D-D5C8-BE68-CCFE-64F0EAE3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F742FC-090E-9AFD-E4ED-CDDFB119C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70" y="1731993"/>
            <a:ext cx="5990077" cy="45488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23CAA6-4A15-FCFF-0E14-42E1A2AB7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227" y="2550705"/>
            <a:ext cx="4868303" cy="2293485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7DB50EEF-3C1F-0793-E41D-A635E5CB5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147" y="624363"/>
            <a:ext cx="11242055" cy="942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texte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5200" dirty="0"/>
              <a:t>2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/3)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C88A60D-683D-F1B4-0A8A-F88888B1D8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6855018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11986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2A322D-503B-49BD-0D38-C2B8B07D7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0DEF4F-259F-9A40-B47F-6433A5805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79" y="1716633"/>
            <a:ext cx="5990077" cy="45488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E23E69-7DDB-6483-042A-37328202A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858" y="2809130"/>
            <a:ext cx="5117248" cy="2212863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6F4BD98F-BCA0-6E11-ADCC-FB9CE3114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147" y="624363"/>
            <a:ext cx="11242055" cy="942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texte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(3/3)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333CCDE-5F6F-3F06-8EE4-515548858A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6855018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82795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E1032-442F-A436-7B1C-86FDD1B23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Compréhension détaillée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1F00ECE-8724-8406-AE58-89B86F1576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8912531"/>
              </p:ext>
            </p:extLst>
          </p:nvPr>
        </p:nvGraphicFramePr>
        <p:xfrm>
          <a:off x="838200" y="1413193"/>
          <a:ext cx="105156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2670797134"/>
                    </a:ext>
                  </a:extLst>
                </a:gridCol>
                <a:gridCol w="2072640">
                  <a:extLst>
                    <a:ext uri="{9D8B030D-6E8A-4147-A177-3AD203B41FA5}">
                      <a16:colId xmlns:a16="http://schemas.microsoft.com/office/drawing/2014/main" val="80749503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45308544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81265051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1412069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Exprimer une sensation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Exprimer l’obligation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Exprimer l’interdiction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Exprimer une action récente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Les parties du corps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615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Tu ne dois pas te resservir si tu n’as pas faim !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Tu dois marcher ou courir !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Tu ne dois pas te resservir si tu n’as pas faim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Tu viens de finir ton repas et tu veux reprendre encore un peu de dessert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Écoutes-tu ton corps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3833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Tu viens de passer deux heures devant un ordinateur et tu as mal au dos 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Il faut dormir au moins huit heures et boire plus d’un litre et demi d’eau par jour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Il ne faut pas oublier son corps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Tu viens de passer deux heures devant un ordinateur et tu as mal au dos 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Écoutes-tu ton ventre quand tu manges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015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Ton corps a besoin de bouger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Tu viens de te réveiller et tu es fatigué(e)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Tu viens de passer deux heures devant un ordinateur et tu as mal au dos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328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Que fais-tu quand tu ne te sens pas en forme 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0940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Tu viens de te réveiller et tu es fatigué(e)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201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Pour être bien dans ta tête, il ne faut pas oublier son corps !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10969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D24891-B91F-152E-8A3E-410C0B1C1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8CD9F323-5324-CF81-2187-A4272A514B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6855018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0842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Créer un guide santé pour ados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/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50820A9-1C79-91E9-0FB0-7A0CB49D3DBE}"/>
              </a:ext>
            </a:extLst>
          </p:cNvPr>
          <p:cNvSpPr/>
          <p:nvPr/>
        </p:nvSpPr>
        <p:spPr>
          <a:xfrm>
            <a:off x="947236" y="4952052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30645D2-2AAB-1FD0-F170-A85136F6FE63}"/>
              </a:ext>
            </a:extLst>
          </p:cNvPr>
          <p:cNvSpPr txBox="1"/>
          <p:nvPr/>
        </p:nvSpPr>
        <p:spPr>
          <a:xfrm>
            <a:off x="0" y="645789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3382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73153" y="649094"/>
            <a:ext cx="5636829" cy="115953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sensations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02" t="-4115" r="-4023" b="-4883"/>
          <a:stretch/>
        </p:blipFill>
        <p:spPr bwMode="auto">
          <a:xfrm>
            <a:off x="6541995" y="546121"/>
            <a:ext cx="5717242" cy="640080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14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5CC6AD-666B-6C1A-2093-F0D9E337F112}"/>
              </a:ext>
            </a:extLst>
          </p:cNvPr>
          <p:cNvSpPr txBox="1"/>
          <p:nvPr/>
        </p:nvSpPr>
        <p:spPr>
          <a:xfrm>
            <a:off x="965676" y="3746521"/>
            <a:ext cx="5376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Quelles sont ces sensations ?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FB9610C-23AD-756B-5653-D0A808B4DD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023794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30441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BB335-4078-171B-BE51-70C4D2C50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0946"/>
          </a:xfrm>
        </p:spPr>
        <p:txBody>
          <a:bodyPr/>
          <a:lstStyle/>
          <a:p>
            <a:r>
              <a:rPr lang="fr-FR" b="1" dirty="0"/>
              <a:t>III. Vocabulaire : </a:t>
            </a:r>
            <a:r>
              <a:rPr lang="fr-FR" dirty="0"/>
              <a:t>Les sensations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5BCF1B-2724-E185-295D-B77B10878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F2B1350-7451-C083-B3C5-33ACE3CCAE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799213"/>
              </p:ext>
            </p:extLst>
          </p:nvPr>
        </p:nvGraphicFramePr>
        <p:xfrm>
          <a:off x="838199" y="1825625"/>
          <a:ext cx="9924876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24876">
                  <a:extLst>
                    <a:ext uri="{9D8B030D-6E8A-4147-A177-3AD203B41FA5}">
                      <a16:colId xmlns:a16="http://schemas.microsoft.com/office/drawing/2014/main" val="11574989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Exprimer une sensation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761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Tu ne dois pas te resservir si tu n’as pas faim !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031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Tu viens de passer deux heures devant un ordinateur et tu as mal au dos 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788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Ton corps a besoin de bouger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6938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Que fais-tu quand tu ne te sens pas en forme 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622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Tu viens de te réveiller et tu es fatigué(e)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611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Pour être bien dans ta tête, il ne faut pas oublier son corps !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262925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CF69E0F2-CBEF-FD1E-196F-50DFC40ED3A5}"/>
              </a:ext>
            </a:extLst>
          </p:cNvPr>
          <p:cNvSpPr/>
          <p:nvPr/>
        </p:nvSpPr>
        <p:spPr>
          <a:xfrm>
            <a:off x="4445185" y="2351465"/>
            <a:ext cx="1922877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BB3DC5-9666-284C-632D-AA8FFAC1CC88}"/>
              </a:ext>
            </a:extLst>
          </p:cNvPr>
          <p:cNvSpPr/>
          <p:nvPr/>
        </p:nvSpPr>
        <p:spPr>
          <a:xfrm>
            <a:off x="7789925" y="2819620"/>
            <a:ext cx="2115166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026E4D-6EA5-EFBD-A3FC-9C9F7E61BACE}"/>
              </a:ext>
            </a:extLst>
          </p:cNvPr>
          <p:cNvSpPr/>
          <p:nvPr/>
        </p:nvSpPr>
        <p:spPr>
          <a:xfrm>
            <a:off x="868148" y="3275314"/>
            <a:ext cx="3747147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5D135F-92D1-2865-66C3-8E745D3C27B5}"/>
              </a:ext>
            </a:extLst>
          </p:cNvPr>
          <p:cNvSpPr/>
          <p:nvPr/>
        </p:nvSpPr>
        <p:spPr>
          <a:xfrm>
            <a:off x="3160888" y="3733974"/>
            <a:ext cx="3406497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19FA1D-4C64-1EB6-E3DA-D2D73C07EB36}"/>
              </a:ext>
            </a:extLst>
          </p:cNvPr>
          <p:cNvSpPr/>
          <p:nvPr/>
        </p:nvSpPr>
        <p:spPr>
          <a:xfrm>
            <a:off x="4066612" y="4192614"/>
            <a:ext cx="2115166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07ACE7-166E-1007-9791-64B0ECF5AE02}"/>
              </a:ext>
            </a:extLst>
          </p:cNvPr>
          <p:cNvSpPr/>
          <p:nvPr/>
        </p:nvSpPr>
        <p:spPr>
          <a:xfrm>
            <a:off x="1518636" y="4644653"/>
            <a:ext cx="2815286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A0604BD9-DDEC-951A-11FF-89A10A9CB1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587623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241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D1FB4B-5D0A-92E6-CAF2-AF000233B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fr-FR" sz="3200" b="1" dirty="0"/>
              <a:t>Flash le QR pour jouer !</a:t>
            </a:r>
          </a:p>
        </p:txBody>
      </p:sp>
      <p:sp>
        <p:nvSpPr>
          <p:cNvPr id="22" name="Content Placeholder 9">
            <a:extLst>
              <a:ext uri="{FF2B5EF4-FFF2-40B4-BE49-F238E27FC236}">
                <a16:creationId xmlns:a16="http://schemas.microsoft.com/office/drawing/2014/main" id="{8F30B5B5-0B28-A262-9A39-6A402F216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fr-FR" sz="2000" dirty="0">
                <a:hlinkClick r:id="rId2"/>
              </a:rPr>
              <a:t>https://wordwall.net/fr/resource/870980/francese/les-aliments-et-les-boissons</a:t>
            </a:r>
            <a:br>
              <a:rPr lang="fr-FR" sz="2000" dirty="0"/>
            </a:br>
            <a:endParaRPr lang="en-US" sz="2000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3D5A62D-509A-B2A3-5FD3-76CE284249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" b="3308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B138150-8676-DE5A-87B6-9179AA9D0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5070" y="6492240"/>
            <a:ext cx="105571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fr-FR" smtClean="0"/>
              <a:pPr>
                <a:spcAft>
                  <a:spcPts val="600"/>
                </a:spcAft>
              </a:pPr>
              <a:t>16</a:t>
            </a:fld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E4EE70FA-2A87-5D71-06C5-47658AF90D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587623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61332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664E23E2-7440-4E36-A67B-0F88C5F7E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06949AE-010D-4C18-8AED-7872085AD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F2F5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A1DDB2-CDF0-FBF7-2265-6DA898FD3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969" y="650497"/>
            <a:ext cx="3426206" cy="557106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FE54AADB-50C7-4293-94C0-27361A32B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F2F5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9F9672-4209-96EE-59CA-85658FE6D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499838" y="643467"/>
            <a:ext cx="497217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632C9-BA7F-5AC2-62E0-27A1DF3C6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5138FA4-2823-9A4B-FE72-7F4B12EC72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587623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49911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D8A3BB-9B30-2DE6-6BC1-EA332A6AB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dirty="0"/>
              <a:t>Le </a:t>
            </a:r>
            <a:r>
              <a:rPr lang="en-US" sz="6600" dirty="0" err="1"/>
              <a:t>verbe</a:t>
            </a:r>
            <a:r>
              <a:rPr lang="en-US" sz="6600" dirty="0"/>
              <a:t> SE SENTIR (to feel)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6EC5D8-937C-B234-3DF0-38A81EB20E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432" y="2041545"/>
            <a:ext cx="4941687" cy="42251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102B8D-D1FE-8012-EC51-431E8DD2CC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4496" y="2508124"/>
            <a:ext cx="5614416" cy="350901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A5B7CB-EEC6-BA60-6421-EC1AB5A56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pic>
        <p:nvPicPr>
          <p:cNvPr id="9" name="EXPLORE_2_LE_PISTE096">
            <a:hlinkClick r:id="" action="ppaction://media"/>
            <a:extLst>
              <a:ext uri="{FF2B5EF4-FFF2-40B4-BE49-F238E27FC236}">
                <a16:creationId xmlns:a16="http://schemas.microsoft.com/office/drawing/2014/main" id="{60D493F7-8F8E-1FFC-376A-97B0A9955C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41953" y="2810107"/>
            <a:ext cx="1073995" cy="1073995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92047E86-6E21-4FDB-437F-A3B4C5C707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587623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3853797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FD7642-4B88-FFD8-DB42-676FE415F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4 p.78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480B27-9CF1-B3D3-12F6-78AEA84E2F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0611" y="3176332"/>
            <a:ext cx="10867729" cy="250063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156E5B-7BDB-2199-3F35-C41F6F43D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3B26C91E-1D52-9ED6-9605-45B1859B36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587623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45056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U12L23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Make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a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healthy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menu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indent="0">
              <a:lnSpc>
                <a:spcPct val="90000"/>
              </a:lnSpc>
              <a:buNone/>
            </a:pP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  <a:br>
              <a:rPr lang="en-US" sz="4800" dirty="0"/>
            </a:br>
            <a:endParaRPr lang="en-US" sz="48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34679FAB-6363-CB58-1824-B749B45238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587623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788167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73153" y="649094"/>
            <a:ext cx="5636829" cy="115953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sensations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02" t="-4115" r="-4023" b="-4883"/>
          <a:stretch/>
        </p:blipFill>
        <p:spPr bwMode="auto">
          <a:xfrm>
            <a:off x="6541995" y="546121"/>
            <a:ext cx="5717242" cy="640080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21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5CC6AD-666B-6C1A-2093-F0D9E337F112}"/>
              </a:ext>
            </a:extLst>
          </p:cNvPr>
          <p:cNvSpPr txBox="1"/>
          <p:nvPr/>
        </p:nvSpPr>
        <p:spPr>
          <a:xfrm>
            <a:off x="965676" y="3746521"/>
            <a:ext cx="5376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Quelles sont ces sensations ?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981F224-DF80-8418-4D5B-54FD61670C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587623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26357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2018E1F9-0FE4-7A56-E649-B8A19B1FC8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587623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0473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Créer un guide santé pour ados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0990323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50820A9-1C79-91E9-0FB0-7A0CB49D3DBE}"/>
              </a:ext>
            </a:extLst>
          </p:cNvPr>
          <p:cNvSpPr/>
          <p:nvPr/>
        </p:nvSpPr>
        <p:spPr>
          <a:xfrm>
            <a:off x="4604845" y="4925422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30645D2-2AAB-1FD0-F170-A85136F6FE63}"/>
              </a:ext>
            </a:extLst>
          </p:cNvPr>
          <p:cNvSpPr txBox="1"/>
          <p:nvPr/>
        </p:nvSpPr>
        <p:spPr>
          <a:xfrm>
            <a:off x="0" y="645789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96910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24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009116" y="453412"/>
            <a:ext cx="10173768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 err="1">
                <a:latin typeface="+mj-lt"/>
                <a:ea typeface="+mj-ea"/>
                <a:cs typeface="+mj-cs"/>
              </a:rPr>
              <a:t>L’obligation</a:t>
            </a:r>
            <a:r>
              <a:rPr lang="en-US" sz="3200" b="1" dirty="0">
                <a:latin typeface="+mj-lt"/>
                <a:ea typeface="+mj-ea"/>
                <a:cs typeface="+mj-cs"/>
              </a:rPr>
              <a:t> et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l’interdiction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E8580E-450E-4FCB-656E-3B6AB01A7240}"/>
              </a:ext>
            </a:extLst>
          </p:cNvPr>
          <p:cNvSpPr txBox="1"/>
          <p:nvPr/>
        </p:nvSpPr>
        <p:spPr>
          <a:xfrm>
            <a:off x="232015" y="2537449"/>
            <a:ext cx="11460203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/>
              <a:t>Thomas</a:t>
            </a:r>
            <a:r>
              <a:rPr lang="fr-FR" sz="2400" dirty="0"/>
              <a:t> : Entrons dans l’église Notre Dame de Saïgon! </a:t>
            </a:r>
          </a:p>
          <a:p>
            <a:pPr>
              <a:lnSpc>
                <a:spcPct val="150000"/>
              </a:lnSpc>
            </a:pPr>
            <a:r>
              <a:rPr lang="fr-FR" sz="2400" b="1" dirty="0"/>
              <a:t>Élise</a:t>
            </a:r>
            <a:r>
              <a:rPr lang="fr-FR" sz="2400" dirty="0"/>
              <a:t> : OK. J’ai faim! Donne-moi le paquet de chips s’il te plaît.</a:t>
            </a:r>
          </a:p>
          <a:p>
            <a:pPr>
              <a:lnSpc>
                <a:spcPct val="150000"/>
              </a:lnSpc>
            </a:pPr>
            <a:r>
              <a:rPr lang="fr-FR" sz="2400" b="1" dirty="0"/>
              <a:t>Thomas</a:t>
            </a:r>
            <a:r>
              <a:rPr lang="fr-FR" sz="2400" dirty="0"/>
              <a:t> : Tu </a:t>
            </a:r>
            <a:r>
              <a:rPr lang="fr-FR" sz="2400" dirty="0">
                <a:solidFill>
                  <a:srgbClr val="FF0000"/>
                </a:solidFill>
              </a:rPr>
              <a:t>ne dois pas </a:t>
            </a:r>
            <a:r>
              <a:rPr lang="fr-FR" sz="2400" dirty="0"/>
              <a:t>manger à l’intérieur de l’église, regarde le panneau! </a:t>
            </a:r>
          </a:p>
          <a:p>
            <a:pPr>
              <a:lnSpc>
                <a:spcPct val="150000"/>
              </a:lnSpc>
            </a:pPr>
            <a:r>
              <a:rPr lang="fr-FR" sz="2400" i="1" dirty="0"/>
              <a:t>(Élise lit le panneau)</a:t>
            </a:r>
          </a:p>
          <a:p>
            <a:pPr>
              <a:lnSpc>
                <a:spcPct val="150000"/>
              </a:lnSpc>
            </a:pPr>
            <a:r>
              <a:rPr lang="fr-FR" sz="2400" b="1" dirty="0"/>
              <a:t>Élise</a:t>
            </a:r>
            <a:r>
              <a:rPr lang="fr-FR" sz="2400" dirty="0"/>
              <a:t>: Ah effectivement. Il </a:t>
            </a:r>
            <a:r>
              <a:rPr lang="fr-FR" sz="2400" dirty="0">
                <a:solidFill>
                  <a:srgbClr val="FF0000"/>
                </a:solidFill>
              </a:rPr>
              <a:t>ne faut pas </a:t>
            </a:r>
            <a:r>
              <a:rPr lang="fr-FR" sz="2400" dirty="0"/>
              <a:t>boire non plus ?! </a:t>
            </a:r>
          </a:p>
        </p:txBody>
      </p:sp>
      <p:pic>
        <p:nvPicPr>
          <p:cNvPr id="1026" name="Picture 2" descr="Panneau Interdit de manger et de boire | Signals">
            <a:extLst>
              <a:ext uri="{FF2B5EF4-FFF2-40B4-BE49-F238E27FC236}">
                <a16:creationId xmlns:a16="http://schemas.microsoft.com/office/drawing/2014/main" id="{D45808AC-1A79-5E5D-5FCA-E9F8959CF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0" y="4960595"/>
            <a:ext cx="36766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C53D2BF-7F46-B455-FE4C-E852B5B58738}"/>
              </a:ext>
            </a:extLst>
          </p:cNvPr>
          <p:cNvSpPr/>
          <p:nvPr/>
        </p:nvSpPr>
        <p:spPr>
          <a:xfrm>
            <a:off x="1912298" y="3788489"/>
            <a:ext cx="1391794" cy="3983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C6C24B-66EA-6A6A-0618-631A21B6E5C4}"/>
              </a:ext>
            </a:extLst>
          </p:cNvPr>
          <p:cNvSpPr/>
          <p:nvPr/>
        </p:nvSpPr>
        <p:spPr>
          <a:xfrm>
            <a:off x="3516981" y="4876840"/>
            <a:ext cx="1391794" cy="3983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DABD77EE-1558-C7D0-A071-B702363A41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279029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39284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DC9EA0-38DD-AAF6-3892-2AC1CA29D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25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5C4061F-18C5-144E-3B62-9B37FBB46735}"/>
              </a:ext>
            </a:extLst>
          </p:cNvPr>
          <p:cNvSpPr txBox="1">
            <a:spLocks/>
          </p:cNvSpPr>
          <p:nvPr/>
        </p:nvSpPr>
        <p:spPr>
          <a:xfrm>
            <a:off x="838201" y="365125"/>
            <a:ext cx="91521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IV. Grammaire : </a:t>
            </a:r>
            <a:r>
              <a:rPr lang="fr-FR" dirty="0"/>
              <a:t>Exprimer l’obligation et l’interdiction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BD6CF76-EA91-3712-A05F-7F26331FFE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466122"/>
              </p:ext>
            </p:extLst>
          </p:nvPr>
        </p:nvGraphicFramePr>
        <p:xfrm>
          <a:off x="838200" y="1825624"/>
          <a:ext cx="10066506" cy="4474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6514">
                  <a:extLst>
                    <a:ext uri="{9D8B030D-6E8A-4147-A177-3AD203B41FA5}">
                      <a16:colId xmlns:a16="http://schemas.microsoft.com/office/drawing/2014/main" val="163421024"/>
                    </a:ext>
                  </a:extLst>
                </a:gridCol>
                <a:gridCol w="5069992">
                  <a:extLst>
                    <a:ext uri="{9D8B030D-6E8A-4147-A177-3AD203B41FA5}">
                      <a16:colId xmlns:a16="http://schemas.microsoft.com/office/drawing/2014/main" val="2034537599"/>
                    </a:ext>
                  </a:extLst>
                </a:gridCol>
              </a:tblGrid>
              <a:tr h="613944">
                <a:tc>
                  <a:txBody>
                    <a:bodyPr/>
                    <a:lstStyle/>
                    <a:p>
                      <a:r>
                        <a:rPr lang="fr-FR" sz="2400" dirty="0"/>
                        <a:t>Exprimer l’obligation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Exprimer l’interdiction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591608"/>
                  </a:ext>
                </a:extLst>
              </a:tr>
              <a:tr h="832608">
                <a:tc>
                  <a:txBody>
                    <a:bodyPr/>
                    <a:lstStyle/>
                    <a:p>
                      <a:r>
                        <a:rPr lang="fr-FR" sz="2400" dirty="0"/>
                        <a:t>Tu dois marcher ou courir !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Tu ne dois pas te resservir si tu n’as pas faim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3233366"/>
                  </a:ext>
                </a:extLst>
              </a:tr>
              <a:tr h="1513833">
                <a:tc>
                  <a:txBody>
                    <a:bodyPr/>
                    <a:lstStyle/>
                    <a:p>
                      <a:r>
                        <a:rPr lang="fr-FR" sz="2400" dirty="0"/>
                        <a:t>Il faut dormir au moins huit heures et boire plus d’un litre et demi d’eau par jour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Il ne faut pas oublier son corps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995986"/>
                  </a:ext>
                </a:extLst>
              </a:tr>
              <a:tr h="1513833">
                <a:tc gridSpan="2">
                  <a:txBody>
                    <a:bodyPr/>
                    <a:lstStyle/>
                    <a:p>
                      <a:r>
                        <a:rPr lang="fr-FR" sz="2400" dirty="0"/>
                        <a:t>Pour exprimer l’obligation ou l’interdiction, </a:t>
                      </a:r>
                    </a:p>
                    <a:p>
                      <a:r>
                        <a:rPr lang="fr-FR" sz="2400" dirty="0"/>
                        <a:t>Sujet + (ne) + Verbe </a:t>
                      </a:r>
                      <a:r>
                        <a:rPr lang="fr-FR" sz="2400" i="1" dirty="0"/>
                        <a:t>DEVOIR  </a:t>
                      </a:r>
                      <a:r>
                        <a:rPr lang="fr-FR" sz="2400" i="0" dirty="0"/>
                        <a:t>+ pas + verbe à l’infinitif</a:t>
                      </a:r>
                      <a:endParaRPr lang="fr-FR" sz="2400" i="1" dirty="0"/>
                    </a:p>
                    <a:p>
                      <a:r>
                        <a:rPr lang="fr-FR" sz="2400" dirty="0"/>
                        <a:t>Il (ne) faut (pas) + verbe </a:t>
                      </a:r>
                      <a:r>
                        <a:rPr lang="fr-FR" sz="2400"/>
                        <a:t>à l’infinitif</a:t>
                      </a:r>
                      <a:endParaRPr lang="fr-FR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7270307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035FCE24-F89A-B89F-8B02-75B0B75C882F}"/>
              </a:ext>
            </a:extLst>
          </p:cNvPr>
          <p:cNvSpPr/>
          <p:nvPr/>
        </p:nvSpPr>
        <p:spPr>
          <a:xfrm>
            <a:off x="6226545" y="2503236"/>
            <a:ext cx="1444686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C9462A-FE3C-CCDD-9D1F-111771B2828B}"/>
              </a:ext>
            </a:extLst>
          </p:cNvPr>
          <p:cNvSpPr/>
          <p:nvPr/>
        </p:nvSpPr>
        <p:spPr>
          <a:xfrm>
            <a:off x="5916762" y="3326844"/>
            <a:ext cx="1589155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DEA551-6572-5B98-249A-F6D36C567973}"/>
              </a:ext>
            </a:extLst>
          </p:cNvPr>
          <p:cNvSpPr/>
          <p:nvPr/>
        </p:nvSpPr>
        <p:spPr>
          <a:xfrm>
            <a:off x="1271576" y="2503236"/>
            <a:ext cx="556988" cy="3178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3F1087-D28A-6B5B-EB75-D667437449BC}"/>
              </a:ext>
            </a:extLst>
          </p:cNvPr>
          <p:cNvSpPr/>
          <p:nvPr/>
        </p:nvSpPr>
        <p:spPr>
          <a:xfrm>
            <a:off x="866710" y="3326844"/>
            <a:ext cx="815487" cy="3178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08247E9-8872-4995-84B0-4DE8B02826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113099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2258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C2374D-2490-A211-1AC2-859BE332F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Pratique ton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français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!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22F323A-1D49-F1C2-6DA3-E4E01163ED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2795452"/>
            <a:ext cx="10905066" cy="215374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696442-E6A4-6943-157E-316799B48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3960DEB1-0544-D426-07A9-B5B2A01815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113099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156870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C83D12-1B9B-C53F-94A4-5296C1FFE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dirty="0"/>
              <a:t>LE 5,6 p.78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F190C2-6479-83EB-E038-3E0A3F557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ED8138-D63D-DBC1-1FFA-7E78944D05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1891" y="2209339"/>
            <a:ext cx="8603618" cy="3906192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59B5AFA2-07CB-EDC5-E319-008E1BC191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113099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68321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2A611726-04A0-A251-3A3B-2346BB4E02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113099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87542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29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009116" y="453412"/>
            <a:ext cx="10173768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 err="1">
                <a:latin typeface="+mj-lt"/>
                <a:ea typeface="+mj-ea"/>
                <a:cs typeface="+mj-cs"/>
              </a:rPr>
              <a:t>L’obligation</a:t>
            </a:r>
            <a:r>
              <a:rPr lang="en-US" sz="3200" b="1" dirty="0">
                <a:latin typeface="+mj-lt"/>
                <a:ea typeface="+mj-ea"/>
                <a:cs typeface="+mj-cs"/>
              </a:rPr>
              <a:t> et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l’interdiction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E8580E-450E-4FCB-656E-3B6AB01A7240}"/>
              </a:ext>
            </a:extLst>
          </p:cNvPr>
          <p:cNvSpPr txBox="1"/>
          <p:nvPr/>
        </p:nvSpPr>
        <p:spPr>
          <a:xfrm>
            <a:off x="232015" y="2537449"/>
            <a:ext cx="11460203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/>
              <a:t>Thomas</a:t>
            </a:r>
            <a:r>
              <a:rPr lang="fr-FR" sz="2400" dirty="0"/>
              <a:t> : Entrons dans l’église Notre Dame de Saïgon! </a:t>
            </a:r>
          </a:p>
          <a:p>
            <a:pPr>
              <a:lnSpc>
                <a:spcPct val="150000"/>
              </a:lnSpc>
            </a:pPr>
            <a:r>
              <a:rPr lang="fr-FR" sz="2400" b="1" dirty="0"/>
              <a:t>Élise</a:t>
            </a:r>
            <a:r>
              <a:rPr lang="fr-FR" sz="2400" dirty="0"/>
              <a:t> : OK. J’ai faim! Donne-moi le paquet de chips s’il te plaît.</a:t>
            </a:r>
          </a:p>
          <a:p>
            <a:pPr>
              <a:lnSpc>
                <a:spcPct val="150000"/>
              </a:lnSpc>
            </a:pPr>
            <a:r>
              <a:rPr lang="fr-FR" sz="2400" b="1" dirty="0"/>
              <a:t>Thomas</a:t>
            </a:r>
            <a:r>
              <a:rPr lang="fr-FR" sz="2400" dirty="0"/>
              <a:t> : Tu </a:t>
            </a:r>
            <a:r>
              <a:rPr lang="fr-FR" sz="2400" dirty="0">
                <a:solidFill>
                  <a:srgbClr val="FF0000"/>
                </a:solidFill>
              </a:rPr>
              <a:t>ne dois pas </a:t>
            </a:r>
            <a:r>
              <a:rPr lang="fr-FR" sz="2400" dirty="0"/>
              <a:t>manger à l’intérieur de l’église, regarde le panneau! </a:t>
            </a:r>
          </a:p>
          <a:p>
            <a:pPr>
              <a:lnSpc>
                <a:spcPct val="150000"/>
              </a:lnSpc>
            </a:pPr>
            <a:r>
              <a:rPr lang="fr-FR" sz="2400" i="1" dirty="0"/>
              <a:t>(Élise lit le panneau)</a:t>
            </a:r>
          </a:p>
          <a:p>
            <a:pPr>
              <a:lnSpc>
                <a:spcPct val="150000"/>
              </a:lnSpc>
            </a:pPr>
            <a:r>
              <a:rPr lang="fr-FR" sz="2400" b="1" dirty="0"/>
              <a:t>Élise</a:t>
            </a:r>
            <a:r>
              <a:rPr lang="fr-FR" sz="2400" dirty="0"/>
              <a:t>: Ah effectivement. Il </a:t>
            </a:r>
            <a:r>
              <a:rPr lang="fr-FR" sz="2400" dirty="0">
                <a:solidFill>
                  <a:srgbClr val="FF0000"/>
                </a:solidFill>
              </a:rPr>
              <a:t>ne faut pas </a:t>
            </a:r>
            <a:r>
              <a:rPr lang="fr-FR" sz="2400" dirty="0"/>
              <a:t>boire non plus ?! </a:t>
            </a:r>
          </a:p>
        </p:txBody>
      </p:sp>
      <p:pic>
        <p:nvPicPr>
          <p:cNvPr id="1026" name="Picture 2" descr="Panneau Interdit de manger et de boire | Signals">
            <a:extLst>
              <a:ext uri="{FF2B5EF4-FFF2-40B4-BE49-F238E27FC236}">
                <a16:creationId xmlns:a16="http://schemas.microsoft.com/office/drawing/2014/main" id="{D45808AC-1A79-5E5D-5FCA-E9F8959CF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0" y="4960595"/>
            <a:ext cx="36766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C53D2BF-7F46-B455-FE4C-E852B5B58738}"/>
              </a:ext>
            </a:extLst>
          </p:cNvPr>
          <p:cNvSpPr/>
          <p:nvPr/>
        </p:nvSpPr>
        <p:spPr>
          <a:xfrm>
            <a:off x="1912298" y="3788489"/>
            <a:ext cx="1391794" cy="3983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C6C24B-66EA-6A6A-0618-631A21B6E5C4}"/>
              </a:ext>
            </a:extLst>
          </p:cNvPr>
          <p:cNvSpPr/>
          <p:nvPr/>
        </p:nvSpPr>
        <p:spPr>
          <a:xfrm>
            <a:off x="3516981" y="4876840"/>
            <a:ext cx="1391794" cy="3983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241A8A19-F85C-844E-5732-28A8C416EC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113099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1459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5" name="Freeform: Shape 4104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07" name="Right Triangle 4106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1044636" y="2552993"/>
            <a:ext cx="920229" cy="24404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44997">
              <a:spcAft>
                <a:spcPts val="600"/>
              </a:spcAft>
            </a:pPr>
            <a:r>
              <a:rPr lang="fr-FR" sz="98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déjà vu</a:t>
            </a:r>
            <a:endParaRPr lang="fr-FR" sz="1351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962163" y="2072435"/>
            <a:ext cx="1083131" cy="911156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1036203" y="2156584"/>
            <a:ext cx="957910" cy="33197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1111375" y="2189476"/>
            <a:ext cx="920229" cy="244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44997">
              <a:spcAft>
                <a:spcPts val="600"/>
              </a:spcAft>
            </a:pPr>
            <a:r>
              <a:rPr lang="fr-FR" sz="98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nouveau</a:t>
            </a:r>
            <a:endParaRPr lang="fr-FR" sz="1351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01FA0C-5B76-A8F0-6AD2-FAD82596AEB4}"/>
              </a:ext>
            </a:extLst>
          </p:cNvPr>
          <p:cNvSpPr txBox="1"/>
          <p:nvPr/>
        </p:nvSpPr>
        <p:spPr>
          <a:xfrm>
            <a:off x="1226347" y="3359409"/>
            <a:ext cx="2856786" cy="978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67512">
              <a:spcAft>
                <a:spcPts val="600"/>
              </a:spcAft>
            </a:pPr>
            <a:r>
              <a:rPr lang="fr-FR" sz="1752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 quoi consiste cette affiche de VAS ? </a:t>
            </a:r>
          </a:p>
          <a:p>
            <a:pPr algn="just" defTabSz="667512">
              <a:spcAft>
                <a:spcPts val="600"/>
              </a:spcAft>
            </a:pPr>
            <a:r>
              <a:rPr lang="fr-FR" sz="1752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Quels sont vos conseils ?</a:t>
            </a:r>
            <a:endParaRPr lang="fr-FR" sz="2400" dirty="0"/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C9D1F260-0B5C-F054-C80D-36A87593A9BC}"/>
              </a:ext>
            </a:extLst>
          </p:cNvPr>
          <p:cNvSpPr txBox="1">
            <a:spLocks/>
          </p:cNvSpPr>
          <p:nvPr/>
        </p:nvSpPr>
        <p:spPr>
          <a:xfrm>
            <a:off x="3762807" y="1349176"/>
            <a:ext cx="3033020" cy="5648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44997">
              <a:spcAft>
                <a:spcPts val="600"/>
              </a:spcAft>
            </a:pPr>
            <a:r>
              <a:rPr lang="fr-FR" sz="3115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I. Starter</a:t>
            </a:r>
            <a:endParaRPr lang="fr-FR" sz="4267"/>
          </a:p>
        </p:txBody>
      </p:sp>
      <p:pic>
        <p:nvPicPr>
          <p:cNvPr id="4098" name="Picture 2" descr="VAS chứng minh hành trình phát triển bền vững với thành tích trong kỳ thi  Cambridge - KIEMTRUONG.VN">
            <a:extLst>
              <a:ext uri="{FF2B5EF4-FFF2-40B4-BE49-F238E27FC236}">
                <a16:creationId xmlns:a16="http://schemas.microsoft.com/office/drawing/2014/main" id="{7771A18F-E1AF-8B12-7720-A47CC038D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098" y="2189476"/>
            <a:ext cx="3277774" cy="327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E2ECACC-E0CC-8D65-85D6-8C5301F6A5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236265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308926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5C115229-F85A-9E63-6D2E-85436800C0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113099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96686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Créer un guide santé pour ados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1837148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50820A9-1C79-91E9-0FB0-7A0CB49D3DBE}"/>
              </a:ext>
            </a:extLst>
          </p:cNvPr>
          <p:cNvSpPr/>
          <p:nvPr/>
        </p:nvSpPr>
        <p:spPr>
          <a:xfrm>
            <a:off x="4604845" y="5275046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30645D2-2AAB-1FD0-F170-A85136F6FE63}"/>
              </a:ext>
            </a:extLst>
          </p:cNvPr>
          <p:cNvSpPr txBox="1"/>
          <p:nvPr/>
        </p:nvSpPr>
        <p:spPr>
          <a:xfrm>
            <a:off x="0" y="645789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57614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6" r="7796"/>
          <a:stretch/>
        </p:blipFill>
        <p:spPr bwMode="auto">
          <a:xfrm>
            <a:off x="4688958" y="933254"/>
            <a:ext cx="7503042" cy="592886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32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5320159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 passé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récent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E8580E-450E-4FCB-656E-3B6AB01A7240}"/>
              </a:ext>
            </a:extLst>
          </p:cNvPr>
          <p:cNvSpPr txBox="1"/>
          <p:nvPr/>
        </p:nvSpPr>
        <p:spPr>
          <a:xfrm>
            <a:off x="98817" y="2425694"/>
            <a:ext cx="4590141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/>
              <a:t>Élise</a:t>
            </a:r>
            <a:r>
              <a:rPr lang="fr-FR" sz="2400" dirty="0"/>
              <a:t> : Eh ! Je </a:t>
            </a:r>
            <a:r>
              <a:rPr lang="fr-FR" sz="2400" dirty="0">
                <a:solidFill>
                  <a:srgbClr val="FF0000"/>
                </a:solidFill>
              </a:rPr>
              <a:t>viens de </a:t>
            </a:r>
            <a:r>
              <a:rPr lang="fr-FR" sz="2400" dirty="0"/>
              <a:t>voir qu’il y a un nouveau cours de Zumba au parc !</a:t>
            </a:r>
          </a:p>
          <a:p>
            <a:pPr>
              <a:lnSpc>
                <a:spcPct val="150000"/>
              </a:lnSpc>
            </a:pPr>
            <a:r>
              <a:rPr lang="fr-FR" sz="2400" b="1" dirty="0"/>
              <a:t>Tom</a:t>
            </a:r>
            <a:r>
              <a:rPr lang="fr-FR" sz="2400" dirty="0"/>
              <a:t> : Super !  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Nico et moi </a:t>
            </a:r>
            <a:r>
              <a:rPr lang="fr-FR" sz="2400" dirty="0">
                <a:solidFill>
                  <a:srgbClr val="FF0000"/>
                </a:solidFill>
              </a:rPr>
              <a:t>venons d’</a:t>
            </a:r>
            <a:r>
              <a:rPr lang="fr-FR" sz="2400" dirty="0"/>
              <a:t> acheter des nouvelles baskets ce matin ! On va pouvoir les essayer !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571B99-DD98-A506-0FDF-A709A924895C}"/>
              </a:ext>
            </a:extLst>
          </p:cNvPr>
          <p:cNvSpPr/>
          <p:nvPr/>
        </p:nvSpPr>
        <p:spPr>
          <a:xfrm>
            <a:off x="1811910" y="2632823"/>
            <a:ext cx="1097523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5C811E-B077-30D9-5B5D-7372D492EEB0}"/>
              </a:ext>
            </a:extLst>
          </p:cNvPr>
          <p:cNvSpPr/>
          <p:nvPr/>
        </p:nvSpPr>
        <p:spPr>
          <a:xfrm>
            <a:off x="1670894" y="4804853"/>
            <a:ext cx="1207275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4BB7C371-71DC-5790-8100-D1EA897A2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4054188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594310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24153-93BA-1437-C69B-85E38C451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V. Grammaire : </a:t>
            </a:r>
            <a:r>
              <a:rPr lang="fr-FR" dirty="0"/>
              <a:t>Le passé récent</a:t>
            </a:r>
            <a:endParaRPr lang="fr-FR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029D16B-042B-3F1B-FCC6-AE61555686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6514304"/>
              </p:ext>
            </p:extLst>
          </p:nvPr>
        </p:nvGraphicFramePr>
        <p:xfrm>
          <a:off x="831475" y="1825624"/>
          <a:ext cx="10092656" cy="4171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92656">
                  <a:extLst>
                    <a:ext uri="{9D8B030D-6E8A-4147-A177-3AD203B41FA5}">
                      <a16:colId xmlns:a16="http://schemas.microsoft.com/office/drawing/2014/main" val="3745649202"/>
                    </a:ext>
                  </a:extLst>
                </a:gridCol>
              </a:tblGrid>
              <a:tr h="58615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Exprimer une action récente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377465"/>
                  </a:ext>
                </a:extLst>
              </a:tr>
              <a:tr h="517196">
                <a:tc>
                  <a:txBody>
                    <a:bodyPr/>
                    <a:lstStyle/>
                    <a:p>
                      <a:r>
                        <a:rPr lang="fr-FR" sz="2400" dirty="0"/>
                        <a:t>Tu viens de finir ton repas et tu veux reprendre encore un peu de dessert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79168"/>
                  </a:ext>
                </a:extLst>
              </a:tr>
              <a:tr h="630879">
                <a:tc>
                  <a:txBody>
                    <a:bodyPr/>
                    <a:lstStyle/>
                    <a:p>
                      <a:r>
                        <a:rPr lang="fr-FR" sz="2400" dirty="0"/>
                        <a:t>Tu viens de passer deux heures devant un ordinateur et tu as mal au dos 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322057"/>
                  </a:ext>
                </a:extLst>
              </a:tr>
              <a:tr h="517196">
                <a:tc>
                  <a:txBody>
                    <a:bodyPr/>
                    <a:lstStyle/>
                    <a:p>
                      <a:r>
                        <a:rPr lang="fr-FR" sz="2400" dirty="0"/>
                        <a:t>Tu viens de te réveiller et tu es fatigué(e)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289958"/>
                  </a:ext>
                </a:extLst>
              </a:tr>
              <a:tr h="517196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When 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VENIR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is conjugated in the present and followed by 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de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+ 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infinitive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, it means “to have just done something”. This is called the 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recent past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  <a:p>
                      <a:endParaRPr lang="fr-FR" sz="2400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Venir de + verbe à l’infinitif</a:t>
                      </a:r>
                    </a:p>
                    <a:p>
                      <a:pPr algn="ctr"/>
                      <a:endParaRPr lang="fr-FR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200556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3621E6D-67ED-6B87-8837-EBA753A9E960}"/>
              </a:ext>
            </a:extLst>
          </p:cNvPr>
          <p:cNvSpPr/>
          <p:nvPr/>
        </p:nvSpPr>
        <p:spPr>
          <a:xfrm>
            <a:off x="1246967" y="2504952"/>
            <a:ext cx="1085414" cy="3178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C55045-7A6A-E277-BB35-19896BD8308A}"/>
              </a:ext>
            </a:extLst>
          </p:cNvPr>
          <p:cNvSpPr/>
          <p:nvPr/>
        </p:nvSpPr>
        <p:spPr>
          <a:xfrm>
            <a:off x="1247697" y="3019788"/>
            <a:ext cx="1085414" cy="3178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342253-D2C8-B093-9F16-29646479F0DC}"/>
              </a:ext>
            </a:extLst>
          </p:cNvPr>
          <p:cNvSpPr/>
          <p:nvPr/>
        </p:nvSpPr>
        <p:spPr>
          <a:xfrm>
            <a:off x="1247697" y="3641391"/>
            <a:ext cx="1085414" cy="3178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33CBFF6-1EBA-E33C-CE9B-98FD2229809A}"/>
              </a:ext>
            </a:extLst>
          </p:cNvPr>
          <p:cNvSpPr/>
          <p:nvPr/>
        </p:nvSpPr>
        <p:spPr>
          <a:xfrm>
            <a:off x="2368720" y="2504952"/>
            <a:ext cx="556988" cy="31780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C07058C-799F-F589-5C70-5C9CB046AC02}"/>
              </a:ext>
            </a:extLst>
          </p:cNvPr>
          <p:cNvSpPr/>
          <p:nvPr/>
        </p:nvSpPr>
        <p:spPr>
          <a:xfrm>
            <a:off x="2375210" y="3029864"/>
            <a:ext cx="815487" cy="31780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F3EB78C-24B1-D71A-1C41-072027A42EE6}"/>
              </a:ext>
            </a:extLst>
          </p:cNvPr>
          <p:cNvSpPr/>
          <p:nvPr/>
        </p:nvSpPr>
        <p:spPr>
          <a:xfrm>
            <a:off x="2364662" y="3641391"/>
            <a:ext cx="1360173" cy="31780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75F4D82-469B-39A0-14A7-9D545E8ABA7E}"/>
              </a:ext>
            </a:extLst>
          </p:cNvPr>
          <p:cNvSpPr/>
          <p:nvPr/>
        </p:nvSpPr>
        <p:spPr>
          <a:xfrm>
            <a:off x="4176918" y="5246077"/>
            <a:ext cx="1085414" cy="3178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06E6CA4-3235-6F6D-A19E-1835A704A70F}"/>
              </a:ext>
            </a:extLst>
          </p:cNvPr>
          <p:cNvSpPr/>
          <p:nvPr/>
        </p:nvSpPr>
        <p:spPr>
          <a:xfrm>
            <a:off x="5497256" y="5246077"/>
            <a:ext cx="2190572" cy="31780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1226292-BA4D-90F2-6FBC-95506DEB1087}"/>
              </a:ext>
            </a:extLst>
          </p:cNvPr>
          <p:cNvSpPr/>
          <p:nvPr/>
        </p:nvSpPr>
        <p:spPr>
          <a:xfrm>
            <a:off x="831475" y="4102873"/>
            <a:ext cx="10092656" cy="18944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C7CE7AB-33BA-D9E4-98BC-9A3F02CCE6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136634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3315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2" grpId="0" animBg="1"/>
      <p:bldP spid="12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7" name="Freeform: Shape 205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Freeform: Shape 206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73A182-5AFC-0378-0154-FA7959D4D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34</a:t>
            </a:fld>
            <a:endParaRPr lang="en-US"/>
          </a:p>
        </p:txBody>
      </p:sp>
      <p:sp>
        <p:nvSpPr>
          <p:cNvPr id="2065" name="Isosceles Triangle 206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FRANÇAISE, Troisième Niveau: LE PASSE RÉCENT">
            <a:extLst>
              <a:ext uri="{FF2B5EF4-FFF2-40B4-BE49-F238E27FC236}">
                <a16:creationId xmlns:a16="http://schemas.microsoft.com/office/drawing/2014/main" id="{E63EE28E-FC89-BF95-68A1-074ADD17C1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811784"/>
            <a:ext cx="10905066" cy="5234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7" name="Isosceles Triangle 206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6E893BB-DED1-B6FB-5902-389E1BFFE0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136634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344866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3EBC8-E9E3-70DA-1611-0719E21F0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7114"/>
          </a:xfrm>
        </p:spPr>
        <p:txBody>
          <a:bodyPr>
            <a:normAutofit/>
          </a:bodyPr>
          <a:lstStyle/>
          <a:p>
            <a:pPr algn="ctr"/>
            <a:r>
              <a:rPr lang="fr-FR" sz="4800" u="sng" dirty="0"/>
              <a:t>LE 8,9 p.80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27F8CB-81D3-85A4-F643-5F2809A85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F3C554-4C6D-7EB0-087F-4CD865178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734" y="1567143"/>
            <a:ext cx="4404177" cy="21345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1667E6-8EFB-6D62-F8E7-A505C23C6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734" y="4039261"/>
            <a:ext cx="4336680" cy="22189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3E6D10-B745-4712-6192-34A3142CA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1834" y="1567143"/>
            <a:ext cx="4167937" cy="4496985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61A73390-0677-91F9-A375-134E9B8619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136634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91556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AC55F-B3C3-1682-CCA6-BD42C2A3A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Fais les activités suivantes sur le passé récent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CF6412-7F5B-4395-D0E7-EDB16F134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36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7FD7B6A-2FA6-FFDB-67B9-2CB01528C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91311"/>
            <a:ext cx="35242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A33250-DAE6-29D0-44B2-18C8DEFEE137}"/>
              </a:ext>
            </a:extLst>
          </p:cNvPr>
          <p:cNvSpPr txBox="1"/>
          <p:nvPr/>
        </p:nvSpPr>
        <p:spPr>
          <a:xfrm>
            <a:off x="606799" y="5715561"/>
            <a:ext cx="4294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3"/>
              </a:rPr>
              <a:t>https://wordwall.net/resource/1008475</a:t>
            </a:r>
            <a:endParaRPr lang="fr-FR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F492E793-23D4-CC63-4F18-9F6EE69F3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804" y="2191311"/>
            <a:ext cx="35242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10D0A3-A4E1-CEFC-907D-90B09B38573A}"/>
              </a:ext>
            </a:extLst>
          </p:cNvPr>
          <p:cNvSpPr txBox="1"/>
          <p:nvPr/>
        </p:nvSpPr>
        <p:spPr>
          <a:xfrm>
            <a:off x="6852957" y="5715561"/>
            <a:ext cx="60948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5"/>
              </a:rPr>
              <a:t>https://wordwall.net/resource/2914666</a:t>
            </a:r>
            <a:endParaRPr lang="fr-FR" dirty="0"/>
          </a:p>
          <a:p>
            <a:endParaRPr lang="fr-FR" dirty="0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9EA322E2-0456-E818-5651-4FCE144E22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136634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253133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F80F2DD4-BBF1-9AB2-7BEA-E8C8B3B48A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136634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010112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6" r="7796"/>
          <a:stretch/>
        </p:blipFill>
        <p:spPr bwMode="auto">
          <a:xfrm>
            <a:off x="4688958" y="933254"/>
            <a:ext cx="7503042" cy="592886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38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5320159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850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 passé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récent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E8580E-450E-4FCB-656E-3B6AB01A7240}"/>
              </a:ext>
            </a:extLst>
          </p:cNvPr>
          <p:cNvSpPr txBox="1"/>
          <p:nvPr/>
        </p:nvSpPr>
        <p:spPr>
          <a:xfrm>
            <a:off x="98817" y="2425694"/>
            <a:ext cx="4590141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/>
              <a:t>Élise</a:t>
            </a:r>
            <a:r>
              <a:rPr lang="fr-FR" sz="2400" dirty="0"/>
              <a:t> : Eh ! Je </a:t>
            </a:r>
            <a:r>
              <a:rPr lang="fr-FR" sz="2400" dirty="0">
                <a:solidFill>
                  <a:srgbClr val="FF0000"/>
                </a:solidFill>
              </a:rPr>
              <a:t>viens de </a:t>
            </a:r>
            <a:r>
              <a:rPr lang="fr-FR" sz="2400" dirty="0"/>
              <a:t>voir qu’il y a un nouveau cours de Zumba au parc !</a:t>
            </a:r>
          </a:p>
          <a:p>
            <a:pPr>
              <a:lnSpc>
                <a:spcPct val="150000"/>
              </a:lnSpc>
            </a:pPr>
            <a:r>
              <a:rPr lang="fr-FR" sz="2400" b="1" dirty="0"/>
              <a:t>Tom</a:t>
            </a:r>
            <a:r>
              <a:rPr lang="fr-FR" sz="2400" dirty="0"/>
              <a:t> : Super !  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Nico et moi </a:t>
            </a:r>
            <a:r>
              <a:rPr lang="fr-FR" sz="2400" dirty="0">
                <a:solidFill>
                  <a:srgbClr val="FF0000"/>
                </a:solidFill>
              </a:rPr>
              <a:t>venons d’</a:t>
            </a:r>
            <a:r>
              <a:rPr lang="fr-FR" sz="2400" dirty="0"/>
              <a:t> acheter des nouvelles baskets ce matin ! On va pouvoir les essayer !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571B99-DD98-A506-0FDF-A709A924895C}"/>
              </a:ext>
            </a:extLst>
          </p:cNvPr>
          <p:cNvSpPr/>
          <p:nvPr/>
        </p:nvSpPr>
        <p:spPr>
          <a:xfrm>
            <a:off x="1811910" y="2632823"/>
            <a:ext cx="1097523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5C811E-B077-30D9-5B5D-7372D492EEB0}"/>
              </a:ext>
            </a:extLst>
          </p:cNvPr>
          <p:cNvSpPr/>
          <p:nvPr/>
        </p:nvSpPr>
        <p:spPr>
          <a:xfrm>
            <a:off x="1670894" y="4804853"/>
            <a:ext cx="1207275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C8E1A68B-16F0-D450-97D5-167B86BD83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136634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7662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1705D081-EEEE-DDE2-ADC7-A83A38A5A6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136634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69933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9943734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D298347C-C49D-1861-0AAC-3E0FCEACAF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95900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40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Créer un guide santé pour ados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3609982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50820A9-1C79-91E9-0FB0-7A0CB49D3DBE}"/>
              </a:ext>
            </a:extLst>
          </p:cNvPr>
          <p:cNvSpPr/>
          <p:nvPr/>
        </p:nvSpPr>
        <p:spPr>
          <a:xfrm>
            <a:off x="880015" y="5275046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30645D2-2AAB-1FD0-F170-A85136F6FE63}"/>
              </a:ext>
            </a:extLst>
          </p:cNvPr>
          <p:cNvSpPr txBox="1"/>
          <p:nvPr/>
        </p:nvSpPr>
        <p:spPr>
          <a:xfrm>
            <a:off x="0" y="645789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29814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oneTexte 4">
            <a:extLst>
              <a:ext uri="{FF2B5EF4-FFF2-40B4-BE49-F238E27FC236}">
                <a16:creationId xmlns:a16="http://schemas.microsoft.com/office/drawing/2014/main" id="{FFEF43DE-1083-A1FC-528A-A80A4C104409}"/>
              </a:ext>
            </a:extLst>
          </p:cNvPr>
          <p:cNvSpPr txBox="1"/>
          <p:nvPr/>
        </p:nvSpPr>
        <p:spPr>
          <a:xfrm>
            <a:off x="981250" y="834887"/>
            <a:ext cx="9760963" cy="63719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  <a:r>
              <a:rPr lang="en-US" sz="3200" b="1" dirty="0">
                <a:latin typeface="+mj-lt"/>
                <a:ea typeface="+mj-ea"/>
                <a:cs typeface="+mj-cs"/>
              </a:rPr>
              <a:t>Les parties du corps</a:t>
            </a:r>
          </a:p>
        </p:txBody>
      </p:sp>
      <p:pic>
        <p:nvPicPr>
          <p:cNvPr id="5" name="Picture 2" descr="médecin et douleur au cou 2590115 Art vectoriel chez Vecteezy">
            <a:extLst>
              <a:ext uri="{FF2B5EF4-FFF2-40B4-BE49-F238E27FC236}">
                <a16:creationId xmlns:a16="http://schemas.microsoft.com/office/drawing/2014/main" id="{58F48ABC-9109-46E5-1047-0FA1467E5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651" y="2038421"/>
            <a:ext cx="4019149" cy="347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418AF43-D6ED-B397-6656-39DF4263F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45480" cy="435133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2400" dirty="0"/>
              <a:t>Tom : Bonjour docteur !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/>
              <a:t>Docteur : Bonjour, comment allez-vous 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/>
              <a:t>Tom : pas très bien, j’ai mal au </a:t>
            </a:r>
            <a:r>
              <a:rPr lang="fr-FR" sz="2400" dirty="0">
                <a:solidFill>
                  <a:srgbClr val="FF0000"/>
                </a:solidFill>
              </a:rPr>
              <a:t>coup</a:t>
            </a:r>
            <a:r>
              <a:rPr lang="fr-FR" sz="2400" dirty="0"/>
              <a:t>, au </a:t>
            </a:r>
            <a:r>
              <a:rPr lang="fr-FR" sz="2400" dirty="0">
                <a:solidFill>
                  <a:srgbClr val="FF0000"/>
                </a:solidFill>
              </a:rPr>
              <a:t>dos</a:t>
            </a:r>
            <a:r>
              <a:rPr lang="fr-FR" sz="2400" dirty="0"/>
              <a:t>, et au </a:t>
            </a:r>
            <a:r>
              <a:rPr lang="fr-FR" sz="2400" dirty="0">
                <a:solidFill>
                  <a:srgbClr val="FF0000"/>
                </a:solidFill>
              </a:rPr>
              <a:t>genou</a:t>
            </a:r>
            <a:r>
              <a:rPr lang="fr-FR" sz="2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/>
              <a:t>Tom : </a:t>
            </a:r>
            <a:r>
              <a:rPr lang="fr-FR" sz="2400" dirty="0" err="1"/>
              <a:t>Oulah</a:t>
            </a:r>
            <a:r>
              <a:rPr lang="fr-FR" sz="2400" dirty="0"/>
              <a:t> ! Examinons ça de plus près…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EE7785D-AFE5-143E-0FB2-D8CF45E19D16}"/>
              </a:ext>
            </a:extLst>
          </p:cNvPr>
          <p:cNvSpPr/>
          <p:nvPr/>
        </p:nvSpPr>
        <p:spPr>
          <a:xfrm>
            <a:off x="4683317" y="3339548"/>
            <a:ext cx="628153" cy="2862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B4FB382-EF92-AD78-D896-24333780EEC7}"/>
              </a:ext>
            </a:extLst>
          </p:cNvPr>
          <p:cNvSpPr/>
          <p:nvPr/>
        </p:nvSpPr>
        <p:spPr>
          <a:xfrm>
            <a:off x="5820570" y="3339548"/>
            <a:ext cx="471941" cy="2862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2BAB550-A36E-14B0-822C-5913BFBEA65E}"/>
              </a:ext>
            </a:extLst>
          </p:cNvPr>
          <p:cNvSpPr/>
          <p:nvPr/>
        </p:nvSpPr>
        <p:spPr>
          <a:xfrm>
            <a:off x="1576713" y="3929270"/>
            <a:ext cx="836073" cy="2862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07466DA-4B83-BE40-29B0-C9D3D9A59D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1910242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708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5B1C57AF-3665-1532-F747-E93F4679D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691" y="731800"/>
            <a:ext cx="856637" cy="85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4D872F-5ACD-427A-721F-782EA0D97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214"/>
          </a:xfrm>
        </p:spPr>
        <p:txBody>
          <a:bodyPr/>
          <a:lstStyle/>
          <a:p>
            <a:r>
              <a:rPr lang="fr-FR" b="1" dirty="0"/>
              <a:t>VI. Vocabulaire : </a:t>
            </a:r>
            <a:r>
              <a:rPr lang="fr-FR" dirty="0"/>
              <a:t>Les parties du corps</a:t>
            </a:r>
            <a:endParaRPr lang="fr-FR" dirty="0">
              <a:solidFill>
                <a:srgbClr val="FF0000"/>
              </a:solidFill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ABE3C15-86EC-E1DD-1463-362D3A8131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322448"/>
              </p:ext>
            </p:extLst>
          </p:nvPr>
        </p:nvGraphicFramePr>
        <p:xfrm>
          <a:off x="838198" y="1825625"/>
          <a:ext cx="4123415" cy="4413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415">
                  <a:extLst>
                    <a:ext uri="{9D8B030D-6E8A-4147-A177-3AD203B41FA5}">
                      <a16:colId xmlns:a16="http://schemas.microsoft.com/office/drawing/2014/main" val="2620727974"/>
                    </a:ext>
                  </a:extLst>
                </a:gridCol>
              </a:tblGrid>
              <a:tr h="758137">
                <a:tc>
                  <a:txBody>
                    <a:bodyPr/>
                    <a:lstStyle/>
                    <a:p>
                      <a:r>
                        <a:rPr lang="fr-FR" sz="2800" dirty="0"/>
                        <a:t>Les parties du corps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372079"/>
                  </a:ext>
                </a:extLst>
              </a:tr>
              <a:tr h="758137">
                <a:tc>
                  <a:txBody>
                    <a:bodyPr/>
                    <a:lstStyle/>
                    <a:p>
                      <a:r>
                        <a:rPr lang="fr-FR" sz="2400" dirty="0"/>
                        <a:t>Écoutes-tu ton corps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018921"/>
                  </a:ext>
                </a:extLst>
              </a:tr>
              <a:tr h="1028158">
                <a:tc>
                  <a:txBody>
                    <a:bodyPr/>
                    <a:lstStyle/>
                    <a:p>
                      <a:r>
                        <a:rPr lang="fr-FR" sz="2400" dirty="0"/>
                        <a:t>Écoutes-tu ton ventre quand tu manges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039108"/>
                  </a:ext>
                </a:extLst>
              </a:tr>
              <a:tr h="1869378">
                <a:tc>
                  <a:txBody>
                    <a:bodyPr/>
                    <a:lstStyle/>
                    <a:p>
                      <a:r>
                        <a:rPr lang="fr-FR" sz="2400" dirty="0"/>
                        <a:t>Tu viens de passer deux heures devant un ordinateur et tu as mal au dos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004996"/>
                  </a:ext>
                </a:extLst>
              </a:tr>
            </a:tbl>
          </a:graphicData>
        </a:graphic>
      </p:graphicFrame>
      <p:pic>
        <p:nvPicPr>
          <p:cNvPr id="15" name="Picture 2">
            <a:extLst>
              <a:ext uri="{FF2B5EF4-FFF2-40B4-BE49-F238E27FC236}">
                <a16:creationId xmlns:a16="http://schemas.microsoft.com/office/drawing/2014/main" id="{78BA0786-7B4F-0C66-436A-FACA8A9E5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175" y="1668629"/>
            <a:ext cx="2179160" cy="217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9">
            <a:extLst>
              <a:ext uri="{FF2B5EF4-FFF2-40B4-BE49-F238E27FC236}">
                <a16:creationId xmlns:a16="http://schemas.microsoft.com/office/drawing/2014/main" id="{328BE12E-DCE9-8A1A-103E-CC130BB46EA4}"/>
              </a:ext>
            </a:extLst>
          </p:cNvPr>
          <p:cNvSpPr txBox="1"/>
          <p:nvPr/>
        </p:nvSpPr>
        <p:spPr>
          <a:xfrm>
            <a:off x="5395701" y="3924980"/>
            <a:ext cx="19027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Combien de parties du corps est-ce que tu te souviens ?</a:t>
            </a:r>
          </a:p>
        </p:txBody>
      </p:sp>
      <p:pic>
        <p:nvPicPr>
          <p:cNvPr id="20" name="Picture 2" descr="Épinglé sur N2">
            <a:extLst>
              <a:ext uri="{FF2B5EF4-FFF2-40B4-BE49-F238E27FC236}">
                <a16:creationId xmlns:a16="http://schemas.microsoft.com/office/drawing/2014/main" id="{97DD60D3-617A-8C15-2726-CB3E6D965F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154" y="1668629"/>
            <a:ext cx="217916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6312A8B-FE13-BEF3-9F90-51B64E56F853}"/>
              </a:ext>
            </a:extLst>
          </p:cNvPr>
          <p:cNvSpPr/>
          <p:nvPr/>
        </p:nvSpPr>
        <p:spPr>
          <a:xfrm>
            <a:off x="2776696" y="2686773"/>
            <a:ext cx="741352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A269EA2-1BEB-47E7-C4CE-316914E7E698}"/>
              </a:ext>
            </a:extLst>
          </p:cNvPr>
          <p:cNvSpPr/>
          <p:nvPr/>
        </p:nvSpPr>
        <p:spPr>
          <a:xfrm>
            <a:off x="2799227" y="3429000"/>
            <a:ext cx="815487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2CC771A-D17A-931B-ED16-229448A42193}"/>
              </a:ext>
            </a:extLst>
          </p:cNvPr>
          <p:cNvSpPr/>
          <p:nvPr/>
        </p:nvSpPr>
        <p:spPr>
          <a:xfrm>
            <a:off x="1794222" y="5171660"/>
            <a:ext cx="506353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3806A9C7-51AB-BB8E-18FE-D571ECF5FF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590714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49445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  <p:bldP spid="22" grpId="0" animBg="1"/>
      <p:bldP spid="2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LE en ESO: Les parties du corps : regardez , cliquez , chantez">
            <a:extLst>
              <a:ext uri="{FF2B5EF4-FFF2-40B4-BE49-F238E27FC236}">
                <a16:creationId xmlns:a16="http://schemas.microsoft.com/office/drawing/2014/main" id="{0A3441F0-E2FC-667E-535C-5805D62861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471" y="306585"/>
            <a:ext cx="5864417" cy="640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mp3-output-ttsfree(dot)com (45)">
            <a:hlinkClick r:id="" action="ppaction://media"/>
            <a:extLst>
              <a:ext uri="{FF2B5EF4-FFF2-40B4-BE49-F238E27FC236}">
                <a16:creationId xmlns:a16="http://schemas.microsoft.com/office/drawing/2014/main" id="{EEAAAF4D-4D56-86F3-B852-F285479F69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271271" y="518010"/>
            <a:ext cx="304800" cy="304800"/>
          </a:xfrm>
          <a:prstGeom prst="rect">
            <a:avLst/>
          </a:prstGeom>
        </p:spPr>
      </p:pic>
      <p:pic>
        <p:nvPicPr>
          <p:cNvPr id="6" name="mp3-output-ttsfree(dot)com (46)">
            <a:hlinkClick r:id="" action="ppaction://media"/>
            <a:extLst>
              <a:ext uri="{FF2B5EF4-FFF2-40B4-BE49-F238E27FC236}">
                <a16:creationId xmlns:a16="http://schemas.microsoft.com/office/drawing/2014/main" id="{A13A1052-CCAA-FC97-F48D-BBC34DBF9EB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271271" y="1334772"/>
            <a:ext cx="304800" cy="304800"/>
          </a:xfrm>
          <a:prstGeom prst="rect">
            <a:avLst/>
          </a:prstGeom>
        </p:spPr>
      </p:pic>
      <p:pic>
        <p:nvPicPr>
          <p:cNvPr id="7" name="mp3-output-ttsfree(dot)com (47)">
            <a:hlinkClick r:id="" action="ppaction://media"/>
            <a:extLst>
              <a:ext uri="{FF2B5EF4-FFF2-40B4-BE49-F238E27FC236}">
                <a16:creationId xmlns:a16="http://schemas.microsoft.com/office/drawing/2014/main" id="{899070F5-CC9C-F588-0BE0-349A4EAB545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287373" y="2113263"/>
            <a:ext cx="304800" cy="304800"/>
          </a:xfrm>
          <a:prstGeom prst="rect">
            <a:avLst/>
          </a:prstGeom>
        </p:spPr>
      </p:pic>
      <p:pic>
        <p:nvPicPr>
          <p:cNvPr id="8" name="mp3-output-ttsfree(dot)com (48)">
            <a:hlinkClick r:id="" action="ppaction://media"/>
            <a:extLst>
              <a:ext uri="{FF2B5EF4-FFF2-40B4-BE49-F238E27FC236}">
                <a16:creationId xmlns:a16="http://schemas.microsoft.com/office/drawing/2014/main" id="{8E3A22AA-764A-909E-9A4F-67CFF36614C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369850" y="2904833"/>
            <a:ext cx="304800" cy="304800"/>
          </a:xfrm>
          <a:prstGeom prst="rect">
            <a:avLst/>
          </a:prstGeom>
        </p:spPr>
      </p:pic>
      <p:pic>
        <p:nvPicPr>
          <p:cNvPr id="9" name="mp3-output-ttsfree(dot)com (49)">
            <a:hlinkClick r:id="" action="ppaction://media"/>
            <a:extLst>
              <a:ext uri="{FF2B5EF4-FFF2-40B4-BE49-F238E27FC236}">
                <a16:creationId xmlns:a16="http://schemas.microsoft.com/office/drawing/2014/main" id="{ECC9399E-71F5-0858-6601-FE26AA1A9CB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446482" y="4193565"/>
            <a:ext cx="304800" cy="304800"/>
          </a:xfrm>
          <a:prstGeom prst="rect">
            <a:avLst/>
          </a:prstGeom>
        </p:spPr>
      </p:pic>
      <p:pic>
        <p:nvPicPr>
          <p:cNvPr id="10" name="mp3-output-ttsfree(dot)com (50)">
            <a:hlinkClick r:id="" action="ppaction://media"/>
            <a:extLst>
              <a:ext uri="{FF2B5EF4-FFF2-40B4-BE49-F238E27FC236}">
                <a16:creationId xmlns:a16="http://schemas.microsoft.com/office/drawing/2014/main" id="{DD98EE57-3689-9E60-AC76-F1F592180932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166620" y="5255517"/>
            <a:ext cx="304800" cy="304800"/>
          </a:xfrm>
          <a:prstGeom prst="rect">
            <a:avLst/>
          </a:prstGeom>
        </p:spPr>
      </p:pic>
      <p:pic>
        <p:nvPicPr>
          <p:cNvPr id="11" name="mp3-output-ttsfree(dot)com (51)">
            <a:hlinkClick r:id="" action="ppaction://media"/>
            <a:extLst>
              <a:ext uri="{FF2B5EF4-FFF2-40B4-BE49-F238E27FC236}">
                <a16:creationId xmlns:a16="http://schemas.microsoft.com/office/drawing/2014/main" id="{73065DDC-12A3-CC7A-C56F-DB3C065FA27C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118871" y="6079532"/>
            <a:ext cx="304800" cy="304800"/>
          </a:xfrm>
          <a:prstGeom prst="rect">
            <a:avLst/>
          </a:prstGeom>
        </p:spPr>
      </p:pic>
      <p:pic>
        <p:nvPicPr>
          <p:cNvPr id="12" name="mp3-output-ttsfree(dot)com (52)">
            <a:hlinkClick r:id="" action="ppaction://media"/>
            <a:extLst>
              <a:ext uri="{FF2B5EF4-FFF2-40B4-BE49-F238E27FC236}">
                <a16:creationId xmlns:a16="http://schemas.microsoft.com/office/drawing/2014/main" id="{A9C8CAF7-701C-AEEA-1276-3729095AB61D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9103179" y="1093790"/>
            <a:ext cx="304800" cy="304800"/>
          </a:xfrm>
          <a:prstGeom prst="rect">
            <a:avLst/>
          </a:prstGeom>
        </p:spPr>
      </p:pic>
      <p:pic>
        <p:nvPicPr>
          <p:cNvPr id="13" name="mp3-output-ttsfree(dot)com (53)">
            <a:hlinkClick r:id="" action="ppaction://media"/>
            <a:extLst>
              <a:ext uri="{FF2B5EF4-FFF2-40B4-BE49-F238E27FC236}">
                <a16:creationId xmlns:a16="http://schemas.microsoft.com/office/drawing/2014/main" id="{34454637-3BF8-7AAD-03BD-CB243D94BE49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922328" y="2555576"/>
            <a:ext cx="304800" cy="304800"/>
          </a:xfrm>
          <a:prstGeom prst="rect">
            <a:avLst/>
          </a:prstGeom>
        </p:spPr>
      </p:pic>
      <p:pic>
        <p:nvPicPr>
          <p:cNvPr id="14" name="mp3-output-ttsfree(dot)com (54)">
            <a:hlinkClick r:id="" action="ppaction://media"/>
            <a:extLst>
              <a:ext uri="{FF2B5EF4-FFF2-40B4-BE49-F238E27FC236}">
                <a16:creationId xmlns:a16="http://schemas.microsoft.com/office/drawing/2014/main" id="{F5F7527C-6395-21EB-AC2E-8CD84F078442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922328" y="3400990"/>
            <a:ext cx="304800" cy="304800"/>
          </a:xfrm>
          <a:prstGeom prst="rect">
            <a:avLst/>
          </a:prstGeom>
        </p:spPr>
      </p:pic>
      <p:pic>
        <p:nvPicPr>
          <p:cNvPr id="15" name="mp3-output-ttsfree(dot)com (55)">
            <a:hlinkClick r:id="" action="ppaction://media"/>
            <a:extLst>
              <a:ext uri="{FF2B5EF4-FFF2-40B4-BE49-F238E27FC236}">
                <a16:creationId xmlns:a16="http://schemas.microsoft.com/office/drawing/2014/main" id="{B69E8AD8-05CC-BDC5-F223-8448ED9B4967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907088" y="4208601"/>
            <a:ext cx="304800" cy="304800"/>
          </a:xfrm>
          <a:prstGeom prst="rect">
            <a:avLst/>
          </a:prstGeom>
        </p:spPr>
      </p:pic>
      <p:pic>
        <p:nvPicPr>
          <p:cNvPr id="16" name="mp3-output-ttsfree(dot)com (56)">
            <a:hlinkClick r:id="" action="ppaction://media"/>
            <a:extLst>
              <a:ext uri="{FF2B5EF4-FFF2-40B4-BE49-F238E27FC236}">
                <a16:creationId xmlns:a16="http://schemas.microsoft.com/office/drawing/2014/main" id="{999B65CA-1805-30CA-805F-8E4D5F79F32F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9211888" y="5331717"/>
            <a:ext cx="304800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67DD30C-1E80-FC34-2CE3-30671D3F99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590714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</p:spTree>
    <p:extLst>
      <p:ext uri="{BB962C8B-B14F-4D97-AF65-F5344CB8AC3E}">
        <p14:creationId xmlns:p14="http://schemas.microsoft.com/office/powerpoint/2010/main" val="100152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57A02A-35E5-0647-2E16-CACEDC019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Jouons ensemble : vous devez montrer la partie du corps le plus vite possible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E610AE-7C25-D5AD-408F-A321133B4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i="0" dirty="0">
                <a:solidFill>
                  <a:srgbClr val="202020"/>
                </a:solidFill>
                <a:effectLst/>
                <a:latin typeface="Rubik"/>
                <a:hlinkClick r:id="rId2"/>
              </a:rPr>
              <a:t>www.wordwall.net/resource/40805996</a:t>
            </a:r>
            <a:endParaRPr lang="fr-FR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ABCDE4F-1007-BC45-1CA1-E5C6E39BB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21" y="2652713"/>
            <a:ext cx="35242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AA4E4A5F-528F-CF00-2336-BFAAC0AE53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590714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537212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Voici une illustration pour réviser le vocabulaire du corps humain: Je vous  propose encore quelques pag… | Parties du corps humain, Partie du corps, Le  corps">
            <a:extLst>
              <a:ext uri="{FF2B5EF4-FFF2-40B4-BE49-F238E27FC236}">
                <a16:creationId xmlns:a16="http://schemas.microsoft.com/office/drawing/2014/main" id="{A2B61D27-6852-CCB0-ACE2-48F4041588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70"/>
          <a:stretch/>
        </p:blipFill>
        <p:spPr bwMode="auto">
          <a:xfrm>
            <a:off x="1088943" y="257514"/>
            <a:ext cx="3620215" cy="644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A5062CBC-E8C6-ECB5-C7FA-4E1F93A98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2" t="18272" r="632" b="4975"/>
          <a:stretch/>
        </p:blipFill>
        <p:spPr bwMode="auto">
          <a:xfrm>
            <a:off x="5900717" y="666206"/>
            <a:ext cx="6005705" cy="614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69E6E45-13EB-FDD3-CB4F-77AC310A7F40}"/>
              </a:ext>
            </a:extLst>
          </p:cNvPr>
          <p:cNvSpPr txBox="1"/>
          <p:nvPr/>
        </p:nvSpPr>
        <p:spPr>
          <a:xfrm>
            <a:off x="6368143" y="311300"/>
            <a:ext cx="1312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335F7B8-55F7-8D52-695E-4E5D0B5408A6}"/>
              </a:ext>
            </a:extLst>
          </p:cNvPr>
          <p:cNvSpPr txBox="1"/>
          <p:nvPr/>
        </p:nvSpPr>
        <p:spPr>
          <a:xfrm>
            <a:off x="7680960" y="311300"/>
            <a:ext cx="1312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B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7EB8987-A841-0584-E2D2-B75F901255A2}"/>
              </a:ext>
            </a:extLst>
          </p:cNvPr>
          <p:cNvSpPr txBox="1"/>
          <p:nvPr/>
        </p:nvSpPr>
        <p:spPr>
          <a:xfrm>
            <a:off x="8936226" y="311300"/>
            <a:ext cx="1312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D993577-4721-96D0-52E6-F030BAB47951}"/>
              </a:ext>
            </a:extLst>
          </p:cNvPr>
          <p:cNvSpPr txBox="1"/>
          <p:nvPr/>
        </p:nvSpPr>
        <p:spPr>
          <a:xfrm>
            <a:off x="10191492" y="311300"/>
            <a:ext cx="1312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BAAF6FE-F22C-29CB-B6E7-320282601AA9}"/>
              </a:ext>
            </a:extLst>
          </p:cNvPr>
          <p:cNvSpPr txBox="1"/>
          <p:nvPr/>
        </p:nvSpPr>
        <p:spPr>
          <a:xfrm>
            <a:off x="5621384" y="1110343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5AF4EBC-AD3D-7E75-DD2A-84E8C3AB2F40}"/>
              </a:ext>
            </a:extLst>
          </p:cNvPr>
          <p:cNvSpPr txBox="1"/>
          <p:nvPr/>
        </p:nvSpPr>
        <p:spPr>
          <a:xfrm>
            <a:off x="5621384" y="2053046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F6E4933-83CE-9136-B045-055410DCFC33}"/>
              </a:ext>
            </a:extLst>
          </p:cNvPr>
          <p:cNvSpPr txBox="1"/>
          <p:nvPr/>
        </p:nvSpPr>
        <p:spPr>
          <a:xfrm>
            <a:off x="5621384" y="2995749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DA69DDB-3B03-F095-FB87-FD58FB8D7DCA}"/>
              </a:ext>
            </a:extLst>
          </p:cNvPr>
          <p:cNvSpPr txBox="1"/>
          <p:nvPr/>
        </p:nvSpPr>
        <p:spPr>
          <a:xfrm>
            <a:off x="5621384" y="4066291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4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9DF19A0-063E-0222-3A6E-0D5AF18914C3}"/>
              </a:ext>
            </a:extLst>
          </p:cNvPr>
          <p:cNvSpPr txBox="1"/>
          <p:nvPr/>
        </p:nvSpPr>
        <p:spPr>
          <a:xfrm>
            <a:off x="5621384" y="5069953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5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991095B-5E5F-15EF-B447-7899B6209A58}"/>
              </a:ext>
            </a:extLst>
          </p:cNvPr>
          <p:cNvSpPr txBox="1"/>
          <p:nvPr/>
        </p:nvSpPr>
        <p:spPr>
          <a:xfrm>
            <a:off x="5621384" y="6073615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6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7F879A2-46EA-124F-E54A-AEEB751EA2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590714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429740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987BAF-111B-01CF-D14D-E91FDCF58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toi ! Choisis un sportif et explique quelles parties du corps il utilise pour jouer</a:t>
            </a: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C799A1-5BF0-7EF4-2F41-72E6736886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Exemple:</a:t>
            </a:r>
          </a:p>
          <a:p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 sportif préféré, c’est __________. Pour jouer au tennis, il utilise ___________.</a:t>
            </a: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E69A92FF-54B1-5581-9708-6E6594483F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590714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32672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3CC53D-4605-D3A0-9DBA-7288D7B7B444}"/>
              </a:ext>
            </a:extLst>
          </p:cNvPr>
          <p:cNvSpPr txBox="1"/>
          <p:nvPr/>
        </p:nvSpPr>
        <p:spPr>
          <a:xfrm>
            <a:off x="638825" y="2466375"/>
            <a:ext cx="5536397" cy="3935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  <a:tabLst>
                <a:tab pos="855345" algn="l"/>
              </a:tabLst>
            </a:pPr>
            <a:r>
              <a:rPr lang="en-US" sz="2800" dirty="0">
                <a:effectLst/>
              </a:rPr>
              <a:t>Les parties du corps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r>
              <a:rPr lang="en-US" dirty="0">
                <a:effectLst/>
              </a:rPr>
              <a:t> </a:t>
            </a:r>
            <a:r>
              <a:rPr lang="en-US" u="sng" dirty="0">
                <a:effectLst/>
                <a:hlinkClick r:id="rId3"/>
              </a:rPr>
              <a:t>https://play.kahoot.it/v2/?quizId=59f1ac74-aeff-4d1b-bc3c-e75d7249cccb</a:t>
            </a:r>
            <a:endParaRPr lang="en-US" u="sng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endParaRPr lang="en-US" u="sng" dirty="0"/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r>
              <a:rPr lang="en-US" u="sng" dirty="0"/>
              <a:t>Les parties du corps</a:t>
            </a:r>
            <a:endParaRPr lang="en-US" u="sng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r>
              <a:rPr lang="en-US" dirty="0">
                <a:effectLst/>
                <a:hlinkClick r:id="rId4"/>
              </a:rPr>
              <a:t>https://create.kahoot.it/details</a:t>
            </a:r>
            <a:r>
              <a:rPr lang="en-US">
                <a:effectLst/>
                <a:hlinkClick r:id="rId4"/>
              </a:rPr>
              <a:t>/ceb45b3e-f0e2-441b-920c-7be860f2fb49</a:t>
            </a:r>
            <a:endParaRPr lang="en-US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endParaRPr lang="en-US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r>
              <a:rPr lang="en-US" u="sng" dirty="0"/>
              <a:t>Les parties du corps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r>
              <a:rPr lang="en-US" u="sng" dirty="0">
                <a:hlinkClick r:id="rId5"/>
              </a:rPr>
              <a:t>https://create.kahoot.it/details/c0fc10e1-11df-4b75-ba05-d58b9ee4c082</a:t>
            </a:r>
            <a:endParaRPr lang="en-US" u="sng" dirty="0"/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endParaRPr lang="en-US" u="sng" dirty="0"/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endParaRPr lang="en-US" dirty="0">
              <a:effectLst/>
            </a:endParaRPr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78E70C9E-1D99-450F-2668-3B6D12E68B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590714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7482152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oneTexte 4">
            <a:extLst>
              <a:ext uri="{FF2B5EF4-FFF2-40B4-BE49-F238E27FC236}">
                <a16:creationId xmlns:a16="http://schemas.microsoft.com/office/drawing/2014/main" id="{FFEF43DE-1083-A1FC-528A-A80A4C104409}"/>
              </a:ext>
            </a:extLst>
          </p:cNvPr>
          <p:cNvSpPr txBox="1"/>
          <p:nvPr/>
        </p:nvSpPr>
        <p:spPr>
          <a:xfrm>
            <a:off x="981250" y="834887"/>
            <a:ext cx="9760963" cy="63719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  <a:r>
              <a:rPr lang="en-US" sz="3200" b="1" dirty="0">
                <a:latin typeface="+mj-lt"/>
                <a:ea typeface="+mj-ea"/>
                <a:cs typeface="+mj-cs"/>
              </a:rPr>
              <a:t>Les parties du corps</a:t>
            </a:r>
          </a:p>
        </p:txBody>
      </p:sp>
      <p:pic>
        <p:nvPicPr>
          <p:cNvPr id="5" name="Picture 2" descr="médecin et douleur au cou 2590115 Art vectoriel chez Vecteezy">
            <a:extLst>
              <a:ext uri="{FF2B5EF4-FFF2-40B4-BE49-F238E27FC236}">
                <a16:creationId xmlns:a16="http://schemas.microsoft.com/office/drawing/2014/main" id="{58F48ABC-9109-46E5-1047-0FA1467E5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651" y="2038421"/>
            <a:ext cx="4019149" cy="347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418AF43-D6ED-B397-6656-39DF4263F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45480" cy="435133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2400" dirty="0"/>
              <a:t>Tom : Bonjour docteur !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/>
              <a:t>Docteur : Bonjour, comment allez-vous 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/>
              <a:t>Tom : pas très bien, j’ai mal au </a:t>
            </a:r>
            <a:r>
              <a:rPr lang="fr-FR" sz="2400" dirty="0">
                <a:solidFill>
                  <a:srgbClr val="FF0000"/>
                </a:solidFill>
              </a:rPr>
              <a:t>coup</a:t>
            </a:r>
            <a:r>
              <a:rPr lang="fr-FR" sz="2400" dirty="0"/>
              <a:t>, au </a:t>
            </a:r>
            <a:r>
              <a:rPr lang="fr-FR" sz="2400" dirty="0">
                <a:solidFill>
                  <a:srgbClr val="FF0000"/>
                </a:solidFill>
              </a:rPr>
              <a:t>dos</a:t>
            </a:r>
            <a:r>
              <a:rPr lang="fr-FR" sz="2400" dirty="0"/>
              <a:t>, et au </a:t>
            </a:r>
            <a:r>
              <a:rPr lang="fr-FR" sz="2400" dirty="0">
                <a:solidFill>
                  <a:srgbClr val="FF0000"/>
                </a:solidFill>
              </a:rPr>
              <a:t>genou</a:t>
            </a:r>
            <a:r>
              <a:rPr lang="fr-FR" sz="2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/>
              <a:t>Tom : </a:t>
            </a:r>
            <a:r>
              <a:rPr lang="fr-FR" sz="2400" dirty="0" err="1"/>
              <a:t>Oulah</a:t>
            </a:r>
            <a:r>
              <a:rPr lang="fr-FR" sz="2400" dirty="0"/>
              <a:t> ! Examinons ça de plus près…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EE7785D-AFE5-143E-0FB2-D8CF45E19D16}"/>
              </a:ext>
            </a:extLst>
          </p:cNvPr>
          <p:cNvSpPr/>
          <p:nvPr/>
        </p:nvSpPr>
        <p:spPr>
          <a:xfrm>
            <a:off x="4683317" y="3339548"/>
            <a:ext cx="628153" cy="2862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B4FB382-EF92-AD78-D896-24333780EEC7}"/>
              </a:ext>
            </a:extLst>
          </p:cNvPr>
          <p:cNvSpPr/>
          <p:nvPr/>
        </p:nvSpPr>
        <p:spPr>
          <a:xfrm>
            <a:off x="5820570" y="3339548"/>
            <a:ext cx="471941" cy="2862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2BAB550-A36E-14B0-822C-5913BFBEA65E}"/>
              </a:ext>
            </a:extLst>
          </p:cNvPr>
          <p:cNvSpPr/>
          <p:nvPr/>
        </p:nvSpPr>
        <p:spPr>
          <a:xfrm>
            <a:off x="1576713" y="3929270"/>
            <a:ext cx="836073" cy="2862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A0671EA-241A-A6C1-2FFD-00B59B0D0B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590714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756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86182BB7-81EB-82EC-08D3-C92860CEA5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590714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Créer un guide santé pour ados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9960590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949513E8-E84D-D2FD-C5D1-D672E7BBA6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95900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39851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VII</a:t>
            </a:r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7C2CCBB4-14E2-8D47-F1F1-A94E64A324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1037581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AutoNum type="arabicPeriod"/>
            </a:pPr>
            <a:r>
              <a:rPr lang="en-US" sz="2267" dirty="0"/>
              <a:t>Choose a topic</a:t>
            </a:r>
          </a:p>
          <a:p>
            <a:pPr marL="457200" indent="-457200">
              <a:buAutoNum type="arabicPeriod"/>
            </a:pPr>
            <a:r>
              <a:rPr lang="en-US" sz="2267" dirty="0"/>
              <a:t>Give advises and create your health guide</a:t>
            </a:r>
          </a:p>
          <a:p>
            <a:pPr marL="457200" indent="-457200">
              <a:buAutoNum type="arabicPeriod"/>
            </a:pPr>
            <a:r>
              <a:rPr lang="en-US" sz="2267" dirty="0"/>
              <a:t>Present your guide to your classmates</a:t>
            </a:r>
          </a:p>
          <a:p>
            <a:pPr marL="457200" indent="-457200">
              <a:buFontTx/>
              <a:buAutoNum type="arabicPeriod"/>
            </a:pPr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30mn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VIII.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sz="2133" dirty="0" err="1">
                <a:ea typeface="ＭＳ Ｐゴシック"/>
              </a:rPr>
              <a:t>Steps</a:t>
            </a:r>
            <a:r>
              <a:rPr lang="fr-FR" sz="2133" dirty="0">
                <a:ea typeface="ＭＳ Ｐゴシック"/>
              </a:rPr>
              <a:t> 1,2,3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/>
              <a:t>créer</a:t>
            </a:r>
            <a:r>
              <a:rPr lang="fr-FR" sz="2800" dirty="0"/>
              <a:t> un guide santé pour ados.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AD7AAC-7CD1-AB8B-B366-864C00E134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" r="1352"/>
          <a:stretch/>
        </p:blipFill>
        <p:spPr>
          <a:xfrm>
            <a:off x="654916" y="1268311"/>
            <a:ext cx="4700762" cy="1482949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2A82999C-00B0-6087-A34C-7766FA1ED1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6192858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782824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Expressing</a:t>
            </a:r>
            <a:r>
              <a:rPr lang="fr-FR" sz="3200" b="1" dirty="0"/>
              <a:t> feelings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Expressing</a:t>
            </a:r>
            <a:r>
              <a:rPr lang="fr-FR" sz="3200" b="1" dirty="0">
                <a:ea typeface="UD Digi Kyokasho NK-R" panose="02020400000000000000" pitchFamily="18" charset="-128"/>
              </a:rPr>
              <a:t> obligation and prohibition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US" sz="2800" i="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Using</a:t>
            </a:r>
            <a:r>
              <a:rPr lang="fr-FR" sz="3200" b="1" dirty="0">
                <a:ea typeface="UD Digi Kyokasho NK-R" panose="02020400000000000000" pitchFamily="18" charset="-128"/>
              </a:rPr>
              <a:t> the </a:t>
            </a:r>
            <a:r>
              <a:rPr lang="fr-FR" sz="3200" b="1" dirty="0" err="1">
                <a:ea typeface="UD Digi Kyokasho NK-R" panose="02020400000000000000" pitchFamily="18" charset="-128"/>
              </a:rPr>
              <a:t>recent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past</a:t>
            </a:r>
            <a:r>
              <a:rPr lang="fr-FR" sz="3200" b="1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Naming</a:t>
            </a:r>
            <a:r>
              <a:rPr lang="fr-FR" sz="3200" b="1" dirty="0">
                <a:ea typeface="UD Digi Kyokasho NK-R" panose="02020400000000000000" pitchFamily="18" charset="-128"/>
              </a:rPr>
              <a:t> body parts.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58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4799559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D3F6F96F-62D8-308F-4538-89FB59EB68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95900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1514" y="57525"/>
            <a:ext cx="4793358" cy="67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7749793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73FA0B0-0B66-B82E-BD20-1805E9E5B3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95900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59CC297C-E7C1-E209-4508-177016CDBC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95900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B47FC9C-2ED3-4100-A4EF-E8CDFEE10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EF74859-088C-00E6-F465-C498712B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147" y="624363"/>
            <a:ext cx="11242055" cy="942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texte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(1/3)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E14EB1-CEAD-A705-D092-1FEF4007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583696-E55B-6A1D-374F-3AC74575E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60" y="1807494"/>
            <a:ext cx="5990077" cy="45488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CBEE60-6938-D54A-A072-AFCB5A8D4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601" y="1925438"/>
            <a:ext cx="4892271" cy="31977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331F2E4-3C05-E182-221A-ACDC1368B9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3920" y="5377034"/>
            <a:ext cx="4443016" cy="651181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C1EB7403-0D4A-9972-57CA-1FCCA69212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3882758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57908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27300</TotalTime>
  <Words>3720</Words>
  <Application>Microsoft Office PowerPoint</Application>
  <PresentationFormat>Widescreen</PresentationFormat>
  <Paragraphs>742</Paragraphs>
  <Slides>60</Slides>
  <Notes>15</Notes>
  <HiddenSlides>0</HiddenSlides>
  <MMClips>14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60</vt:i4>
      </vt:variant>
    </vt:vector>
  </HeadingPairs>
  <TitlesOfParts>
    <vt:vector size="71" baseType="lpstr">
      <vt:lpstr>UD Digi Kyokasho NK-R</vt:lpstr>
      <vt:lpstr>Arial</vt:lpstr>
      <vt:lpstr>Calibri</vt:lpstr>
      <vt:lpstr>Calibri Light</vt:lpstr>
      <vt:lpstr>Rubik</vt:lpstr>
      <vt:lpstr>Office Theme</vt:lpstr>
      <vt:lpstr>Office Theme</vt:lpstr>
      <vt:lpstr>Thème Office</vt:lpstr>
      <vt:lpstr>Thème Office</vt:lpstr>
      <vt:lpstr>1_Thème Office</vt:lpstr>
      <vt:lpstr>Thème Office</vt:lpstr>
      <vt:lpstr>Pour être en forme</vt:lpstr>
      <vt:lpstr>PowerPoint Presentation</vt:lpstr>
      <vt:lpstr>PowerPoint Presentation</vt:lpstr>
      <vt:lpstr>Learning objectives : À la fin de la leçon</vt:lpstr>
      <vt:lpstr>À la fin de la leçon…</vt:lpstr>
      <vt:lpstr>Learning outcomes</vt:lpstr>
      <vt:lpstr>PowerPoint Presentation</vt:lpstr>
      <vt:lpstr>Learning review</vt:lpstr>
      <vt:lpstr>II. Compréhension de texte (1/3)</vt:lpstr>
      <vt:lpstr>II. Compréhension de texte (2/3)</vt:lpstr>
      <vt:lpstr>II. Compréhension de texte (3/3)</vt:lpstr>
      <vt:lpstr>Compréhension détaillée</vt:lpstr>
      <vt:lpstr>À la fin de la leçon…</vt:lpstr>
      <vt:lpstr>PowerPoint Presentation</vt:lpstr>
      <vt:lpstr>III. Vocabulaire : Les sensations</vt:lpstr>
      <vt:lpstr>Flash le QR pour jouer !</vt:lpstr>
      <vt:lpstr>PowerPoint Presentation</vt:lpstr>
      <vt:lpstr>Le verbe SE SENTIR (to feel)</vt:lpstr>
      <vt:lpstr>LE 4 p.78</vt:lpstr>
      <vt:lpstr>Online activity </vt:lpstr>
      <vt:lpstr>PowerPoint Presentation</vt:lpstr>
      <vt:lpstr>Learning review</vt:lpstr>
      <vt:lpstr>À la fin de la leçon…</vt:lpstr>
      <vt:lpstr>PowerPoint Presentation</vt:lpstr>
      <vt:lpstr>PowerPoint Presentation</vt:lpstr>
      <vt:lpstr>Pratique ton français !</vt:lpstr>
      <vt:lpstr>LE 5,6 p.78</vt:lpstr>
      <vt:lpstr>Online activity</vt:lpstr>
      <vt:lpstr>PowerPoint Presentation</vt:lpstr>
      <vt:lpstr>Learning review</vt:lpstr>
      <vt:lpstr>À la fin de la leçon…</vt:lpstr>
      <vt:lpstr>PowerPoint Presentation</vt:lpstr>
      <vt:lpstr>V. Grammaire : Le passé récent</vt:lpstr>
      <vt:lpstr>PowerPoint Presentation</vt:lpstr>
      <vt:lpstr>LE 8,9 p.80</vt:lpstr>
      <vt:lpstr>Fais les activités suivantes sur le passé récent </vt:lpstr>
      <vt:lpstr>Online activity</vt:lpstr>
      <vt:lpstr>PowerPoint Presentation</vt:lpstr>
      <vt:lpstr>Learning review</vt:lpstr>
      <vt:lpstr>À la fin de la leçon…</vt:lpstr>
      <vt:lpstr>PowerPoint Presentation</vt:lpstr>
      <vt:lpstr>VI. Vocabulaire : Les parties du corps</vt:lpstr>
      <vt:lpstr>PowerPoint Presentation</vt:lpstr>
      <vt:lpstr>Jouons ensemble : vous devez montrer la partie du corps le plus vite possible ! </vt:lpstr>
      <vt:lpstr>PowerPoint Presentation</vt:lpstr>
      <vt:lpstr>À toi ! Choisis un sportif et explique quelles parties du corps il utilise pour jouer.</vt:lpstr>
      <vt:lpstr>Online activity</vt:lpstr>
      <vt:lpstr>PowerPoint Presentation</vt:lpstr>
      <vt:lpstr>Learning review</vt:lpstr>
      <vt:lpstr>VII. Phonétique</vt:lpstr>
      <vt:lpstr>Practice your pronunciation !</vt:lpstr>
      <vt:lpstr>VIII.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347</cp:revision>
  <cp:lastPrinted>2023-08-23T07:25:50Z</cp:lastPrinted>
  <dcterms:created xsi:type="dcterms:W3CDTF">2023-01-09T10:56:41Z</dcterms:created>
  <dcterms:modified xsi:type="dcterms:W3CDTF">2024-01-06T08:36:06Z</dcterms:modified>
</cp:coreProperties>
</file>