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4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5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6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7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8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22" r:id="rId2"/>
    <p:sldMasterId id="2147483648" r:id="rId3"/>
  </p:sldMasterIdLst>
  <p:notesMasterIdLst>
    <p:notesMasterId r:id="rId52"/>
  </p:notesMasterIdLst>
  <p:sldIdLst>
    <p:sldId id="299" r:id="rId4"/>
    <p:sldId id="256" r:id="rId5"/>
    <p:sldId id="265" r:id="rId6"/>
    <p:sldId id="267" r:id="rId7"/>
    <p:sldId id="266" r:id="rId8"/>
    <p:sldId id="294" r:id="rId9"/>
    <p:sldId id="386" r:id="rId10"/>
    <p:sldId id="295" r:id="rId11"/>
    <p:sldId id="261" r:id="rId12"/>
    <p:sldId id="268" r:id="rId13"/>
    <p:sldId id="262" r:id="rId14"/>
    <p:sldId id="390" r:id="rId15"/>
    <p:sldId id="278" r:id="rId16"/>
    <p:sldId id="387" r:id="rId17"/>
    <p:sldId id="378" r:id="rId18"/>
    <p:sldId id="263" r:id="rId19"/>
    <p:sldId id="388" r:id="rId20"/>
    <p:sldId id="269" r:id="rId21"/>
    <p:sldId id="389" r:id="rId22"/>
    <p:sldId id="270" r:id="rId23"/>
    <p:sldId id="391" r:id="rId24"/>
    <p:sldId id="1766" r:id="rId25"/>
    <p:sldId id="1769" r:id="rId26"/>
    <p:sldId id="1772" r:id="rId27"/>
    <p:sldId id="275" r:id="rId28"/>
    <p:sldId id="276" r:id="rId29"/>
    <p:sldId id="285" r:id="rId30"/>
    <p:sldId id="272" r:id="rId31"/>
    <p:sldId id="1778" r:id="rId32"/>
    <p:sldId id="1773" r:id="rId33"/>
    <p:sldId id="1767" r:id="rId34"/>
    <p:sldId id="1770" r:id="rId35"/>
    <p:sldId id="1775" r:id="rId36"/>
    <p:sldId id="258" r:id="rId37"/>
    <p:sldId id="288" r:id="rId38"/>
    <p:sldId id="277" r:id="rId39"/>
    <p:sldId id="273" r:id="rId40"/>
    <p:sldId id="1776" r:id="rId41"/>
    <p:sldId id="1768" r:id="rId42"/>
    <p:sldId id="289" r:id="rId43"/>
    <p:sldId id="290" r:id="rId44"/>
    <p:sldId id="291" r:id="rId45"/>
    <p:sldId id="1777" r:id="rId46"/>
    <p:sldId id="260" r:id="rId47"/>
    <p:sldId id="271" r:id="rId48"/>
    <p:sldId id="292" r:id="rId49"/>
    <p:sldId id="293" r:id="rId50"/>
    <p:sldId id="274" r:id="rId51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9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7" Type="http://schemas.openxmlformats.org/officeDocument/2006/relationships/slide" Target="../slides/slide42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40.xml"/><Relationship Id="rId5" Type="http://schemas.openxmlformats.org/officeDocument/2006/relationships/slide" Target="../slides/slide33.xml"/><Relationship Id="rId4" Type="http://schemas.openxmlformats.org/officeDocument/2006/relationships/slide" Target="../slides/slide24.xml"/></Relationships>
</file>

<file path=ppt/diagrams/_rels/drawing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Astérix et Obélix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CBCC21F5-552F-4D39-812E-6FCD4A366F58}">
      <dgm:prSet phldrT="[Text]" custT="1"/>
      <dgm:spPr/>
      <dgm:t>
        <a:bodyPr rtlCol="0" anchor="ctr"/>
        <a:lstStyle/>
        <a:p>
          <a:pPr rtl="0"/>
          <a:r>
            <a:rPr lang="fr-FR" sz="1600" noProof="0"/>
            <a:t>Recherche des phrases clés</a:t>
          </a:r>
          <a:endParaRPr lang="fr-FR" sz="1600" noProof="0" dirty="0"/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37A7C994-CC74-44DD-8777-ED6736B3582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Le verbe ÊTRE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A789976D-D9F7-4CAE-A0FA-57AD5327459D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0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Le verbe Être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EF2B91B6-6F0A-4365-9672-0E2C5B6A7701}">
      <dgm:prSet phldrT="[Text]" custT="1"/>
      <dgm:spPr/>
      <dgm:t>
        <a:bodyPr rtlCol="0"/>
        <a:lstStyle/>
        <a:p>
          <a:pPr algn="l" rtl="0"/>
          <a:r>
            <a:rPr lang="fr-FR" sz="24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0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000"/>
        </a:p>
      </dgm:t>
    </dgm:pt>
    <dgm:pt modelId="{C405AABF-5221-4BF2-84F2-80740C29EB11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Présenter ma bande de copains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0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000"/>
        </a:p>
      </dgm:t>
    </dgm:pt>
    <dgm:pt modelId="{D14B87D9-A49E-4D5A-9DBF-263F5C7A0B8E}">
      <dgm:prSet phldrT="[Text]" custT="1"/>
      <dgm:spPr/>
      <dgm:t>
        <a:bodyPr anchor="ctr"/>
        <a:lstStyle/>
        <a:p>
          <a:r>
            <a:rPr lang="fr-FR" sz="1600" noProof="0" dirty="0"/>
            <a:t>Le caractère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 sz="2000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 sz="20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rtl="0"/>
          <a:r>
            <a:rPr lang="fr-FR" sz="1600" noProof="0" dirty="0"/>
            <a:t>Les nombres de 0 à 20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 sz="2000"/>
        </a:p>
      </dgm:t>
    </dgm:pt>
    <dgm:pt modelId="{0F789A2C-3F68-4E53-AF9F-70DBDB679DAD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78128FC2-D146-4EC7-95BD-3B92DBDAB983}" type="pres">
      <dgm:prSet presAssocID="{082E8A29-955A-4C7C-A174-3E9DCD4DC89B}" presName="linNode" presStyleCnt="0"/>
      <dgm:spPr/>
    </dgm:pt>
    <dgm:pt modelId="{CE9F0046-263B-4F6B-8D1F-AC2701395473}" type="pres">
      <dgm:prSet presAssocID="{082E8A29-955A-4C7C-A174-3E9DCD4DC89B}" presName="parentShp" presStyleLbl="node1" presStyleIdx="0" presStyleCnt="7">
        <dgm:presLayoutVars>
          <dgm:bulletEnabled val="1"/>
        </dgm:presLayoutVars>
      </dgm:prSet>
      <dgm:spPr/>
    </dgm:pt>
    <dgm:pt modelId="{5E118C41-BC69-43A2-8235-E9D5D9527A2C}" type="pres">
      <dgm:prSet presAssocID="{082E8A29-955A-4C7C-A174-3E9DCD4DC89B}" presName="childShp" presStyleLbl="bgAccFollowNode1" presStyleIdx="0" presStyleCnt="7">
        <dgm:presLayoutVars>
          <dgm:bulletEnabled val="1"/>
        </dgm:presLayoutVars>
      </dgm:prSet>
      <dgm:spPr/>
    </dgm:pt>
    <dgm:pt modelId="{845A5639-443E-467B-A0D0-E9C56EB3EC60}" type="pres">
      <dgm:prSet presAssocID="{C2176686-D23E-48EB-9D1B-1A1B46236638}" presName="spacing" presStyleCnt="0"/>
      <dgm:spPr/>
    </dgm:pt>
    <dgm:pt modelId="{AE452ADA-560C-45B4-8A63-CF45EC0C3B30}" type="pres">
      <dgm:prSet presAssocID="{B6E26FFC-9977-4BBC-BEC7-3D6B63754E52}" presName="linNode" presStyleCnt="0"/>
      <dgm:spPr/>
    </dgm:pt>
    <dgm:pt modelId="{386C7BCE-C826-4389-AA01-61F29E769C92}" type="pres">
      <dgm:prSet presAssocID="{B6E26FFC-9977-4BBC-BEC7-3D6B63754E52}" presName="parentShp" presStyleLbl="node1" presStyleIdx="1" presStyleCnt="7">
        <dgm:presLayoutVars>
          <dgm:bulletEnabled val="1"/>
        </dgm:presLayoutVars>
      </dgm:prSet>
      <dgm:spPr/>
    </dgm:pt>
    <dgm:pt modelId="{182F3C1C-4ADF-4437-85DE-4D8A68339044}" type="pres">
      <dgm:prSet presAssocID="{B6E26FFC-9977-4BBC-BEC7-3D6B63754E52}" presName="childShp" presStyleLbl="bgAccFollowNode1" presStyleIdx="1" presStyleCnt="7">
        <dgm:presLayoutVars>
          <dgm:bulletEnabled val="1"/>
        </dgm:presLayoutVars>
      </dgm:prSet>
      <dgm:spPr/>
    </dgm:pt>
    <dgm:pt modelId="{332A597D-16C8-496D-8493-409453875103}" type="pres">
      <dgm:prSet presAssocID="{48634C00-2335-4923-9072-EB7482323D9C}" presName="spacing" presStyleCnt="0"/>
      <dgm:spPr/>
    </dgm:pt>
    <dgm:pt modelId="{89E22455-1EFB-4DD7-BA1C-20E4716D2EEE}" type="pres">
      <dgm:prSet presAssocID="{6D0E5D9F-7263-4526-A227-51301233F549}" presName="linNode" presStyleCnt="0"/>
      <dgm:spPr/>
    </dgm:pt>
    <dgm:pt modelId="{1F688FA7-9575-4568-A1DF-1AD045D4D0FD}" type="pres">
      <dgm:prSet presAssocID="{6D0E5D9F-7263-4526-A227-51301233F549}" presName="parentShp" presStyleLbl="node1" presStyleIdx="2" presStyleCnt="7">
        <dgm:presLayoutVars>
          <dgm:bulletEnabled val="1"/>
        </dgm:presLayoutVars>
      </dgm:prSet>
      <dgm:spPr/>
    </dgm:pt>
    <dgm:pt modelId="{8E1EAEEA-750C-4E10-967E-63A84E1C1E3A}" type="pres">
      <dgm:prSet presAssocID="{6D0E5D9F-7263-4526-A227-51301233F549}" presName="childShp" presStyleLbl="bgAccFollowNode1" presStyleIdx="2" presStyleCnt="7">
        <dgm:presLayoutVars>
          <dgm:bulletEnabled val="1"/>
        </dgm:presLayoutVars>
      </dgm:prSet>
      <dgm:spPr/>
    </dgm:pt>
    <dgm:pt modelId="{09BD3DD8-CDFB-4478-B880-C1D31A7B19BF}" type="pres">
      <dgm:prSet presAssocID="{DE289E29-1989-4D8E-8AA6-F030105B3F13}" presName="spacing" presStyleCnt="0"/>
      <dgm:spPr/>
    </dgm:pt>
    <dgm:pt modelId="{26F1484C-18D5-442F-B341-66797076F00B}" type="pres">
      <dgm:prSet presAssocID="{E5E95E82-EF79-43CA-AA86-43B0E1CBCD3F}" presName="linNode" presStyleCnt="0"/>
      <dgm:spPr/>
    </dgm:pt>
    <dgm:pt modelId="{47A42BD8-958D-4FDA-B101-AA8DA7E754CC}" type="pres">
      <dgm:prSet presAssocID="{E5E95E82-EF79-43CA-AA86-43B0E1CBCD3F}" presName="parentShp" presStyleLbl="node1" presStyleIdx="3" presStyleCnt="7">
        <dgm:presLayoutVars>
          <dgm:bulletEnabled val="1"/>
        </dgm:presLayoutVars>
      </dgm:prSet>
      <dgm:spPr/>
    </dgm:pt>
    <dgm:pt modelId="{A9EDE093-9E0F-4E99-9AA0-4166A3D0555E}" type="pres">
      <dgm:prSet presAssocID="{E5E95E82-EF79-43CA-AA86-43B0E1CBCD3F}" presName="childShp" presStyleLbl="bgAccFollowNode1" presStyleIdx="3" presStyleCnt="7">
        <dgm:presLayoutVars>
          <dgm:bulletEnabled val="1"/>
        </dgm:presLayoutVars>
      </dgm:prSet>
      <dgm:spPr/>
    </dgm:pt>
    <dgm:pt modelId="{81EE0D6B-CC2E-4284-B856-0EDE79F7EBC9}" type="pres">
      <dgm:prSet presAssocID="{BF76010C-5523-4E13-B3E7-886DCE6AEBD4}" presName="spacing" presStyleCnt="0"/>
      <dgm:spPr/>
    </dgm:pt>
    <dgm:pt modelId="{8CD6EB4F-2F68-4504-9353-1BD93A9C7782}" type="pres">
      <dgm:prSet presAssocID="{0556DF01-8241-46B9-A9A7-696B425311D4}" presName="linNode" presStyleCnt="0"/>
      <dgm:spPr/>
    </dgm:pt>
    <dgm:pt modelId="{FD58345E-D2FC-4377-A50F-B5FEF6A1003D}" type="pres">
      <dgm:prSet presAssocID="{0556DF01-8241-46B9-A9A7-696B425311D4}" presName="parentShp" presStyleLbl="node1" presStyleIdx="4" presStyleCnt="7">
        <dgm:presLayoutVars>
          <dgm:bulletEnabled val="1"/>
        </dgm:presLayoutVars>
      </dgm:prSet>
      <dgm:spPr/>
    </dgm:pt>
    <dgm:pt modelId="{BA1175A3-6825-4CCE-BE38-3BCAE5BC6D26}" type="pres">
      <dgm:prSet presAssocID="{0556DF01-8241-46B9-A9A7-696B425311D4}" presName="childShp" presStyleLbl="bgAccFollowNode1" presStyleIdx="4" presStyleCnt="7">
        <dgm:presLayoutVars>
          <dgm:bulletEnabled val="1"/>
        </dgm:presLayoutVars>
      </dgm:prSet>
      <dgm:spPr/>
    </dgm:pt>
    <dgm:pt modelId="{77CD5579-B9CF-42CC-A0D4-F3952BBB33B3}" type="pres">
      <dgm:prSet presAssocID="{C4CA99FB-0935-42A7-A480-9B496516F239}" presName="spacing" presStyleCnt="0"/>
      <dgm:spPr/>
    </dgm:pt>
    <dgm:pt modelId="{425ACBF0-3C1D-47C4-8E7A-8F5C8A5E3D0C}" type="pres">
      <dgm:prSet presAssocID="{A789976D-D9F7-4CAE-A0FA-57AD5327459D}" presName="linNode" presStyleCnt="0"/>
      <dgm:spPr/>
    </dgm:pt>
    <dgm:pt modelId="{52F81090-E1E8-4B5C-A2D4-8F26D09CF488}" type="pres">
      <dgm:prSet presAssocID="{A789976D-D9F7-4CAE-A0FA-57AD5327459D}" presName="parentShp" presStyleLbl="node1" presStyleIdx="5" presStyleCnt="7">
        <dgm:presLayoutVars>
          <dgm:bulletEnabled val="1"/>
        </dgm:presLayoutVars>
      </dgm:prSet>
      <dgm:spPr/>
    </dgm:pt>
    <dgm:pt modelId="{7C2A64CC-46E3-4E82-B4A9-B185FA169A57}" type="pres">
      <dgm:prSet presAssocID="{A789976D-D9F7-4CAE-A0FA-57AD5327459D}" presName="childShp" presStyleLbl="bgAccFollowNode1" presStyleIdx="5" presStyleCnt="7">
        <dgm:presLayoutVars>
          <dgm:bulletEnabled val="1"/>
        </dgm:presLayoutVars>
      </dgm:prSet>
      <dgm:spPr/>
    </dgm:pt>
    <dgm:pt modelId="{FD9A2308-B2C3-472D-9748-DC7D88A9809F}" type="pres">
      <dgm:prSet presAssocID="{E7237B23-A10C-4270-820C-A37649007AE6}" presName="spacing" presStyleCnt="0"/>
      <dgm:spPr/>
    </dgm:pt>
    <dgm:pt modelId="{92E4AB5A-4897-4DE1-B731-1202E8E7BA29}" type="pres">
      <dgm:prSet presAssocID="{EF2B91B6-6F0A-4365-9672-0E2C5B6A7701}" presName="linNode" presStyleCnt="0"/>
      <dgm:spPr/>
    </dgm:pt>
    <dgm:pt modelId="{2E7129C0-ACDB-463F-BBED-F6D0578BA709}" type="pres">
      <dgm:prSet presAssocID="{EF2B91B6-6F0A-4365-9672-0E2C5B6A7701}" presName="parentShp" presStyleLbl="node1" presStyleIdx="6" presStyleCnt="7">
        <dgm:presLayoutVars>
          <dgm:bulletEnabled val="1"/>
        </dgm:presLayoutVars>
      </dgm:prSet>
      <dgm:spPr/>
    </dgm:pt>
    <dgm:pt modelId="{DFF72C3B-AD98-44E6-BEB1-704A6B7AB87D}" type="pres">
      <dgm:prSet presAssocID="{EF2B91B6-6F0A-4365-9672-0E2C5B6A7701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A386AF01-4E0F-4E29-A1A4-172EB4D651D8}" type="presOf" srcId="{B6E26FFC-9977-4BBC-BEC7-3D6B63754E52}" destId="{386C7BCE-C826-4389-AA01-61F29E769C92}" srcOrd="0" destOrd="0" presId="urn:microsoft.com/office/officeart/2005/8/layout/vList6"/>
    <dgm:cxn modelId="{97BE1B0C-EF41-4265-9030-8EA8FF29A2AC}" type="presOf" srcId="{775A1A75-C6CE-4C3D-A09A-9B9A71B94389}" destId="{A9EDE093-9E0F-4E99-9AA0-4166A3D0555E}" srcOrd="0" destOrd="0" presId="urn:microsoft.com/office/officeart/2005/8/layout/vList6"/>
    <dgm:cxn modelId="{0D6EE81D-C201-4BE6-918F-A3F67E320E83}" srcId="{6D0E5D9F-7263-4526-A227-51301233F549}" destId="{D14B87D9-A49E-4D5A-9DBF-263F5C7A0B8E}" srcOrd="0" destOrd="0" parTransId="{63DF6654-97CC-46C5-AF3A-04D87D4EB30F}" sibTransId="{53FFB66B-C3D6-456C-AB64-2D85AD7DC9B0}"/>
    <dgm:cxn modelId="{6777E120-480B-4544-A70A-3F29A11DDB84}" type="presOf" srcId="{37A7C994-CC74-44DD-8777-ED6736B35821}" destId="{BA1175A3-6825-4CCE-BE38-3BCAE5BC6D26}" srcOrd="0" destOrd="0" presId="urn:microsoft.com/office/officeart/2005/8/layout/vList6"/>
    <dgm:cxn modelId="{FD271724-14D1-4621-8D14-53AD753567DE}" type="presOf" srcId="{D14B87D9-A49E-4D5A-9DBF-263F5C7A0B8E}" destId="{8E1EAEEA-750C-4E10-967E-63A84E1C1E3A}" srcOrd="0" destOrd="0" presId="urn:microsoft.com/office/officeart/2005/8/layout/vList6"/>
    <dgm:cxn modelId="{C0E67227-D2F5-4FC3-9E79-267E23DEEA27}" type="presOf" srcId="{6D0E5D9F-7263-4526-A227-51301233F549}" destId="{1F688FA7-9575-4568-A1DF-1AD045D4D0FD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384C1E32-C9F3-4B19-9FD0-3946E6E7E586}" type="presOf" srcId="{CBCC21F5-552F-4D39-812E-6FCD4A366F58}" destId="{182F3C1C-4ADF-4437-85DE-4D8A68339044}" srcOrd="0" destOrd="0" presId="urn:microsoft.com/office/officeart/2005/8/layout/vList6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57F58D3D-5F8B-493A-9F48-A07D19DD1435}" type="presOf" srcId="{0556DF01-8241-46B9-A9A7-696B425311D4}" destId="{FD58345E-D2FC-4377-A50F-B5FEF6A1003D}" srcOrd="0" destOrd="0" presId="urn:microsoft.com/office/officeart/2005/8/layout/vList6"/>
    <dgm:cxn modelId="{FDB21540-8DC1-4193-A0F6-7646433348A7}" type="presOf" srcId="{E5E95E82-EF79-43CA-AA86-43B0E1CBCD3F}" destId="{47A42BD8-958D-4FDA-B101-AA8DA7E754CC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79AE7578-3713-4B69-9FE9-B601616B0AA8}" type="presOf" srcId="{EF2B91B6-6F0A-4365-9672-0E2C5B6A7701}" destId="{2E7129C0-ACDB-463F-BBED-F6D0578BA709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8B989E7C-0EEA-4E2C-81A7-46F23C0BCAB0}" type="presOf" srcId="{C405AABF-5221-4BF2-84F2-80740C29EB11}" destId="{DFF72C3B-AD98-44E6-BEB1-704A6B7AB87D}" srcOrd="0" destOrd="0" presId="urn:microsoft.com/office/officeart/2005/8/layout/vList6"/>
    <dgm:cxn modelId="{82396D83-D8B7-4E86-A48D-CBE2BF58CED5}" type="presOf" srcId="{082E8A29-955A-4C7C-A174-3E9DCD4DC89B}" destId="{CE9F0046-263B-4F6B-8D1F-AC2701395473}" srcOrd="0" destOrd="0" presId="urn:microsoft.com/office/officeart/2005/8/layout/vList6"/>
    <dgm:cxn modelId="{B76E4F8A-57C1-4F26-8DF2-434C94774DE7}" type="presOf" srcId="{CF9055CF-8DEB-4A02-949A-DE72B6AC5D37}" destId="{0F789A2C-3F68-4E53-AF9F-70DBDB679DAD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ABB59F91-CC4A-4FFA-AC24-EE64EED4CFBB}" type="presOf" srcId="{23A0DE4A-FE92-496E-B335-3433CEFB74E9}" destId="{5E118C41-BC69-43A2-8235-E9D5D9527A2C}" srcOrd="0" destOrd="0" presId="urn:microsoft.com/office/officeart/2005/8/layout/vList6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8234AEDD-2B9A-4F7B-AC06-C9A91E2C1240}" type="presOf" srcId="{010F7425-1081-46EA-BC6D-7D7F7133B2F3}" destId="{7C2A64CC-46E3-4E82-B4A9-B185FA169A57}" srcOrd="0" destOrd="0" presId="urn:microsoft.com/office/officeart/2005/8/layout/vList6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7AB35BED-77C0-4D14-B6E8-59F320DFA33E}" type="presOf" srcId="{A789976D-D9F7-4CAE-A0FA-57AD5327459D}" destId="{52F81090-E1E8-4B5C-A2D4-8F26D09CF488}" srcOrd="0" destOrd="0" presId="urn:microsoft.com/office/officeart/2005/8/layout/vList6"/>
    <dgm:cxn modelId="{77352791-0F93-4BD5-9C91-4C8D6E20000E}" type="presParOf" srcId="{0F789A2C-3F68-4E53-AF9F-70DBDB679DAD}" destId="{78128FC2-D146-4EC7-95BD-3B92DBDAB983}" srcOrd="0" destOrd="0" presId="urn:microsoft.com/office/officeart/2005/8/layout/vList6"/>
    <dgm:cxn modelId="{FEFBB225-06DA-4A0E-BF28-BA6E0CB8E717}" type="presParOf" srcId="{78128FC2-D146-4EC7-95BD-3B92DBDAB983}" destId="{CE9F0046-263B-4F6B-8D1F-AC2701395473}" srcOrd="0" destOrd="0" presId="urn:microsoft.com/office/officeart/2005/8/layout/vList6"/>
    <dgm:cxn modelId="{71D72AF2-ABAD-4115-B6CC-8F037353ED47}" type="presParOf" srcId="{78128FC2-D146-4EC7-95BD-3B92DBDAB983}" destId="{5E118C41-BC69-43A2-8235-E9D5D9527A2C}" srcOrd="1" destOrd="0" presId="urn:microsoft.com/office/officeart/2005/8/layout/vList6"/>
    <dgm:cxn modelId="{E49796FD-B819-4DC2-A47D-DEC75CE9382B}" type="presParOf" srcId="{0F789A2C-3F68-4E53-AF9F-70DBDB679DAD}" destId="{845A5639-443E-467B-A0D0-E9C56EB3EC60}" srcOrd="1" destOrd="0" presId="urn:microsoft.com/office/officeart/2005/8/layout/vList6"/>
    <dgm:cxn modelId="{13A6A547-F7FA-410F-8D8B-152037832618}" type="presParOf" srcId="{0F789A2C-3F68-4E53-AF9F-70DBDB679DAD}" destId="{AE452ADA-560C-45B4-8A63-CF45EC0C3B30}" srcOrd="2" destOrd="0" presId="urn:microsoft.com/office/officeart/2005/8/layout/vList6"/>
    <dgm:cxn modelId="{E7C06EEF-C2D4-4A97-AF9E-A14499F8AD8A}" type="presParOf" srcId="{AE452ADA-560C-45B4-8A63-CF45EC0C3B30}" destId="{386C7BCE-C826-4389-AA01-61F29E769C92}" srcOrd="0" destOrd="0" presId="urn:microsoft.com/office/officeart/2005/8/layout/vList6"/>
    <dgm:cxn modelId="{F4AC3299-9665-4799-83C2-332E9EB381AF}" type="presParOf" srcId="{AE452ADA-560C-45B4-8A63-CF45EC0C3B30}" destId="{182F3C1C-4ADF-4437-85DE-4D8A68339044}" srcOrd="1" destOrd="0" presId="urn:microsoft.com/office/officeart/2005/8/layout/vList6"/>
    <dgm:cxn modelId="{A8D690C3-7D50-4032-AFED-E9EE9ADF1A7A}" type="presParOf" srcId="{0F789A2C-3F68-4E53-AF9F-70DBDB679DAD}" destId="{332A597D-16C8-496D-8493-409453875103}" srcOrd="3" destOrd="0" presId="urn:microsoft.com/office/officeart/2005/8/layout/vList6"/>
    <dgm:cxn modelId="{92863286-8AE2-4A3B-B50A-9688B43B8302}" type="presParOf" srcId="{0F789A2C-3F68-4E53-AF9F-70DBDB679DAD}" destId="{89E22455-1EFB-4DD7-BA1C-20E4716D2EEE}" srcOrd="4" destOrd="0" presId="urn:microsoft.com/office/officeart/2005/8/layout/vList6"/>
    <dgm:cxn modelId="{130F7EAE-6772-412B-8EBF-321F14217909}" type="presParOf" srcId="{89E22455-1EFB-4DD7-BA1C-20E4716D2EEE}" destId="{1F688FA7-9575-4568-A1DF-1AD045D4D0FD}" srcOrd="0" destOrd="0" presId="urn:microsoft.com/office/officeart/2005/8/layout/vList6"/>
    <dgm:cxn modelId="{6D8EDF5C-482A-44A7-936C-8B2264AD4A63}" type="presParOf" srcId="{89E22455-1EFB-4DD7-BA1C-20E4716D2EEE}" destId="{8E1EAEEA-750C-4E10-967E-63A84E1C1E3A}" srcOrd="1" destOrd="0" presId="urn:microsoft.com/office/officeart/2005/8/layout/vList6"/>
    <dgm:cxn modelId="{B317E25E-08CD-4DE6-A038-102E6E1E5B3B}" type="presParOf" srcId="{0F789A2C-3F68-4E53-AF9F-70DBDB679DAD}" destId="{09BD3DD8-CDFB-4478-B880-C1D31A7B19BF}" srcOrd="5" destOrd="0" presId="urn:microsoft.com/office/officeart/2005/8/layout/vList6"/>
    <dgm:cxn modelId="{69951464-B892-4A6C-9309-06418C5A306A}" type="presParOf" srcId="{0F789A2C-3F68-4E53-AF9F-70DBDB679DAD}" destId="{26F1484C-18D5-442F-B341-66797076F00B}" srcOrd="6" destOrd="0" presId="urn:microsoft.com/office/officeart/2005/8/layout/vList6"/>
    <dgm:cxn modelId="{5E5C1557-7BF2-4D49-AA36-47505E5878EF}" type="presParOf" srcId="{26F1484C-18D5-442F-B341-66797076F00B}" destId="{47A42BD8-958D-4FDA-B101-AA8DA7E754CC}" srcOrd="0" destOrd="0" presId="urn:microsoft.com/office/officeart/2005/8/layout/vList6"/>
    <dgm:cxn modelId="{D7E28586-1BCF-4B7C-8284-34EFCD121BA4}" type="presParOf" srcId="{26F1484C-18D5-442F-B341-66797076F00B}" destId="{A9EDE093-9E0F-4E99-9AA0-4166A3D0555E}" srcOrd="1" destOrd="0" presId="urn:microsoft.com/office/officeart/2005/8/layout/vList6"/>
    <dgm:cxn modelId="{7C1B11CC-A84D-4784-831B-907A712C1B2D}" type="presParOf" srcId="{0F789A2C-3F68-4E53-AF9F-70DBDB679DAD}" destId="{81EE0D6B-CC2E-4284-B856-0EDE79F7EBC9}" srcOrd="7" destOrd="0" presId="urn:microsoft.com/office/officeart/2005/8/layout/vList6"/>
    <dgm:cxn modelId="{3D3E602F-B0B4-4FE3-A650-AEBCF47EF6E2}" type="presParOf" srcId="{0F789A2C-3F68-4E53-AF9F-70DBDB679DAD}" destId="{8CD6EB4F-2F68-4504-9353-1BD93A9C7782}" srcOrd="8" destOrd="0" presId="urn:microsoft.com/office/officeart/2005/8/layout/vList6"/>
    <dgm:cxn modelId="{D5A28E11-71D0-4CD8-B38D-4C1959CCD5CB}" type="presParOf" srcId="{8CD6EB4F-2F68-4504-9353-1BD93A9C7782}" destId="{FD58345E-D2FC-4377-A50F-B5FEF6A1003D}" srcOrd="0" destOrd="0" presId="urn:microsoft.com/office/officeart/2005/8/layout/vList6"/>
    <dgm:cxn modelId="{9C982D3A-360B-406C-AAC2-136865007797}" type="presParOf" srcId="{8CD6EB4F-2F68-4504-9353-1BD93A9C7782}" destId="{BA1175A3-6825-4CCE-BE38-3BCAE5BC6D26}" srcOrd="1" destOrd="0" presId="urn:microsoft.com/office/officeart/2005/8/layout/vList6"/>
    <dgm:cxn modelId="{3062E8F2-4356-40DB-8DE0-541AF9E0D457}" type="presParOf" srcId="{0F789A2C-3F68-4E53-AF9F-70DBDB679DAD}" destId="{77CD5579-B9CF-42CC-A0D4-F3952BBB33B3}" srcOrd="9" destOrd="0" presId="urn:microsoft.com/office/officeart/2005/8/layout/vList6"/>
    <dgm:cxn modelId="{A868E660-DC33-4E97-8930-8BD68CD8634E}" type="presParOf" srcId="{0F789A2C-3F68-4E53-AF9F-70DBDB679DAD}" destId="{425ACBF0-3C1D-47C4-8E7A-8F5C8A5E3D0C}" srcOrd="10" destOrd="0" presId="urn:microsoft.com/office/officeart/2005/8/layout/vList6"/>
    <dgm:cxn modelId="{A75A6350-4991-4981-AC82-4BD6C96AFAD6}" type="presParOf" srcId="{425ACBF0-3C1D-47C4-8E7A-8F5C8A5E3D0C}" destId="{52F81090-E1E8-4B5C-A2D4-8F26D09CF488}" srcOrd="0" destOrd="0" presId="urn:microsoft.com/office/officeart/2005/8/layout/vList6"/>
    <dgm:cxn modelId="{BA5A5B6E-870B-47A9-A855-AC922AD82C02}" type="presParOf" srcId="{425ACBF0-3C1D-47C4-8E7A-8F5C8A5E3D0C}" destId="{7C2A64CC-46E3-4E82-B4A9-B185FA169A57}" srcOrd="1" destOrd="0" presId="urn:microsoft.com/office/officeart/2005/8/layout/vList6"/>
    <dgm:cxn modelId="{8A4309F4-535E-4F55-8AC4-3F8A71A28F6D}" type="presParOf" srcId="{0F789A2C-3F68-4E53-AF9F-70DBDB679DAD}" destId="{FD9A2308-B2C3-472D-9748-DC7D88A9809F}" srcOrd="11" destOrd="0" presId="urn:microsoft.com/office/officeart/2005/8/layout/vList6"/>
    <dgm:cxn modelId="{3EB14777-B26F-4C1E-A5F3-EF111E8FF5F6}" type="presParOf" srcId="{0F789A2C-3F68-4E53-AF9F-70DBDB679DAD}" destId="{92E4AB5A-4897-4DE1-B731-1202E8E7BA29}" srcOrd="12" destOrd="0" presId="urn:microsoft.com/office/officeart/2005/8/layout/vList6"/>
    <dgm:cxn modelId="{0E148AFB-85CB-4BB9-AA1A-CC357090DD85}" type="presParOf" srcId="{92E4AB5A-4897-4DE1-B731-1202E8E7BA29}" destId="{2E7129C0-ACDB-463F-BBED-F6D0578BA709}" srcOrd="0" destOrd="0" presId="urn:microsoft.com/office/officeart/2005/8/layout/vList6"/>
    <dgm:cxn modelId="{220C9553-92B9-472C-8AB1-0024B70C340E}" type="presParOf" srcId="{92E4AB5A-4897-4DE1-B731-1202E8E7BA29}" destId="{DFF72C3B-AD98-44E6-BEB1-704A6B7AB87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verbe « Être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Astérix et Obélix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 caractère</a:t>
          </a:r>
        </a:p>
        <a:p>
          <a:pPr rtl="0"/>
          <a:r>
            <a:rPr lang="fr-FR" sz="1800" b="0" noProof="0" dirty="0"/>
            <a:t>- Nombres de 0 à 20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100000" custLinFactNeighborX="-83" custLinFactNeighborY="1523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verbe « Être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Astérix et Obélix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 caractère</a:t>
          </a:r>
        </a:p>
        <a:p>
          <a:pPr rtl="0"/>
          <a:r>
            <a:rPr lang="fr-FR" sz="1800" b="0" noProof="0" dirty="0"/>
            <a:t>- Nombres de 0 à 20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100000" custLinFactNeighborX="-83" custLinFactNeighborY="1523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verbe « Être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Astérix et Obélix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Le caractère</a:t>
          </a:r>
        </a:p>
        <a:p>
          <a:pPr rtl="0"/>
          <a:r>
            <a:rPr lang="fr-FR" sz="1800" b="0" strike="sngStrike" noProof="0" dirty="0"/>
            <a:t>- Nombres de 0 à 20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100000" custLinFactNeighborX="-83" custLinFactNeighborY="1523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400" b="1" noProof="0" dirty="0">
              <a:solidFill>
                <a:schemeClr val="tx1"/>
              </a:solidFill>
            </a:rPr>
            <a:t>Grammaire</a:t>
          </a:r>
          <a:br>
            <a:rPr lang="fr-FR" sz="2400" b="1" noProof="0" dirty="0">
              <a:solidFill>
                <a:schemeClr val="tx1"/>
              </a:solidFill>
            </a:rPr>
          </a:br>
          <a:endParaRPr lang="fr-FR" sz="16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rtl="0"/>
          <a:r>
            <a:rPr lang="fr-FR" sz="2200" b="1" noProof="0" dirty="0">
              <a:solidFill>
                <a:schemeClr val="tx1"/>
              </a:solidFill>
            </a:rPr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200" b="1" noProof="0" dirty="0">
              <a:solidFill>
                <a:schemeClr val="tx1"/>
              </a:solidFill>
            </a:rPr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62" custLinFactY="214648" custLinFactNeighborX="-83" custLinFactNeighborY="3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count </a:t>
          </a:r>
          <a:r>
            <a:rPr lang="fr-FR" dirty="0" err="1"/>
            <a:t>until</a:t>
          </a:r>
          <a:r>
            <a:rPr lang="fr-FR" dirty="0"/>
            <a:t> 19.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group of </a:t>
          </a:r>
          <a:r>
            <a:rPr lang="fr-FR" dirty="0" err="1"/>
            <a:t>friends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his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supplies.	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Le verbe « Être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Astérix et Obélix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 caractère</a:t>
          </a:r>
        </a:p>
        <a:p>
          <a:pPr rtl="0"/>
          <a:r>
            <a:rPr lang="fr-FR" sz="1800" b="0" noProof="0" dirty="0"/>
            <a:t>- Nombres de 0 à 20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852" custLinFactY="100000" custLinFactNeighborX="-83" custLinFactNeighborY="1523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count </a:t>
          </a:r>
          <a:r>
            <a:rPr lang="fr-FR" dirty="0" err="1"/>
            <a:t>until</a:t>
          </a:r>
          <a:r>
            <a:rPr lang="fr-FR" dirty="0"/>
            <a:t> 19.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group of </a:t>
          </a:r>
          <a:r>
            <a:rPr lang="fr-FR" dirty="0" err="1"/>
            <a:t>friends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his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supplies.	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caractère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: nombres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ÊTRE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18C41-BC69-43A2-8235-E9D5D9527A2C}">
      <dsp:nvSpPr>
        <dsp:cNvPr id="0" name=""/>
        <dsp:cNvSpPr/>
      </dsp:nvSpPr>
      <dsp:spPr>
        <a:xfrm>
          <a:off x="4389119" y="3977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Astérix et Obélix</a:t>
          </a:r>
        </a:p>
      </dsp:txBody>
      <dsp:txXfrm>
        <a:off x="4389119" y="78278"/>
        <a:ext cx="6360778" cy="445803"/>
      </dsp:txXfrm>
    </dsp:sp>
    <dsp:sp modelId="{CE9F0046-263B-4F6B-8D1F-AC2701395473}">
      <dsp:nvSpPr>
        <dsp:cNvPr id="0" name=""/>
        <dsp:cNvSpPr/>
      </dsp:nvSpPr>
      <dsp:spPr>
        <a:xfrm>
          <a:off x="0" y="3977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29016" y="32993"/>
        <a:ext cx="4331088" cy="536373"/>
      </dsp:txXfrm>
    </dsp:sp>
    <dsp:sp modelId="{182F3C1C-4ADF-4437-85DE-4D8A68339044}">
      <dsp:nvSpPr>
        <dsp:cNvPr id="0" name=""/>
        <dsp:cNvSpPr/>
      </dsp:nvSpPr>
      <dsp:spPr>
        <a:xfrm>
          <a:off x="4389119" y="657822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/>
            <a:t>Recherche des phrases clés</a:t>
          </a:r>
          <a:endParaRPr lang="fr-FR" sz="1600" kern="1200" noProof="0" dirty="0"/>
        </a:p>
      </dsp:txBody>
      <dsp:txXfrm>
        <a:off x="4389119" y="732123"/>
        <a:ext cx="6360778" cy="445803"/>
      </dsp:txXfrm>
    </dsp:sp>
    <dsp:sp modelId="{386C7BCE-C826-4389-AA01-61F29E769C92}">
      <dsp:nvSpPr>
        <dsp:cNvPr id="0" name=""/>
        <dsp:cNvSpPr/>
      </dsp:nvSpPr>
      <dsp:spPr>
        <a:xfrm>
          <a:off x="0" y="657822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</a:t>
          </a:r>
        </a:p>
      </dsp:txBody>
      <dsp:txXfrm>
        <a:off x="29016" y="686838"/>
        <a:ext cx="4331088" cy="536373"/>
      </dsp:txXfrm>
    </dsp:sp>
    <dsp:sp modelId="{8E1EAEEA-750C-4E10-967E-63A84E1C1E3A}">
      <dsp:nvSpPr>
        <dsp:cNvPr id="0" name=""/>
        <dsp:cNvSpPr/>
      </dsp:nvSpPr>
      <dsp:spPr>
        <a:xfrm>
          <a:off x="4389119" y="1311668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caractère</a:t>
          </a:r>
        </a:p>
      </dsp:txBody>
      <dsp:txXfrm>
        <a:off x="4389119" y="1385969"/>
        <a:ext cx="6360778" cy="445803"/>
      </dsp:txXfrm>
    </dsp:sp>
    <dsp:sp modelId="{1F688FA7-9575-4568-A1DF-1AD045D4D0FD}">
      <dsp:nvSpPr>
        <dsp:cNvPr id="0" name=""/>
        <dsp:cNvSpPr/>
      </dsp:nvSpPr>
      <dsp:spPr>
        <a:xfrm>
          <a:off x="0" y="1311668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29016" y="1340684"/>
        <a:ext cx="4331088" cy="536373"/>
      </dsp:txXfrm>
    </dsp:sp>
    <dsp:sp modelId="{A9EDE093-9E0F-4E99-9AA0-4166A3D0555E}">
      <dsp:nvSpPr>
        <dsp:cNvPr id="0" name=""/>
        <dsp:cNvSpPr/>
      </dsp:nvSpPr>
      <dsp:spPr>
        <a:xfrm>
          <a:off x="4389119" y="1965513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nombres de 0 à 20</a:t>
          </a:r>
        </a:p>
      </dsp:txBody>
      <dsp:txXfrm>
        <a:off x="4389119" y="2039814"/>
        <a:ext cx="6360778" cy="445803"/>
      </dsp:txXfrm>
    </dsp:sp>
    <dsp:sp modelId="{47A42BD8-958D-4FDA-B101-AA8DA7E754CC}">
      <dsp:nvSpPr>
        <dsp:cNvPr id="0" name=""/>
        <dsp:cNvSpPr/>
      </dsp:nvSpPr>
      <dsp:spPr>
        <a:xfrm>
          <a:off x="0" y="1965513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Vocabulaire</a:t>
          </a:r>
        </a:p>
      </dsp:txBody>
      <dsp:txXfrm>
        <a:off x="29016" y="1994529"/>
        <a:ext cx="4331088" cy="536373"/>
      </dsp:txXfrm>
    </dsp:sp>
    <dsp:sp modelId="{BA1175A3-6825-4CCE-BE38-3BCAE5BC6D26}">
      <dsp:nvSpPr>
        <dsp:cNvPr id="0" name=""/>
        <dsp:cNvSpPr/>
      </dsp:nvSpPr>
      <dsp:spPr>
        <a:xfrm>
          <a:off x="4389119" y="2619359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verbe ÊTRE</a:t>
          </a:r>
        </a:p>
      </dsp:txBody>
      <dsp:txXfrm>
        <a:off x="4389119" y="2693660"/>
        <a:ext cx="6360778" cy="445803"/>
      </dsp:txXfrm>
    </dsp:sp>
    <dsp:sp modelId="{FD58345E-D2FC-4377-A50F-B5FEF6A1003D}">
      <dsp:nvSpPr>
        <dsp:cNvPr id="0" name=""/>
        <dsp:cNvSpPr/>
      </dsp:nvSpPr>
      <dsp:spPr>
        <a:xfrm>
          <a:off x="0" y="2619359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29016" y="2648375"/>
        <a:ext cx="4331088" cy="536373"/>
      </dsp:txXfrm>
    </dsp:sp>
    <dsp:sp modelId="{7C2A64CC-46E3-4E82-B4A9-B185FA169A57}">
      <dsp:nvSpPr>
        <dsp:cNvPr id="0" name=""/>
        <dsp:cNvSpPr/>
      </dsp:nvSpPr>
      <dsp:spPr>
        <a:xfrm>
          <a:off x="4389119" y="3273205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verbe Être</a:t>
          </a:r>
        </a:p>
      </dsp:txBody>
      <dsp:txXfrm>
        <a:off x="4389119" y="3347506"/>
        <a:ext cx="6360778" cy="445803"/>
      </dsp:txXfrm>
    </dsp:sp>
    <dsp:sp modelId="{52F81090-E1E8-4B5C-A2D4-8F26D09CF488}">
      <dsp:nvSpPr>
        <dsp:cNvPr id="0" name=""/>
        <dsp:cNvSpPr/>
      </dsp:nvSpPr>
      <dsp:spPr>
        <a:xfrm>
          <a:off x="0" y="3273205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Phonétique</a:t>
          </a:r>
        </a:p>
      </dsp:txBody>
      <dsp:txXfrm>
        <a:off x="29016" y="3302221"/>
        <a:ext cx="4331088" cy="536373"/>
      </dsp:txXfrm>
    </dsp:sp>
    <dsp:sp modelId="{DFF72C3B-AD98-44E6-BEB1-704A6B7AB87D}">
      <dsp:nvSpPr>
        <dsp:cNvPr id="0" name=""/>
        <dsp:cNvSpPr/>
      </dsp:nvSpPr>
      <dsp:spPr>
        <a:xfrm>
          <a:off x="4389119" y="3927050"/>
          <a:ext cx="6583680" cy="5944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Présenter ma bande de copains</a:t>
          </a:r>
        </a:p>
      </dsp:txBody>
      <dsp:txXfrm>
        <a:off x="4389119" y="4001351"/>
        <a:ext cx="6360778" cy="445803"/>
      </dsp:txXfrm>
    </dsp:sp>
    <dsp:sp modelId="{2E7129C0-ACDB-463F-BBED-F6D0578BA709}">
      <dsp:nvSpPr>
        <dsp:cNvPr id="0" name=""/>
        <dsp:cNvSpPr/>
      </dsp:nvSpPr>
      <dsp:spPr>
        <a:xfrm>
          <a:off x="0" y="3927050"/>
          <a:ext cx="4389120" cy="594405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Production</a:t>
          </a:r>
        </a:p>
      </dsp:txBody>
      <dsp:txXfrm>
        <a:off x="29016" y="3956066"/>
        <a:ext cx="4331088" cy="5363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Nombres de 0 à 20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verbe « Être »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Astérix et Obélix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Nombres de 0 à 20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verbe « Être »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Astérix et Obélix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Nombres de 0 à 20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verbe « Être »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Astérix et Obélix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>
              <a:solidFill>
                <a:schemeClr val="tx1"/>
              </a:solidFill>
            </a:rPr>
            <a:t>Vocabulaire</a:t>
          </a:r>
        </a:p>
      </dsp:txBody>
      <dsp:txXfrm>
        <a:off x="2297" y="1147490"/>
        <a:ext cx="3574968" cy="1147490"/>
      </dsp:txXfrm>
    </dsp:sp>
    <dsp:sp modelId="{279DFE09-28EE-48A2-B192-FFEC93ADF17D}">
      <dsp:nvSpPr>
        <dsp:cNvPr id="0" name=""/>
        <dsp:cNvSpPr/>
      </dsp:nvSpPr>
      <dsp:spPr>
        <a:xfrm>
          <a:off x="1312139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>
              <a:solidFill>
                <a:schemeClr val="tx1"/>
              </a:solidFill>
            </a:rPr>
            <a:t>Grammaire</a:t>
          </a:r>
          <a:br>
            <a:rPr lang="fr-FR" sz="2400" b="1" kern="1200" noProof="0" dirty="0">
              <a:solidFill>
                <a:schemeClr val="tx1"/>
              </a:solidFill>
            </a:rPr>
          </a:br>
          <a:endParaRPr lang="fr-FR" sz="1600" b="0" kern="1200" noProof="0" dirty="0">
            <a:solidFill>
              <a:schemeClr val="tx1"/>
            </a:solidFill>
          </a:endParaRPr>
        </a:p>
      </dsp:txBody>
      <dsp:txXfrm>
        <a:off x="3684515" y="1147490"/>
        <a:ext cx="3574968" cy="1147490"/>
      </dsp:txXfrm>
    </dsp:sp>
    <dsp:sp modelId="{112E1D68-647B-46C7-AF2C-FF0A84DB584F}">
      <dsp:nvSpPr>
        <dsp:cNvPr id="0" name=""/>
        <dsp:cNvSpPr/>
      </dsp:nvSpPr>
      <dsp:spPr>
        <a:xfrm>
          <a:off x="4994357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86872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t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>
              <a:solidFill>
                <a:schemeClr val="tx1"/>
              </a:solidFill>
            </a:rPr>
            <a:t>Culture</a:t>
          </a:r>
        </a:p>
      </dsp:txBody>
      <dsp:txXfrm>
        <a:off x="7366733" y="1147490"/>
        <a:ext cx="3574968" cy="1147490"/>
      </dsp:txXfrm>
    </dsp:sp>
    <dsp:sp modelId="{6D76E5FF-7D2E-406A-B668-9F0EAFB414C8}">
      <dsp:nvSpPr>
        <dsp:cNvPr id="0" name=""/>
        <dsp:cNvSpPr/>
      </dsp:nvSpPr>
      <dsp:spPr>
        <a:xfrm>
          <a:off x="8676575" y="172123"/>
          <a:ext cx="955285" cy="95528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867167"/>
          <a:ext cx="10128488" cy="155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15"/>
          <a:ext cx="6245265" cy="14407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35827" y="324784"/>
          <a:ext cx="792413" cy="7924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664067" y="615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count </a:t>
          </a:r>
          <a:r>
            <a:rPr lang="fr-FR" sz="2500" kern="1200" dirty="0" err="1"/>
            <a:t>until</a:t>
          </a:r>
          <a:r>
            <a:rPr lang="fr-FR" sz="2500" kern="1200" dirty="0"/>
            <a:t> 19.</a:t>
          </a:r>
          <a:endParaRPr lang="en-US" sz="2500" kern="1200" dirty="0"/>
        </a:p>
      </dsp:txBody>
      <dsp:txXfrm>
        <a:off x="1664067" y="615"/>
        <a:ext cx="4581197" cy="1440751"/>
      </dsp:txXfrm>
    </dsp:sp>
    <dsp:sp modelId="{7FA56A28-0886-431B-BC4E-857206CD9AEE}">
      <dsp:nvSpPr>
        <dsp:cNvPr id="0" name=""/>
        <dsp:cNvSpPr/>
      </dsp:nvSpPr>
      <dsp:spPr>
        <a:xfrm>
          <a:off x="0" y="1801554"/>
          <a:ext cx="6245265" cy="14407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35827" y="2125723"/>
          <a:ext cx="792413" cy="7924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664067" y="1801554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present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group of </a:t>
          </a:r>
          <a:r>
            <a:rPr lang="fr-FR" sz="2500" kern="1200" dirty="0" err="1"/>
            <a:t>friends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664067" y="1801554"/>
        <a:ext cx="4581197" cy="1440751"/>
      </dsp:txXfrm>
    </dsp:sp>
    <dsp:sp modelId="{1F610919-549D-4BE3-9D74-B1DACC95D2B9}">
      <dsp:nvSpPr>
        <dsp:cNvPr id="0" name=""/>
        <dsp:cNvSpPr/>
      </dsp:nvSpPr>
      <dsp:spPr>
        <a:xfrm>
          <a:off x="0" y="3602493"/>
          <a:ext cx="6245265" cy="14407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35827" y="3926662"/>
          <a:ext cx="792413" cy="7924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664067" y="3602493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his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supplies.	</a:t>
          </a:r>
          <a:endParaRPr lang="en-US" sz="2500" kern="1200" dirty="0"/>
        </a:p>
      </dsp:txBody>
      <dsp:txXfrm>
        <a:off x="1664067" y="3602493"/>
        <a:ext cx="4581197" cy="1440751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caractère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Nombres de 0 à 20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verbe « Être »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Astérix et Obélix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641394"/>
          <a:ext cx="10128488" cy="338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15"/>
          <a:ext cx="6245265" cy="14407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35827" y="324784"/>
          <a:ext cx="792413" cy="7924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664067" y="615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count </a:t>
          </a:r>
          <a:r>
            <a:rPr lang="fr-FR" sz="2500" kern="1200" dirty="0" err="1"/>
            <a:t>until</a:t>
          </a:r>
          <a:r>
            <a:rPr lang="fr-FR" sz="2500" kern="1200" dirty="0"/>
            <a:t> 19.</a:t>
          </a:r>
          <a:endParaRPr lang="en-US" sz="2500" kern="1200" dirty="0"/>
        </a:p>
      </dsp:txBody>
      <dsp:txXfrm>
        <a:off x="1664067" y="615"/>
        <a:ext cx="4581197" cy="1440751"/>
      </dsp:txXfrm>
    </dsp:sp>
    <dsp:sp modelId="{7FA56A28-0886-431B-BC4E-857206CD9AEE}">
      <dsp:nvSpPr>
        <dsp:cNvPr id="0" name=""/>
        <dsp:cNvSpPr/>
      </dsp:nvSpPr>
      <dsp:spPr>
        <a:xfrm>
          <a:off x="0" y="1801554"/>
          <a:ext cx="6245265" cy="144075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35827" y="2125723"/>
          <a:ext cx="792413" cy="7924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664067" y="1801554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present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group of </a:t>
          </a:r>
          <a:r>
            <a:rPr lang="fr-FR" sz="2500" kern="1200" dirty="0" err="1"/>
            <a:t>friends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664067" y="1801554"/>
        <a:ext cx="4581197" cy="1440751"/>
      </dsp:txXfrm>
    </dsp:sp>
    <dsp:sp modelId="{1F610919-549D-4BE3-9D74-B1DACC95D2B9}">
      <dsp:nvSpPr>
        <dsp:cNvPr id="0" name=""/>
        <dsp:cNvSpPr/>
      </dsp:nvSpPr>
      <dsp:spPr>
        <a:xfrm>
          <a:off x="0" y="3602493"/>
          <a:ext cx="6245265" cy="144075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35827" y="3926662"/>
          <a:ext cx="792413" cy="7924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664067" y="3602493"/>
          <a:ext cx="4581197" cy="1440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79" tIns="152479" rIns="152479" bIns="1524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name</a:t>
          </a:r>
          <a:r>
            <a:rPr lang="fr-FR" sz="2500" kern="1200" dirty="0"/>
            <a:t> </a:t>
          </a:r>
          <a:r>
            <a:rPr lang="fr-FR" sz="2500" kern="1200" dirty="0" err="1"/>
            <a:t>his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supplies.	</a:t>
          </a:r>
          <a:endParaRPr lang="en-US" sz="2500" kern="1200" dirty="0"/>
        </a:p>
      </dsp:txBody>
      <dsp:txXfrm>
        <a:off x="1664067" y="3602493"/>
        <a:ext cx="4581197" cy="144075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47891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1785" y="0"/>
        <a:ext cx="2039480" cy="247891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de texte</a:t>
          </a:r>
          <a:endParaRPr lang="fr-FR" sz="1400" kern="1200" dirty="0"/>
        </a:p>
      </dsp:txBody>
      <dsp:txXfrm>
        <a:off x="1806894" y="0"/>
        <a:ext cx="1853562" cy="247891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caractère</a:t>
          </a:r>
          <a:endParaRPr lang="fr-FR" sz="1400" kern="1200" dirty="0"/>
        </a:p>
      </dsp:txBody>
      <dsp:txXfrm>
        <a:off x="3488057" y="0"/>
        <a:ext cx="1853562" cy="247891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: nombres</a:t>
          </a:r>
          <a:endParaRPr lang="fr-FR" sz="1400" kern="1200" dirty="0"/>
        </a:p>
      </dsp:txBody>
      <dsp:txXfrm>
        <a:off x="5169219" y="0"/>
        <a:ext cx="1853562" cy="247891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Gr: ÊTRE</a:t>
          </a:r>
          <a:endParaRPr lang="fr-FR" sz="1400" kern="1200" dirty="0"/>
        </a:p>
      </dsp:txBody>
      <dsp:txXfrm>
        <a:off x="6850382" y="0"/>
        <a:ext cx="1853562" cy="247891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Phonétique</a:t>
          </a:r>
          <a:endParaRPr lang="fr-FR" sz="1400" kern="1200" dirty="0"/>
        </a:p>
      </dsp:txBody>
      <dsp:txXfrm>
        <a:off x="8531545" y="0"/>
        <a:ext cx="1853562" cy="247891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47891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Production</a:t>
          </a:r>
          <a:endParaRPr lang="fr-FR" sz="1400" kern="1200" dirty="0"/>
        </a:p>
      </dsp:txBody>
      <dsp:txXfrm>
        <a:off x="10212707" y="0"/>
        <a:ext cx="1853562" cy="247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4817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3E71E-06E0-4E46-9479-80E7F02976FD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1" y="4620577"/>
            <a:ext cx="5852160" cy="37804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54AB9-9771-498F-9DDE-097926203DD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6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887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82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82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54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56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DD693-D922-0235-F3C5-BA7FEEF88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8BD889-3DF4-FD21-9E2C-C8B271F4C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934213-1E83-C493-D3E4-A1B39006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A87703-809B-A610-C0F6-FF80AF94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8EAE65-719D-921D-4D31-114E08402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671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1B885D-8082-4B81-EFF3-BF31322F1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80A6C7-AAB4-77B5-E775-4F25F0748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33FEF4-11CA-F9AC-433E-481274E57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06CA6D-EDCE-FCE3-F137-35930135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DF1A3E-1C2E-B53C-8DA4-C1774476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46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5B2AB9-F52B-99A7-C1DB-070CAF7046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2831C7-1ECE-49BD-09DC-9AF0F06EE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C7DA1-EC83-345A-7405-AFB47F1E7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6CD5D8-2773-8F22-A25F-08A7A12B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B5C04D-909B-73AD-5B94-6D34DB979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9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DD0F9-DE27-C83B-30DB-61D3F91BE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95524F-BCF7-E14B-3913-F3265DF97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4665D5-4973-EBA3-4860-D04517C67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435BE9-9C5D-A60E-C71D-AB45850A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AAF9DA-6034-C648-50CD-F67B02A3B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83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C54727-D5F8-ADBB-6405-86E08C652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9AA58B-0CB6-C048-8BEA-BF17A9364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4CD5F3-DA94-6C4F-DBE0-E3B8AEA8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C4E901-906C-45DA-A0DC-579AB6ED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C7A337-40D5-DB23-9431-BFB3B7833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12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55718-6A18-12BE-4754-18F0E7B7E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6DB2CE-0CE9-8AC3-D984-3E49BBE94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870318-6FC5-3F1F-0DD8-03AC730DF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7DBA74-FE07-843A-2F7C-AF04686E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2F337FB-43B1-C7DD-5637-5C4690127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BF6AB0-F72A-EFF8-99D1-CBA51F4E5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58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685B0-1A89-A3B5-DEAD-F8CC3243A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E46E84-4034-0BB9-A626-ABC2E0463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B7C567-CB7E-36BC-43A6-DD5F6281E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8E1DF2F-CDEE-59A3-196F-FF16A33D0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29B441-CABD-E4AE-44EE-0B29FDDA7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57EAB57-68E0-A0C6-79D3-337C79FF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65BBA4-3188-8613-2556-B2957D017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383227-1B51-BC4D-E0B4-FA90324A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72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CF6D3F-9027-9B00-2F41-C0EC939D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60C79A8-A687-3AC9-E42B-E5483E7F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43113A-8458-E700-9835-C67E0F7C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5FFAD3-1797-C8DC-B086-C6BC1EA0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15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A8F133F-D4BB-68B3-FB08-077996ABC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6DA7B5-E920-B998-E503-8803C2C25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05DE16-A1B1-5AFE-782B-EB667628A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49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D7101F-8971-94AE-927F-B418718A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FD1224-FD30-4207-D804-91C18C847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B3563C-9D36-3E7F-AF22-123578F70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896334-8EEA-6DC7-24F2-1E8D4A5C2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B38230-C46E-1266-7E84-17DF4B62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1C188C-382E-8ABC-7142-4CC67CE6B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2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8E734-6C6F-5115-4285-A3C37CAF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68740C-B77E-BC2D-F1C7-D947D4C2E2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B92CE0-3D36-D229-2644-602303DC1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7C6A49-AF0A-9365-B5C4-2A74A3A5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000859-4A13-BA4B-71D9-346FAE6FF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3262F9-7EFF-9BC2-9DDB-A15262343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45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687BB45-A8FC-5199-C2C1-A09CD5499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D1F5C3-C99A-8093-F8FF-945CA6BB8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FDD4D5-2117-21B0-A736-F605EF9D5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0A626-A2F0-45C5-BDC9-CDFC3D9E25EE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799A94-DE5F-9D12-E360-1F50B715A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96312E-6339-DC1A-4353-5861D5BC6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9B248-0464-4D31-9DF6-BF8DB3214B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14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7.xml"/><Relationship Id="rId9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24.jpeg"/><Relationship Id="rId3" Type="http://schemas.microsoft.com/office/2007/relationships/media" Target="../media/media2.mp3"/><Relationship Id="rId21" Type="http://schemas.openxmlformats.org/officeDocument/2006/relationships/diagramData" Target="../diagrams/data21.xml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5" Type="http://schemas.microsoft.com/office/2007/relationships/diagramDrawing" Target="../diagrams/drawing21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diagramColors" Target="../diagrams/colors21.xml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openxmlformats.org/officeDocument/2006/relationships/diagramQuickStyle" Target="../diagrams/quickStyle21.xml"/><Relationship Id="rId10" Type="http://schemas.openxmlformats.org/officeDocument/2006/relationships/audio" Target="../media/media5.mp3"/><Relationship Id="rId19" Type="http://schemas.openxmlformats.org/officeDocument/2006/relationships/image" Target="../media/image25.gif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diagramLayout" Target="../diagrams/layout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24.jpeg"/><Relationship Id="rId3" Type="http://schemas.microsoft.com/office/2007/relationships/media" Target="../media/media2.mp3"/><Relationship Id="rId21" Type="http://schemas.openxmlformats.org/officeDocument/2006/relationships/diagramData" Target="../diagrams/data22.xml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5" Type="http://schemas.microsoft.com/office/2007/relationships/diagramDrawing" Target="../diagrams/drawing22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image" Target="../media/image26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diagramColors" Target="../diagrams/colors22.xml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openxmlformats.org/officeDocument/2006/relationships/diagramQuickStyle" Target="../diagrams/quickStyle22.xml"/><Relationship Id="rId10" Type="http://schemas.openxmlformats.org/officeDocument/2006/relationships/audio" Target="../media/media5.mp3"/><Relationship Id="rId19" Type="http://schemas.openxmlformats.org/officeDocument/2006/relationships/image" Target="../media/image25.gif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diagramLayout" Target="../diagrams/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hyperlink" Target="https://play.kahoot.it/v2/?quizId=59ffe2cc-2590-48c7-9cf0-10b3aea448ff" TargetMode="External"/><Relationship Id="rId7" Type="http://schemas.openxmlformats.org/officeDocument/2006/relationships/diagramColors" Target="../diagrams/colors23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6.xml"/><Relationship Id="rId9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hyperlink" Target="https://play.kahoot.it/v2/?quizId=b66a3fff-7153-4033-ba93-27a467ad6d1a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image" Target="../media/image29.jpeg"/><Relationship Id="rId7" Type="http://schemas.openxmlformats.org/officeDocument/2006/relationships/diagramLayout" Target="../diagrams/layout2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nNcdkuqGWo?feature=oembed" TargetMode="External"/><Relationship Id="rId6" Type="http://schemas.openxmlformats.org/officeDocument/2006/relationships/diagramData" Target="../diagrams/data29.xml"/><Relationship Id="rId5" Type="http://schemas.openxmlformats.org/officeDocument/2006/relationships/image" Target="../media/image30.jpeg"/><Relationship Id="rId10" Type="http://schemas.microsoft.com/office/2007/relationships/diagramDrawing" Target="../diagrams/drawing29.xml"/><Relationship Id="rId4" Type="http://schemas.openxmlformats.org/officeDocument/2006/relationships/image" Target="../media/image25.gif"/><Relationship Id="rId9" Type="http://schemas.openxmlformats.org/officeDocument/2006/relationships/diagramColors" Target="../diagrams/colors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hyperlink" Target="https://create.kahoot.it/details/6359b0c5-ee39-4c48-9794-72c9679e66c5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oBI837NxbI?feature=oembed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5.xml"/><Relationship Id="rId9" Type="http://schemas.openxmlformats.org/officeDocument/2006/relationships/image" Target="../media/image1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7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3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hyperlink" Target="https://play.kahoot.it/v2/?quizId=a4ff264e-70be-4782-bfa0-910a620b5fb8" TargetMode="External"/><Relationship Id="rId11" Type="http://schemas.microsoft.com/office/2007/relationships/diagramDrawing" Target="../diagrams/drawing37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37.xml"/><Relationship Id="rId4" Type="http://schemas.openxmlformats.org/officeDocument/2006/relationships/image" Target="../media/image25.gif"/><Relationship Id="rId9" Type="http://schemas.openxmlformats.org/officeDocument/2006/relationships/diagramQuickStyle" Target="../diagrams/quickStyle3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3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25.gif"/><Relationship Id="rId9" Type="http://schemas.microsoft.com/office/2007/relationships/diagramDrawing" Target="../diagrams/drawing3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://baoyenbai.com.vn/16/176716/bo_truyen_tranh_noi_tieng_the_gioi_nhung_cuoc_phieu_luu_cua_asterix_ra_mat_doc_gia_viet_nam.aspx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3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diagramData" Target="../diagrams/data43.xml"/><Relationship Id="rId5" Type="http://schemas.openxmlformats.org/officeDocument/2006/relationships/image" Target="../media/image26.png"/><Relationship Id="rId10" Type="http://schemas.microsoft.com/office/2007/relationships/diagramDrawing" Target="../diagrams/drawing43.xml"/><Relationship Id="rId4" Type="http://schemas.openxmlformats.org/officeDocument/2006/relationships/image" Target="../media/image25.gif"/><Relationship Id="rId9" Type="http://schemas.openxmlformats.org/officeDocument/2006/relationships/diagramColors" Target="../diagrams/colors4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image" Target="../media/image37.png"/><Relationship Id="rId7" Type="http://schemas.openxmlformats.org/officeDocument/2006/relationships/diagramLayout" Target="../diagrams/layout4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4.xml"/><Relationship Id="rId5" Type="http://schemas.openxmlformats.org/officeDocument/2006/relationships/image" Target="../media/image39.png"/><Relationship Id="rId10" Type="http://schemas.microsoft.com/office/2007/relationships/diagramDrawing" Target="../diagrams/drawing44.xml"/><Relationship Id="rId4" Type="http://schemas.openxmlformats.org/officeDocument/2006/relationships/image" Target="../media/image38.gif"/><Relationship Id="rId9" Type="http://schemas.openxmlformats.org/officeDocument/2006/relationships/diagramColors" Target="../diagrams/colors4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5.xml"/><Relationship Id="rId3" Type="http://schemas.openxmlformats.org/officeDocument/2006/relationships/image" Target="../media/image40.png"/><Relationship Id="rId7" Type="http://schemas.openxmlformats.org/officeDocument/2006/relationships/diagramData" Target="../diagrams/data4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11" Type="http://schemas.microsoft.com/office/2007/relationships/diagramDrawing" Target="../diagrams/drawing45.xml"/><Relationship Id="rId5" Type="http://schemas.openxmlformats.org/officeDocument/2006/relationships/image" Target="../media/image42.png"/><Relationship Id="rId10" Type="http://schemas.openxmlformats.org/officeDocument/2006/relationships/diagramColors" Target="../diagrams/colors45.xml"/><Relationship Id="rId4" Type="http://schemas.openxmlformats.org/officeDocument/2006/relationships/image" Target="../media/image41.png"/><Relationship Id="rId9" Type="http://schemas.openxmlformats.org/officeDocument/2006/relationships/diagramQuickStyle" Target="../diagrams/quickStyle4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7.xml"/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12" Type="http://schemas.microsoft.com/office/2007/relationships/diagramDrawing" Target="../diagrams/drawing4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11" Type="http://schemas.openxmlformats.org/officeDocument/2006/relationships/diagramColors" Target="../diagrams/colors47.xml"/><Relationship Id="rId5" Type="http://schemas.openxmlformats.org/officeDocument/2006/relationships/diagramQuickStyle" Target="../diagrams/quickStyle46.xml"/><Relationship Id="rId10" Type="http://schemas.openxmlformats.org/officeDocument/2006/relationships/diagramQuickStyle" Target="../diagrams/quickStyle47.xml"/><Relationship Id="rId4" Type="http://schemas.openxmlformats.org/officeDocument/2006/relationships/diagramLayout" Target="../diagrams/layout46.xml"/><Relationship Id="rId9" Type="http://schemas.openxmlformats.org/officeDocument/2006/relationships/diagramLayout" Target="../diagrams/layout4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play/21169/450/780" TargetMode="External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hyperlink" Target="https://wordwall.net/play/21168/897/69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21169/101/588" TargetMode="External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0" Type="http://schemas.openxmlformats.org/officeDocument/2006/relationships/hyperlink" Target="https://wordwall.net/play/21169/746/188" TargetMode="External"/><Relationship Id="rId4" Type="http://schemas.openxmlformats.org/officeDocument/2006/relationships/hyperlink" Target="https://wordwall.net/play/21169/360/607" TargetMode="External"/><Relationship Id="rId9" Type="http://schemas.openxmlformats.org/officeDocument/2006/relationships/image" Target="../media/image4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Layout" Target="../diagrams/layou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7.xml"/><Relationship Id="rId5" Type="http://schemas.openxmlformats.org/officeDocument/2006/relationships/diagramQuickStyle" Target="../diagrams/quickStyle6.xml"/><Relationship Id="rId15" Type="http://schemas.microsoft.com/office/2007/relationships/diagramDrawing" Target="../diagrams/drawing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20.png"/><Relationship Id="rId7" Type="http://schemas.openxmlformats.org/officeDocument/2006/relationships/diagramQuickStyle" Target="../diagrams/quickStyle1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21.png"/><Relationship Id="rId9" Type="http://schemas.microsoft.com/office/2007/relationships/diagramDrawing" Target="../diagrams/drawin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88AD040-7920-45D4-7834-D8D02AF12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142173"/>
            <a:ext cx="10134600" cy="4513272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0FB336F2-0529-F1AC-179B-1D8CAE721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66057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8472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744397-3971-AB06-4E06-0FE87795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87700"/>
            <a:ext cx="10506456" cy="78331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502C3B1-A334-C462-65EE-60993DE355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432037"/>
              </p:ext>
            </p:extLst>
          </p:nvPr>
        </p:nvGraphicFramePr>
        <p:xfrm>
          <a:off x="838200" y="2189248"/>
          <a:ext cx="10515601" cy="3130575"/>
        </p:xfrm>
        <a:graphic>
          <a:graphicData uri="http://schemas.openxmlformats.org/drawingml/2006/table">
            <a:tbl>
              <a:tblPr firstRow="1" firstCol="1" bandRow="1"/>
              <a:tblGrid>
                <a:gridCol w="5105400">
                  <a:extLst>
                    <a:ext uri="{9D8B030D-6E8A-4147-A177-3AD203B41FA5}">
                      <a16:colId xmlns:a16="http://schemas.microsoft.com/office/drawing/2014/main" val="3380412912"/>
                    </a:ext>
                  </a:extLst>
                </a:gridCol>
                <a:gridCol w="5410201">
                  <a:extLst>
                    <a:ext uri="{9D8B030D-6E8A-4147-A177-3AD203B41FA5}">
                      <a16:colId xmlns:a16="http://schemas.microsoft.com/office/drawing/2014/main" val="2890601342"/>
                    </a:ext>
                  </a:extLst>
                </a:gridCol>
              </a:tblGrid>
              <a:tr h="55471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Présenter ses amis</a:t>
                      </a:r>
                      <a:endParaRPr lang="fr-F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89728"/>
                  </a:ext>
                </a:extLst>
              </a:tr>
              <a:tr h="1562623"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</a:t>
                      </a:r>
                    </a:p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copine, Imane. 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ma bande de copines</a:t>
                      </a:r>
                    </a:p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Lise et Léa, elles sont jumelles.</a:t>
                      </a: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344978"/>
                  </a:ext>
                </a:extLst>
              </a:tr>
              <a:tr h="1013235"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sympa</a:t>
                      </a:r>
                    </a:p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 êtes super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vous présente Xavier</a:t>
                      </a:r>
                    </a:p>
                    <a:p>
                      <a:pPr marL="457200" marR="0" lvl="0" indent="-45720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ses deux copains : Loïc et Oscar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31497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EBBD8DC-3E04-61F3-FF10-9E4F69F13D2D}"/>
              </a:ext>
            </a:extLst>
          </p:cNvPr>
          <p:cNvSpPr/>
          <p:nvPr/>
        </p:nvSpPr>
        <p:spPr>
          <a:xfrm>
            <a:off x="914400" y="2788276"/>
            <a:ext cx="4939048" cy="14810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23C2C-024D-8168-3560-051470E05833}"/>
              </a:ext>
            </a:extLst>
          </p:cNvPr>
          <p:cNvSpPr/>
          <p:nvPr/>
        </p:nvSpPr>
        <p:spPr>
          <a:xfrm>
            <a:off x="865953" y="4363992"/>
            <a:ext cx="4939048" cy="8595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B75110-982F-9D18-227D-FC59C6AA425A}"/>
              </a:ext>
            </a:extLst>
          </p:cNvPr>
          <p:cNvSpPr/>
          <p:nvPr/>
        </p:nvSpPr>
        <p:spPr>
          <a:xfrm>
            <a:off x="6091749" y="2788276"/>
            <a:ext cx="4939048" cy="8595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0C6D69-2B67-EF41-9BBE-0763B02A395B}"/>
              </a:ext>
            </a:extLst>
          </p:cNvPr>
          <p:cNvSpPr/>
          <p:nvPr/>
        </p:nvSpPr>
        <p:spPr>
          <a:xfrm>
            <a:off x="6109877" y="4363992"/>
            <a:ext cx="5101182" cy="8595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6E9DD306-8B72-DAB4-7674-0C3790174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66057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599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44397-3971-AB06-4E06-0FE87795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87700"/>
            <a:ext cx="10506456" cy="78331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502C3B1-A334-C462-65EE-60993DE355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5749910"/>
              </p:ext>
            </p:extLst>
          </p:nvPr>
        </p:nvGraphicFramePr>
        <p:xfrm>
          <a:off x="838200" y="2189248"/>
          <a:ext cx="10515601" cy="3130575"/>
        </p:xfrm>
        <a:graphic>
          <a:graphicData uri="http://schemas.openxmlformats.org/drawingml/2006/table">
            <a:tbl>
              <a:tblPr firstRow="1" firstCol="1" bandRow="1"/>
              <a:tblGrid>
                <a:gridCol w="5105400">
                  <a:extLst>
                    <a:ext uri="{9D8B030D-6E8A-4147-A177-3AD203B41FA5}">
                      <a16:colId xmlns:a16="http://schemas.microsoft.com/office/drawing/2014/main" val="3380412912"/>
                    </a:ext>
                  </a:extLst>
                </a:gridCol>
                <a:gridCol w="5410201">
                  <a:extLst>
                    <a:ext uri="{9D8B030D-6E8A-4147-A177-3AD203B41FA5}">
                      <a16:colId xmlns:a16="http://schemas.microsoft.com/office/drawing/2014/main" val="2890601342"/>
                    </a:ext>
                  </a:extLst>
                </a:gridCol>
              </a:tblGrid>
              <a:tr h="55471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Présenter ses amis</a:t>
                      </a:r>
                      <a:endParaRPr lang="fr-F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89728"/>
                  </a:ext>
                </a:extLst>
              </a:tr>
              <a:tr h="1562623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</a:t>
                      </a:r>
                    </a:p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copine, Imane. 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ma bande de copines</a:t>
                      </a:r>
                    </a:p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Lise et Léa, elles sont jumelles.</a:t>
                      </a: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344978"/>
                  </a:ext>
                </a:extLst>
              </a:tr>
              <a:tr h="1013235"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sympa</a:t>
                      </a:r>
                    </a:p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 êtes super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vous présente Xavier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ses deux copains : Loïc et Oscar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314973"/>
                  </a:ext>
                </a:extLst>
              </a:tr>
            </a:tbl>
          </a:graphicData>
        </a:graphic>
      </p:graphicFrame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4B104F60-946E-B3C3-9B98-FC46E4CD1B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66057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3682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DA1EAF3-854C-F5D3-1158-A380E60099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63" b="4819"/>
          <a:stretch/>
        </p:blipFill>
        <p:spPr>
          <a:xfrm>
            <a:off x="887104" y="0"/>
            <a:ext cx="9949218" cy="6858000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F0F558FE-F2AE-BDF2-2461-472B372815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66057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864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ma bande de copains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576051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7434CC-2E52-5E41-939F-ACB05390874D}"/>
              </a:ext>
            </a:extLst>
          </p:cNvPr>
          <p:cNvSpPr/>
          <p:nvPr/>
        </p:nvSpPr>
        <p:spPr>
          <a:xfrm>
            <a:off x="947236" y="4781806"/>
            <a:ext cx="3096814" cy="3060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F6D9FD-2D5C-0560-7A29-8C80D8B1CF4A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65791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caractère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" b="1750"/>
          <a:stretch/>
        </p:blipFill>
        <p:spPr bwMode="auto">
          <a:xfrm>
            <a:off x="4071599" y="282943"/>
            <a:ext cx="812040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15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Les deux élèves parlent beaucoup : ils sont très </a:t>
            </a:r>
            <a:r>
              <a:rPr lang="fr-FR" sz="2400" dirty="0">
                <a:solidFill>
                  <a:srgbClr val="FF0000"/>
                </a:solidFill>
              </a:rPr>
              <a:t>bavards</a:t>
            </a:r>
            <a:r>
              <a:rPr lang="fr-FR" sz="2400" dirty="0"/>
              <a:t> 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733251" y="3768111"/>
            <a:ext cx="986913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41596485-E853-8629-E73B-E3669A85D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515757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7679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2CCB8B0-4D81-A3BC-2DA4-39ADBE9BFA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b="1" dirty="0"/>
              <a:t>III. Vocabulaire :</a:t>
            </a:r>
            <a:r>
              <a:rPr lang="fr-FR" dirty="0"/>
              <a:t> Le caractère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91BACF57-D218-5388-9B94-FC20774D45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9702314"/>
              </p:ext>
            </p:extLst>
          </p:nvPr>
        </p:nvGraphicFramePr>
        <p:xfrm>
          <a:off x="2965161" y="1912426"/>
          <a:ext cx="6253175" cy="4304163"/>
        </p:xfrm>
        <a:graphic>
          <a:graphicData uri="http://schemas.openxmlformats.org/drawingml/2006/table">
            <a:tbl>
              <a:tblPr firstRow="1" firstCol="1" bandRow="1"/>
              <a:tblGrid>
                <a:gridCol w="6253175">
                  <a:extLst>
                    <a:ext uri="{9D8B030D-6E8A-4147-A177-3AD203B41FA5}">
                      <a16:colId xmlns:a16="http://schemas.microsoft.com/office/drawing/2014/main" val="2475257224"/>
                    </a:ext>
                  </a:extLst>
                </a:gridCol>
              </a:tblGrid>
              <a:tr h="66273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888987"/>
                  </a:ext>
                </a:extLst>
              </a:tr>
              <a:tr h="124706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387816"/>
                  </a:ext>
                </a:extLst>
              </a:tr>
              <a:tr h="57365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       est   sympa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064402"/>
                  </a:ext>
                </a:extLst>
              </a:tr>
              <a:tr h="57365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 êtes super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771673"/>
                  </a:ext>
                </a:extLst>
              </a:tr>
              <a:tr h="124706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sng" strike="noStrike" dirty="0">
                          <a:effectLst/>
                          <a:latin typeface="Arial" panose="020B0604020202020204" pitchFamily="34" charset="0"/>
                        </a:rPr>
                        <a:t>Pour parler du caractère :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Arial" panose="020B0604020202020204" pitchFamily="34" charset="0"/>
                        </a:rPr>
                        <a:t>Sujet + verbe + adjectif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1198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337F51B-EE33-D559-9DCB-F299763FE925}"/>
              </a:ext>
            </a:extLst>
          </p:cNvPr>
          <p:cNvSpPr/>
          <p:nvPr/>
        </p:nvSpPr>
        <p:spPr>
          <a:xfrm>
            <a:off x="3141785" y="3837353"/>
            <a:ext cx="648677" cy="97676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865158-9053-69FD-E6DA-36149567D72C}"/>
              </a:ext>
            </a:extLst>
          </p:cNvPr>
          <p:cNvSpPr/>
          <p:nvPr/>
        </p:nvSpPr>
        <p:spPr>
          <a:xfrm>
            <a:off x="3834222" y="3837353"/>
            <a:ext cx="518947" cy="97676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B1494F-84FD-47FB-27CC-8335BA806DEB}"/>
              </a:ext>
            </a:extLst>
          </p:cNvPr>
          <p:cNvSpPr/>
          <p:nvPr/>
        </p:nvSpPr>
        <p:spPr>
          <a:xfrm>
            <a:off x="4400836" y="3837353"/>
            <a:ext cx="882364" cy="97676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B6F5A9-0A8D-9428-971A-90688F718148}"/>
              </a:ext>
            </a:extLst>
          </p:cNvPr>
          <p:cNvSpPr/>
          <p:nvPr/>
        </p:nvSpPr>
        <p:spPr>
          <a:xfrm>
            <a:off x="3151823" y="5499458"/>
            <a:ext cx="784900" cy="35426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746A25-25EB-1670-3799-D671B8B99891}"/>
              </a:ext>
            </a:extLst>
          </p:cNvPr>
          <p:cNvSpPr/>
          <p:nvPr/>
        </p:nvSpPr>
        <p:spPr>
          <a:xfrm>
            <a:off x="4175988" y="5499458"/>
            <a:ext cx="835770" cy="35426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8950D7-3EAF-96CD-983D-57AB1BB33559}"/>
              </a:ext>
            </a:extLst>
          </p:cNvPr>
          <p:cNvSpPr/>
          <p:nvPr/>
        </p:nvSpPr>
        <p:spPr>
          <a:xfrm>
            <a:off x="5277290" y="5499458"/>
            <a:ext cx="1067660" cy="35426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9A47F2-2217-6FC0-CF85-CC1043DE2EE4}"/>
              </a:ext>
            </a:extLst>
          </p:cNvPr>
          <p:cNvSpPr/>
          <p:nvPr/>
        </p:nvSpPr>
        <p:spPr>
          <a:xfrm>
            <a:off x="2965161" y="5396753"/>
            <a:ext cx="6253175" cy="8198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5E9E2A70-1716-6465-1821-3875C9AB1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15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CCB8B0-4D81-A3BC-2DA4-39ADBE9BFA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b="1" dirty="0"/>
              <a:t>III. Vocabulaire :</a:t>
            </a:r>
            <a:r>
              <a:rPr lang="fr-FR" dirty="0"/>
              <a:t> Le caractère</a:t>
            </a:r>
          </a:p>
        </p:txBody>
      </p:sp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91BACF57-D218-5388-9B94-FC20774D4591}"/>
              </a:ext>
            </a:extLst>
          </p:cNvPr>
          <p:cNvGraphicFramePr>
            <a:graphicFrameLocks/>
          </p:cNvGraphicFramePr>
          <p:nvPr/>
        </p:nvGraphicFramePr>
        <p:xfrm>
          <a:off x="2965161" y="1912426"/>
          <a:ext cx="6253175" cy="4304163"/>
        </p:xfrm>
        <a:graphic>
          <a:graphicData uri="http://schemas.openxmlformats.org/drawingml/2006/table">
            <a:tbl>
              <a:tblPr firstRow="1" firstCol="1" bandRow="1"/>
              <a:tblGrid>
                <a:gridCol w="6253175">
                  <a:extLst>
                    <a:ext uri="{9D8B030D-6E8A-4147-A177-3AD203B41FA5}">
                      <a16:colId xmlns:a16="http://schemas.microsoft.com/office/drawing/2014/main" val="2475257224"/>
                    </a:ext>
                  </a:extLst>
                </a:gridCol>
              </a:tblGrid>
              <a:tr h="66273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888987"/>
                  </a:ext>
                </a:extLst>
              </a:tr>
              <a:tr h="124706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387816"/>
                  </a:ext>
                </a:extLst>
              </a:tr>
              <a:tr h="57365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       est   sympa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064402"/>
                  </a:ext>
                </a:extLst>
              </a:tr>
              <a:tr h="57365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 êtes super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771673"/>
                  </a:ext>
                </a:extLst>
              </a:tr>
              <a:tr h="124706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sng" strike="noStrike" dirty="0">
                          <a:effectLst/>
                          <a:latin typeface="Arial" panose="020B0604020202020204" pitchFamily="34" charset="0"/>
                        </a:rPr>
                        <a:t>Pour parler du caractère :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Arial" panose="020B0604020202020204" pitchFamily="34" charset="0"/>
                        </a:rPr>
                        <a:t>Sujet + verbe + adjectif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1198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6CAA507-01C9-F33E-7E1B-F3066BC3EE23}"/>
              </a:ext>
            </a:extLst>
          </p:cNvPr>
          <p:cNvSpPr/>
          <p:nvPr/>
        </p:nvSpPr>
        <p:spPr>
          <a:xfrm>
            <a:off x="2965161" y="5396753"/>
            <a:ext cx="6253175" cy="8198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CC751A12-F5DE-2550-7496-4D16135374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1349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63F662-05A3-E691-DA99-787BC9E8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864680"/>
          </a:xfrm>
        </p:spPr>
        <p:txBody>
          <a:bodyPr anchor="b">
            <a:normAutofit/>
          </a:bodyPr>
          <a:lstStyle/>
          <a:p>
            <a:r>
              <a:rPr lang="fr-FR" sz="5400" dirty="0"/>
              <a:t>Le caractère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399EA-8004-FA56-2156-BFBFEFC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fr-FR" sz="2400" dirty="0"/>
              <a:t>Et toi ? Comment s’appelle ton meilleur ami ou ta meilleure amie ? Elle est comment ? Utilise 3 adjectifs.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Mon meilleur ami s’appelle Arthur, il est timide, généreux et bavard.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Ma meilleure amie s’appelle Linda, elle est timide, généreuse et bavarde.</a:t>
            </a:r>
          </a:p>
        </p:txBody>
      </p:sp>
      <p:pic>
        <p:nvPicPr>
          <p:cNvPr id="4" name="Picture 15" descr="Le caractère, la personnalité interactive worksheet">
            <a:extLst>
              <a:ext uri="{FF2B5EF4-FFF2-40B4-BE49-F238E27FC236}">
                <a16:creationId xmlns:a16="http://schemas.microsoft.com/office/drawing/2014/main" id="{15E66ECB-2117-9F79-F39E-996308542B6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65118" y="410797"/>
            <a:ext cx="5061095" cy="62379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61AAB0B-6505-3AA1-323D-D5EE9E28A306}"/>
              </a:ext>
            </a:extLst>
          </p:cNvPr>
          <p:cNvCxnSpPr>
            <a:cxnSpLocks/>
          </p:cNvCxnSpPr>
          <p:nvPr/>
        </p:nvCxnSpPr>
        <p:spPr>
          <a:xfrm>
            <a:off x="8052027" y="1452094"/>
            <a:ext cx="2109404" cy="18899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0FA5984-0002-0147-2531-FE29E0F779A4}"/>
              </a:ext>
            </a:extLst>
          </p:cNvPr>
          <p:cNvCxnSpPr>
            <a:cxnSpLocks/>
          </p:cNvCxnSpPr>
          <p:nvPr/>
        </p:nvCxnSpPr>
        <p:spPr>
          <a:xfrm>
            <a:off x="8123351" y="2131441"/>
            <a:ext cx="1980125" cy="3288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8A19B7-8D78-6875-7023-9E5A6F9C5151}"/>
              </a:ext>
            </a:extLst>
          </p:cNvPr>
          <p:cNvCxnSpPr>
            <a:cxnSpLocks/>
          </p:cNvCxnSpPr>
          <p:nvPr/>
        </p:nvCxnSpPr>
        <p:spPr>
          <a:xfrm>
            <a:off x="8178084" y="2714798"/>
            <a:ext cx="1925392" cy="32223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DF4461A-AA60-4B33-4B91-450002C192C7}"/>
              </a:ext>
            </a:extLst>
          </p:cNvPr>
          <p:cNvCxnSpPr>
            <a:cxnSpLocks/>
          </p:cNvCxnSpPr>
          <p:nvPr/>
        </p:nvCxnSpPr>
        <p:spPr>
          <a:xfrm flipV="1">
            <a:off x="8216569" y="1397358"/>
            <a:ext cx="1941640" cy="19674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CA3B648-7B37-A6F1-B4B7-8B685D66EAB0}"/>
              </a:ext>
            </a:extLst>
          </p:cNvPr>
          <p:cNvCxnSpPr>
            <a:cxnSpLocks/>
          </p:cNvCxnSpPr>
          <p:nvPr/>
        </p:nvCxnSpPr>
        <p:spPr>
          <a:xfrm flipV="1">
            <a:off x="8200620" y="2729665"/>
            <a:ext cx="1922174" cy="12917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5AF5B7B-103C-5809-F3EE-7E822F2ACEC5}"/>
              </a:ext>
            </a:extLst>
          </p:cNvPr>
          <p:cNvCxnSpPr>
            <a:cxnSpLocks/>
          </p:cNvCxnSpPr>
          <p:nvPr/>
        </p:nvCxnSpPr>
        <p:spPr>
          <a:xfrm flipV="1">
            <a:off x="8155548" y="4051595"/>
            <a:ext cx="1871557" cy="846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AF310E-3538-03D7-2841-034104A49DCA}"/>
              </a:ext>
            </a:extLst>
          </p:cNvPr>
          <p:cNvCxnSpPr>
            <a:cxnSpLocks/>
          </p:cNvCxnSpPr>
          <p:nvPr/>
        </p:nvCxnSpPr>
        <p:spPr>
          <a:xfrm flipV="1">
            <a:off x="8129087" y="2131441"/>
            <a:ext cx="2012874" cy="3366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D825229-60F0-3515-7386-75058117CC7B}"/>
              </a:ext>
            </a:extLst>
          </p:cNvPr>
          <p:cNvCxnSpPr>
            <a:cxnSpLocks/>
          </p:cNvCxnSpPr>
          <p:nvPr/>
        </p:nvCxnSpPr>
        <p:spPr>
          <a:xfrm flipV="1">
            <a:off x="8236039" y="4730942"/>
            <a:ext cx="1905922" cy="1605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37B5FC4-DF41-BE26-ED91-ADDCDB468E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4590" y="248991"/>
            <a:ext cx="19575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 - 2023-01-29T085741.753">
            <a:hlinkClick r:id="" action="ppaction://media"/>
            <a:extLst>
              <a:ext uri="{FF2B5EF4-FFF2-40B4-BE49-F238E27FC236}">
                <a16:creationId xmlns:a16="http://schemas.microsoft.com/office/drawing/2014/main" id="{28100824-1A59-818B-C549-C3E7E222C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124654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9T085912.914">
            <a:hlinkClick r:id="" action="ppaction://media"/>
            <a:extLst>
              <a:ext uri="{FF2B5EF4-FFF2-40B4-BE49-F238E27FC236}">
                <a16:creationId xmlns:a16="http://schemas.microsoft.com/office/drawing/2014/main" id="{81EDD2B8-3E36-01A3-9513-61365E4DD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5784761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9T085903.325">
            <a:hlinkClick r:id="" action="ppaction://media"/>
            <a:extLst>
              <a:ext uri="{FF2B5EF4-FFF2-40B4-BE49-F238E27FC236}">
                <a16:creationId xmlns:a16="http://schemas.microsoft.com/office/drawing/2014/main" id="{D89B31BA-CD61-3037-3049-3F9A9963D3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43957" y="5193221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9T085850.825">
            <a:hlinkClick r:id="" action="ppaction://media"/>
            <a:extLst>
              <a:ext uri="{FF2B5EF4-FFF2-40B4-BE49-F238E27FC236}">
                <a16:creationId xmlns:a16="http://schemas.microsoft.com/office/drawing/2014/main" id="{1CB24FEC-574E-97A8-DFC9-777A034C46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32382" y="4426603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9T085838.609">
            <a:hlinkClick r:id="" action="ppaction://media"/>
            <a:extLst>
              <a:ext uri="{FF2B5EF4-FFF2-40B4-BE49-F238E27FC236}">
                <a16:creationId xmlns:a16="http://schemas.microsoft.com/office/drawing/2014/main" id="{219AA54A-FCCE-CFA1-062B-86BD2E54F9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3899195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9T085826.814">
            <a:hlinkClick r:id="" action="ppaction://media"/>
            <a:extLst>
              <a:ext uri="{FF2B5EF4-FFF2-40B4-BE49-F238E27FC236}">
                <a16:creationId xmlns:a16="http://schemas.microsoft.com/office/drawing/2014/main" id="{EDCC4839-6C64-6208-BE4E-E728F2EA53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16846" y="321236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9T085815.398">
            <a:hlinkClick r:id="" action="ppaction://media"/>
            <a:extLst>
              <a:ext uri="{FF2B5EF4-FFF2-40B4-BE49-F238E27FC236}">
                <a16:creationId xmlns:a16="http://schemas.microsoft.com/office/drawing/2014/main" id="{60FECE43-45A2-6E46-6529-5465DB959F9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2562398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9T085756.281">
            <a:hlinkClick r:id="" action="ppaction://media"/>
            <a:extLst>
              <a:ext uri="{FF2B5EF4-FFF2-40B4-BE49-F238E27FC236}">
                <a16:creationId xmlns:a16="http://schemas.microsoft.com/office/drawing/2014/main" id="{EA65F744-3DFB-03A2-413B-BDE41EA0D45B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6768" y="1906597"/>
            <a:ext cx="304800" cy="304800"/>
          </a:xfrm>
          <a:prstGeom prst="rect">
            <a:avLst/>
          </a:prstGeom>
        </p:spPr>
      </p:pic>
      <p:graphicFrame>
        <p:nvGraphicFramePr>
          <p:cNvPr id="25" name="Diagramme 3">
            <a:extLst>
              <a:ext uri="{FF2B5EF4-FFF2-40B4-BE49-F238E27FC236}">
                <a16:creationId xmlns:a16="http://schemas.microsoft.com/office/drawing/2014/main" id="{D33E3ED6-DBB1-7552-E82A-1ECB2BF56E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136042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2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2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20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22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11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219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19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63F662-05A3-E691-DA99-787BC9E8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864680"/>
          </a:xfrm>
        </p:spPr>
        <p:txBody>
          <a:bodyPr anchor="b">
            <a:normAutofit/>
          </a:bodyPr>
          <a:lstStyle/>
          <a:p>
            <a:r>
              <a:rPr lang="fr-FR" sz="5400" dirty="0"/>
              <a:t>Le caractère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399EA-8004-FA56-2156-BFBFEFC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fr-FR" sz="2400" dirty="0"/>
              <a:t>Et toi ? Comment s’appelle ton meilleur ami ou ta meilleure amie ? Elle est comment ? Utilise 3 adjectifs.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Mon meilleur ami s’appelle Arthur, il est timide, généreux et bavard.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Ma meilleure amie s’appelle Linda, elle est timide, généreuse et bavarde.</a:t>
            </a:r>
          </a:p>
        </p:txBody>
      </p:sp>
      <p:pic>
        <p:nvPicPr>
          <p:cNvPr id="4" name="Picture 15" descr="Le caractère, la personnalité interactive worksheet">
            <a:extLst>
              <a:ext uri="{FF2B5EF4-FFF2-40B4-BE49-F238E27FC236}">
                <a16:creationId xmlns:a16="http://schemas.microsoft.com/office/drawing/2014/main" id="{15E66ECB-2117-9F79-F39E-996308542B6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65118" y="410797"/>
            <a:ext cx="5061095" cy="62379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37B5FC4-DF41-BE26-ED91-ADDCDB468E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4590" y="248991"/>
            <a:ext cx="19575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 - 2023-01-29T085741.753">
            <a:hlinkClick r:id="" action="ppaction://media"/>
            <a:extLst>
              <a:ext uri="{FF2B5EF4-FFF2-40B4-BE49-F238E27FC236}">
                <a16:creationId xmlns:a16="http://schemas.microsoft.com/office/drawing/2014/main" id="{28100824-1A59-818B-C549-C3E7E222C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124654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9T085912.914">
            <a:hlinkClick r:id="" action="ppaction://media"/>
            <a:extLst>
              <a:ext uri="{FF2B5EF4-FFF2-40B4-BE49-F238E27FC236}">
                <a16:creationId xmlns:a16="http://schemas.microsoft.com/office/drawing/2014/main" id="{81EDD2B8-3E36-01A3-9513-61365E4DD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5784761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9T085903.325">
            <a:hlinkClick r:id="" action="ppaction://media"/>
            <a:extLst>
              <a:ext uri="{FF2B5EF4-FFF2-40B4-BE49-F238E27FC236}">
                <a16:creationId xmlns:a16="http://schemas.microsoft.com/office/drawing/2014/main" id="{D89B31BA-CD61-3037-3049-3F9A9963D3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43957" y="5193221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9T085850.825">
            <a:hlinkClick r:id="" action="ppaction://media"/>
            <a:extLst>
              <a:ext uri="{FF2B5EF4-FFF2-40B4-BE49-F238E27FC236}">
                <a16:creationId xmlns:a16="http://schemas.microsoft.com/office/drawing/2014/main" id="{1CB24FEC-574E-97A8-DFC9-777A034C46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32382" y="4426603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9T085838.609">
            <a:hlinkClick r:id="" action="ppaction://media"/>
            <a:extLst>
              <a:ext uri="{FF2B5EF4-FFF2-40B4-BE49-F238E27FC236}">
                <a16:creationId xmlns:a16="http://schemas.microsoft.com/office/drawing/2014/main" id="{219AA54A-FCCE-CFA1-062B-86BD2E54F9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3899195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9T085826.814">
            <a:hlinkClick r:id="" action="ppaction://media"/>
            <a:extLst>
              <a:ext uri="{FF2B5EF4-FFF2-40B4-BE49-F238E27FC236}">
                <a16:creationId xmlns:a16="http://schemas.microsoft.com/office/drawing/2014/main" id="{EDCC4839-6C64-6208-BE4E-E728F2EA53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16846" y="321236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9T085815.398">
            <a:hlinkClick r:id="" action="ppaction://media"/>
            <a:extLst>
              <a:ext uri="{FF2B5EF4-FFF2-40B4-BE49-F238E27FC236}">
                <a16:creationId xmlns:a16="http://schemas.microsoft.com/office/drawing/2014/main" id="{60FECE43-45A2-6E46-6529-5465DB959F9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2562398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9T085756.281">
            <a:hlinkClick r:id="" action="ppaction://media"/>
            <a:extLst>
              <a:ext uri="{FF2B5EF4-FFF2-40B4-BE49-F238E27FC236}">
                <a16:creationId xmlns:a16="http://schemas.microsoft.com/office/drawing/2014/main" id="{EA65F744-3DFB-03A2-413B-BDE41EA0D45B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6768" y="1906597"/>
            <a:ext cx="304800" cy="304800"/>
          </a:xfrm>
          <a:prstGeom prst="rect">
            <a:avLst/>
          </a:prstGeom>
        </p:spPr>
      </p:pic>
      <p:graphicFrame>
        <p:nvGraphicFramePr>
          <p:cNvPr id="9" name="Diagramme 3">
            <a:extLst>
              <a:ext uri="{FF2B5EF4-FFF2-40B4-BE49-F238E27FC236}">
                <a16:creationId xmlns:a16="http://schemas.microsoft.com/office/drawing/2014/main" id="{98067DC6-CD8E-904C-1801-59481DDBB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121495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2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0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2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11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19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9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113732-DAAD-75F6-AE52-60D7BC6C3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r-FR" sz="6600"/>
              <a:t>Ma bande de copains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AC31D74-435C-46E4-8388-69B886297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r>
              <a:rPr lang="fr-FR"/>
              <a:t>Unité 1 – Leçon 2</a:t>
            </a:r>
          </a:p>
        </p:txBody>
      </p:sp>
      <p:sp>
        <p:nvSpPr>
          <p:cNvPr id="104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701CCE-BE9B-F9C2-0DDC-62BCDA2CA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406" y="640080"/>
            <a:ext cx="6916396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9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ourglass">
            <a:extLst>
              <a:ext uri="{FF2B5EF4-FFF2-40B4-BE49-F238E27FC236}">
                <a16:creationId xmlns:a16="http://schemas.microsoft.com/office/drawing/2014/main" id="{6436C04F-FBC9-7415-A893-56496B41B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A4FE45-209B-7CC2-E89D-E48FFA163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/>
              <a:t>Kahoot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30FCC1-71A9-F05B-E6EC-3A28B32C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Caractère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https://play.kahoot.it/v2/?quizId=59ffe2cc-2590-48c7-9cf0-10b3aea448ff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0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69E211F-3D69-5699-B723-87E54C1F9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02219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caractère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" b="1750"/>
          <a:stretch/>
        </p:blipFill>
        <p:spPr bwMode="auto">
          <a:xfrm>
            <a:off x="4071599" y="282943"/>
            <a:ext cx="8120402" cy="656596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Les deux élèves parlent beaucoup : ils sont très </a:t>
            </a:r>
            <a:r>
              <a:rPr lang="fr-FR" sz="2400" dirty="0">
                <a:solidFill>
                  <a:srgbClr val="FF0000"/>
                </a:solidFill>
              </a:rPr>
              <a:t>bavards</a:t>
            </a:r>
            <a:r>
              <a:rPr lang="fr-FR" sz="2400" dirty="0"/>
              <a:t> 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733251" y="3768111"/>
            <a:ext cx="986913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DE01547B-0D5E-143D-3B7A-25F7A8AB30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268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468BE984-E143-1DC6-1906-3014562F96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94549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4549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ma bande de copains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83202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7434CC-2E52-5E41-939F-ACB05390874D}"/>
              </a:ext>
            </a:extLst>
          </p:cNvPr>
          <p:cNvSpPr/>
          <p:nvPr/>
        </p:nvSpPr>
        <p:spPr>
          <a:xfrm>
            <a:off x="947236" y="5129533"/>
            <a:ext cx="3096814" cy="3060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F6D9FD-2D5C-0560-7A29-8C80D8B1CF4A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57020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nombres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0 à 20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24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Sept + six = </a:t>
            </a:r>
            <a:r>
              <a:rPr lang="fr-FR" sz="2400" dirty="0">
                <a:solidFill>
                  <a:srgbClr val="FF0000"/>
                </a:solidFill>
              </a:rPr>
              <a:t>treize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Cinq + neuf = </a:t>
            </a:r>
            <a:r>
              <a:rPr lang="fr-FR" sz="2400" dirty="0">
                <a:solidFill>
                  <a:srgbClr val="FF0000"/>
                </a:solidFill>
              </a:rPr>
              <a:t>quatorze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Huit + trois = </a:t>
            </a:r>
            <a:r>
              <a:rPr lang="fr-FR" sz="2400" dirty="0">
                <a:solidFill>
                  <a:srgbClr val="FF0000"/>
                </a:solidFill>
              </a:rPr>
              <a:t>onze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2149928" y="2686286"/>
            <a:ext cx="986913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Premium Vector | Mathematics operation symbols addition division  subtraction addition">
            <a:extLst>
              <a:ext uri="{FF2B5EF4-FFF2-40B4-BE49-F238E27FC236}">
                <a16:creationId xmlns:a16="http://schemas.microsoft.com/office/drawing/2014/main" id="{5DFF966E-77DD-E0FC-A8DA-BE66C572B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25" y="502012"/>
            <a:ext cx="5962650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9C57FB2-5C47-378E-D2E9-98D4B8818838}"/>
              </a:ext>
            </a:extLst>
          </p:cNvPr>
          <p:cNvSpPr/>
          <p:nvPr/>
        </p:nvSpPr>
        <p:spPr>
          <a:xfrm>
            <a:off x="2430523" y="3207209"/>
            <a:ext cx="1194164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18FDD0-2EA3-A3ED-CF1A-D5B8A2F7F6C5}"/>
              </a:ext>
            </a:extLst>
          </p:cNvPr>
          <p:cNvSpPr/>
          <p:nvPr/>
        </p:nvSpPr>
        <p:spPr>
          <a:xfrm>
            <a:off x="2396561" y="3793776"/>
            <a:ext cx="897194" cy="315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3C097D72-BE23-E097-52A1-26E6C99CC5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030158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096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681036"/>
            <a:ext cx="10506456" cy="79310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IV. Vocabulaire :</a:t>
            </a:r>
            <a:r>
              <a:rPr lang="fr-FR" dirty="0"/>
              <a:t> Les nombres de 0 à 20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63A3DD71-5CCA-891B-4F28-C8899E4BF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nombres de 1 à 20 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https://play.kahoot.it/v2/?quizId=b66a3fff-7153-4033-ba93-27a467ad6d1a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8357C5B4-E839-5541-C240-F5A66B398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40737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A6B64113-6E9F-7B44-1975-8BC671E5A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509" y="1609486"/>
            <a:ext cx="8023888" cy="4653855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F5F754-BDEB-A54A-AF56-86E434563C18}"/>
              </a:ext>
            </a:extLst>
          </p:cNvPr>
          <p:cNvSpPr txBox="1"/>
          <p:nvPr/>
        </p:nvSpPr>
        <p:spPr>
          <a:xfrm>
            <a:off x="351770" y="1662063"/>
            <a:ext cx="33714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Nombres de 1 à 10 000</a:t>
            </a:r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770" y="4803272"/>
            <a:ext cx="176903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Média en ligne 3" title="Comment on dit #11 🎰 Les chiffres et les nombres : savoir compter en français">
            <a:hlinkClick r:id="" action="ppaction://media"/>
            <a:extLst>
              <a:ext uri="{FF2B5EF4-FFF2-40B4-BE49-F238E27FC236}">
                <a16:creationId xmlns:a16="http://schemas.microsoft.com/office/drawing/2014/main" id="{AE370D19-BE52-0984-7B49-816977CB6E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1772" y="2125560"/>
            <a:ext cx="3371452" cy="1905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459158"/>
            <a:ext cx="10506456" cy="101498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/>
              <a:t>IV. Vocabulaire :</a:t>
            </a:r>
            <a:r>
              <a:rPr lang="fr-FR" dirty="0"/>
              <a:t> Les nombres de 0 à 20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5209A8-23F7-B5BD-C52C-CED66FA53065}"/>
              </a:ext>
            </a:extLst>
          </p:cNvPr>
          <p:cNvSpPr txBox="1"/>
          <p:nvPr/>
        </p:nvSpPr>
        <p:spPr>
          <a:xfrm>
            <a:off x="4071509" y="6263341"/>
            <a:ext cx="6098146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81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 ; 91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onze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me 3">
            <a:extLst>
              <a:ext uri="{FF2B5EF4-FFF2-40B4-BE49-F238E27FC236}">
                <a16:creationId xmlns:a16="http://schemas.microsoft.com/office/drawing/2014/main" id="{BBE01789-33F3-96DE-245A-78F79AB0E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4601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54C16F-0B80-5299-23BD-5387BE6B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 CA p.7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C29CDA1-69EF-F572-3726-0F8AF628E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001289"/>
            <a:ext cx="7188199" cy="4852032"/>
          </a:xfrm>
          <a:prstGeom prst="rect">
            <a:avLst/>
          </a:prstGeom>
        </p:spPr>
      </p:pic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FB573787-D691-4D9F-973C-17AE47E442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6781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0B004-CCF2-C72D-F746-A0A85DB2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Loto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33FB93-ACCB-521D-4B02-43D630580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Pick 6 </a:t>
            </a:r>
            <a:r>
              <a:rPr lang="fr-FR" dirty="0" err="1"/>
              <a:t>numbers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0 and 20  </a:t>
            </a:r>
            <a:r>
              <a:rPr lang="fr-FR" dirty="0" err="1"/>
              <a:t>only</a:t>
            </a:r>
            <a:r>
              <a:rPr lang="fr-FR" dirty="0"/>
              <a:t> and </a:t>
            </a:r>
            <a:r>
              <a:rPr lang="fr-FR" dirty="0" err="1"/>
              <a:t>win</a:t>
            </a:r>
            <a:r>
              <a:rPr lang="fr-FR" dirty="0"/>
              <a:t> the </a:t>
            </a:r>
            <a:r>
              <a:rPr lang="fr-FR" dirty="0" err="1"/>
              <a:t>lottery</a:t>
            </a:r>
            <a:r>
              <a:rPr lang="fr-FR" dirty="0"/>
              <a:t> ! 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3D665526-C9B7-AE82-2792-9B6A8A8B3A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432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5CDA4-36A5-1186-F902-9C6B8F85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82E91-DDA7-BCF2-14E1-E75DD07A5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https://create.kahoot.it/details/6359b0c5-ee39-4c48-9794-72c9679e66c5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01BA586-2C4C-1D38-0E78-36ADBE2AEA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9171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55EE-F6C3-78C9-5CD7-70B3159E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i="0" dirty="0">
                <a:solidFill>
                  <a:srgbClr val="0F0F0F"/>
                </a:solidFill>
                <a:effectLst/>
                <a:latin typeface="YouTube Sans"/>
              </a:rPr>
              <a:t>I. Starter</a:t>
            </a:r>
            <a:endParaRPr lang="fr-FR" dirty="0"/>
          </a:p>
        </p:txBody>
      </p:sp>
      <p:pic>
        <p:nvPicPr>
          <p:cNvPr id="7" name="Média en ligne 6" title="Astérix and Obélix : The Middle Kingdom - Official Trailer HD">
            <a:hlinkClick r:id="" action="ppaction://media"/>
            <a:extLst>
              <a:ext uri="{FF2B5EF4-FFF2-40B4-BE49-F238E27FC236}">
                <a16:creationId xmlns:a16="http://schemas.microsoft.com/office/drawing/2014/main" id="{A3BBE582-604E-3754-8855-F0EF89B8ADA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0E9A29D-8986-1B3B-4FF7-D2A9F3BE2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1464280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353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nombres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0 à 20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Sept + six = </a:t>
            </a:r>
            <a:r>
              <a:rPr lang="fr-FR" sz="2400" dirty="0">
                <a:solidFill>
                  <a:srgbClr val="FF0000"/>
                </a:solidFill>
              </a:rPr>
              <a:t>treize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Cinq + neuf = </a:t>
            </a:r>
            <a:r>
              <a:rPr lang="fr-FR" sz="2400" dirty="0">
                <a:solidFill>
                  <a:srgbClr val="FF0000"/>
                </a:solidFill>
              </a:rPr>
              <a:t>quatorze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Huit + trois = </a:t>
            </a:r>
            <a:r>
              <a:rPr lang="fr-FR" sz="2400" dirty="0">
                <a:solidFill>
                  <a:srgbClr val="FF0000"/>
                </a:solidFill>
              </a:rPr>
              <a:t>onze</a:t>
            </a:r>
          </a:p>
          <a:p>
            <a:pPr>
              <a:lnSpc>
                <a:spcPct val="150000"/>
              </a:lnSpc>
            </a:pPr>
            <a:endParaRPr lang="fr-FR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2149928" y="2686286"/>
            <a:ext cx="986913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Premium Vector | Mathematics operation symbols addition division  subtraction addition">
            <a:extLst>
              <a:ext uri="{FF2B5EF4-FFF2-40B4-BE49-F238E27FC236}">
                <a16:creationId xmlns:a16="http://schemas.microsoft.com/office/drawing/2014/main" id="{5DFF966E-77DD-E0FC-A8DA-BE66C572B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25" y="502012"/>
            <a:ext cx="5962650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9C57FB2-5C47-378E-D2E9-98D4B8818838}"/>
              </a:ext>
            </a:extLst>
          </p:cNvPr>
          <p:cNvSpPr/>
          <p:nvPr/>
        </p:nvSpPr>
        <p:spPr>
          <a:xfrm>
            <a:off x="2430523" y="3207209"/>
            <a:ext cx="1194164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18FDD0-2EA3-A3ED-CF1A-D5B8A2F7F6C5}"/>
              </a:ext>
            </a:extLst>
          </p:cNvPr>
          <p:cNvSpPr/>
          <p:nvPr/>
        </p:nvSpPr>
        <p:spPr>
          <a:xfrm>
            <a:off x="2396561" y="3793776"/>
            <a:ext cx="897194" cy="315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FC583127-B058-6396-28A5-179C2B00D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414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1B32F128-DDB0-6549-0BC7-0630EECFBB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971430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7221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ma bande de copains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108201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7434CC-2E52-5E41-939F-ACB05390874D}"/>
              </a:ext>
            </a:extLst>
          </p:cNvPr>
          <p:cNvSpPr/>
          <p:nvPr/>
        </p:nvSpPr>
        <p:spPr>
          <a:xfrm>
            <a:off x="4547593" y="4775364"/>
            <a:ext cx="3096814" cy="3060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F6D9FD-2D5C-0560-7A29-8C80D8B1CF4A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98533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067" b="1" dirty="0">
                <a:latin typeface="+mj-lt"/>
                <a:ea typeface="+mj-ea"/>
                <a:cs typeface="+mj-cs"/>
              </a:rPr>
              <a:t> ÊTRE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r="6027" b="25067"/>
          <a:stretch/>
        </p:blipFill>
        <p:spPr bwMode="auto">
          <a:xfrm>
            <a:off x="4020084" y="1618790"/>
            <a:ext cx="8120402" cy="492012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33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Nadine et toi, vous </a:t>
            </a:r>
            <a:r>
              <a:rPr lang="fr-FR" sz="2400" dirty="0">
                <a:solidFill>
                  <a:srgbClr val="FF0000"/>
                </a:solidFill>
              </a:rPr>
              <a:t>êtes</a:t>
            </a:r>
            <a:r>
              <a:rPr lang="fr-FR" sz="2400" dirty="0"/>
              <a:t> très courageux !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Julie et Sarah, elles, </a:t>
            </a:r>
            <a:r>
              <a:rPr lang="fr-FR" sz="2400" dirty="0">
                <a:solidFill>
                  <a:srgbClr val="FF0000"/>
                </a:solidFill>
              </a:rPr>
              <a:t>sont</a:t>
            </a:r>
            <a:r>
              <a:rPr lang="fr-FR" sz="2400" dirty="0"/>
              <a:t> plutôt peureuses 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3115047" y="2674972"/>
            <a:ext cx="557086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F2D6C3-EA2E-33A2-0F73-93C664E8340D}"/>
              </a:ext>
            </a:extLst>
          </p:cNvPr>
          <p:cNvSpPr/>
          <p:nvPr/>
        </p:nvSpPr>
        <p:spPr>
          <a:xfrm>
            <a:off x="3203052" y="3767131"/>
            <a:ext cx="557086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A6C203C4-2312-7B9B-398B-5147FEA8AB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5878143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7043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B66958-4153-06C1-321E-C6E2D20D2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fr-FR" dirty="0"/>
              <a:t>V. Grammaire : le verbe Être (to </a:t>
            </a:r>
            <a:r>
              <a:rPr lang="fr-FR" dirty="0" err="1"/>
              <a:t>be</a:t>
            </a:r>
            <a:r>
              <a:rPr lang="fr-FR" dirty="0"/>
              <a:t>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778F44B-59DE-CBCA-60F6-AC95DDDAB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676942"/>
              </p:ext>
            </p:extLst>
          </p:nvPr>
        </p:nvGraphicFramePr>
        <p:xfrm>
          <a:off x="935036" y="2754770"/>
          <a:ext cx="10515601" cy="377267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63172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984390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2185676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3082363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8967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Je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suis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sommes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êtes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sont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B235ED2C-26E7-369B-8A4B-8CD23FB1A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142" y="4953000"/>
            <a:ext cx="161280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3E0E43EE-84F3-B03C-3F75-8ECEC6F25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39838" y="2896401"/>
            <a:ext cx="905996" cy="9059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75A4F9F-F530-9D3A-D115-B9BCAF97DD2A}"/>
              </a:ext>
            </a:extLst>
          </p:cNvPr>
          <p:cNvSpPr txBox="1"/>
          <p:nvPr/>
        </p:nvSpPr>
        <p:spPr>
          <a:xfrm>
            <a:off x="841247" y="1843626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 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https://play.kahoot.it/v2/?quizId=a4ff264e-70be-4782-bfa0-910a620b5fb8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7E482B-14C1-C115-5F11-892A4A5A693A}"/>
              </a:ext>
            </a:extLst>
          </p:cNvPr>
          <p:cNvSpPr txBox="1"/>
          <p:nvPr/>
        </p:nvSpPr>
        <p:spPr>
          <a:xfrm>
            <a:off x="865953" y="2237347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9C679554-C673-2370-7B29-55AE6E6360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43681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1466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E8579-EC48-8CD7-9F0A-580970AF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Rappel : </a:t>
            </a:r>
            <a:r>
              <a:rPr lang="fr-FR" dirty="0">
                <a:solidFill>
                  <a:srgbClr val="FFFFFF"/>
                </a:solidFill>
              </a:rPr>
              <a:t>Les pronoms sujets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2CC5B-F0AF-521A-A765-009B4AB8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8244" r="5393"/>
          <a:stretch/>
        </p:blipFill>
        <p:spPr bwMode="auto">
          <a:xfrm>
            <a:off x="321732" y="2455526"/>
            <a:ext cx="3582537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Pronoms Sujets Teaching Resources | TPT">
            <a:extLst>
              <a:ext uri="{FF2B5EF4-FFF2-40B4-BE49-F238E27FC236}">
                <a16:creationId xmlns:a16="http://schemas.microsoft.com/office/drawing/2014/main" id="{3499A4F2-3117-1828-D498-25E970C66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b="-2"/>
          <a:stretch/>
        </p:blipFill>
        <p:spPr bwMode="auto">
          <a:xfrm>
            <a:off x="3943050" y="2455526"/>
            <a:ext cx="3442803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4BB02-C38A-EE8F-7017-D424FD6E8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just"/>
            <a:r>
              <a:rPr lang="en-US" sz="2400" dirty="0">
                <a:solidFill>
                  <a:srgbClr val="FFFFFF"/>
                </a:solidFill>
              </a:rPr>
              <a:t>A pronoun replaces a noun in order to avoid repetition. </a:t>
            </a:r>
          </a:p>
          <a:p>
            <a:pPr marL="0" indent="0" algn="just"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algn="just"/>
            <a:r>
              <a:rPr lang="en-US" sz="2400" dirty="0">
                <a:solidFill>
                  <a:srgbClr val="FFFFFF"/>
                </a:solidFill>
              </a:rPr>
              <a:t>In French, a subject pronoun is (almost) immediately followed by its verb. </a:t>
            </a:r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B130D05F-3F1A-7B75-82EE-D1ED8CB4F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18F8E6BE-4790-1605-782F-C39918B9D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43681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764704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C8F1BF-D0E1-7510-0C93-A3C306F1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LE 6 P.17</a:t>
            </a:r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0168B1E9-F681-A876-2FA7-2232572C2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718575"/>
            <a:ext cx="10905066" cy="43075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AB9398F-4F53-4162-EFBA-13F2AA616A71}"/>
              </a:ext>
            </a:extLst>
          </p:cNvPr>
          <p:cNvCxnSpPr/>
          <p:nvPr/>
        </p:nvCxnSpPr>
        <p:spPr>
          <a:xfrm>
            <a:off x="3614738" y="3278981"/>
            <a:ext cx="892968" cy="23360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81098A9-C47D-75AF-1B82-8AA949608485}"/>
              </a:ext>
            </a:extLst>
          </p:cNvPr>
          <p:cNvCxnSpPr/>
          <p:nvPr/>
        </p:nvCxnSpPr>
        <p:spPr>
          <a:xfrm>
            <a:off x="3599645" y="3844344"/>
            <a:ext cx="888642" cy="6053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F886973-31D4-C14E-5A88-A0A9AC1E60DF}"/>
              </a:ext>
            </a:extLst>
          </p:cNvPr>
          <p:cNvCxnSpPr/>
          <p:nvPr/>
        </p:nvCxnSpPr>
        <p:spPr>
          <a:xfrm flipV="1">
            <a:off x="3614738" y="3882980"/>
            <a:ext cx="892968" cy="631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E4BED81-5496-7C49-8CF4-FA56BA005A66}"/>
              </a:ext>
            </a:extLst>
          </p:cNvPr>
          <p:cNvCxnSpPr/>
          <p:nvPr/>
        </p:nvCxnSpPr>
        <p:spPr>
          <a:xfrm>
            <a:off x="3528811" y="5080715"/>
            <a:ext cx="97889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85FFE69-7F31-3A00-E1D0-B4DC8A46AD02}"/>
              </a:ext>
            </a:extLst>
          </p:cNvPr>
          <p:cNvCxnSpPr/>
          <p:nvPr/>
        </p:nvCxnSpPr>
        <p:spPr>
          <a:xfrm flipV="1">
            <a:off x="3457977" y="3278981"/>
            <a:ext cx="1114023" cy="23360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46A20DB2-CD47-2142-F812-1ED3502FF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43681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4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28132B-886B-8753-32A1-E140BEC87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Exercice LE 4 p.22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A538CF5-C731-5067-FFA8-D3E8BFC917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" r="3" b="877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A1CBB67-4FC1-A657-538B-660EDC8B5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en-US" sz="2200" dirty="0"/>
              <a:t>Je </a:t>
            </a:r>
            <a:r>
              <a:rPr lang="en-US" sz="2200" dirty="0" err="1"/>
              <a:t>m’appelle</a:t>
            </a:r>
            <a:r>
              <a:rPr lang="en-US" sz="2200" dirty="0"/>
              <a:t> Xavier.</a:t>
            </a:r>
          </a:p>
          <a:p>
            <a:r>
              <a:rPr lang="en-US" sz="2200" dirty="0"/>
              <a:t>Tu es ma </a:t>
            </a:r>
            <a:r>
              <a:rPr lang="en-US" sz="2200" dirty="0" err="1"/>
              <a:t>copine</a:t>
            </a:r>
            <a:r>
              <a:rPr lang="en-US" sz="2200" dirty="0"/>
              <a:t>.</a:t>
            </a:r>
          </a:p>
          <a:p>
            <a:r>
              <a:rPr lang="en-US" sz="2200" dirty="0"/>
              <a:t>Nous </a:t>
            </a:r>
            <a:r>
              <a:rPr lang="en-US" sz="2200" dirty="0" err="1"/>
              <a:t>sommes</a:t>
            </a:r>
            <a:r>
              <a:rPr lang="en-US" sz="2200" dirty="0"/>
              <a:t> la </a:t>
            </a:r>
            <a:r>
              <a:rPr lang="en-US" sz="2200" dirty="0" err="1"/>
              <a:t>bande</a:t>
            </a:r>
            <a:r>
              <a:rPr lang="en-US" sz="2200" dirty="0"/>
              <a:t> des 4.</a:t>
            </a:r>
          </a:p>
          <a:p>
            <a:r>
              <a:rPr lang="en-US" sz="2200" dirty="0" err="1"/>
              <a:t>Vous</a:t>
            </a:r>
            <a:r>
              <a:rPr lang="en-US" sz="2200" dirty="0"/>
              <a:t> </a:t>
            </a:r>
            <a:r>
              <a:rPr lang="en-US" sz="2200" dirty="0" err="1"/>
              <a:t>êtes</a:t>
            </a:r>
            <a:r>
              <a:rPr lang="en-US" sz="2200" dirty="0"/>
              <a:t> </a:t>
            </a:r>
            <a:r>
              <a:rPr lang="en-US" sz="2200" dirty="0" err="1"/>
              <a:t>mes</a:t>
            </a:r>
            <a:r>
              <a:rPr lang="en-US" sz="2200" dirty="0"/>
              <a:t> amies pour la vie.</a:t>
            </a:r>
          </a:p>
          <a:p>
            <a:r>
              <a:rPr lang="en-US" sz="2200" dirty="0" err="1"/>
              <a:t>Elles</a:t>
            </a:r>
            <a:r>
              <a:rPr lang="en-US" sz="2200" dirty="0"/>
              <a:t> </a:t>
            </a:r>
            <a:r>
              <a:rPr lang="en-US" sz="2200" dirty="0" err="1"/>
              <a:t>s’appellent</a:t>
            </a:r>
            <a:r>
              <a:rPr lang="en-US" sz="2200" dirty="0"/>
              <a:t> Lise et </a:t>
            </a:r>
            <a:r>
              <a:rPr lang="en-US" sz="2200" dirty="0" err="1"/>
              <a:t>Léa</a:t>
            </a:r>
            <a:r>
              <a:rPr lang="en-US" sz="2200" dirty="0"/>
              <a:t>.</a:t>
            </a:r>
          </a:p>
          <a:p>
            <a:endParaRPr lang="en-US" sz="2200" dirty="0"/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C44CA3F7-6D1E-9B5D-7A3A-7596DBF5BF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43681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4968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2" y="732874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067" b="1" dirty="0">
                <a:latin typeface="+mj-lt"/>
                <a:ea typeface="+mj-ea"/>
                <a:cs typeface="+mj-cs"/>
              </a:rPr>
              <a:t> ÊTRE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r="6027" b="25067"/>
          <a:stretch/>
        </p:blipFill>
        <p:spPr bwMode="auto">
          <a:xfrm>
            <a:off x="4020084" y="1618790"/>
            <a:ext cx="8120402" cy="492012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BE519B-5C78-C0CF-172A-53D5003A4FC1}"/>
              </a:ext>
            </a:extLst>
          </p:cNvPr>
          <p:cNvSpPr txBox="1"/>
          <p:nvPr/>
        </p:nvSpPr>
        <p:spPr>
          <a:xfrm>
            <a:off x="640082" y="2482992"/>
            <a:ext cx="3644324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/>
              <a:t>Nadine et toi, vous </a:t>
            </a:r>
            <a:r>
              <a:rPr lang="fr-FR" sz="2400" dirty="0">
                <a:solidFill>
                  <a:srgbClr val="FF0000"/>
                </a:solidFill>
              </a:rPr>
              <a:t>êtes</a:t>
            </a:r>
            <a:r>
              <a:rPr lang="fr-FR" sz="2400" dirty="0"/>
              <a:t> très courageux ! </a:t>
            </a:r>
          </a:p>
          <a:p>
            <a:pPr>
              <a:lnSpc>
                <a:spcPct val="150000"/>
              </a:lnSpc>
            </a:pPr>
            <a:r>
              <a:rPr lang="fr-FR" sz="2400" dirty="0"/>
              <a:t>Julie et Sarah, elles, </a:t>
            </a:r>
            <a:r>
              <a:rPr lang="fr-FR" sz="2400" dirty="0">
                <a:solidFill>
                  <a:srgbClr val="FF0000"/>
                </a:solidFill>
              </a:rPr>
              <a:t>sont</a:t>
            </a:r>
            <a:r>
              <a:rPr lang="fr-FR" sz="2400" dirty="0"/>
              <a:t> plutôt peureuses !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4C9D84-ED48-89B6-D2E9-7F9353B12AF8}"/>
              </a:ext>
            </a:extLst>
          </p:cNvPr>
          <p:cNvSpPr/>
          <p:nvPr/>
        </p:nvSpPr>
        <p:spPr>
          <a:xfrm>
            <a:off x="3115047" y="2674972"/>
            <a:ext cx="557086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F2D6C3-EA2E-33A2-0F73-93C664E8340D}"/>
              </a:ext>
            </a:extLst>
          </p:cNvPr>
          <p:cNvSpPr/>
          <p:nvPr/>
        </p:nvSpPr>
        <p:spPr>
          <a:xfrm>
            <a:off x="3203052" y="3767131"/>
            <a:ext cx="557086" cy="346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3">
            <a:extLst>
              <a:ext uri="{FF2B5EF4-FFF2-40B4-BE49-F238E27FC236}">
                <a16:creationId xmlns:a16="http://schemas.microsoft.com/office/drawing/2014/main" id="{7F9E7A73-AD74-9345-3D7D-0AC4ABA0F9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43681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489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A93947F2-03B6-9C9C-7BB3-6ABDAAE396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543681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3618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B9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20867DD-E586-2870-EB47-93E294F2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bande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dessinée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traduite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111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langues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dont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vietnamien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3074" name="Picture 2" descr="Hai tập đầu tiên của bộ truyện gồm: Astérix Người Gaulois, Chiếc Liềm Vàng.">
            <a:extLst>
              <a:ext uri="{FF2B5EF4-FFF2-40B4-BE49-F238E27FC236}">
                <a16:creationId xmlns:a16="http://schemas.microsoft.com/office/drawing/2014/main" id="{5A1C70F7-4567-8053-D42D-3F54009103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8599" y="490435"/>
            <a:ext cx="7705726" cy="497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F1D92FA-6DC8-2E31-C69A-64EBAF7321B1}"/>
              </a:ext>
            </a:extLst>
          </p:cNvPr>
          <p:cNvSpPr txBox="1"/>
          <p:nvPr/>
        </p:nvSpPr>
        <p:spPr>
          <a:xfrm>
            <a:off x="4038600" y="5493543"/>
            <a:ext cx="7188199" cy="683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hlinkClick r:id="rId3"/>
              </a:rPr>
              <a:t>http://baoyenbai.com.vn/16/176716/bo_truyen_tranh_noi_tieng_the_gioi_nhung_cuoc_phieu_luu_cua_asterix_ra_mat_doc_gia_viet_nam.aspx</a:t>
            </a:r>
            <a:endParaRPr lang="en-US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66A87A1D-53EB-1918-9947-22A2A2BEE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62482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14517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081088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VI. Phonétique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D20A15-CBBD-BA8C-A1EF-38AE404E89D6}"/>
              </a:ext>
            </a:extLst>
          </p:cNvPr>
          <p:cNvSpPr txBox="1"/>
          <p:nvPr/>
        </p:nvSpPr>
        <p:spPr>
          <a:xfrm>
            <a:off x="8927055" y="1800438"/>
            <a:ext cx="2702568" cy="415498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b="1" u="sng" dirty="0" err="1"/>
              <a:t>Pronunciation</a:t>
            </a:r>
            <a:r>
              <a:rPr lang="fr-FR" sz="2400" b="1" u="sng" dirty="0"/>
              <a:t> </a:t>
            </a:r>
            <a:r>
              <a:rPr lang="fr-FR" sz="2400" b="1" u="sng" dirty="0" err="1"/>
              <a:t>tips</a:t>
            </a:r>
            <a:r>
              <a:rPr lang="fr-FR" sz="2400" b="1" u="sng" dirty="0"/>
              <a:t> 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03030"/>
                </a:solidFill>
                <a:effectLst/>
              </a:rPr>
              <a:t>The forms </a:t>
            </a:r>
            <a:r>
              <a:rPr lang="en-US" sz="2400" b="0" i="1" dirty="0">
                <a:solidFill>
                  <a:srgbClr val="303030"/>
                </a:solidFill>
                <a:effectLst/>
              </a:rPr>
              <a:t>es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 and </a:t>
            </a:r>
            <a:r>
              <a:rPr lang="en-US" sz="2400" b="0" i="1" dirty="0" err="1">
                <a:solidFill>
                  <a:srgbClr val="303030"/>
                </a:solidFill>
                <a:effectLst/>
              </a:rPr>
              <a:t>est</a:t>
            </a:r>
            <a:r>
              <a:rPr lang="en-US" sz="2400" b="0" i="1" dirty="0">
                <a:solidFill>
                  <a:srgbClr val="303030"/>
                </a:solidFill>
                <a:effectLst/>
              </a:rPr>
              <a:t> 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sound </a:t>
            </a:r>
            <a:r>
              <a:rPr lang="en-US" sz="2400" dirty="0">
                <a:solidFill>
                  <a:srgbClr val="303030"/>
                </a:solidFill>
              </a:rPr>
              <a:t>the same /ɛ/.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FF0000"/>
                </a:solidFill>
                <a:effectLst/>
              </a:rPr>
              <a:t>Final -s </a:t>
            </a:r>
            <a:r>
              <a:rPr lang="en-US" sz="2400" b="0" i="0" dirty="0">
                <a:solidFill>
                  <a:schemeClr val="tx1"/>
                </a:solidFill>
                <a:effectLst/>
              </a:rPr>
              <a:t>and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 –t 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are all </a:t>
            </a:r>
            <a:r>
              <a:rPr lang="en-US" sz="2400" b="1" i="0" dirty="0">
                <a:solidFill>
                  <a:srgbClr val="303030"/>
                </a:solidFill>
                <a:effectLst/>
              </a:rPr>
              <a:t>silent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It is pronounced as a /z/ to link with the vowel </a:t>
            </a:r>
            <a:r>
              <a:rPr lang="en-US" sz="2400" i="1" dirty="0">
                <a:solidFill>
                  <a:schemeClr val="tx1"/>
                </a:solidFill>
              </a:rPr>
              <a:t>ê</a:t>
            </a:r>
            <a:r>
              <a:rPr lang="en-US" sz="2400" dirty="0">
                <a:solidFill>
                  <a:schemeClr val="tx1"/>
                </a:solidFill>
              </a:rPr>
              <a:t> in </a:t>
            </a:r>
            <a:r>
              <a:rPr lang="en-US" sz="2400" i="1" dirty="0" err="1">
                <a:solidFill>
                  <a:schemeClr val="tx1"/>
                </a:solidFill>
              </a:rPr>
              <a:t>êtes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fr-FR" sz="2400" dirty="0">
              <a:solidFill>
                <a:schemeClr val="tx1"/>
              </a:solidFill>
            </a:endParaRPr>
          </a:p>
          <a:p>
            <a:endParaRPr lang="fr-FR" sz="2400" dirty="0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D0F29C15-DF1A-7386-F94C-04FDFAD2A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894" y="521144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Espace réservé du contenu 3">
            <a:extLst>
              <a:ext uri="{FF2B5EF4-FFF2-40B4-BE49-F238E27FC236}">
                <a16:creationId xmlns:a16="http://schemas.microsoft.com/office/drawing/2014/main" id="{5AE3073E-F90E-5257-01E4-239943374A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234736"/>
              </p:ext>
            </p:extLst>
          </p:nvPr>
        </p:nvGraphicFramePr>
        <p:xfrm>
          <a:off x="838200" y="1783183"/>
          <a:ext cx="7825234" cy="422923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684150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220848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1626481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2293755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7516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661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Je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suis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sommes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661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êtes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9922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sont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9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2EE69D90-9F62-625B-C24C-2E1EBAA14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7556" y="1800438"/>
            <a:ext cx="905996" cy="905996"/>
          </a:xfrm>
          <a:prstGeom prst="rect">
            <a:avLst/>
          </a:prstGeom>
        </p:spPr>
      </p:pic>
      <p:graphicFrame>
        <p:nvGraphicFramePr>
          <p:cNvPr id="5" name="Diagramme 3">
            <a:extLst>
              <a:ext uri="{FF2B5EF4-FFF2-40B4-BE49-F238E27FC236}">
                <a16:creationId xmlns:a16="http://schemas.microsoft.com/office/drawing/2014/main" id="{473DD592-A153-B788-3F49-B3D970288D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583013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250B61-2D1E-B003-AE62-85B5FB2CB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CBFDFB0-7848-3A6F-F4BE-B3A698233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19591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091944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67" dirty="0" err="1"/>
              <a:t>Présenter</a:t>
            </a:r>
            <a:r>
              <a:rPr lang="en-US" sz="2267" dirty="0"/>
              <a:t> </a:t>
            </a:r>
            <a:r>
              <a:rPr lang="en-US" sz="2267" dirty="0" err="1"/>
              <a:t>quelqu’un</a:t>
            </a:r>
            <a:endParaRPr lang="en-US" sz="2267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67" dirty="0" err="1"/>
              <a:t>Décrire</a:t>
            </a:r>
            <a:r>
              <a:rPr lang="en-US" sz="2267" dirty="0"/>
              <a:t> le </a:t>
            </a:r>
            <a:r>
              <a:rPr lang="en-US" sz="2267" dirty="0" err="1"/>
              <a:t>caractère</a:t>
            </a:r>
            <a:endParaRPr lang="en-US" sz="2267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67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endParaRPr lang="en-US" sz="2133" u="sng" dirty="0"/>
          </a:p>
          <a:p>
            <a:endParaRPr lang="en-US" sz="2133" u="sng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algn="just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Salut,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 c’est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Astérix,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voici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 bande de copains !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sommes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trois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nous appelons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Gaulois invincibles !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suis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sociable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travailleur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!</a:t>
            </a:r>
          </a:p>
          <a:p>
            <a:pPr algn="just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Obélix,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c’est mon meilleur ami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est très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joyeux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bavard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18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chien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s’appelle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Idéfix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est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courageux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drôle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 </a:t>
            </a:r>
            <a:r>
              <a:rPr lang="fr-FR" altLang="ja-JP" sz="2000" dirty="0">
                <a:highlight>
                  <a:srgbClr val="00FFFF"/>
                </a:highlight>
                <a:ea typeface="ＭＳ Ｐゴシック"/>
              </a:rPr>
              <a:t>moi, lui, elle, et</a:t>
            </a:r>
            <a:endParaRPr lang="en-US" altLang="ja-JP" sz="1333" i="1" dirty="0">
              <a:solidFill>
                <a:srgbClr val="00B050"/>
              </a:solidFill>
              <a:highlight>
                <a:srgbClr val="00FFFF"/>
              </a:highlight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1800" dirty="0" err="1">
                <a:highlight>
                  <a:srgbClr val="00FF00"/>
                </a:highlight>
                <a:ea typeface="ＭＳ Ｐゴシック"/>
              </a:rPr>
              <a:t>ajouter</a:t>
            </a:r>
            <a:r>
              <a:rPr lang="en-US" altLang="ja-JP" sz="1800" dirty="0">
                <a:highlight>
                  <a:srgbClr val="00FF00"/>
                </a:highlight>
                <a:ea typeface="ＭＳ Ｐゴシック"/>
              </a:rPr>
              <a:t> des </a:t>
            </a:r>
            <a:r>
              <a:rPr lang="en-US" altLang="ja-JP" sz="1800" dirty="0" err="1">
                <a:highlight>
                  <a:srgbClr val="00FF00"/>
                </a:highlight>
                <a:ea typeface="ＭＳ Ｐゴシック"/>
              </a:rPr>
              <a:t>adjectifs</a:t>
            </a:r>
            <a:endParaRPr lang="en-US" altLang="ja-JP" sz="2400" dirty="0">
              <a:highlight>
                <a:srgbClr val="00FF00"/>
              </a:highlight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1800" dirty="0">
                <a:highlight>
                  <a:srgbClr val="FFFF00"/>
                </a:highlight>
                <a:ea typeface="ＭＳ Ｐゴシック"/>
              </a:rPr>
              <a:t>présenter mes copains</a:t>
            </a:r>
            <a:endParaRPr lang="en-US" sz="1000" dirty="0">
              <a:highlight>
                <a:srgbClr val="FFFF00"/>
              </a:highlight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>
                <a:solidFill>
                  <a:schemeClr val="tx1"/>
                </a:solidFill>
              </a:rPr>
              <a:t>présenter </a:t>
            </a:r>
            <a:r>
              <a:rPr lang="fr-FR" sz="2800" dirty="0">
                <a:solidFill>
                  <a:schemeClr val="tx1"/>
                </a:solidFill>
              </a:rPr>
              <a:t>ma bande de copains.</a:t>
            </a:r>
            <a:endParaRPr lang="en-JP" sz="28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542655E-EE76-4321-64E3-EE482D26B9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00" y="1169037"/>
            <a:ext cx="4517531" cy="2424041"/>
          </a:xfrm>
          <a:prstGeom prst="rect">
            <a:avLst/>
          </a:prstGeom>
        </p:spPr>
      </p:pic>
      <p:pic>
        <p:nvPicPr>
          <p:cNvPr id="2050" name="Picture 2" descr="Astérix et Obélix | BDpedia | Fandom">
            <a:extLst>
              <a:ext uri="{FF2B5EF4-FFF2-40B4-BE49-F238E27FC236}">
                <a16:creationId xmlns:a16="http://schemas.microsoft.com/office/drawing/2014/main" id="{53D14F59-6A2D-5CB9-5741-32C9FF1A2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493" y="1197321"/>
            <a:ext cx="1815569" cy="174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16AEA47B-1274-2B27-A432-64A3E62931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7059725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2"/>
          <a:ext cx="6245265" cy="504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3F678260-8841-F748-576A-458A3300DD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0948166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120205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88E0CD-AAAA-2C5A-1E32-ACBA0EF02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4853A4-5B78-2A68-25CF-73D9794C8E4A}"/>
              </a:ext>
            </a:extLst>
          </p:cNvPr>
          <p:cNvSpPr txBox="1"/>
          <p:nvPr/>
        </p:nvSpPr>
        <p:spPr>
          <a:xfrm>
            <a:off x="838200" y="2117432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https://wordwall.net/play/21168/897/699</a:t>
            </a:r>
            <a:endParaRPr lang="fr-FR" dirty="0"/>
          </a:p>
        </p:txBody>
      </p:sp>
      <p:pic>
        <p:nvPicPr>
          <p:cNvPr id="6" name="Picture 26" descr="Qr code&#10;&#10;Description automatically generated">
            <a:extLst>
              <a:ext uri="{FF2B5EF4-FFF2-40B4-BE49-F238E27FC236}">
                <a16:creationId xmlns:a16="http://schemas.microsoft.com/office/drawing/2014/main" id="{86260351-A5E1-7129-D39A-FF0CBEEAD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80133"/>
            <a:ext cx="997744" cy="10668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682A63C-4826-3B33-540A-6E3224447DEC}"/>
              </a:ext>
            </a:extLst>
          </p:cNvPr>
          <p:cNvSpPr txBox="1"/>
          <p:nvPr/>
        </p:nvSpPr>
        <p:spPr>
          <a:xfrm>
            <a:off x="3048595" y="3241224"/>
            <a:ext cx="609719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https://wordwall.net/play/21169/360/607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31" descr="Qr code&#10;&#10;Description automatically generated">
            <a:extLst>
              <a:ext uri="{FF2B5EF4-FFF2-40B4-BE49-F238E27FC236}">
                <a16:creationId xmlns:a16="http://schemas.microsoft.com/office/drawing/2014/main" id="{2B5EE684-0D06-7E6C-257F-B649FDA9FA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595" y="3777270"/>
            <a:ext cx="892340" cy="865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F8777AA-233D-3C0C-0686-70A9B6607E9F}"/>
              </a:ext>
            </a:extLst>
          </p:cNvPr>
          <p:cNvSpPr txBox="1"/>
          <p:nvPr/>
        </p:nvSpPr>
        <p:spPr>
          <a:xfrm>
            <a:off x="5526647" y="1361821"/>
            <a:ext cx="609492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https://wordwall.net/play/21169/101/588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42" descr="Qr code&#10;&#10;Description automatically generated">
            <a:extLst>
              <a:ext uri="{FF2B5EF4-FFF2-40B4-BE49-F238E27FC236}">
                <a16:creationId xmlns:a16="http://schemas.microsoft.com/office/drawing/2014/main" id="{29F7315E-9B7F-6E82-D676-A3CDC0306B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6647" y="1707985"/>
            <a:ext cx="933391" cy="97457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5FEC945-FAC7-E9FA-D46C-6495753EDF70}"/>
              </a:ext>
            </a:extLst>
          </p:cNvPr>
          <p:cNvSpPr txBox="1"/>
          <p:nvPr/>
        </p:nvSpPr>
        <p:spPr>
          <a:xfrm>
            <a:off x="5526647" y="4186406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https://wordwall.net/play/21169/450/780</a:t>
            </a:r>
            <a:endParaRPr lang="fr-FR" dirty="0"/>
          </a:p>
        </p:txBody>
      </p:sp>
      <p:pic>
        <p:nvPicPr>
          <p:cNvPr id="15" name="Picture 41" descr="Qr code&#10;&#10;Description automatically generated">
            <a:extLst>
              <a:ext uri="{FF2B5EF4-FFF2-40B4-BE49-F238E27FC236}">
                <a16:creationId xmlns:a16="http://schemas.microsoft.com/office/drawing/2014/main" id="{56FD6F6E-0F93-E9CF-993F-1F4344F07C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6697" y="4614487"/>
            <a:ext cx="907829" cy="88169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18783BD-377D-7C3A-6AC2-22AF575D2BAF}"/>
              </a:ext>
            </a:extLst>
          </p:cNvPr>
          <p:cNvSpPr txBox="1"/>
          <p:nvPr/>
        </p:nvSpPr>
        <p:spPr>
          <a:xfrm>
            <a:off x="130399" y="4935797"/>
            <a:ext cx="609492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https://wordwall.net/play/21169/746/188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3" descr="Qr code&#10;&#10;Description automatically generated">
            <a:extLst>
              <a:ext uri="{FF2B5EF4-FFF2-40B4-BE49-F238E27FC236}">
                <a16:creationId xmlns:a16="http://schemas.microsoft.com/office/drawing/2014/main" id="{4C5B978D-1FD1-46C7-528A-CCD03853F3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7072" y="5398497"/>
            <a:ext cx="907829" cy="90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6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Introducing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group of </a:t>
            </a:r>
            <a:r>
              <a:rPr lang="fr-FR" sz="3200" b="1" dirty="0" err="1">
                <a:ea typeface="UD Digi Kyokasho NK-R" panose="02020400000000000000" pitchFamily="18" charset="-128"/>
              </a:rPr>
              <a:t>friend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Talking</a:t>
            </a:r>
            <a:r>
              <a:rPr lang="fr-FR" sz="3200" b="1" dirty="0">
                <a:ea typeface="UD Digi Kyokasho NK-R" panose="02020400000000000000" pitchFamily="18" charset="-128"/>
              </a:rPr>
              <a:t> about </a:t>
            </a:r>
            <a:r>
              <a:rPr lang="fr-FR" sz="3200" b="1" dirty="0" err="1">
                <a:ea typeface="UD Digi Kyokasho NK-R" panose="02020400000000000000" pitchFamily="18" charset="-128"/>
              </a:rPr>
              <a:t>character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47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632372" y="3257439"/>
          <a:ext cx="10944000" cy="2868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27639198-22AC-40D2-DD61-ABA65497A4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62482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16911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ma bande de copains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496508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Diagramme 3">
            <a:extLst>
              <a:ext uri="{FF2B5EF4-FFF2-40B4-BE49-F238E27FC236}">
                <a16:creationId xmlns:a16="http://schemas.microsoft.com/office/drawing/2014/main" id="{7FA986FF-5FD8-6F00-0A7F-8B3C1D4F1F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62482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1910961"/>
              </p:ext>
            </p:extLst>
          </p:nvPr>
        </p:nvGraphicFramePr>
        <p:xfrm>
          <a:off x="5108538" y="1070802"/>
          <a:ext cx="6245265" cy="504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95F2218-591E-3808-342F-080680A62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62482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173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0684551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6871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3">
            <a:extLst>
              <a:ext uri="{FF2B5EF4-FFF2-40B4-BE49-F238E27FC236}">
                <a16:creationId xmlns:a16="http://schemas.microsoft.com/office/drawing/2014/main" id="{C7735CAF-3BEE-B536-821C-EE69219CD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624828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DD4C6-A9FE-885B-5B06-E9AF4327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de texte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F3738F5-1B52-B356-FE81-7351D18B8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342" y="1390620"/>
            <a:ext cx="3819607" cy="1442731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C44F0DC-4291-6EBD-F48F-2D09EED71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892" y="1250159"/>
            <a:ext cx="6291885" cy="55305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18C3220-4CAB-9690-1F2B-A68678A8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42" y="2833351"/>
            <a:ext cx="5335550" cy="3343611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D87E50D-1DDE-BB36-AC82-E804AFD1AC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3785911"/>
              </p:ext>
            </p:extLst>
          </p:nvPr>
        </p:nvGraphicFramePr>
        <p:xfrm>
          <a:off x="-1" y="9097"/>
          <a:ext cx="12192001" cy="247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163412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2769</Words>
  <Application>Microsoft Office PowerPoint</Application>
  <PresentationFormat>Widescreen</PresentationFormat>
  <Paragraphs>588</Paragraphs>
  <Slides>48</Slides>
  <Notes>9</Notes>
  <HiddenSlides>3</HiddenSlides>
  <MMClips>20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ＭＳ Ｐゴシック</vt:lpstr>
      <vt:lpstr>UD Digi Kyokasho NK-R</vt:lpstr>
      <vt:lpstr>Arial</vt:lpstr>
      <vt:lpstr>Calibri</vt:lpstr>
      <vt:lpstr>Calibri Light</vt:lpstr>
      <vt:lpstr>Roboto</vt:lpstr>
      <vt:lpstr>Wingdings</vt:lpstr>
      <vt:lpstr>YouTube Sans</vt:lpstr>
      <vt:lpstr>Thème Office</vt:lpstr>
      <vt:lpstr>Office Theme</vt:lpstr>
      <vt:lpstr>Office Theme</vt:lpstr>
      <vt:lpstr>PowerPoint Presentation</vt:lpstr>
      <vt:lpstr>Ma bande de copains</vt:lpstr>
      <vt:lpstr>I. Starter</vt:lpstr>
      <vt:lpstr>La bande dessinée est traduite en 111 langues, dont le vietnamien !</vt:lpstr>
      <vt:lpstr>À la fin de la leçon…</vt:lpstr>
      <vt:lpstr>À la fin de la leçon…</vt:lpstr>
      <vt:lpstr>Learning outcomes</vt:lpstr>
      <vt:lpstr>PowerPoint Presentation</vt:lpstr>
      <vt:lpstr>II. Compréhension de texte</vt:lpstr>
      <vt:lpstr>PowerPoint Presentation</vt:lpstr>
      <vt:lpstr>Compréhension détaillée</vt:lpstr>
      <vt:lpstr>Compréhension détaillée</vt:lpstr>
      <vt:lpstr>PowerPoint Presentation</vt:lpstr>
      <vt:lpstr>À la fin de la leçon…</vt:lpstr>
      <vt:lpstr>PowerPoint Presentation</vt:lpstr>
      <vt:lpstr>III. Vocabulaire : Le caractère</vt:lpstr>
      <vt:lpstr>III. Vocabulaire : Le caractère</vt:lpstr>
      <vt:lpstr>Le caractère</vt:lpstr>
      <vt:lpstr>Le caractère</vt:lpstr>
      <vt:lpstr>Kahoot time ! </vt:lpstr>
      <vt:lpstr>PowerPoint Presentation</vt:lpstr>
      <vt:lpstr>Learning review</vt:lpstr>
      <vt:lpstr>À la fin de la leçon…</vt:lpstr>
      <vt:lpstr>PowerPoint Presentation</vt:lpstr>
      <vt:lpstr>PowerPoint Presentation</vt:lpstr>
      <vt:lpstr>PowerPoint Presentation</vt:lpstr>
      <vt:lpstr>Exercice CA p.7</vt:lpstr>
      <vt:lpstr>Loto !</vt:lpstr>
      <vt:lpstr>Kahoot time !</vt:lpstr>
      <vt:lpstr>PowerPoint Presentation</vt:lpstr>
      <vt:lpstr>Learning review</vt:lpstr>
      <vt:lpstr>À la fin de la leçon…</vt:lpstr>
      <vt:lpstr>PowerPoint Presentation</vt:lpstr>
      <vt:lpstr>V. Grammaire : le verbe Être (to be)</vt:lpstr>
      <vt:lpstr>Rappel : Les pronoms sujets</vt:lpstr>
      <vt:lpstr>Exercice LE 6 P.17</vt:lpstr>
      <vt:lpstr>Exercice LE 4 p.22</vt:lpstr>
      <vt:lpstr>PowerPoint Presentation</vt:lpstr>
      <vt:lpstr>Learning review</vt:lpstr>
      <vt:lpstr>VI. Phonétique</vt:lpstr>
      <vt:lpstr>Practice your pronunciation !</vt:lpstr>
      <vt:lpstr>VII. Production</vt:lpstr>
      <vt:lpstr>Learning outcomes</vt:lpstr>
      <vt:lpstr>Activités en ligne</vt:lpstr>
      <vt:lpstr>How well have you performed with the Learning Objectives?</vt:lpstr>
      <vt:lpstr>Learning review</vt:lpstr>
      <vt:lpstr>Plenary and self reflection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 bande de copains</dc:title>
  <dc:creator>Chan, Makara Valery Ouk</dc:creator>
  <cp:lastModifiedBy>Chan, Makara Valery Ouk</cp:lastModifiedBy>
  <cp:revision>19</cp:revision>
  <cp:lastPrinted>2023-08-23T08:42:38Z</cp:lastPrinted>
  <dcterms:created xsi:type="dcterms:W3CDTF">2023-01-28T16:03:43Z</dcterms:created>
  <dcterms:modified xsi:type="dcterms:W3CDTF">2024-01-13T16:09:44Z</dcterms:modified>
</cp:coreProperties>
</file>