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5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6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7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8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3" r:id="rId2"/>
    <p:sldMasterId id="2147483717" r:id="rId3"/>
    <p:sldMasterId id="2147483731" r:id="rId4"/>
    <p:sldMasterId id="2147483729" r:id="rId5"/>
    <p:sldMasterId id="2147483648" r:id="rId6"/>
  </p:sldMasterIdLst>
  <p:notesMasterIdLst>
    <p:notesMasterId r:id="rId50"/>
  </p:notesMasterIdLst>
  <p:sldIdLst>
    <p:sldId id="289" r:id="rId7"/>
    <p:sldId id="256" r:id="rId8"/>
    <p:sldId id="387" r:id="rId9"/>
    <p:sldId id="262" r:id="rId10"/>
    <p:sldId id="266" r:id="rId11"/>
    <p:sldId id="267" r:id="rId12"/>
    <p:sldId id="291" r:id="rId13"/>
    <p:sldId id="268" r:id="rId14"/>
    <p:sldId id="276" r:id="rId15"/>
    <p:sldId id="378" r:id="rId16"/>
    <p:sldId id="354" r:id="rId17"/>
    <p:sldId id="259" r:id="rId18"/>
    <p:sldId id="277" r:id="rId19"/>
    <p:sldId id="278" r:id="rId20"/>
    <p:sldId id="371" r:id="rId21"/>
    <p:sldId id="355" r:id="rId22"/>
    <p:sldId id="372" r:id="rId23"/>
    <p:sldId id="373" r:id="rId24"/>
    <p:sldId id="379" r:id="rId25"/>
    <p:sldId id="280" r:id="rId26"/>
    <p:sldId id="281" r:id="rId27"/>
    <p:sldId id="282" r:id="rId28"/>
    <p:sldId id="283" r:id="rId29"/>
    <p:sldId id="381" r:id="rId30"/>
    <p:sldId id="380" r:id="rId31"/>
    <p:sldId id="382" r:id="rId32"/>
    <p:sldId id="383" r:id="rId33"/>
    <p:sldId id="385" r:id="rId34"/>
    <p:sldId id="260" r:id="rId35"/>
    <p:sldId id="284" r:id="rId36"/>
    <p:sldId id="279" r:id="rId37"/>
    <p:sldId id="376" r:id="rId38"/>
    <p:sldId id="386" r:id="rId39"/>
    <p:sldId id="377" r:id="rId40"/>
    <p:sldId id="261" r:id="rId41"/>
    <p:sldId id="288" r:id="rId42"/>
    <p:sldId id="271" r:id="rId43"/>
    <p:sldId id="388" r:id="rId44"/>
    <p:sldId id="264" r:id="rId45"/>
    <p:sldId id="272" r:id="rId46"/>
    <p:sldId id="273" r:id="rId47"/>
    <p:sldId id="274" r:id="rId48"/>
    <p:sldId id="275" r:id="rId4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7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9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7" Type="http://schemas.openxmlformats.org/officeDocument/2006/relationships/slide" Target="../slides/slide35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19.xml"/><Relationship Id="rId5" Type="http://schemas.openxmlformats.org/officeDocument/2006/relationships/slide" Target="../slides/slide11.xml"/><Relationship Id="rId4" Type="http://schemas.openxmlformats.org/officeDocument/2006/relationships/slide" Target="../slides/slide37.xm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Les articles indéfinis</a:t>
          </a:r>
        </a:p>
        <a:p>
          <a:pPr rtl="0"/>
          <a:r>
            <a:rPr lang="fr-FR" sz="1800" b="0" noProof="0" dirty="0"/>
            <a:t>- Décrire le contenu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strike="sngStrike" noProof="0" dirty="0"/>
            <a:t>- Francophonie : </a:t>
          </a:r>
        </a:p>
        <a:p>
          <a:pPr rtl="0"/>
          <a:r>
            <a:rPr lang="fr-FR" sz="1600" b="0" strike="sngStrike" noProof="0" dirty="0"/>
            <a:t>La Côte d’Ivoire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noStrike" noProof="0" dirty="0"/>
            <a:t>- Fournitures scolaires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937" custLinFactY="209380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Les articles indéfinis</a:t>
          </a:r>
        </a:p>
        <a:p>
          <a:pPr rtl="0"/>
          <a:r>
            <a:rPr lang="fr-FR" sz="1800" b="0" noProof="0" dirty="0"/>
            <a:t>- Décrire le contenu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strike="sngStrike" noProof="0" dirty="0"/>
            <a:t>- Francophonie : </a:t>
          </a:r>
        </a:p>
        <a:p>
          <a:pPr rtl="0"/>
          <a:r>
            <a:rPr lang="fr-FR" sz="1600" b="0" strike="sngStrike" noProof="0" dirty="0"/>
            <a:t>La Côte d’Ivoire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Fournitures scolaires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937" custLinFactY="209380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400" b="1" noProof="0" dirty="0">
              <a:solidFill>
                <a:schemeClr val="tx1"/>
              </a:solidFill>
            </a:rPr>
            <a:t>Grammaire</a:t>
          </a:r>
          <a:br>
            <a:rPr lang="fr-FR" sz="2400" b="1" noProof="0" dirty="0">
              <a:solidFill>
                <a:schemeClr val="tx1"/>
              </a:solidFill>
            </a:rPr>
          </a:br>
          <a:endParaRPr lang="fr-FR" sz="16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rtl="0"/>
          <a:r>
            <a:rPr lang="fr-FR" sz="2200" b="1" noProof="0" dirty="0">
              <a:solidFill>
                <a:schemeClr val="tx1"/>
              </a:solidFill>
            </a:rPr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200" b="1" noProof="0" dirty="0">
              <a:solidFill>
                <a:schemeClr val="tx1"/>
              </a:solidFill>
            </a:rPr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214648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strike="sngStrike" noProof="0" dirty="0"/>
            <a:t>- Les articles indéfinis</a:t>
          </a:r>
        </a:p>
        <a:p>
          <a:pPr rtl="0"/>
          <a:r>
            <a:rPr lang="fr-FR" sz="1800" b="0" noProof="0" dirty="0"/>
            <a:t>- Décrire le contenu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strike="sngStrike" noProof="0" dirty="0"/>
            <a:t>- Francophonie : </a:t>
          </a:r>
        </a:p>
        <a:p>
          <a:pPr rtl="0"/>
          <a:r>
            <a:rPr lang="fr-FR" sz="1600" b="0" strike="sngStrike" noProof="0" dirty="0"/>
            <a:t>La Côte d’Ivoire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Fournitures scolaires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937" custLinFactY="209380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what</a:t>
          </a:r>
          <a:r>
            <a:rPr lang="fr-FR" dirty="0"/>
            <a:t> </a:t>
          </a:r>
          <a:r>
            <a:rPr lang="fr-FR" dirty="0" err="1"/>
            <a:t>is</a:t>
          </a:r>
          <a:r>
            <a:rPr lang="fr-FR" dirty="0"/>
            <a:t> in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bag.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use </a:t>
          </a:r>
          <a:r>
            <a:rPr lang="fr-FR" dirty="0" err="1"/>
            <a:t>undefinite</a:t>
          </a:r>
          <a:r>
            <a:rPr lang="fr-FR" dirty="0"/>
            <a:t> articles.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what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like and dislike.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Les articles indéfinis</a:t>
          </a:r>
        </a:p>
        <a:p>
          <a:pPr rtl="0"/>
          <a:r>
            <a:rPr lang="fr-FR" sz="1800" b="0" noProof="0" dirty="0"/>
            <a:t>- Décrire le contenu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noProof="0" dirty="0"/>
            <a:t>- Francophonie : </a:t>
          </a:r>
        </a:p>
        <a:p>
          <a:pPr rtl="0"/>
          <a:r>
            <a:rPr lang="fr-FR" sz="1600" b="0" noProof="0" dirty="0"/>
            <a:t>La Côte d’Ivoire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Fournitures scolaires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937" custLinFactY="209380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what</a:t>
          </a:r>
          <a:r>
            <a:rPr lang="fr-FR" dirty="0"/>
            <a:t> </a:t>
          </a:r>
          <a:r>
            <a:rPr lang="fr-FR" dirty="0" err="1"/>
            <a:t>is</a:t>
          </a:r>
          <a:r>
            <a:rPr lang="fr-FR" dirty="0"/>
            <a:t> in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bag.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use </a:t>
          </a:r>
          <a:r>
            <a:rPr lang="fr-FR" dirty="0" err="1"/>
            <a:t>undefinite</a:t>
          </a:r>
          <a:r>
            <a:rPr lang="fr-FR" dirty="0"/>
            <a:t> articles.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what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like and dislike.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6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6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6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6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3" action="ppaction://hlinksldjump"/>
            </a:rPr>
            <a:t>V. Gr: décrire le contenu</a:t>
          </a:r>
          <a:endParaRPr lang="fr-FR" sz="16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6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600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6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 sz="1600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 sz="1600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5" action="ppaction://hlinksldjump"/>
            </a:rPr>
            <a:t>III. </a:t>
          </a:r>
          <a:r>
            <a:rPr lang="fr-FR" sz="16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600" dirty="0">
              <a:hlinkClick xmlns:r="http://schemas.openxmlformats.org/officeDocument/2006/relationships" r:id="rId5" action="ppaction://hlinksldjump"/>
            </a:rPr>
            <a:t>: f. scolaires</a:t>
          </a:r>
          <a:endParaRPr lang="fr-FR" sz="16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 sz="1600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 sz="1600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6" action="ppaction://hlinksldjump"/>
            </a:rPr>
            <a:t>IV. Gr: articles indéfinis</a:t>
          </a:r>
          <a:endParaRPr lang="fr-FR" sz="16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 sz="1600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 sz="1600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6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 sz="1600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0" custLinFactNeighborY="-2235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7" custLinFactNeighborX="0" custLinFactNeighborY="-223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7" custLinFactNeighborX="0" custLinFactNeighborY="-2235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7" custLinFactNeighborX="0" custLinFactNeighborY="-2235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7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2800" b="1" noProof="0" dirty="0"/>
            <a:t>I</a:t>
          </a:r>
          <a:r>
            <a:rPr lang="fr-FR" sz="2800" noProof="0" dirty="0"/>
            <a:t>. </a:t>
          </a:r>
          <a:r>
            <a:rPr lang="fr-FR" sz="28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La Côte d’Ivoire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800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Recherche des phrases clés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800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800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Décrire le contenu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Les fournitures scolaires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 sz="2000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 sz="20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280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0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000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280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0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0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Liaisons 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0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0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28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0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000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Décrire le contenu de mon sac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0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000"/>
        </a:p>
      </dgm:t>
    </dgm:pt>
    <dgm:pt modelId="{BAB7DFAA-2368-4D49-AE29-238B684D9D2A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Les articles indéfinis</a:t>
          </a:r>
        </a:p>
      </dgm:t>
    </dgm:pt>
    <dgm:pt modelId="{35448F60-E4EE-488C-8A87-E040E74A2A9D}" type="parTrans" cxnId="{4CDE23E5-94BC-48E5-8C17-A8A51FFDA4C2}">
      <dgm:prSet/>
      <dgm:spPr/>
      <dgm:t>
        <a:bodyPr/>
        <a:lstStyle/>
        <a:p>
          <a:endParaRPr lang="fr-FR"/>
        </a:p>
      </dgm:t>
    </dgm:pt>
    <dgm:pt modelId="{BBA852A6-8934-4C60-8B0C-AB89941FCA8A}" type="sibTrans" cxnId="{4CDE23E5-94BC-48E5-8C17-A8A51FFDA4C2}">
      <dgm:prSet/>
      <dgm:spPr/>
      <dgm:t>
        <a:bodyPr/>
        <a:lstStyle/>
        <a:p>
          <a:endParaRPr lang="fr-FR"/>
        </a:p>
      </dgm:t>
    </dgm:pt>
    <dgm:pt modelId="{9D13F3DD-4E3F-446A-AA43-188772218A22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0D5AC54D-1A0E-469B-AF07-EB8C93BA21E3}" type="pres">
      <dgm:prSet presAssocID="{082E8A29-955A-4C7C-A174-3E9DCD4DC89B}" presName="linNode" presStyleCnt="0"/>
      <dgm:spPr/>
    </dgm:pt>
    <dgm:pt modelId="{1243D66E-AD5B-4B08-A1BE-E61227889EC2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E7363328-F402-4767-9E83-B166447A6E23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79F5E339-50E9-4FD1-A346-3FFDA46DFE22}" type="pres">
      <dgm:prSet presAssocID="{C2176686-D23E-48EB-9D1B-1A1B46236638}" presName="spacing" presStyleCnt="0"/>
      <dgm:spPr/>
    </dgm:pt>
    <dgm:pt modelId="{C5322D87-CB0F-458D-BFCE-56CE7B8147C7}" type="pres">
      <dgm:prSet presAssocID="{B6E26FFC-9977-4BBC-BEC7-3D6B63754E52}" presName="linNode" presStyleCnt="0"/>
      <dgm:spPr/>
    </dgm:pt>
    <dgm:pt modelId="{44972D59-734A-48F5-BB84-D7AB25769087}" type="pres">
      <dgm:prSet presAssocID="{B6E26FFC-9977-4BBC-BEC7-3D6B63754E52}" presName="parentShp" presStyleLbl="node1" presStyleIdx="1" presStyleCnt="7">
        <dgm:presLayoutVars>
          <dgm:bulletEnabled val="1"/>
        </dgm:presLayoutVars>
      </dgm:prSet>
      <dgm:spPr/>
    </dgm:pt>
    <dgm:pt modelId="{6A8E4BD4-8C74-4321-9981-885AED8F757D}" type="pres">
      <dgm:prSet presAssocID="{B6E26FFC-9977-4BBC-BEC7-3D6B63754E52}" presName="childShp" presStyleLbl="bgAccFollowNode1" presStyleIdx="1" presStyleCnt="7">
        <dgm:presLayoutVars>
          <dgm:bulletEnabled val="1"/>
        </dgm:presLayoutVars>
      </dgm:prSet>
      <dgm:spPr/>
    </dgm:pt>
    <dgm:pt modelId="{BDD6B778-7D23-4E40-B633-7CDB1EDB881D}" type="pres">
      <dgm:prSet presAssocID="{48634C00-2335-4923-9072-EB7482323D9C}" presName="spacing" presStyleCnt="0"/>
      <dgm:spPr/>
    </dgm:pt>
    <dgm:pt modelId="{9F1A5A3A-9770-45AD-B3C7-6CC670D60C3D}" type="pres">
      <dgm:prSet presAssocID="{6D0E5D9F-7263-4526-A227-51301233F549}" presName="linNode" presStyleCnt="0"/>
      <dgm:spPr/>
    </dgm:pt>
    <dgm:pt modelId="{6B83D130-91A7-4467-A443-7E90BDB6FEEC}" type="pres">
      <dgm:prSet presAssocID="{6D0E5D9F-7263-4526-A227-51301233F549}" presName="parentShp" presStyleLbl="node1" presStyleIdx="2" presStyleCnt="7">
        <dgm:presLayoutVars>
          <dgm:bulletEnabled val="1"/>
        </dgm:presLayoutVars>
      </dgm:prSet>
      <dgm:spPr/>
    </dgm:pt>
    <dgm:pt modelId="{024D97ED-902D-49F2-A89F-F51F71980B32}" type="pres">
      <dgm:prSet presAssocID="{6D0E5D9F-7263-4526-A227-51301233F549}" presName="childShp" presStyleLbl="bgAccFollowNode1" presStyleIdx="2" presStyleCnt="7">
        <dgm:presLayoutVars>
          <dgm:bulletEnabled val="1"/>
        </dgm:presLayoutVars>
      </dgm:prSet>
      <dgm:spPr/>
    </dgm:pt>
    <dgm:pt modelId="{AC1A9189-4C4A-486A-B385-38146197E4E2}" type="pres">
      <dgm:prSet presAssocID="{DE289E29-1989-4D8E-8AA6-F030105B3F13}" presName="spacing" presStyleCnt="0"/>
      <dgm:spPr/>
    </dgm:pt>
    <dgm:pt modelId="{9EA49285-B9BA-4A61-8D16-512BBB9580B8}" type="pres">
      <dgm:prSet presAssocID="{E5E95E82-EF79-43CA-AA86-43B0E1CBCD3F}" presName="linNode" presStyleCnt="0"/>
      <dgm:spPr/>
    </dgm:pt>
    <dgm:pt modelId="{7A288F82-64C1-486D-A5E0-6070FBBE9C0C}" type="pres">
      <dgm:prSet presAssocID="{E5E95E82-EF79-43CA-AA86-43B0E1CBCD3F}" presName="parentShp" presStyleLbl="node1" presStyleIdx="3" presStyleCnt="7">
        <dgm:presLayoutVars>
          <dgm:bulletEnabled val="1"/>
        </dgm:presLayoutVars>
      </dgm:prSet>
      <dgm:spPr/>
    </dgm:pt>
    <dgm:pt modelId="{8447BBF9-1672-4E25-8164-E967D6827AD8}" type="pres">
      <dgm:prSet presAssocID="{E5E95E82-EF79-43CA-AA86-43B0E1CBCD3F}" presName="childShp" presStyleLbl="bgAccFollowNode1" presStyleIdx="3" presStyleCnt="7">
        <dgm:presLayoutVars>
          <dgm:bulletEnabled val="1"/>
        </dgm:presLayoutVars>
      </dgm:prSet>
      <dgm:spPr/>
    </dgm:pt>
    <dgm:pt modelId="{08824172-03F3-416B-91E9-B28F0B9CE411}" type="pres">
      <dgm:prSet presAssocID="{BF76010C-5523-4E13-B3E7-886DCE6AEBD4}" presName="spacing" presStyleCnt="0"/>
      <dgm:spPr/>
    </dgm:pt>
    <dgm:pt modelId="{678A7264-D817-44EC-AEEF-0AEA02318B24}" type="pres">
      <dgm:prSet presAssocID="{0556DF01-8241-46B9-A9A7-696B425311D4}" presName="linNode" presStyleCnt="0"/>
      <dgm:spPr/>
    </dgm:pt>
    <dgm:pt modelId="{D68A4DF5-9F86-452E-9C5E-41166ACCF2A6}" type="pres">
      <dgm:prSet presAssocID="{0556DF01-8241-46B9-A9A7-696B425311D4}" presName="parentShp" presStyleLbl="node1" presStyleIdx="4" presStyleCnt="7">
        <dgm:presLayoutVars>
          <dgm:bulletEnabled val="1"/>
        </dgm:presLayoutVars>
      </dgm:prSet>
      <dgm:spPr/>
    </dgm:pt>
    <dgm:pt modelId="{6C999CA9-D5E3-4A58-BC24-4DC097CC0944}" type="pres">
      <dgm:prSet presAssocID="{0556DF01-8241-46B9-A9A7-696B425311D4}" presName="childShp" presStyleLbl="bgAccFollowNode1" presStyleIdx="4" presStyleCnt="7">
        <dgm:presLayoutVars>
          <dgm:bulletEnabled val="1"/>
        </dgm:presLayoutVars>
      </dgm:prSet>
      <dgm:spPr/>
    </dgm:pt>
    <dgm:pt modelId="{69BA2117-CAE5-476A-A113-9E41E58C9BAF}" type="pres">
      <dgm:prSet presAssocID="{C4CA99FB-0935-42A7-A480-9B496516F239}" presName="spacing" presStyleCnt="0"/>
      <dgm:spPr/>
    </dgm:pt>
    <dgm:pt modelId="{6F604F09-3FD7-4159-8C95-B548E8927C8E}" type="pres">
      <dgm:prSet presAssocID="{A789976D-D9F7-4CAE-A0FA-57AD5327459D}" presName="linNode" presStyleCnt="0"/>
      <dgm:spPr/>
    </dgm:pt>
    <dgm:pt modelId="{DEC8323B-542E-4961-B233-1EE8FAC0479A}" type="pres">
      <dgm:prSet presAssocID="{A789976D-D9F7-4CAE-A0FA-57AD5327459D}" presName="parentShp" presStyleLbl="node1" presStyleIdx="5" presStyleCnt="7">
        <dgm:presLayoutVars>
          <dgm:bulletEnabled val="1"/>
        </dgm:presLayoutVars>
      </dgm:prSet>
      <dgm:spPr/>
    </dgm:pt>
    <dgm:pt modelId="{D09C0E5E-FC98-4DEE-A57B-567635601D93}" type="pres">
      <dgm:prSet presAssocID="{A789976D-D9F7-4CAE-A0FA-57AD5327459D}" presName="childShp" presStyleLbl="bgAccFollowNode1" presStyleIdx="5" presStyleCnt="7">
        <dgm:presLayoutVars>
          <dgm:bulletEnabled val="1"/>
        </dgm:presLayoutVars>
      </dgm:prSet>
      <dgm:spPr/>
    </dgm:pt>
    <dgm:pt modelId="{05B5DCBB-33CD-474D-A05F-90C485B8FE63}" type="pres">
      <dgm:prSet presAssocID="{E7237B23-A10C-4270-820C-A37649007AE6}" presName="spacing" presStyleCnt="0"/>
      <dgm:spPr/>
    </dgm:pt>
    <dgm:pt modelId="{76C3276F-659D-488F-AD70-CFA12C6E96A6}" type="pres">
      <dgm:prSet presAssocID="{EF2B91B6-6F0A-4365-9672-0E2C5B6A7701}" presName="linNode" presStyleCnt="0"/>
      <dgm:spPr/>
    </dgm:pt>
    <dgm:pt modelId="{6D322CA4-AD84-41F9-812C-04DD0D957AAF}" type="pres">
      <dgm:prSet presAssocID="{EF2B91B6-6F0A-4365-9672-0E2C5B6A7701}" presName="parentShp" presStyleLbl="node1" presStyleIdx="6" presStyleCnt="7">
        <dgm:presLayoutVars>
          <dgm:bulletEnabled val="1"/>
        </dgm:presLayoutVars>
      </dgm:prSet>
      <dgm:spPr/>
    </dgm:pt>
    <dgm:pt modelId="{39640244-8AC2-4A33-BCF5-58FFF2EB8B91}" type="pres">
      <dgm:prSet presAssocID="{EF2B91B6-6F0A-4365-9672-0E2C5B6A7701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56863519-3AB7-4500-BA7D-293FB47AE369}" type="presOf" srcId="{EF2B91B6-6F0A-4365-9672-0E2C5B6A7701}" destId="{6D322CA4-AD84-41F9-812C-04DD0D957AAF}" srcOrd="0" destOrd="0" presId="urn:microsoft.com/office/officeart/2005/8/layout/vList6"/>
    <dgm:cxn modelId="{45AC241F-B33B-48B6-A9B2-2314599C3C69}" type="presOf" srcId="{C405AABF-5221-4BF2-84F2-80740C29EB11}" destId="{39640244-8AC2-4A33-BCF5-58FFF2EB8B91}" srcOrd="0" destOrd="0" presId="urn:microsoft.com/office/officeart/2005/8/layout/vList6"/>
    <dgm:cxn modelId="{11AA3123-357A-463A-9B09-0A0758E2E96F}" type="presOf" srcId="{CF9055CF-8DEB-4A02-949A-DE72B6AC5D37}" destId="{9D13F3DD-4E3F-446A-AA43-188772218A22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5ADC146-2D09-4697-A9CC-7AD5E79FAD37}" type="presOf" srcId="{E5E95E82-EF79-43CA-AA86-43B0E1CBCD3F}" destId="{7A288F82-64C1-486D-A5E0-6070FBBE9C0C}" srcOrd="0" destOrd="0" presId="urn:microsoft.com/office/officeart/2005/8/layout/v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E1AAC56A-BCDB-46BD-9887-5125A6E8F7FE}" type="presOf" srcId="{010F7425-1081-46EA-BC6D-7D7F7133B2F3}" destId="{D09C0E5E-FC98-4DEE-A57B-567635601D93}" srcOrd="0" destOrd="0" presId="urn:microsoft.com/office/officeart/2005/8/layout/vList6"/>
    <dgm:cxn modelId="{424DBC75-5D93-4662-81D8-5FD043F8DDE8}" type="presOf" srcId="{CBCC21F5-552F-4D39-812E-6FCD4A366F58}" destId="{6A8E4BD4-8C74-4321-9981-885AED8F757D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03A717C-81E7-4907-A1B0-D796EC346941}" type="presOf" srcId="{30FF9F33-11F2-4729-A62E-AD56E0B488E1}" destId="{024D97ED-902D-49F2-A89F-F51F71980B32}" srcOrd="0" destOrd="0" presId="urn:microsoft.com/office/officeart/2005/8/layout/vList6"/>
    <dgm:cxn modelId="{18549B88-8298-4DBD-AF75-5F5935E8E8BA}" type="presOf" srcId="{082E8A29-955A-4C7C-A174-3E9DCD4DC89B}" destId="{1243D66E-AD5B-4B08-A1BE-E61227889EC2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A79EEF91-D1FE-40AC-8105-86F3D1E30334}" type="presOf" srcId="{BAB7DFAA-2368-4D49-AE29-238B684D9D2A}" destId="{8447BBF9-1672-4E25-8164-E967D6827AD8}" srcOrd="0" destOrd="0" presId="urn:microsoft.com/office/officeart/2005/8/layout/vList6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0FCE12C6-2A12-4C98-A293-46AA6FA1254C}" type="presOf" srcId="{0556DF01-8241-46B9-A9A7-696B425311D4}" destId="{D68A4DF5-9F86-452E-9C5E-41166ACCF2A6}" srcOrd="0" destOrd="0" presId="urn:microsoft.com/office/officeart/2005/8/layout/vList6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024177DA-CC9B-4B09-99FA-EEBAA9680B06}" type="presOf" srcId="{23A0DE4A-FE92-496E-B335-3433CEFB74E9}" destId="{E7363328-F402-4767-9E83-B166447A6E23}" srcOrd="0" destOrd="0" presId="urn:microsoft.com/office/officeart/2005/8/layout/vList6"/>
    <dgm:cxn modelId="{C96B7FDB-54CA-421F-932C-45908AA70AB0}" type="presOf" srcId="{37A7C994-CC74-44DD-8777-ED6736B35821}" destId="{6C999CA9-D5E3-4A58-BC24-4DC097CC0944}" srcOrd="0" destOrd="0" presId="urn:microsoft.com/office/officeart/2005/8/layout/vList6"/>
    <dgm:cxn modelId="{0B7EA5DD-0FFC-459F-84CA-FEDFA63014DE}" type="presOf" srcId="{6D0E5D9F-7263-4526-A227-51301233F549}" destId="{6B83D130-91A7-4467-A443-7E90BDB6FEEC}" srcOrd="0" destOrd="0" presId="urn:microsoft.com/office/officeart/2005/8/layout/vList6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4CDE23E5-94BC-48E5-8C17-A8A51FFDA4C2}" srcId="{E5E95E82-EF79-43CA-AA86-43B0E1CBCD3F}" destId="{BAB7DFAA-2368-4D49-AE29-238B684D9D2A}" srcOrd="0" destOrd="0" parTransId="{35448F60-E4EE-488C-8A87-E040E74A2A9D}" sibTransId="{BBA852A6-8934-4C60-8B0C-AB89941FCA8A}"/>
    <dgm:cxn modelId="{1EB9D0EA-A889-4B78-B0E3-8D57EBF5D2F0}" type="presOf" srcId="{B6E26FFC-9977-4BBC-BEC7-3D6B63754E52}" destId="{44972D59-734A-48F5-BB84-D7AB25769087}" srcOrd="0" destOrd="0" presId="urn:microsoft.com/office/officeart/2005/8/layout/vList6"/>
    <dgm:cxn modelId="{8E4BE3EB-9799-41C3-9176-E87418FFCABA}" type="presOf" srcId="{A789976D-D9F7-4CAE-A0FA-57AD5327459D}" destId="{DEC8323B-542E-4961-B233-1EE8FAC0479A}" srcOrd="0" destOrd="0" presId="urn:microsoft.com/office/officeart/2005/8/layout/vList6"/>
    <dgm:cxn modelId="{F54B214C-22E2-41E9-A430-0F78511BAA9B}" type="presParOf" srcId="{9D13F3DD-4E3F-446A-AA43-188772218A22}" destId="{0D5AC54D-1A0E-469B-AF07-EB8C93BA21E3}" srcOrd="0" destOrd="0" presId="urn:microsoft.com/office/officeart/2005/8/layout/vList6"/>
    <dgm:cxn modelId="{64A026E7-B91B-4D3F-BBB4-442A829125BE}" type="presParOf" srcId="{0D5AC54D-1A0E-469B-AF07-EB8C93BA21E3}" destId="{1243D66E-AD5B-4B08-A1BE-E61227889EC2}" srcOrd="0" destOrd="0" presId="urn:microsoft.com/office/officeart/2005/8/layout/vList6"/>
    <dgm:cxn modelId="{9D070336-0543-4705-A056-A6D4FE921999}" type="presParOf" srcId="{0D5AC54D-1A0E-469B-AF07-EB8C93BA21E3}" destId="{E7363328-F402-4767-9E83-B166447A6E23}" srcOrd="1" destOrd="0" presId="urn:microsoft.com/office/officeart/2005/8/layout/vList6"/>
    <dgm:cxn modelId="{8AF2C1D8-55D7-4040-8392-4A29A63B2495}" type="presParOf" srcId="{9D13F3DD-4E3F-446A-AA43-188772218A22}" destId="{79F5E339-50E9-4FD1-A346-3FFDA46DFE22}" srcOrd="1" destOrd="0" presId="urn:microsoft.com/office/officeart/2005/8/layout/vList6"/>
    <dgm:cxn modelId="{4B5386CD-48DA-432A-B525-C87A349B2317}" type="presParOf" srcId="{9D13F3DD-4E3F-446A-AA43-188772218A22}" destId="{C5322D87-CB0F-458D-BFCE-56CE7B8147C7}" srcOrd="2" destOrd="0" presId="urn:microsoft.com/office/officeart/2005/8/layout/vList6"/>
    <dgm:cxn modelId="{E7612FD2-BA1E-416D-86A9-2BEE8645A723}" type="presParOf" srcId="{C5322D87-CB0F-458D-BFCE-56CE7B8147C7}" destId="{44972D59-734A-48F5-BB84-D7AB25769087}" srcOrd="0" destOrd="0" presId="urn:microsoft.com/office/officeart/2005/8/layout/vList6"/>
    <dgm:cxn modelId="{A4A7173D-CD8A-4588-A209-A29CAF1B03D8}" type="presParOf" srcId="{C5322D87-CB0F-458D-BFCE-56CE7B8147C7}" destId="{6A8E4BD4-8C74-4321-9981-885AED8F757D}" srcOrd="1" destOrd="0" presId="urn:microsoft.com/office/officeart/2005/8/layout/vList6"/>
    <dgm:cxn modelId="{8373CF87-9109-44E1-BFA6-10611E041FDD}" type="presParOf" srcId="{9D13F3DD-4E3F-446A-AA43-188772218A22}" destId="{BDD6B778-7D23-4E40-B633-7CDB1EDB881D}" srcOrd="3" destOrd="0" presId="urn:microsoft.com/office/officeart/2005/8/layout/vList6"/>
    <dgm:cxn modelId="{59D93BFE-5788-4D67-905D-8E735B1B45A6}" type="presParOf" srcId="{9D13F3DD-4E3F-446A-AA43-188772218A22}" destId="{9F1A5A3A-9770-45AD-B3C7-6CC670D60C3D}" srcOrd="4" destOrd="0" presId="urn:microsoft.com/office/officeart/2005/8/layout/vList6"/>
    <dgm:cxn modelId="{2C99A366-686A-4ED7-8B48-6BAEA1E3331D}" type="presParOf" srcId="{9F1A5A3A-9770-45AD-B3C7-6CC670D60C3D}" destId="{6B83D130-91A7-4467-A443-7E90BDB6FEEC}" srcOrd="0" destOrd="0" presId="urn:microsoft.com/office/officeart/2005/8/layout/vList6"/>
    <dgm:cxn modelId="{58F99D35-36E6-43CB-B646-18511381AE3C}" type="presParOf" srcId="{9F1A5A3A-9770-45AD-B3C7-6CC670D60C3D}" destId="{024D97ED-902D-49F2-A89F-F51F71980B32}" srcOrd="1" destOrd="0" presId="urn:microsoft.com/office/officeart/2005/8/layout/vList6"/>
    <dgm:cxn modelId="{2DAB8118-02F8-4CB9-8828-30D35ED970A6}" type="presParOf" srcId="{9D13F3DD-4E3F-446A-AA43-188772218A22}" destId="{AC1A9189-4C4A-486A-B385-38146197E4E2}" srcOrd="5" destOrd="0" presId="urn:microsoft.com/office/officeart/2005/8/layout/vList6"/>
    <dgm:cxn modelId="{34F4DF75-0088-4206-BB9A-3B9906B795EC}" type="presParOf" srcId="{9D13F3DD-4E3F-446A-AA43-188772218A22}" destId="{9EA49285-B9BA-4A61-8D16-512BBB9580B8}" srcOrd="6" destOrd="0" presId="urn:microsoft.com/office/officeart/2005/8/layout/vList6"/>
    <dgm:cxn modelId="{8CC82798-E2AB-4537-A42F-42F0EA54F3BF}" type="presParOf" srcId="{9EA49285-B9BA-4A61-8D16-512BBB9580B8}" destId="{7A288F82-64C1-486D-A5E0-6070FBBE9C0C}" srcOrd="0" destOrd="0" presId="urn:microsoft.com/office/officeart/2005/8/layout/vList6"/>
    <dgm:cxn modelId="{3C70E54C-A86A-4C82-A62D-802E562A7F12}" type="presParOf" srcId="{9EA49285-B9BA-4A61-8D16-512BBB9580B8}" destId="{8447BBF9-1672-4E25-8164-E967D6827AD8}" srcOrd="1" destOrd="0" presId="urn:microsoft.com/office/officeart/2005/8/layout/vList6"/>
    <dgm:cxn modelId="{157B827C-4E47-43B3-96A4-66E349474CAB}" type="presParOf" srcId="{9D13F3DD-4E3F-446A-AA43-188772218A22}" destId="{08824172-03F3-416B-91E9-B28F0B9CE411}" srcOrd="7" destOrd="0" presId="urn:microsoft.com/office/officeart/2005/8/layout/vList6"/>
    <dgm:cxn modelId="{382F4CE0-EE1E-4E10-9544-2A28763C162C}" type="presParOf" srcId="{9D13F3DD-4E3F-446A-AA43-188772218A22}" destId="{678A7264-D817-44EC-AEEF-0AEA02318B24}" srcOrd="8" destOrd="0" presId="urn:microsoft.com/office/officeart/2005/8/layout/vList6"/>
    <dgm:cxn modelId="{EFF446E6-6E5F-4FB8-956E-29E703202B78}" type="presParOf" srcId="{678A7264-D817-44EC-AEEF-0AEA02318B24}" destId="{D68A4DF5-9F86-452E-9C5E-41166ACCF2A6}" srcOrd="0" destOrd="0" presId="urn:microsoft.com/office/officeart/2005/8/layout/vList6"/>
    <dgm:cxn modelId="{C2A984FB-007F-4678-9003-F533244578EE}" type="presParOf" srcId="{678A7264-D817-44EC-AEEF-0AEA02318B24}" destId="{6C999CA9-D5E3-4A58-BC24-4DC097CC0944}" srcOrd="1" destOrd="0" presId="urn:microsoft.com/office/officeart/2005/8/layout/vList6"/>
    <dgm:cxn modelId="{37DF2A0E-07F6-4F47-973F-03E03F05BA0A}" type="presParOf" srcId="{9D13F3DD-4E3F-446A-AA43-188772218A22}" destId="{69BA2117-CAE5-476A-A113-9E41E58C9BAF}" srcOrd="9" destOrd="0" presId="urn:microsoft.com/office/officeart/2005/8/layout/vList6"/>
    <dgm:cxn modelId="{1921EC53-21FC-418B-A65A-60E6759B96A6}" type="presParOf" srcId="{9D13F3DD-4E3F-446A-AA43-188772218A22}" destId="{6F604F09-3FD7-4159-8C95-B548E8927C8E}" srcOrd="10" destOrd="0" presId="urn:microsoft.com/office/officeart/2005/8/layout/vList6"/>
    <dgm:cxn modelId="{50833B0F-6E45-4DFE-AE01-5AFA623C1CC2}" type="presParOf" srcId="{6F604F09-3FD7-4159-8C95-B548E8927C8E}" destId="{DEC8323B-542E-4961-B233-1EE8FAC0479A}" srcOrd="0" destOrd="0" presId="urn:microsoft.com/office/officeart/2005/8/layout/vList6"/>
    <dgm:cxn modelId="{777BF3BC-927E-43D6-91F5-562671F5B325}" type="presParOf" srcId="{6F604F09-3FD7-4159-8C95-B548E8927C8E}" destId="{D09C0E5E-FC98-4DEE-A57B-567635601D93}" srcOrd="1" destOrd="0" presId="urn:microsoft.com/office/officeart/2005/8/layout/vList6"/>
    <dgm:cxn modelId="{11E56AA3-56BF-403E-95EA-8DEC0B651145}" type="presParOf" srcId="{9D13F3DD-4E3F-446A-AA43-188772218A22}" destId="{05B5DCBB-33CD-474D-A05F-90C485B8FE63}" srcOrd="11" destOrd="0" presId="urn:microsoft.com/office/officeart/2005/8/layout/vList6"/>
    <dgm:cxn modelId="{79E90AFD-DFED-409B-A210-0DFCAEA40CAF}" type="presParOf" srcId="{9D13F3DD-4E3F-446A-AA43-188772218A22}" destId="{76C3276F-659D-488F-AD70-CFA12C6E96A6}" srcOrd="12" destOrd="0" presId="urn:microsoft.com/office/officeart/2005/8/layout/vList6"/>
    <dgm:cxn modelId="{B2CA7558-1040-4599-B9D0-9B774CAC2C3B}" type="presParOf" srcId="{76C3276F-659D-488F-AD70-CFA12C6E96A6}" destId="{6D322CA4-AD84-41F9-812C-04DD0D957AAF}" srcOrd="0" destOrd="0" presId="urn:microsoft.com/office/officeart/2005/8/layout/vList6"/>
    <dgm:cxn modelId="{91FDF9C6-4421-4929-85C1-23D31180459C}" type="presParOf" srcId="{76C3276F-659D-488F-AD70-CFA12C6E96A6}" destId="{39640244-8AC2-4A33-BCF5-58FFF2EB8B9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Fournitures scolaires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articles indéfinis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le contenu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Francophonie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La Côte d’Ivoire 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1057"/>
          <a:ext cx="10128488" cy="371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Fournitures scolaires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articles indéfinis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le contenu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Francophonie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La Côte d’Ivoire 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1057"/>
          <a:ext cx="10128488" cy="371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>
              <a:solidFill>
                <a:schemeClr val="tx1"/>
              </a:solidFill>
            </a:rPr>
            <a:t>Vocabulaire</a:t>
          </a:r>
        </a:p>
      </dsp:txBody>
      <dsp:txXfrm>
        <a:off x="2297" y="1147490"/>
        <a:ext cx="3574968" cy="1147490"/>
      </dsp:txXfrm>
    </dsp:sp>
    <dsp:sp modelId="{279DFE09-28EE-48A2-B192-FFEC93ADF17D}">
      <dsp:nvSpPr>
        <dsp:cNvPr id="0" name=""/>
        <dsp:cNvSpPr/>
      </dsp:nvSpPr>
      <dsp:spPr>
        <a:xfrm>
          <a:off x="1312139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>
              <a:solidFill>
                <a:schemeClr val="tx1"/>
              </a:solidFill>
            </a:rPr>
            <a:t>Grammaire</a:t>
          </a:r>
          <a:br>
            <a:rPr lang="fr-FR" sz="2400" b="1" kern="1200" noProof="0" dirty="0">
              <a:solidFill>
                <a:schemeClr val="tx1"/>
              </a:solidFill>
            </a:rPr>
          </a:br>
          <a:endParaRPr lang="fr-FR" sz="1600" b="0" kern="1200" noProof="0" dirty="0">
            <a:solidFill>
              <a:schemeClr val="tx1"/>
            </a:solidFill>
          </a:endParaRPr>
        </a:p>
      </dsp:txBody>
      <dsp:txXfrm>
        <a:off x="3684515" y="1147490"/>
        <a:ext cx="3574968" cy="1147490"/>
      </dsp:txXfrm>
    </dsp:sp>
    <dsp:sp modelId="{112E1D68-647B-46C7-AF2C-FF0A84DB584F}">
      <dsp:nvSpPr>
        <dsp:cNvPr id="0" name=""/>
        <dsp:cNvSpPr/>
      </dsp:nvSpPr>
      <dsp:spPr>
        <a:xfrm>
          <a:off x="4994357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>
              <a:solidFill>
                <a:schemeClr val="tx1"/>
              </a:solidFill>
            </a:rPr>
            <a:t>Culture</a:t>
          </a:r>
        </a:p>
      </dsp:txBody>
      <dsp:txXfrm>
        <a:off x="7366733" y="1147490"/>
        <a:ext cx="3574968" cy="1147490"/>
      </dsp:txXfrm>
    </dsp:sp>
    <dsp:sp modelId="{6D76E5FF-7D2E-406A-B668-9F0EAFB414C8}">
      <dsp:nvSpPr>
        <dsp:cNvPr id="0" name=""/>
        <dsp:cNvSpPr/>
      </dsp:nvSpPr>
      <dsp:spPr>
        <a:xfrm>
          <a:off x="8676575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867167"/>
          <a:ext cx="10128488" cy="155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Fournitures scolaires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articles indéfinis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le contenu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Francophonie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La Côte d’Ivoire 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1057"/>
          <a:ext cx="10128488" cy="371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what</a:t>
          </a:r>
          <a:r>
            <a:rPr lang="fr-FR" sz="2500" kern="1200" dirty="0"/>
            <a:t> </a:t>
          </a:r>
          <a:r>
            <a:rPr lang="fr-FR" sz="2500" kern="1200" dirty="0" err="1"/>
            <a:t>is</a:t>
          </a:r>
          <a:r>
            <a:rPr lang="fr-FR" sz="2500" kern="1200" dirty="0"/>
            <a:t> in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bag.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use </a:t>
          </a:r>
          <a:r>
            <a:rPr lang="fr-FR" sz="2500" kern="1200" dirty="0" err="1"/>
            <a:t>undefinite</a:t>
          </a:r>
          <a:r>
            <a:rPr lang="fr-FR" sz="2500" kern="1200" dirty="0"/>
            <a:t> articles.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what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like and dislike.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Fournitures scolaires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articles indéfinis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le contenu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Francophonie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La Côte d’Ivoire 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1057"/>
          <a:ext cx="10128488" cy="371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what</a:t>
          </a:r>
          <a:r>
            <a:rPr lang="fr-FR" sz="2500" kern="1200" dirty="0"/>
            <a:t> </a:t>
          </a:r>
          <a:r>
            <a:rPr lang="fr-FR" sz="2500" kern="1200" dirty="0" err="1"/>
            <a:t>is</a:t>
          </a:r>
          <a:r>
            <a:rPr lang="fr-FR" sz="2500" kern="1200" dirty="0"/>
            <a:t> in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bag.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use </a:t>
          </a:r>
          <a:r>
            <a:rPr lang="fr-FR" sz="2500" kern="1200" dirty="0" err="1"/>
            <a:t>undefinite</a:t>
          </a:r>
          <a:r>
            <a:rPr lang="fr-FR" sz="2500" kern="1200" dirty="0"/>
            <a:t> articles.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what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like and dislike.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7160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600" kern="1200" dirty="0"/>
        </a:p>
      </dsp:txBody>
      <dsp:txXfrm>
        <a:off x="1785" y="0"/>
        <a:ext cx="1999663" cy="407160"/>
      </dsp:txXfrm>
    </dsp:sp>
    <dsp:sp modelId="{0BF32CFA-15F8-41C4-A152-C55FC3476C2D}">
      <dsp:nvSpPr>
        <dsp:cNvPr id="0" name=""/>
        <dsp:cNvSpPr/>
      </dsp:nvSpPr>
      <dsp:spPr>
        <a:xfrm>
          <a:off x="1682948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600" kern="1200" dirty="0"/>
        </a:p>
      </dsp:txBody>
      <dsp:txXfrm>
        <a:off x="1886528" y="0"/>
        <a:ext cx="1694293" cy="407160"/>
      </dsp:txXfrm>
    </dsp:sp>
    <dsp:sp modelId="{31E87233-C512-4B7A-AC5D-678922632404}">
      <dsp:nvSpPr>
        <dsp:cNvPr id="0" name=""/>
        <dsp:cNvSpPr/>
      </dsp:nvSpPr>
      <dsp:spPr>
        <a:xfrm>
          <a:off x="336411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6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600" kern="1200" dirty="0">
              <a:hlinkClick xmlns:r="http://schemas.openxmlformats.org/officeDocument/2006/relationships" r:id="" action="ppaction://hlinksldjump"/>
            </a:rPr>
            <a:t>: f. scolaires</a:t>
          </a:r>
          <a:endParaRPr lang="fr-FR" sz="1600" kern="1200" dirty="0"/>
        </a:p>
      </dsp:txBody>
      <dsp:txXfrm>
        <a:off x="3567691" y="0"/>
        <a:ext cx="1694293" cy="407160"/>
      </dsp:txXfrm>
    </dsp:sp>
    <dsp:sp modelId="{5F42A3E0-0537-40B9-B6C5-B3F382D02C00}">
      <dsp:nvSpPr>
        <dsp:cNvPr id="0" name=""/>
        <dsp:cNvSpPr/>
      </dsp:nvSpPr>
      <dsp:spPr>
        <a:xfrm>
          <a:off x="5045273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IV. Gr: articles indéfinis</a:t>
          </a:r>
          <a:endParaRPr lang="fr-FR" sz="1600" kern="1200" dirty="0"/>
        </a:p>
      </dsp:txBody>
      <dsp:txXfrm>
        <a:off x="5248853" y="0"/>
        <a:ext cx="1694293" cy="407160"/>
      </dsp:txXfrm>
    </dsp:sp>
    <dsp:sp modelId="{A0B647AE-39F0-4163-BB6C-CF4E569A17CD}">
      <dsp:nvSpPr>
        <dsp:cNvPr id="0" name=""/>
        <dsp:cNvSpPr/>
      </dsp:nvSpPr>
      <dsp:spPr>
        <a:xfrm>
          <a:off x="6726436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V. Gr: décrire le contenu</a:t>
          </a:r>
          <a:endParaRPr lang="fr-FR" sz="1600" kern="1200" dirty="0"/>
        </a:p>
      </dsp:txBody>
      <dsp:txXfrm>
        <a:off x="6930016" y="0"/>
        <a:ext cx="1694293" cy="407160"/>
      </dsp:txXfrm>
    </dsp:sp>
    <dsp:sp modelId="{F3EFFF31-5574-4AA0-A9C5-B1715F08EC5A}">
      <dsp:nvSpPr>
        <dsp:cNvPr id="0" name=""/>
        <dsp:cNvSpPr/>
      </dsp:nvSpPr>
      <dsp:spPr>
        <a:xfrm>
          <a:off x="8407599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600" kern="1200" dirty="0"/>
        </a:p>
      </dsp:txBody>
      <dsp:txXfrm>
        <a:off x="8611179" y="0"/>
        <a:ext cx="1694293" cy="407160"/>
      </dsp:txXfrm>
    </dsp:sp>
    <dsp:sp modelId="{86F5B760-7248-4B83-B375-0AA06E6FB57F}">
      <dsp:nvSpPr>
        <dsp:cNvPr id="0" name=""/>
        <dsp:cNvSpPr/>
      </dsp:nvSpPr>
      <dsp:spPr>
        <a:xfrm>
          <a:off x="10088761" y="0"/>
          <a:ext cx="210145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600" kern="1200" dirty="0"/>
        </a:p>
      </dsp:txBody>
      <dsp:txXfrm>
        <a:off x="10292341" y="0"/>
        <a:ext cx="1694293" cy="4071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63328-F402-4767-9E83-B166447A6E23}">
      <dsp:nvSpPr>
        <dsp:cNvPr id="0" name=""/>
        <dsp:cNvSpPr/>
      </dsp:nvSpPr>
      <dsp:spPr>
        <a:xfrm>
          <a:off x="4389119" y="3977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La Côte d’Ivoire</a:t>
          </a:r>
        </a:p>
      </dsp:txBody>
      <dsp:txXfrm>
        <a:off x="4389119" y="78278"/>
        <a:ext cx="6360778" cy="445803"/>
      </dsp:txXfrm>
    </dsp:sp>
    <dsp:sp modelId="{1243D66E-AD5B-4B08-A1BE-E61227889EC2}">
      <dsp:nvSpPr>
        <dsp:cNvPr id="0" name=""/>
        <dsp:cNvSpPr/>
      </dsp:nvSpPr>
      <dsp:spPr>
        <a:xfrm>
          <a:off x="0" y="3977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</a:t>
          </a:r>
          <a:r>
            <a:rPr lang="fr-FR" sz="2800" kern="1200" noProof="0" dirty="0"/>
            <a:t>. </a:t>
          </a:r>
          <a:r>
            <a:rPr lang="fr-FR" sz="2800" b="1" kern="1200" noProof="0" dirty="0"/>
            <a:t>Starter</a:t>
          </a:r>
        </a:p>
      </dsp:txBody>
      <dsp:txXfrm>
        <a:off x="29016" y="32993"/>
        <a:ext cx="4331088" cy="536373"/>
      </dsp:txXfrm>
    </dsp:sp>
    <dsp:sp modelId="{6A8E4BD4-8C74-4321-9981-885AED8F757D}">
      <dsp:nvSpPr>
        <dsp:cNvPr id="0" name=""/>
        <dsp:cNvSpPr/>
      </dsp:nvSpPr>
      <dsp:spPr>
        <a:xfrm>
          <a:off x="4389119" y="657822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Recherche des phrases clés</a:t>
          </a:r>
        </a:p>
      </dsp:txBody>
      <dsp:txXfrm>
        <a:off x="4389119" y="732123"/>
        <a:ext cx="6360778" cy="445803"/>
      </dsp:txXfrm>
    </dsp:sp>
    <dsp:sp modelId="{44972D59-734A-48F5-BB84-D7AB25769087}">
      <dsp:nvSpPr>
        <dsp:cNvPr id="0" name=""/>
        <dsp:cNvSpPr/>
      </dsp:nvSpPr>
      <dsp:spPr>
        <a:xfrm>
          <a:off x="0" y="657822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II. Compréhension de texte</a:t>
          </a:r>
        </a:p>
      </dsp:txBody>
      <dsp:txXfrm>
        <a:off x="29016" y="686838"/>
        <a:ext cx="4331088" cy="536373"/>
      </dsp:txXfrm>
    </dsp:sp>
    <dsp:sp modelId="{024D97ED-902D-49F2-A89F-F51F71980B32}">
      <dsp:nvSpPr>
        <dsp:cNvPr id="0" name=""/>
        <dsp:cNvSpPr/>
      </dsp:nvSpPr>
      <dsp:spPr>
        <a:xfrm>
          <a:off x="4389119" y="1311668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Les fournitures scolaires</a:t>
          </a:r>
        </a:p>
      </dsp:txBody>
      <dsp:txXfrm>
        <a:off x="4389119" y="1385969"/>
        <a:ext cx="6360778" cy="445803"/>
      </dsp:txXfrm>
    </dsp:sp>
    <dsp:sp modelId="{6B83D130-91A7-4467-A443-7E90BDB6FEEC}">
      <dsp:nvSpPr>
        <dsp:cNvPr id="0" name=""/>
        <dsp:cNvSpPr/>
      </dsp:nvSpPr>
      <dsp:spPr>
        <a:xfrm>
          <a:off x="0" y="1311668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III. Vocabulaire</a:t>
          </a:r>
        </a:p>
      </dsp:txBody>
      <dsp:txXfrm>
        <a:off x="29016" y="1340684"/>
        <a:ext cx="4331088" cy="536373"/>
      </dsp:txXfrm>
    </dsp:sp>
    <dsp:sp modelId="{8447BBF9-1672-4E25-8164-E967D6827AD8}">
      <dsp:nvSpPr>
        <dsp:cNvPr id="0" name=""/>
        <dsp:cNvSpPr/>
      </dsp:nvSpPr>
      <dsp:spPr>
        <a:xfrm>
          <a:off x="4389119" y="1965513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Les articles indéfinis</a:t>
          </a:r>
        </a:p>
      </dsp:txBody>
      <dsp:txXfrm>
        <a:off x="4389119" y="2039814"/>
        <a:ext cx="6360778" cy="445803"/>
      </dsp:txXfrm>
    </dsp:sp>
    <dsp:sp modelId="{7A288F82-64C1-486D-A5E0-6070FBBE9C0C}">
      <dsp:nvSpPr>
        <dsp:cNvPr id="0" name=""/>
        <dsp:cNvSpPr/>
      </dsp:nvSpPr>
      <dsp:spPr>
        <a:xfrm>
          <a:off x="0" y="1965513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IV. Grammaire</a:t>
          </a:r>
        </a:p>
      </dsp:txBody>
      <dsp:txXfrm>
        <a:off x="29016" y="1994529"/>
        <a:ext cx="4331088" cy="536373"/>
      </dsp:txXfrm>
    </dsp:sp>
    <dsp:sp modelId="{6C999CA9-D5E3-4A58-BC24-4DC097CC0944}">
      <dsp:nvSpPr>
        <dsp:cNvPr id="0" name=""/>
        <dsp:cNvSpPr/>
      </dsp:nvSpPr>
      <dsp:spPr>
        <a:xfrm>
          <a:off x="4389119" y="2619359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Décrire le contenu</a:t>
          </a:r>
        </a:p>
      </dsp:txBody>
      <dsp:txXfrm>
        <a:off x="4389119" y="2693660"/>
        <a:ext cx="6360778" cy="445803"/>
      </dsp:txXfrm>
    </dsp:sp>
    <dsp:sp modelId="{D68A4DF5-9F86-452E-9C5E-41166ACCF2A6}">
      <dsp:nvSpPr>
        <dsp:cNvPr id="0" name=""/>
        <dsp:cNvSpPr/>
      </dsp:nvSpPr>
      <dsp:spPr>
        <a:xfrm>
          <a:off x="0" y="2619359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V. Grammaire</a:t>
          </a:r>
        </a:p>
      </dsp:txBody>
      <dsp:txXfrm>
        <a:off x="29016" y="2648375"/>
        <a:ext cx="4331088" cy="536373"/>
      </dsp:txXfrm>
    </dsp:sp>
    <dsp:sp modelId="{D09C0E5E-FC98-4DEE-A57B-567635601D93}">
      <dsp:nvSpPr>
        <dsp:cNvPr id="0" name=""/>
        <dsp:cNvSpPr/>
      </dsp:nvSpPr>
      <dsp:spPr>
        <a:xfrm>
          <a:off x="4389119" y="3273205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Liaisons </a:t>
          </a:r>
        </a:p>
      </dsp:txBody>
      <dsp:txXfrm>
        <a:off x="4389119" y="3347506"/>
        <a:ext cx="6360778" cy="445803"/>
      </dsp:txXfrm>
    </dsp:sp>
    <dsp:sp modelId="{DEC8323B-542E-4961-B233-1EE8FAC0479A}">
      <dsp:nvSpPr>
        <dsp:cNvPr id="0" name=""/>
        <dsp:cNvSpPr/>
      </dsp:nvSpPr>
      <dsp:spPr>
        <a:xfrm>
          <a:off x="0" y="3273205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VI. Phonétique</a:t>
          </a:r>
        </a:p>
      </dsp:txBody>
      <dsp:txXfrm>
        <a:off x="29016" y="3302221"/>
        <a:ext cx="4331088" cy="536373"/>
      </dsp:txXfrm>
    </dsp:sp>
    <dsp:sp modelId="{39640244-8AC2-4A33-BCF5-58FFF2EB8B91}">
      <dsp:nvSpPr>
        <dsp:cNvPr id="0" name=""/>
        <dsp:cNvSpPr/>
      </dsp:nvSpPr>
      <dsp:spPr>
        <a:xfrm>
          <a:off x="4389119" y="3927050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Décrire le contenu de mon sac</a:t>
          </a:r>
        </a:p>
      </dsp:txBody>
      <dsp:txXfrm>
        <a:off x="4389119" y="4001351"/>
        <a:ext cx="6360778" cy="445803"/>
      </dsp:txXfrm>
    </dsp:sp>
    <dsp:sp modelId="{6D322CA4-AD84-41F9-812C-04DD0D957AAF}">
      <dsp:nvSpPr>
        <dsp:cNvPr id="0" name=""/>
        <dsp:cNvSpPr/>
      </dsp:nvSpPr>
      <dsp:spPr>
        <a:xfrm>
          <a:off x="0" y="3927050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VII. Production</a:t>
          </a:r>
        </a:p>
      </dsp:txBody>
      <dsp:txXfrm>
        <a:off x="29016" y="3956066"/>
        <a:ext cx="4331088" cy="536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2609C-1BD7-48AC-B9E9-934917DB0054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378FB-B768-4F8E-B288-79AD20257C4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89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45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76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52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328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2222-CBDB-F15B-0A0C-FC39B7856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59C8D9E-D6D5-2D00-E48D-68FFC484F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DF5C78-B3E3-2B49-44C1-ED3ECB0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1EC7D2-E637-C122-9843-963BA1434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CAF5C-F76D-2FEF-D136-03C8FCEC6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43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BF0245-C37E-C86C-E576-C9AC27476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A37DD9-F183-106D-58D1-584D8FB89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E5C1F0-CB87-AC76-975E-9D491B0E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51B6CE-15DA-FB40-8B4C-51156DA49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329A65-BA28-0E31-D089-74D5E7AA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592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143A645-7165-4E4C-C93E-2020D9E58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25CA108-E7B4-5373-264B-94B541F0F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7F7B81-5F8D-763A-F20D-F1146CA13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B76395-43C3-D918-52C8-C6762F2D7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B98F21-78A3-BA67-7C12-694E48BDE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215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B6A08C-C874-0D1A-CD0E-4C65D249F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6ABCAE-ED12-F948-FFE7-7B053D3A9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C98A5A-669B-741C-2F41-E86FB4000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EFD9B4-771D-D069-6415-1078AE627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67B590-AF13-5ABA-6BCA-E107E6EA8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20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4966B4-8BAB-227F-839F-BFBEF3537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D017CF-942B-5395-3C49-C5CA6F284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4562C5-2F22-5C98-E170-F51A7D7D5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560487-3E1F-653C-D5DF-4E996FFB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A7367B-06AD-9E8A-A667-F2B297BEC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223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510398-CE60-C453-139B-655779554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5DF233-5138-7225-77C5-A8134F59DC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FACEA1-E308-3637-5B21-D9A448289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C080DCC-89FB-3707-7B96-F4780F9F4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A0A92B-B43C-73A4-C36B-EC71798A4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09B3A1-5506-A657-9A9A-BE369995E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48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CAB5D6-B629-4DC1-D94D-3FCD603D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621CFC-E67C-1BEF-FE64-69EC789E9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4102CC-0633-D78E-2F38-CD3AA1EA5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6AA2BCC-F588-0AD4-B390-6948C577EE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AA78830-1C5D-1230-598B-5140A28B4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CFC2A8C-298A-83A7-243D-4922B6290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DED541B-7997-4887-BE39-5D6CA98CA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79FA466-12EC-8751-013A-67B270A7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235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BEF11-D25D-8E32-E193-2AEAB3FB6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AA55601-1012-482E-2422-49B984CA8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3BD6AA4-CC62-C058-6AE6-55BD945E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A08FFF4-1B4D-04D0-2B06-5DCD76FFA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754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CEC809F-AF21-A57B-EEEF-D5C446651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8A0D476-D864-BA3A-7163-D90787A5C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EADA0A-1CFB-8FBE-EE41-17C52DB2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22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AA09EC-0A3F-8915-1258-0B3D47A88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7028D6-A239-78DC-FA18-43E46F24F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E328FC3-3D2D-050F-B134-819070780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B2E58A-C9C7-FD0B-6BA6-822CC51FA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D52532-BA3A-59BB-41AC-E23AED69B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3E48F1-1F16-E809-6F79-1B8BBFC4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276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B942F8-6F91-BA45-3C46-189EBD29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B041293-4F96-7A3E-9A07-717D9CBB0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9BFE41-7676-3DA4-B3CC-9BDE47AB8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B62FFA-9AFC-4EDA-E9C1-331C7DA6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5D5BA3-FCC0-3957-19E7-06823E90F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D42C9B-CB21-CBF3-3105-AEDEBADFC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60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C03CB6E-FF7F-0CE0-1FA7-378BD8506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5B4136-718A-F47A-CF98-0F02FC001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5A5778-1FBD-310E-062E-B352FE40A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2C626-74A3-4282-95E5-61B4E9CF620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252179-E34F-0F8B-73A7-6A1E29A48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161AEF-C769-235C-3B93-9FA38AB8F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151A-AC4D-4CAB-8732-9DC2C14D15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09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diagramLayout" Target="../diagrams/layout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Data" Target="../diagrams/data13.xml"/><Relationship Id="rId5" Type="http://schemas.openxmlformats.org/officeDocument/2006/relationships/diagramQuickStyle" Target="../diagrams/quickStyle12.xml"/><Relationship Id="rId15" Type="http://schemas.microsoft.com/office/2007/relationships/diagramDrawing" Target="../diagrams/drawing1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2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4.xml"/><Relationship Id="rId5" Type="http://schemas.openxmlformats.org/officeDocument/2006/relationships/image" Target="../media/image22.png"/><Relationship Id="rId10" Type="http://schemas.microsoft.com/office/2007/relationships/diagramDrawing" Target="../diagrams/drawing14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24.png"/><Relationship Id="rId7" Type="http://schemas.openxmlformats.org/officeDocument/2006/relationships/diagramQuickStyle" Target="../diagrams/quickStyle1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25.gif"/><Relationship Id="rId9" Type="http://schemas.microsoft.com/office/2007/relationships/diagramDrawing" Target="../diagrams/drawing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png"/><Relationship Id="rId11" Type="http://schemas.microsoft.com/office/2007/relationships/diagramDrawing" Target="../diagrams/drawing17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17.xml"/><Relationship Id="rId4" Type="http://schemas.openxmlformats.org/officeDocument/2006/relationships/image" Target="../media/image23.png"/><Relationship Id="rId9" Type="http://schemas.openxmlformats.org/officeDocument/2006/relationships/diagramQuickStyle" Target="../diagrams/quickStyle1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hyperlink" Target="https://create.kahoot.it/details/406cb77a-6f16-4de4-a47f-9ae606d818f9" TargetMode="External"/><Relationship Id="rId7" Type="http://schemas.openxmlformats.org/officeDocument/2006/relationships/diagramColors" Target="../diagrams/colors18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9.xml"/><Relationship Id="rId5" Type="http://schemas.openxmlformats.org/officeDocument/2006/relationships/image" Target="../media/image22.png"/><Relationship Id="rId10" Type="http://schemas.microsoft.com/office/2007/relationships/diagramDrawing" Target="../diagrams/drawing19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0.xml"/><Relationship Id="rId5" Type="http://schemas.openxmlformats.org/officeDocument/2006/relationships/image" Target="../media/image29.png"/><Relationship Id="rId10" Type="http://schemas.microsoft.com/office/2007/relationships/diagramDrawing" Target="../diagrams/drawing20.xml"/><Relationship Id="rId4" Type="http://schemas.openxmlformats.org/officeDocument/2006/relationships/image" Target="../media/image25.gif"/><Relationship Id="rId9" Type="http://schemas.openxmlformats.org/officeDocument/2006/relationships/diagramColors" Target="../diagrams/colors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1.xml"/><Relationship Id="rId9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2.xml"/><Relationship Id="rId5" Type="http://schemas.openxmlformats.org/officeDocument/2006/relationships/image" Target="../media/image30.png"/><Relationship Id="rId10" Type="http://schemas.microsoft.com/office/2007/relationships/diagramDrawing" Target="../diagrams/drawing22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image" Target="../media/image25.gif"/><Relationship Id="rId7" Type="http://schemas.openxmlformats.org/officeDocument/2006/relationships/diagramColors" Target="../diagrams/colors23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Data" Target="../diagrams/data24.xml"/><Relationship Id="rId5" Type="http://schemas.openxmlformats.org/officeDocument/2006/relationships/image" Target="../media/image32.png"/><Relationship Id="rId10" Type="http://schemas.microsoft.com/office/2007/relationships/diagramDrawing" Target="../diagrams/drawing24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8.xml"/><Relationship Id="rId5" Type="http://schemas.openxmlformats.org/officeDocument/2006/relationships/image" Target="../media/image30.png"/><Relationship Id="rId10" Type="http://schemas.microsoft.com/office/2007/relationships/diagramDrawing" Target="../diagrams/drawing28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9.xml"/><Relationship Id="rId5" Type="http://schemas.openxmlformats.org/officeDocument/2006/relationships/image" Target="../media/image29.png"/><Relationship Id="rId10" Type="http://schemas.microsoft.com/office/2007/relationships/diagramDrawing" Target="../diagrams/drawing29.xml"/><Relationship Id="rId4" Type="http://schemas.openxmlformats.org/officeDocument/2006/relationships/image" Target="../media/image25.gif"/><Relationship Id="rId9" Type="http://schemas.openxmlformats.org/officeDocument/2006/relationships/diagramColors" Target="../diagrams/colors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0.xml"/><Relationship Id="rId9" Type="http://schemas.openxmlformats.org/officeDocument/2006/relationships/image" Target="../media/image13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1.xml"/><Relationship Id="rId5" Type="http://schemas.openxmlformats.org/officeDocument/2006/relationships/image" Target="../media/image35.png"/><Relationship Id="rId10" Type="http://schemas.microsoft.com/office/2007/relationships/diagramDrawing" Target="../diagrams/drawing31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5.xml"/><Relationship Id="rId3" Type="http://schemas.openxmlformats.org/officeDocument/2006/relationships/hyperlink" Target="https://play.kahoot.it/v2/?quizId=47f3c1c0-bad6-4fc6-8e83-143102a27d5c" TargetMode="External"/><Relationship Id="rId7" Type="http://schemas.openxmlformats.org/officeDocument/2006/relationships/diagramColors" Target="../diagrams/colors3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5.xml"/><Relationship Id="rId5" Type="http://schemas.openxmlformats.org/officeDocument/2006/relationships/diagramLayout" Target="../diagrams/layout35.xml"/><Relationship Id="rId4" Type="http://schemas.openxmlformats.org/officeDocument/2006/relationships/diagramData" Target="../diagrams/data3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6.xml"/><Relationship Id="rId5" Type="http://schemas.openxmlformats.org/officeDocument/2006/relationships/image" Target="../media/image35.png"/><Relationship Id="rId10" Type="http://schemas.microsoft.com/office/2007/relationships/diagramDrawing" Target="../diagrams/drawing36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3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7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7.xml"/><Relationship Id="rId5" Type="http://schemas.openxmlformats.org/officeDocument/2006/relationships/image" Target="../media/image29.png"/><Relationship Id="rId10" Type="http://schemas.microsoft.com/office/2007/relationships/diagramDrawing" Target="../diagrams/drawing37.xml"/><Relationship Id="rId4" Type="http://schemas.openxmlformats.org/officeDocument/2006/relationships/image" Target="../media/image25.gif"/><Relationship Id="rId9" Type="http://schemas.openxmlformats.org/officeDocument/2006/relationships/diagramColors" Target="../diagrams/colors3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diagramQuickStyle" Target="../diagrams/quickStyle38.xml"/><Relationship Id="rId3" Type="http://schemas.microsoft.com/office/2007/relationships/media" Target="../media/media6.mp3"/><Relationship Id="rId7" Type="http://schemas.openxmlformats.org/officeDocument/2006/relationships/slideLayout" Target="../slideLayouts/slideLayout2.xml"/><Relationship Id="rId12" Type="http://schemas.openxmlformats.org/officeDocument/2006/relationships/diagramLayout" Target="../diagrams/layout3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diagramData" Target="../diagrams/data38.xml"/><Relationship Id="rId5" Type="http://schemas.microsoft.com/office/2007/relationships/media" Target="../media/media7.mp3"/><Relationship Id="rId15" Type="http://schemas.microsoft.com/office/2007/relationships/diagramDrawing" Target="../diagrams/drawing38.xml"/><Relationship Id="rId10" Type="http://schemas.openxmlformats.org/officeDocument/2006/relationships/image" Target="../media/image25.gif"/><Relationship Id="rId4" Type="http://schemas.openxmlformats.org/officeDocument/2006/relationships/audio" Target="../media/media6.mp3"/><Relationship Id="rId9" Type="http://schemas.openxmlformats.org/officeDocument/2006/relationships/image" Target="../media/image27.png"/><Relationship Id="rId14" Type="http://schemas.openxmlformats.org/officeDocument/2006/relationships/diagramColors" Target="../diagrams/colors3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image" Target="../media/image38.png"/><Relationship Id="rId7" Type="http://schemas.openxmlformats.org/officeDocument/2006/relationships/diagramLayout" Target="../diagrams/layout39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9.xml"/><Relationship Id="rId5" Type="http://schemas.openxmlformats.org/officeDocument/2006/relationships/image" Target="../media/image40.png"/><Relationship Id="rId10" Type="http://schemas.microsoft.com/office/2007/relationships/diagramDrawing" Target="../diagrams/drawing39.xml"/><Relationship Id="rId4" Type="http://schemas.openxmlformats.org/officeDocument/2006/relationships/image" Target="../media/image39.gif"/><Relationship Id="rId9" Type="http://schemas.openxmlformats.org/officeDocument/2006/relationships/diagramColors" Target="../diagrams/colors3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0.xml"/><Relationship Id="rId3" Type="http://schemas.openxmlformats.org/officeDocument/2006/relationships/image" Target="../media/image41.png"/><Relationship Id="rId7" Type="http://schemas.openxmlformats.org/officeDocument/2006/relationships/diagramQuickStyle" Target="../diagrams/quickStyle4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40.xml"/><Relationship Id="rId5" Type="http://schemas.openxmlformats.org/officeDocument/2006/relationships/diagramData" Target="../diagrams/data40.xml"/><Relationship Id="rId4" Type="http://schemas.openxmlformats.org/officeDocument/2006/relationships/image" Target="../media/image42.png"/><Relationship Id="rId9" Type="http://schemas.microsoft.com/office/2007/relationships/diagramDrawing" Target="../diagrams/drawing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ordwall.net/play/21170/435/47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hyperlink" Target="https://wordwall.net/play/21170/666/195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uReQ66JJhY?feature=oembed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8.jpeg"/><Relationship Id="rId9" Type="http://schemas.microsoft.com/office/2007/relationships/diagramDrawing" Target="../diagrams/drawing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1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70Z68RQYzw?feature=oembed" TargetMode="Externa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hyperlink" Target="https://play.kahoot.it/v2/?quizId=e9c46bd1-33ad-4ad5-bb46-775699e24f1e" TargetMode="External"/><Relationship Id="rId9" Type="http://schemas.microsoft.com/office/2007/relationships/diagramDrawing" Target="../diagrams/drawin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Nommer les fournitures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4673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C1D28C-79F1-F00A-6C9D-79EA740861C2}"/>
              </a:ext>
            </a:extLst>
          </p:cNvPr>
          <p:cNvSpPr txBox="1"/>
          <p:nvPr/>
        </p:nvSpPr>
        <p:spPr>
          <a:xfrm>
            <a:off x="699989" y="6156295"/>
            <a:ext cx="48103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892A28-3476-08FF-5A56-BB809A706DF4}"/>
              </a:ext>
            </a:extLst>
          </p:cNvPr>
          <p:cNvSpPr/>
          <p:nvPr/>
        </p:nvSpPr>
        <p:spPr>
          <a:xfrm>
            <a:off x="1300396" y="4871993"/>
            <a:ext cx="2268529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5">
            <a:extLst>
              <a:ext uri="{FF2B5EF4-FFF2-40B4-BE49-F238E27FC236}">
                <a16:creationId xmlns:a16="http://schemas.microsoft.com/office/drawing/2014/main" id="{53A0E0F6-706A-EB56-1AC7-1EC74C9D8C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2553594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77242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25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5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25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b="1" dirty="0">
                <a:latin typeface="+mj-lt"/>
                <a:ea typeface="+mj-ea"/>
                <a:cs typeface="+mj-cs"/>
              </a:rPr>
              <a:t>Les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fournitures</a:t>
            </a:r>
            <a:r>
              <a:rPr lang="en-US" sz="2500" b="1" dirty="0">
                <a:latin typeface="+mj-lt"/>
                <a:ea typeface="+mj-ea"/>
                <a:cs typeface="+mj-cs"/>
              </a:rPr>
              <a:t>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scolaires</a:t>
            </a:r>
            <a:endParaRPr lang="en-US" sz="25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590719" y="2330505"/>
            <a:ext cx="4559425" cy="1714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Qu’est-ce</a:t>
            </a:r>
            <a:r>
              <a:rPr lang="en-US" sz="2000" dirty="0"/>
              <a:t> </a:t>
            </a:r>
            <a:r>
              <a:rPr lang="en-US" sz="2000" dirty="0" err="1"/>
              <a:t>qu’il</a:t>
            </a:r>
            <a:r>
              <a:rPr lang="en-US" sz="2000" dirty="0"/>
              <a:t> y a dans la </a:t>
            </a:r>
            <a:r>
              <a:rPr lang="en-US" sz="2000" dirty="0" err="1"/>
              <a:t>trousse</a:t>
            </a:r>
            <a:r>
              <a:rPr lang="en-US" sz="2000" dirty="0"/>
              <a:t> ?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11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91F8C4E-FF38-A253-8B1F-BDAB695F7D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B9D10F-7636-9987-AAB9-CAB43B1C3C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3234" y="2384612"/>
            <a:ext cx="6174447" cy="2869375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EF4866A-6A3A-F677-C814-6E42E928CE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074076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6199720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4C471D-8227-C2AF-2716-C45B7E71A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2428"/>
            <a:ext cx="10515600" cy="109826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fournitures scolaires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92C793AB-67E1-D07C-037F-45F81F9F0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628216"/>
              </p:ext>
            </p:extLst>
          </p:nvPr>
        </p:nvGraphicFramePr>
        <p:xfrm>
          <a:off x="2151529" y="1903007"/>
          <a:ext cx="812800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00894771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20713002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fournitures scolaires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73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Un sac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Une trousse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964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Un stylo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Une gomme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51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Un surligneur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Une règle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216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Un cahier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Une calculatrice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821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Un classeur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Une colle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794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Un compas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743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Un crayon de couleur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564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Un feutre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769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Des ciseaux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099401"/>
                  </a:ext>
                </a:extLst>
              </a:tr>
            </a:tbl>
          </a:graphicData>
        </a:graphic>
      </p:graphicFrame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35DF174B-4CDC-7E0E-D63B-92654CDBB7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14751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2225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8">
            <a:extLst>
              <a:ext uri="{FF2B5EF4-FFF2-40B4-BE49-F238E27FC236}">
                <a16:creationId xmlns:a16="http://schemas.microsoft.com/office/drawing/2014/main" id="{72F6C3F1-ED02-124A-B912-10F8318F59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4" t="24109" r="56792" b="16015"/>
          <a:stretch/>
        </p:blipFill>
        <p:spPr bwMode="auto">
          <a:xfrm>
            <a:off x="1497384" y="372859"/>
            <a:ext cx="6513429" cy="63708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4A588-D2BE-CC2C-196B-F87BF4F4BB81}"/>
              </a:ext>
            </a:extLst>
          </p:cNvPr>
          <p:cNvSpPr txBox="1"/>
          <p:nvPr/>
        </p:nvSpPr>
        <p:spPr>
          <a:xfrm>
            <a:off x="6231977" y="4310905"/>
            <a:ext cx="1835944" cy="25423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Un téléphone</a:t>
            </a:r>
          </a:p>
          <a:p>
            <a:pPr>
              <a:lnSpc>
                <a:spcPct val="150000"/>
              </a:lnSpc>
            </a:pPr>
            <a:r>
              <a:rPr lang="fr-FR" dirty="0"/>
              <a:t>Un agenda</a:t>
            </a:r>
          </a:p>
          <a:p>
            <a:pPr>
              <a:lnSpc>
                <a:spcPct val="150000"/>
              </a:lnSpc>
            </a:pPr>
            <a:r>
              <a:rPr lang="fr-FR" dirty="0"/>
              <a:t>Une trousse</a:t>
            </a:r>
          </a:p>
          <a:p>
            <a:pPr>
              <a:lnSpc>
                <a:spcPct val="150000"/>
              </a:lnSpc>
            </a:pPr>
            <a:r>
              <a:rPr lang="fr-FR" dirty="0"/>
              <a:t>Un cahier</a:t>
            </a:r>
          </a:p>
          <a:p>
            <a:pPr>
              <a:lnSpc>
                <a:spcPct val="150000"/>
              </a:lnSpc>
            </a:pPr>
            <a:r>
              <a:rPr lang="fr-FR" dirty="0"/>
              <a:t>Une gomme</a:t>
            </a:r>
          </a:p>
          <a:p>
            <a:pPr>
              <a:lnSpc>
                <a:spcPct val="150000"/>
              </a:lnSpc>
            </a:pPr>
            <a:r>
              <a:rPr lang="fr-FR" dirty="0"/>
              <a:t>Un livre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51B6E7-B468-CC31-CE52-697E2F67CD2A}"/>
              </a:ext>
            </a:extLst>
          </p:cNvPr>
          <p:cNvSpPr txBox="1"/>
          <p:nvPr/>
        </p:nvSpPr>
        <p:spPr>
          <a:xfrm>
            <a:off x="11488" y="373859"/>
            <a:ext cx="1700207" cy="25423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Un livre</a:t>
            </a:r>
          </a:p>
          <a:p>
            <a:pPr>
              <a:lnSpc>
                <a:spcPct val="150000"/>
              </a:lnSpc>
            </a:pPr>
            <a:r>
              <a:rPr lang="fr-FR" dirty="0"/>
              <a:t>Un sac</a:t>
            </a:r>
          </a:p>
          <a:p>
            <a:pPr>
              <a:lnSpc>
                <a:spcPct val="150000"/>
              </a:lnSpc>
            </a:pPr>
            <a:r>
              <a:rPr lang="fr-FR" dirty="0"/>
              <a:t>Une calculatrice</a:t>
            </a:r>
          </a:p>
          <a:p>
            <a:pPr>
              <a:lnSpc>
                <a:spcPct val="150000"/>
              </a:lnSpc>
            </a:pPr>
            <a:r>
              <a:rPr lang="fr-FR" dirty="0"/>
              <a:t>Une clé</a:t>
            </a:r>
          </a:p>
          <a:p>
            <a:pPr>
              <a:lnSpc>
                <a:spcPct val="150000"/>
              </a:lnSpc>
            </a:pPr>
            <a:r>
              <a:rPr lang="fr-FR" dirty="0"/>
              <a:t>Un stylo</a:t>
            </a:r>
          </a:p>
          <a:p>
            <a:pPr>
              <a:lnSpc>
                <a:spcPct val="150000"/>
              </a:lnSpc>
            </a:pPr>
            <a:r>
              <a:rPr lang="fr-FR" dirty="0"/>
              <a:t>Des mouchoirs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366A01D-DC07-1A1A-6E9B-3E00C96BD506}"/>
              </a:ext>
            </a:extLst>
          </p:cNvPr>
          <p:cNvCxnSpPr>
            <a:cxnSpLocks/>
          </p:cNvCxnSpPr>
          <p:nvPr/>
        </p:nvCxnSpPr>
        <p:spPr>
          <a:xfrm>
            <a:off x="895817" y="1063025"/>
            <a:ext cx="3616229" cy="1456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4908C65-4B5C-1BAA-4F26-F51169CED82F}"/>
              </a:ext>
            </a:extLst>
          </p:cNvPr>
          <p:cNvCxnSpPr>
            <a:cxnSpLocks/>
          </p:cNvCxnSpPr>
          <p:nvPr/>
        </p:nvCxnSpPr>
        <p:spPr>
          <a:xfrm>
            <a:off x="1630453" y="1538040"/>
            <a:ext cx="1817174" cy="10065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329AE50-BECA-BD67-80E6-AAAA951BCDAE}"/>
              </a:ext>
            </a:extLst>
          </p:cNvPr>
          <p:cNvCxnSpPr>
            <a:cxnSpLocks/>
          </p:cNvCxnSpPr>
          <p:nvPr/>
        </p:nvCxnSpPr>
        <p:spPr>
          <a:xfrm>
            <a:off x="920185" y="679081"/>
            <a:ext cx="5599255" cy="1295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901F89E-6061-FCD7-180C-996D4AFB0872}"/>
              </a:ext>
            </a:extLst>
          </p:cNvPr>
          <p:cNvCxnSpPr>
            <a:cxnSpLocks/>
          </p:cNvCxnSpPr>
          <p:nvPr/>
        </p:nvCxnSpPr>
        <p:spPr>
          <a:xfrm>
            <a:off x="952925" y="1933592"/>
            <a:ext cx="5712777" cy="16074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0B7A3324-7BEC-F056-3353-D5F7924660B2}"/>
              </a:ext>
            </a:extLst>
          </p:cNvPr>
          <p:cNvCxnSpPr/>
          <p:nvPr/>
        </p:nvCxnSpPr>
        <p:spPr>
          <a:xfrm flipV="1">
            <a:off x="6258251" y="3173254"/>
            <a:ext cx="1348673" cy="13999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DF7C70E-DC6A-9DAD-0F73-0C8ACFED759F}"/>
              </a:ext>
            </a:extLst>
          </p:cNvPr>
          <p:cNvCxnSpPr/>
          <p:nvPr/>
        </p:nvCxnSpPr>
        <p:spPr>
          <a:xfrm flipH="1" flipV="1">
            <a:off x="4242171" y="3846557"/>
            <a:ext cx="2016080" cy="11688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E56EDAF-EECD-61B4-B7BA-2C86F954D962}"/>
              </a:ext>
            </a:extLst>
          </p:cNvPr>
          <p:cNvCxnSpPr/>
          <p:nvPr/>
        </p:nvCxnSpPr>
        <p:spPr>
          <a:xfrm flipH="1" flipV="1">
            <a:off x="4989230" y="5271378"/>
            <a:ext cx="1269021" cy="1475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E9FCF31A-59B2-3C54-1D39-C50A6D56FDD7}"/>
              </a:ext>
            </a:extLst>
          </p:cNvPr>
          <p:cNvCxnSpPr/>
          <p:nvPr/>
        </p:nvCxnSpPr>
        <p:spPr>
          <a:xfrm flipH="1">
            <a:off x="3447627" y="5843386"/>
            <a:ext cx="2810624" cy="924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5F4D1EE4-13B6-1E27-9864-F67608136543}"/>
              </a:ext>
            </a:extLst>
          </p:cNvPr>
          <p:cNvCxnSpPr/>
          <p:nvPr/>
        </p:nvCxnSpPr>
        <p:spPr>
          <a:xfrm flipH="1">
            <a:off x="3721809" y="6241349"/>
            <a:ext cx="2536442" cy="249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6793FB5-6F78-CD5A-92BA-64F9729E3DE6}"/>
              </a:ext>
            </a:extLst>
          </p:cNvPr>
          <p:cNvCxnSpPr/>
          <p:nvPr/>
        </p:nvCxnSpPr>
        <p:spPr>
          <a:xfrm flipH="1">
            <a:off x="1570689" y="6676913"/>
            <a:ext cx="468756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CCCA173F-DFE9-0554-D5FE-749E4CD10FF5}"/>
              </a:ext>
            </a:extLst>
          </p:cNvPr>
          <p:cNvCxnSpPr>
            <a:cxnSpLocks/>
          </p:cNvCxnSpPr>
          <p:nvPr/>
        </p:nvCxnSpPr>
        <p:spPr>
          <a:xfrm>
            <a:off x="1014877" y="2308113"/>
            <a:ext cx="3437718" cy="9097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502B21D-F72A-D75B-7618-FBCF9E688BD6}"/>
              </a:ext>
            </a:extLst>
          </p:cNvPr>
          <p:cNvCxnSpPr/>
          <p:nvPr/>
        </p:nvCxnSpPr>
        <p:spPr>
          <a:xfrm>
            <a:off x="1570689" y="2730995"/>
            <a:ext cx="3567953" cy="8529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26" name="Picture 2" descr="Le blog de FLE de madame Lourido: L'école, les fournitures scolaires et la  salle de classe">
            <a:extLst>
              <a:ext uri="{FF2B5EF4-FFF2-40B4-BE49-F238E27FC236}">
                <a16:creationId xmlns:a16="http://schemas.microsoft.com/office/drawing/2014/main" id="{9F64966A-2AEC-5FF5-42BC-7606152AA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057" y="541499"/>
            <a:ext cx="3993206" cy="39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6B54003B-D6C4-A0EE-B96B-E3071916F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Diagramme 5">
            <a:extLst>
              <a:ext uri="{FF2B5EF4-FFF2-40B4-BE49-F238E27FC236}">
                <a16:creationId xmlns:a16="http://schemas.microsoft.com/office/drawing/2014/main" id="{795A87CD-378A-6275-4DE8-0E6F6BF6B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14751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4558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FD785-8EEE-30BA-143F-BCA026D9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555331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Exercice LE 3 p.18</a:t>
            </a:r>
          </a:p>
        </p:txBody>
      </p:sp>
      <p:pic>
        <p:nvPicPr>
          <p:cNvPr id="4" name="Picture 18">
            <a:extLst>
              <a:ext uri="{FF2B5EF4-FFF2-40B4-BE49-F238E27FC236}">
                <a16:creationId xmlns:a16="http://schemas.microsoft.com/office/drawing/2014/main" id="{A306D50C-B29F-A46F-6D7A-2AF8BCCE13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8774" t="24109" r="56792" b="12783"/>
          <a:stretch/>
        </p:blipFill>
        <p:spPr bwMode="auto">
          <a:xfrm>
            <a:off x="5586413" y="437882"/>
            <a:ext cx="6605587" cy="6385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27BCA7-7C3C-51D1-C0BA-4A998A178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842518"/>
            <a:ext cx="4555331" cy="842727"/>
          </a:xfrm>
          <a:prstGeom prst="rect">
            <a:avLst/>
          </a:prstGeom>
        </p:spPr>
      </p:pic>
      <p:pic>
        <p:nvPicPr>
          <p:cNvPr id="7" name="PISTE020">
            <a:hlinkClick r:id="" action="ppaction://media"/>
            <a:extLst>
              <a:ext uri="{FF2B5EF4-FFF2-40B4-BE49-F238E27FC236}">
                <a16:creationId xmlns:a16="http://schemas.microsoft.com/office/drawing/2014/main" id="{7DC3801D-E247-9F75-A5B7-64898982DE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57461" y="3095870"/>
            <a:ext cx="1323997" cy="132399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A3F202C-034D-A684-10F9-8D8DC61C6795}"/>
              </a:ext>
            </a:extLst>
          </p:cNvPr>
          <p:cNvSpPr txBox="1"/>
          <p:nvPr/>
        </p:nvSpPr>
        <p:spPr>
          <a:xfrm>
            <a:off x="6096000" y="734096"/>
            <a:ext cx="24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Le sac de Lucille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F1BBF8-4E80-B43E-7E8B-52AEE6F5BD58}"/>
              </a:ext>
            </a:extLst>
          </p:cNvPr>
          <p:cNvSpPr txBox="1"/>
          <p:nvPr/>
        </p:nvSpPr>
        <p:spPr>
          <a:xfrm>
            <a:off x="8500056" y="5844862"/>
            <a:ext cx="24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Le sac de Samuel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75A529A8-FD09-D6B1-4FFF-9FC7C5ACC9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14751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1437070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590D5A-4FD2-492E-7377-2D1D7E002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11" y="2358856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Fournitures scolaires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linkClick r:id="rId3"/>
              </a:rPr>
              <a:t>https://create.kahoot.it/details/406cb77a-6f16-4de4-a47f-9ae606d818f9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15075930-DF56-E8F5-5B7C-6C0F423EB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14751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63189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59" y="856180"/>
            <a:ext cx="5111993" cy="11280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25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5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25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b="1" dirty="0">
                <a:latin typeface="+mj-lt"/>
                <a:ea typeface="+mj-ea"/>
                <a:cs typeface="+mj-cs"/>
              </a:rPr>
              <a:t>Les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fournitures</a:t>
            </a:r>
            <a:r>
              <a:rPr lang="en-US" sz="2500" b="1" dirty="0">
                <a:latin typeface="+mj-lt"/>
                <a:ea typeface="+mj-ea"/>
                <a:cs typeface="+mj-cs"/>
              </a:rPr>
              <a:t>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scolaires</a:t>
            </a:r>
            <a:endParaRPr lang="en-US" sz="25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590719" y="2330505"/>
            <a:ext cx="4559425" cy="1714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Qu’est-ce</a:t>
            </a:r>
            <a:r>
              <a:rPr lang="en-US" sz="2000" dirty="0"/>
              <a:t> </a:t>
            </a:r>
            <a:r>
              <a:rPr lang="en-US" sz="2000" dirty="0" err="1"/>
              <a:t>qu’il</a:t>
            </a:r>
            <a:r>
              <a:rPr lang="en-US" sz="2000" dirty="0"/>
              <a:t> y a dans la </a:t>
            </a:r>
            <a:r>
              <a:rPr lang="en-US" sz="2000" dirty="0" err="1"/>
              <a:t>trousse</a:t>
            </a:r>
            <a:r>
              <a:rPr lang="en-US" sz="2000" dirty="0"/>
              <a:t> ?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16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91F8C4E-FF38-A253-8B1F-BDAB695F7D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B9D10F-7636-9987-AAB9-CAB43B1C3C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3234" y="2384612"/>
            <a:ext cx="6174447" cy="2869375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54BBE556-DECD-7825-6A08-4A8C31899C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14751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1154221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1A8C23B7-76A0-147F-2692-4BCA91CCA9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14751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Nommer les fournitures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168487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18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C1D28C-79F1-F00A-6C9D-79EA740861C2}"/>
              </a:ext>
            </a:extLst>
          </p:cNvPr>
          <p:cNvSpPr txBox="1"/>
          <p:nvPr/>
        </p:nvSpPr>
        <p:spPr>
          <a:xfrm>
            <a:off x="699989" y="6156295"/>
            <a:ext cx="48103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892A28-3476-08FF-5A56-BB809A706DF4}"/>
              </a:ext>
            </a:extLst>
          </p:cNvPr>
          <p:cNvSpPr/>
          <p:nvPr/>
        </p:nvSpPr>
        <p:spPr>
          <a:xfrm>
            <a:off x="5073222" y="4841717"/>
            <a:ext cx="2062299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51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25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5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25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b="1" dirty="0">
                <a:latin typeface="+mj-lt"/>
                <a:ea typeface="+mj-ea"/>
                <a:cs typeface="+mj-cs"/>
              </a:rPr>
              <a:t>Les articles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indéfinis</a:t>
            </a:r>
            <a:endParaRPr lang="en-US" sz="25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590719" y="2330505"/>
            <a:ext cx="4559425" cy="2308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Il y a </a:t>
            </a:r>
            <a:r>
              <a:rPr lang="en-US" sz="2000" u="sng" dirty="0"/>
              <a:t>un / </a:t>
            </a:r>
            <a:r>
              <a:rPr lang="en-US" sz="2000" u="sng" dirty="0" err="1"/>
              <a:t>une</a:t>
            </a:r>
            <a:r>
              <a:rPr lang="en-US" sz="2000" u="sng" dirty="0"/>
              <a:t> / des</a:t>
            </a:r>
            <a:r>
              <a:rPr lang="en-US" sz="2000" dirty="0"/>
              <a:t> crayons de couleur 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Il y a </a:t>
            </a:r>
            <a:r>
              <a:rPr lang="en-US" sz="2000" u="sng" dirty="0"/>
              <a:t>un / </a:t>
            </a:r>
            <a:r>
              <a:rPr lang="en-US" sz="2000" u="sng" dirty="0" err="1"/>
              <a:t>une</a:t>
            </a:r>
            <a:r>
              <a:rPr lang="en-US" sz="2000" u="sng" dirty="0"/>
              <a:t> / des</a:t>
            </a:r>
            <a:r>
              <a:rPr lang="en-US" sz="2000" dirty="0"/>
              <a:t> </a:t>
            </a:r>
            <a:r>
              <a:rPr lang="en-US" sz="2000" dirty="0" err="1"/>
              <a:t>feuille</a:t>
            </a:r>
            <a:r>
              <a:rPr lang="en-US" sz="2000" dirty="0"/>
              <a:t> 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Il y a </a:t>
            </a:r>
            <a:r>
              <a:rPr lang="en-US" sz="2000" u="sng" dirty="0"/>
              <a:t>un / </a:t>
            </a:r>
            <a:r>
              <a:rPr lang="en-US" sz="2000" u="sng" dirty="0" err="1"/>
              <a:t>une</a:t>
            </a:r>
            <a:r>
              <a:rPr lang="en-US" sz="2000" u="sng" dirty="0"/>
              <a:t> / des</a:t>
            </a:r>
            <a:r>
              <a:rPr lang="en-US" sz="2000" dirty="0"/>
              <a:t> </a:t>
            </a:r>
            <a:r>
              <a:rPr lang="en-US" sz="2000" dirty="0" err="1"/>
              <a:t>règles</a:t>
            </a:r>
            <a:r>
              <a:rPr lang="en-US" sz="2000" dirty="0"/>
              <a:t> 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Il y a </a:t>
            </a:r>
            <a:r>
              <a:rPr lang="en-US" sz="2000" u="sng" dirty="0"/>
              <a:t>un / </a:t>
            </a:r>
            <a:r>
              <a:rPr lang="en-US" sz="2000" u="sng" dirty="0" err="1"/>
              <a:t>une</a:t>
            </a:r>
            <a:r>
              <a:rPr lang="en-US" sz="2000" u="sng" dirty="0"/>
              <a:t> / des</a:t>
            </a:r>
            <a:r>
              <a:rPr lang="en-US" sz="2000" dirty="0"/>
              <a:t> </a:t>
            </a:r>
            <a:r>
              <a:rPr lang="en-US" sz="2000" dirty="0" err="1"/>
              <a:t>stylo</a:t>
            </a:r>
            <a:r>
              <a:rPr lang="en-US" sz="2000" dirty="0"/>
              <a:t> bleu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19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91F8C4E-FF38-A253-8B1F-BDAB695F7D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F4DB2BDE-7A3D-848D-2E30-3865D5B92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2480" t="5035" b="27425"/>
          <a:stretch/>
        </p:blipFill>
        <p:spPr>
          <a:xfrm>
            <a:off x="5680180" y="1410962"/>
            <a:ext cx="6329972" cy="5222064"/>
          </a:xfrm>
          <a:prstGeom prst="rect">
            <a:avLst/>
          </a:prstGeom>
          <a:ln>
            <a:noFill/>
          </a:ln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80E03C80-54D1-97A2-7EBE-DCA80EE6EF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16514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560157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ac à Dos Ouvert Banque d'images et photos libres de droit - iStock">
            <a:extLst>
              <a:ext uri="{FF2B5EF4-FFF2-40B4-BE49-F238E27FC236}">
                <a16:creationId xmlns:a16="http://schemas.microsoft.com/office/drawing/2014/main" id="{F60333B1-9814-EEFA-1D0E-9E02FF36D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3" b="8146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04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7D7132-36F0-CB60-1418-9CE794E0D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Dans mon sac, il y a …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CCD323-F867-68C3-0556-2B70DFF50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1 – Leçon 3</a:t>
            </a:r>
          </a:p>
        </p:txBody>
      </p:sp>
    </p:spTree>
    <p:extLst>
      <p:ext uri="{BB962C8B-B14F-4D97-AF65-F5344CB8AC3E}">
        <p14:creationId xmlns:p14="http://schemas.microsoft.com/office/powerpoint/2010/main" val="100504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388F20F8-60BF-42FE-A252-DFD5A7445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98A68847-134F-4AF1-B1C6-332344C9C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3E30A6-7B84-4500-2CB2-C040A8547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63" y="598465"/>
            <a:ext cx="10515600" cy="834243"/>
          </a:xfrm>
        </p:spPr>
        <p:txBody>
          <a:bodyPr>
            <a:normAutofit/>
          </a:bodyPr>
          <a:lstStyle/>
          <a:p>
            <a:r>
              <a:rPr lang="fr-FR" b="1" dirty="0"/>
              <a:t>IV. Grammaire : </a:t>
            </a:r>
            <a:r>
              <a:rPr lang="fr-FR" dirty="0"/>
              <a:t>Les articles indéfinis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8AA3061-8E33-AFAD-5584-876BF70E8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2303151"/>
              </p:ext>
            </p:extLst>
          </p:nvPr>
        </p:nvGraphicFramePr>
        <p:xfrm>
          <a:off x="135729" y="1493042"/>
          <a:ext cx="8343900" cy="5304624"/>
        </p:xfrm>
        <a:graphic>
          <a:graphicData uri="http://schemas.openxmlformats.org/drawingml/2006/table">
            <a:tbl>
              <a:tblPr firstRow="1" firstCol="1" bandRow="1"/>
              <a:tblGrid>
                <a:gridCol w="2840664">
                  <a:extLst>
                    <a:ext uri="{9D8B030D-6E8A-4147-A177-3AD203B41FA5}">
                      <a16:colId xmlns:a16="http://schemas.microsoft.com/office/drawing/2014/main" val="300277276"/>
                    </a:ext>
                  </a:extLst>
                </a:gridCol>
                <a:gridCol w="2693443">
                  <a:extLst>
                    <a:ext uri="{9D8B030D-6E8A-4147-A177-3AD203B41FA5}">
                      <a16:colId xmlns:a16="http://schemas.microsoft.com/office/drawing/2014/main" val="1481542972"/>
                    </a:ext>
                  </a:extLst>
                </a:gridCol>
                <a:gridCol w="2809793">
                  <a:extLst>
                    <a:ext uri="{9D8B030D-6E8A-4147-A177-3AD203B41FA5}">
                      <a16:colId xmlns:a16="http://schemas.microsoft.com/office/drawing/2014/main" val="1247309924"/>
                    </a:ext>
                  </a:extLst>
                </a:gridCol>
              </a:tblGrid>
              <a:tr h="46148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7" marR="109827" marT="54913" marB="549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7" marR="109827" marT="54913" marB="549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68934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fr-FR" sz="2400" b="0" i="0" u="none" strike="noStrike" dirty="0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483472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agenda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agenda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40103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 à dos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à dos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11051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téléphone portable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téléphone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portable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788254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livre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livre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0187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cahier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cahier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039695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mouchoir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mouchoir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93101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stylo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stylo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500496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surligneur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surligneur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44022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calculatrice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calculatrice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789989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gomme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gomme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458086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clé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clé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2085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trousse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trousse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26038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</a:t>
                      </a:r>
                      <a:r>
                        <a:rPr lang="fr-FR" sz="2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55921"/>
                  </a:ext>
                </a:extLst>
              </a:tr>
            </a:tbl>
          </a:graphicData>
        </a:graphic>
      </p:graphicFrame>
      <p:pic>
        <p:nvPicPr>
          <p:cNvPr id="5" name="Picture 1" descr="Parle en français!: 2019">
            <a:extLst>
              <a:ext uri="{FF2B5EF4-FFF2-40B4-BE49-F238E27FC236}">
                <a16:creationId xmlns:a16="http://schemas.microsoft.com/office/drawing/2014/main" id="{3EE6376C-D937-6679-53CA-CD46BA9F60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1" t="21092"/>
          <a:stretch/>
        </p:blipFill>
        <p:spPr bwMode="auto">
          <a:xfrm>
            <a:off x="9416504" y="1750553"/>
            <a:ext cx="2298206" cy="3678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1B4F3E20-8833-2CCE-CBA9-807C09395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685" y="5428108"/>
            <a:ext cx="1373861" cy="137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FBFB5526-A4D6-5F1B-F927-4A4B6C7D74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90605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8150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946BC-969A-4091-383C-0809BF6B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LE 4 p.19</a:t>
            </a:r>
          </a:p>
        </p:txBody>
      </p:sp>
      <p:pic>
        <p:nvPicPr>
          <p:cNvPr id="4" name="PISTE021">
            <a:hlinkClick r:id="" action="ppaction://media"/>
            <a:extLst>
              <a:ext uri="{FF2B5EF4-FFF2-40B4-BE49-F238E27FC236}">
                <a16:creationId xmlns:a16="http://schemas.microsoft.com/office/drawing/2014/main" id="{C1E883DD-5434-0CF7-CE65-AACDF8B1CC26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57959" y="503092"/>
            <a:ext cx="1049628" cy="1049628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F18EA7-FC3D-531B-185C-6CC278A6F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2302" y="1837901"/>
            <a:ext cx="7120943" cy="32832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D8127BB-EEBF-71AA-F0BA-A417E072351C}"/>
              </a:ext>
            </a:extLst>
          </p:cNvPr>
          <p:cNvSpPr txBox="1"/>
          <p:nvPr/>
        </p:nvSpPr>
        <p:spPr>
          <a:xfrm>
            <a:off x="3069467" y="5121121"/>
            <a:ext cx="306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Un sac, un stylo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C7EC580-BA1A-7761-EDA3-B9402EEA2435}"/>
              </a:ext>
            </a:extLst>
          </p:cNvPr>
          <p:cNvSpPr txBox="1"/>
          <p:nvPr/>
        </p:nvSpPr>
        <p:spPr>
          <a:xfrm>
            <a:off x="6130271" y="5121121"/>
            <a:ext cx="2968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Une trousse, une photo</a:t>
            </a:r>
          </a:p>
        </p:txBody>
      </p:sp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977661B8-8018-EA3D-A3C8-2434676478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90605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5909191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8E6E85-14C2-ED51-00AD-17CD2048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6 p.23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7FC4DBD-10D6-2F77-4D90-CA2BBAEA8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283" y="2014537"/>
            <a:ext cx="9815831" cy="3743325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49EC90-1DFF-2991-2477-D0AF093BC4B6}"/>
              </a:ext>
            </a:extLst>
          </p:cNvPr>
          <p:cNvSpPr txBox="1"/>
          <p:nvPr/>
        </p:nvSpPr>
        <p:spPr>
          <a:xfrm>
            <a:off x="3608202" y="2968885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B0D26C-549D-D1CC-A518-5F7813E6F7C4}"/>
              </a:ext>
            </a:extLst>
          </p:cNvPr>
          <p:cNvSpPr txBox="1"/>
          <p:nvPr/>
        </p:nvSpPr>
        <p:spPr>
          <a:xfrm>
            <a:off x="6233536" y="2968885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7AC23DB-4D69-B5EA-17E5-54BCBF4F0407}"/>
              </a:ext>
            </a:extLst>
          </p:cNvPr>
          <p:cNvSpPr txBox="1"/>
          <p:nvPr/>
        </p:nvSpPr>
        <p:spPr>
          <a:xfrm>
            <a:off x="3276017" y="4554086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F79B687-E49C-3980-AEAB-491F005516C1}"/>
              </a:ext>
            </a:extLst>
          </p:cNvPr>
          <p:cNvSpPr txBox="1"/>
          <p:nvPr/>
        </p:nvSpPr>
        <p:spPr>
          <a:xfrm>
            <a:off x="6591992" y="3483382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7385C4-5784-7192-FBE7-FFBFF84821B5}"/>
              </a:ext>
            </a:extLst>
          </p:cNvPr>
          <p:cNvSpPr txBox="1"/>
          <p:nvPr/>
        </p:nvSpPr>
        <p:spPr>
          <a:xfrm>
            <a:off x="6177722" y="3999429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des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96CE08-CBFF-735F-D617-101AC7C53564}"/>
              </a:ext>
            </a:extLst>
          </p:cNvPr>
          <p:cNvSpPr txBox="1"/>
          <p:nvPr/>
        </p:nvSpPr>
        <p:spPr>
          <a:xfrm>
            <a:off x="5927623" y="5015751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des</a:t>
            </a:r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DD965B31-CE67-97AE-2064-62F75A726D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90605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487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0E6B68-E621-0CFA-78BC-CC86631F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Exercice LE 7 p.22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7690BDA-2C52-1FD9-10C6-8E99B1A21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6999"/>
          <a:stretch/>
        </p:blipFill>
        <p:spPr>
          <a:xfrm>
            <a:off x="958057" y="2426818"/>
            <a:ext cx="4202937" cy="399763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DF783A98-B128-A1D9-97D4-ADA0626F6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646"/>
          <a:stretch/>
        </p:blipFill>
        <p:spPr>
          <a:xfrm>
            <a:off x="6452217" y="3159447"/>
            <a:ext cx="5455917" cy="21762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FE86D1-0000-50B5-41EE-7EFB83D0DE36}"/>
              </a:ext>
            </a:extLst>
          </p:cNvPr>
          <p:cNvSpPr txBox="1"/>
          <p:nvPr/>
        </p:nvSpPr>
        <p:spPr>
          <a:xfrm>
            <a:off x="9336881" y="3546119"/>
            <a:ext cx="208597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rgbClr val="00B0F0"/>
                </a:solidFill>
              </a:rPr>
              <a:t>Un stylo</a:t>
            </a:r>
          </a:p>
          <a:p>
            <a:r>
              <a:rPr lang="fr-FR" sz="2200" dirty="0">
                <a:solidFill>
                  <a:srgbClr val="00B0F0"/>
                </a:solidFill>
              </a:rPr>
              <a:t>Un téléphone</a:t>
            </a:r>
          </a:p>
          <a:p>
            <a:r>
              <a:rPr lang="fr-FR" sz="2200" dirty="0">
                <a:solidFill>
                  <a:srgbClr val="00B0F0"/>
                </a:solidFill>
              </a:rPr>
              <a:t>Une gomme</a:t>
            </a:r>
          </a:p>
          <a:p>
            <a:r>
              <a:rPr lang="fr-FR" sz="2200" dirty="0">
                <a:solidFill>
                  <a:srgbClr val="00B0F0"/>
                </a:solidFill>
              </a:rPr>
              <a:t>Un garçon</a:t>
            </a:r>
          </a:p>
          <a:p>
            <a:r>
              <a:rPr lang="fr-FR" sz="2200" dirty="0">
                <a:solidFill>
                  <a:srgbClr val="00B0F0"/>
                </a:solidFill>
              </a:rPr>
              <a:t>Un agenda</a:t>
            </a:r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B6464007-DD72-4CE8-427A-246D98D540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90605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799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26824D1-1B35-7C02-7568-5ED9B39CC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91F711A7-00BC-570F-F4BC-D48997AFF5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90605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9429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60" y="856180"/>
            <a:ext cx="4830228" cy="11280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25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5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25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b="1" dirty="0">
                <a:latin typeface="+mj-lt"/>
                <a:ea typeface="+mj-ea"/>
                <a:cs typeface="+mj-cs"/>
              </a:rPr>
              <a:t>Les articles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indéfinis</a:t>
            </a:r>
            <a:endParaRPr lang="en-US" sz="25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590719" y="2330505"/>
            <a:ext cx="4559425" cy="2308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Il y a </a:t>
            </a:r>
            <a:r>
              <a:rPr lang="en-US" sz="2000" u="sng" dirty="0"/>
              <a:t>un / </a:t>
            </a:r>
            <a:r>
              <a:rPr lang="en-US" sz="2000" u="sng" dirty="0" err="1"/>
              <a:t>une</a:t>
            </a:r>
            <a:r>
              <a:rPr lang="en-US" sz="2000" u="sng" dirty="0"/>
              <a:t> / des</a:t>
            </a:r>
            <a:r>
              <a:rPr lang="en-US" sz="2000" dirty="0"/>
              <a:t> crayons de couleur 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Il y a </a:t>
            </a:r>
            <a:r>
              <a:rPr lang="en-US" sz="2000" u="sng" dirty="0"/>
              <a:t>un / </a:t>
            </a:r>
            <a:r>
              <a:rPr lang="en-US" sz="2000" u="sng" dirty="0" err="1"/>
              <a:t>une</a:t>
            </a:r>
            <a:r>
              <a:rPr lang="en-US" sz="2000" u="sng" dirty="0"/>
              <a:t> / des</a:t>
            </a:r>
            <a:r>
              <a:rPr lang="en-US" sz="2000" dirty="0"/>
              <a:t> </a:t>
            </a:r>
            <a:r>
              <a:rPr lang="en-US" sz="2000" dirty="0" err="1"/>
              <a:t>feuille</a:t>
            </a:r>
            <a:r>
              <a:rPr lang="en-US" sz="2000" dirty="0"/>
              <a:t> 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Il y a </a:t>
            </a:r>
            <a:r>
              <a:rPr lang="en-US" sz="2000" u="sng" dirty="0"/>
              <a:t>un / </a:t>
            </a:r>
            <a:r>
              <a:rPr lang="en-US" sz="2000" u="sng" dirty="0" err="1"/>
              <a:t>une</a:t>
            </a:r>
            <a:r>
              <a:rPr lang="en-US" sz="2000" u="sng" dirty="0"/>
              <a:t> / des</a:t>
            </a:r>
            <a:r>
              <a:rPr lang="en-US" sz="2000" dirty="0"/>
              <a:t> </a:t>
            </a:r>
            <a:r>
              <a:rPr lang="en-US" sz="2000" dirty="0" err="1"/>
              <a:t>règles</a:t>
            </a:r>
            <a:r>
              <a:rPr lang="en-US" sz="2000" dirty="0"/>
              <a:t> 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Il y a </a:t>
            </a:r>
            <a:r>
              <a:rPr lang="en-US" sz="2000" u="sng" dirty="0"/>
              <a:t>un / </a:t>
            </a:r>
            <a:r>
              <a:rPr lang="en-US" sz="2000" u="sng" dirty="0" err="1"/>
              <a:t>une</a:t>
            </a:r>
            <a:r>
              <a:rPr lang="en-US" sz="2000" u="sng" dirty="0"/>
              <a:t> / des</a:t>
            </a:r>
            <a:r>
              <a:rPr lang="en-US" sz="2000" dirty="0"/>
              <a:t> </a:t>
            </a:r>
            <a:r>
              <a:rPr lang="en-US" sz="2000" dirty="0" err="1"/>
              <a:t>stylo</a:t>
            </a:r>
            <a:r>
              <a:rPr lang="en-US" sz="2000" dirty="0"/>
              <a:t> bleu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25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91F8C4E-FF38-A253-8B1F-BDAB695F7D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F4DB2BDE-7A3D-848D-2E30-3865D5B92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2480" t="5035" b="27425"/>
          <a:stretch/>
        </p:blipFill>
        <p:spPr>
          <a:xfrm>
            <a:off x="5680180" y="1410962"/>
            <a:ext cx="6329972" cy="5222064"/>
          </a:xfrm>
          <a:prstGeom prst="rect">
            <a:avLst/>
          </a:prstGeom>
          <a:ln>
            <a:noFill/>
          </a:ln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4BDF1C73-AAAE-A3E1-F667-B978675CB2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90605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94663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EAC835DC-C144-86E2-ECD9-3002736918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90605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0731071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Nommer les fournitures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3806463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C1D28C-79F1-F00A-6C9D-79EA740861C2}"/>
              </a:ext>
            </a:extLst>
          </p:cNvPr>
          <p:cNvSpPr txBox="1"/>
          <p:nvPr/>
        </p:nvSpPr>
        <p:spPr>
          <a:xfrm>
            <a:off x="699989" y="6156295"/>
            <a:ext cx="48103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892A28-3476-08FF-5A56-BB809A706DF4}"/>
              </a:ext>
            </a:extLst>
          </p:cNvPr>
          <p:cNvSpPr/>
          <p:nvPr/>
        </p:nvSpPr>
        <p:spPr>
          <a:xfrm>
            <a:off x="5073222" y="5186892"/>
            <a:ext cx="2062299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56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60" y="856180"/>
            <a:ext cx="11140194" cy="6274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25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5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2500" dirty="0">
                <a:latin typeface="+mj-lt"/>
                <a:ea typeface="+mj-ea"/>
                <a:cs typeface="+mj-cs"/>
              </a:rPr>
              <a:t>  :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Décrire</a:t>
            </a:r>
            <a:r>
              <a:rPr lang="en-US" sz="2500" b="1" dirty="0">
                <a:latin typeface="+mj-lt"/>
                <a:ea typeface="+mj-ea"/>
                <a:cs typeface="+mj-cs"/>
              </a:rPr>
              <a:t> le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contenu</a:t>
            </a:r>
            <a:endParaRPr lang="en-US" sz="25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4907849" y="1390943"/>
            <a:ext cx="6430756" cy="2308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kern="1200" dirty="0" err="1">
                <a:latin typeface="+mj-lt"/>
                <a:ea typeface="+mj-ea"/>
                <a:cs typeface="+mj-cs"/>
              </a:rPr>
              <a:t>Quels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mots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est-ce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que Lucille et Samuel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utilisent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pour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décrire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le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contenu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de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leur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sac ?</a:t>
            </a:r>
            <a:endParaRPr lang="en-US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28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91F8C4E-FF38-A253-8B1F-BDAB695F7D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pic>
        <p:nvPicPr>
          <p:cNvPr id="9" name="Espace réservé du contenu 4">
            <a:extLst>
              <a:ext uri="{FF2B5EF4-FFF2-40B4-BE49-F238E27FC236}">
                <a16:creationId xmlns:a16="http://schemas.microsoft.com/office/drawing/2014/main" id="{E9927F8E-E23D-A8A2-7895-696701952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7849" y="3606363"/>
            <a:ext cx="6430756" cy="23954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C1C275D-35E7-E0FA-64A2-72F87A9AC8FA}"/>
              </a:ext>
            </a:extLst>
          </p:cNvPr>
          <p:cNvSpPr/>
          <p:nvPr/>
        </p:nvSpPr>
        <p:spPr>
          <a:xfrm>
            <a:off x="9335064" y="4045041"/>
            <a:ext cx="608281" cy="33387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2EA9D9-5DFB-48A3-4408-F77757420A99}"/>
              </a:ext>
            </a:extLst>
          </p:cNvPr>
          <p:cNvSpPr/>
          <p:nvPr/>
        </p:nvSpPr>
        <p:spPr>
          <a:xfrm>
            <a:off x="7670549" y="5008894"/>
            <a:ext cx="552983" cy="33387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462FFE7B-55E1-9A20-1B20-30D152C85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408241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54802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6152AB-DB4E-43E1-BE8B-9E2B5DE4C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544CF4-9B52-4A7B-A4B3-88C72729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74329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75862C5-5C00-4421-BC7B-9B7B86DBC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729038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7C9A59-7FC1-03CE-A25F-19D5A5C49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347730"/>
            <a:ext cx="10168128" cy="2052034"/>
          </a:xfrm>
        </p:spPr>
        <p:txBody>
          <a:bodyPr>
            <a:normAutofit/>
          </a:bodyPr>
          <a:lstStyle/>
          <a:p>
            <a:r>
              <a:rPr lang="fr-FR" sz="4800" b="1" dirty="0"/>
              <a:t>V. Grammaire : </a:t>
            </a:r>
            <a:r>
              <a:rPr lang="fr-FR" sz="4800" dirty="0"/>
              <a:t>Décrire le contenu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440EF-9BE9-4AE9-8C28-00B02296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101050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4191554-3EB3-0EC2-E497-EF8AC9F359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107527"/>
              </p:ext>
            </p:extLst>
          </p:nvPr>
        </p:nvGraphicFramePr>
        <p:xfrm>
          <a:off x="626850" y="3035687"/>
          <a:ext cx="11188913" cy="2501809"/>
        </p:xfrm>
        <a:graphic>
          <a:graphicData uri="http://schemas.openxmlformats.org/drawingml/2006/table">
            <a:tbl>
              <a:tblPr firstRow="1" firstCol="1" bandRow="1"/>
              <a:tblGrid>
                <a:gridCol w="11188913">
                  <a:extLst>
                    <a:ext uri="{9D8B030D-6E8A-4147-A177-3AD203B41FA5}">
                      <a16:colId xmlns:a16="http://schemas.microsoft.com/office/drawing/2014/main" val="3446248943"/>
                    </a:ext>
                  </a:extLst>
                </a:gridCol>
              </a:tblGrid>
              <a:tr h="446511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Décrire le contenu</a:t>
                      </a:r>
                      <a:endParaRPr lang="fr-FR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611141"/>
                  </a:ext>
                </a:extLst>
              </a:tr>
              <a:tr h="37470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 mon sac, il y a un agenda, une calculatrice, des livres.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696801"/>
                  </a:ext>
                </a:extLst>
              </a:tr>
              <a:tr h="37470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 la classe, il y a 15 filles et 12 garçons.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62533"/>
                  </a:ext>
                </a:extLst>
              </a:tr>
              <a:tr h="113973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décrire le contenu ou faire une liste, on utilise :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Y A </a:t>
                      </a: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nom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79046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B6B21F1-0B27-0D9E-4DD2-4520B6444223}"/>
              </a:ext>
            </a:extLst>
          </p:cNvPr>
          <p:cNvSpPr/>
          <p:nvPr/>
        </p:nvSpPr>
        <p:spPr>
          <a:xfrm>
            <a:off x="5164428" y="4857035"/>
            <a:ext cx="2202287" cy="6562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E2195B-13E7-FBD1-28FC-E2F06F182E3D}"/>
              </a:ext>
            </a:extLst>
          </p:cNvPr>
          <p:cNvSpPr txBox="1"/>
          <p:nvPr/>
        </p:nvSpPr>
        <p:spPr>
          <a:xfrm>
            <a:off x="626850" y="5726875"/>
            <a:ext cx="1032724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0000AA"/>
                </a:solidFill>
                <a:effectLst/>
                <a:latin typeface="Arial" panose="020B0604020202020204" pitchFamily="34" charset="0"/>
              </a:rPr>
              <a:t>Il y a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b="1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+ noun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usually indicates the existence of a person or a thing in the context of a particular setting. It is commonly translated as 'there is' or 'there are.'</a:t>
            </a:r>
            <a:endParaRPr lang="fr-FR" dirty="0"/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A592F0C4-11AE-C678-B168-8A6ECA47F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96" y="5275611"/>
            <a:ext cx="1328376" cy="132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90F7095-CEA6-9748-6703-A954AD87DE01}"/>
              </a:ext>
            </a:extLst>
          </p:cNvPr>
          <p:cNvSpPr/>
          <p:nvPr/>
        </p:nvSpPr>
        <p:spPr>
          <a:xfrm>
            <a:off x="2577996" y="3645680"/>
            <a:ext cx="637544" cy="7991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BD7FC088-5DC7-6537-B71C-A586AB37C4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213480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903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U1L1/2,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Get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to know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someone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group of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friends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63FBF-4E30-9F59-F521-477A03A80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77000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Exercice LE 7 p.19</a:t>
            </a:r>
          </a:p>
        </p:txBody>
      </p:sp>
      <p:pic>
        <p:nvPicPr>
          <p:cNvPr id="4" name="Picture 13" descr="Diagram&#10;&#10;Description automatically generated">
            <a:extLst>
              <a:ext uri="{FF2B5EF4-FFF2-40B4-BE49-F238E27FC236}">
                <a16:creationId xmlns:a16="http://schemas.microsoft.com/office/drawing/2014/main" id="{50FC8208-EFC0-9FA4-153A-5CA6215D1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626" b="42696"/>
          <a:stretch/>
        </p:blipFill>
        <p:spPr bwMode="auto">
          <a:xfrm>
            <a:off x="800100" y="2392586"/>
            <a:ext cx="3276600" cy="30236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342CBE61-0E6C-1938-2FF6-557B1241F3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301"/>
          <a:stretch/>
        </p:blipFill>
        <p:spPr bwMode="auto">
          <a:xfrm>
            <a:off x="4659628" y="2343150"/>
            <a:ext cx="3136613" cy="23711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DB6FE4A-7672-B892-74C5-BE7BCEB3F5FF}"/>
              </a:ext>
            </a:extLst>
          </p:cNvPr>
          <p:cNvSpPr txBox="1"/>
          <p:nvPr/>
        </p:nvSpPr>
        <p:spPr>
          <a:xfrm>
            <a:off x="7613829" y="495825"/>
            <a:ext cx="3964781" cy="5866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1, il y a 2 stylos, dans le sac B, il y a 3 stylos.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A, il y a un téléphone, dans le sac B, il y a une calculatrice.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A, il y a des mouchoirs, dans le sac B, il y a une gomme.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A, il y a un cahier, dans le sac B, il y a un agenda.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A, il y a 3 clés, dans le sac B, il y a 4 clés.</a:t>
            </a:r>
          </a:p>
        </p:txBody>
      </p:sp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12DB794B-F245-C2CA-2E9C-8DABAEC5DD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213480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70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2FC014-1E99-64BA-F6A2-4F8D91068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ton tour ! Dis ce qu’il y a dans ton sac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AD24A0-AAF1-FA5D-5D9D-F0CC506B2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Dans mon sac, ….</a:t>
            </a:r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7AE78E73-4C8E-4053-4E57-635C914DB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213480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8411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0D61BC2B-924D-60BB-6CCE-33E63D2EC234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Articles indéfinis, objets de la classe </a:t>
            </a:r>
            <a:r>
              <a:rPr lang="fr-FR" sz="180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https://play.kahoot.it/v2/?quizId=47f3c1c0-bad6-4fc6-8e83-143102a27d5c</a:t>
            </a: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480074A5-0981-209A-E6E9-CE48004DCE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213480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420202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60" y="856180"/>
            <a:ext cx="11140194" cy="6274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25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5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2500" dirty="0">
                <a:latin typeface="+mj-lt"/>
                <a:ea typeface="+mj-ea"/>
                <a:cs typeface="+mj-cs"/>
              </a:rPr>
              <a:t>  :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Décrire</a:t>
            </a:r>
            <a:r>
              <a:rPr lang="en-US" sz="2500" b="1" dirty="0">
                <a:latin typeface="+mj-lt"/>
                <a:ea typeface="+mj-ea"/>
                <a:cs typeface="+mj-cs"/>
              </a:rPr>
              <a:t> le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contenu</a:t>
            </a:r>
            <a:endParaRPr lang="en-US" sz="25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4907849" y="1390943"/>
            <a:ext cx="6430756" cy="2308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kern="1200" dirty="0" err="1">
                <a:latin typeface="+mj-lt"/>
                <a:ea typeface="+mj-ea"/>
                <a:cs typeface="+mj-cs"/>
              </a:rPr>
              <a:t>Quels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mots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est-ce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que Lucille et Samuel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utilisent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pour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décrire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le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contenu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de </a:t>
            </a:r>
            <a:r>
              <a:rPr lang="en-US" sz="2000" kern="1200" dirty="0" err="1">
                <a:latin typeface="+mj-lt"/>
                <a:ea typeface="+mj-ea"/>
                <a:cs typeface="+mj-cs"/>
              </a:rPr>
              <a:t>leur</a:t>
            </a:r>
            <a:r>
              <a:rPr lang="en-US" sz="2000" kern="1200" dirty="0">
                <a:latin typeface="+mj-lt"/>
                <a:ea typeface="+mj-ea"/>
                <a:cs typeface="+mj-cs"/>
              </a:rPr>
              <a:t> sac ?</a:t>
            </a:r>
            <a:endParaRPr lang="en-US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33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91F8C4E-FF38-A253-8B1F-BDAB695F7D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pic>
        <p:nvPicPr>
          <p:cNvPr id="9" name="Espace réservé du contenu 4">
            <a:extLst>
              <a:ext uri="{FF2B5EF4-FFF2-40B4-BE49-F238E27FC236}">
                <a16:creationId xmlns:a16="http://schemas.microsoft.com/office/drawing/2014/main" id="{E9927F8E-E23D-A8A2-7895-696701952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7849" y="3606363"/>
            <a:ext cx="6430756" cy="23954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C1C275D-35E7-E0FA-64A2-72F87A9AC8FA}"/>
              </a:ext>
            </a:extLst>
          </p:cNvPr>
          <p:cNvSpPr/>
          <p:nvPr/>
        </p:nvSpPr>
        <p:spPr>
          <a:xfrm>
            <a:off x="9335064" y="4045041"/>
            <a:ext cx="608281" cy="33387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2EA9D9-5DFB-48A3-4408-F77757420A99}"/>
              </a:ext>
            </a:extLst>
          </p:cNvPr>
          <p:cNvSpPr/>
          <p:nvPr/>
        </p:nvSpPr>
        <p:spPr>
          <a:xfrm>
            <a:off x="7670549" y="5008894"/>
            <a:ext cx="552983" cy="33387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4C8F76F1-DE5C-EE18-D2A1-77860D62CA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213480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5024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40048655-C620-524C-2419-0335E2F365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213480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849663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86F7DD-1A24-CBF4-ACF2-B81A67B7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F79EBD-60B0-10EF-49E3-8E9769B83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1757354"/>
            <a:ext cx="4819650" cy="4772582"/>
          </a:xfrm>
          <a:prstGeom prst="rect">
            <a:avLst/>
          </a:prstGeom>
        </p:spPr>
      </p:pic>
      <p:pic>
        <p:nvPicPr>
          <p:cNvPr id="9" name="PISTE031">
            <a:hlinkClick r:id="" action="ppaction://media"/>
            <a:extLst>
              <a:ext uri="{FF2B5EF4-FFF2-40B4-BE49-F238E27FC236}">
                <a16:creationId xmlns:a16="http://schemas.microsoft.com/office/drawing/2014/main" id="{9C9F2525-0B6D-794B-012A-FED726C50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1871663"/>
            <a:ext cx="568325" cy="568325"/>
          </a:xfrm>
          <a:prstGeom prst="rect">
            <a:avLst/>
          </a:prstGeom>
        </p:spPr>
      </p:pic>
      <p:pic>
        <p:nvPicPr>
          <p:cNvPr id="10" name="PISTE032">
            <a:hlinkClick r:id="" action="ppaction://media"/>
            <a:extLst>
              <a:ext uri="{FF2B5EF4-FFF2-40B4-BE49-F238E27FC236}">
                <a16:creationId xmlns:a16="http://schemas.microsoft.com/office/drawing/2014/main" id="{0A96FEB6-FCA6-AB96-ACFD-7BED0E5E30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3436144"/>
            <a:ext cx="568325" cy="568325"/>
          </a:xfrm>
          <a:prstGeom prst="rect">
            <a:avLst/>
          </a:prstGeom>
        </p:spPr>
      </p:pic>
      <p:pic>
        <p:nvPicPr>
          <p:cNvPr id="11" name="PISTE033">
            <a:hlinkClick r:id="" action="ppaction://media"/>
            <a:extLst>
              <a:ext uri="{FF2B5EF4-FFF2-40B4-BE49-F238E27FC236}">
                <a16:creationId xmlns:a16="http://schemas.microsoft.com/office/drawing/2014/main" id="{48F1C8EE-891D-87CF-4BEC-2FC29A0AF31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4786313"/>
            <a:ext cx="568325" cy="5683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72902E9-686B-E4D5-8B37-F1979DBF90A0}"/>
              </a:ext>
            </a:extLst>
          </p:cNvPr>
          <p:cNvSpPr txBox="1"/>
          <p:nvPr/>
        </p:nvSpPr>
        <p:spPr>
          <a:xfrm>
            <a:off x="5962918" y="1649526"/>
            <a:ext cx="569890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b="1" i="1" dirty="0">
                <a:solidFill>
                  <a:srgbClr val="242021"/>
                </a:solidFill>
                <a:effectLst/>
                <a:latin typeface="MyriadPro-It"/>
              </a:rPr>
              <a:t>a.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je suis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b.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nous sommes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c.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elles s’appellent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d.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tu t’appelles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e.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tu 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f.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vous êtes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g.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il est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h.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ils sont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i.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Nous nous appelons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Les consonnes </a:t>
            </a:r>
            <a:r>
              <a:rPr lang="fr-FR" dirty="0">
                <a:solidFill>
                  <a:srgbClr val="FF0000"/>
                </a:solidFill>
              </a:rPr>
              <a:t>s</a:t>
            </a:r>
            <a:r>
              <a:rPr lang="fr-FR" dirty="0"/>
              <a:t> et </a:t>
            </a:r>
            <a:r>
              <a:rPr lang="fr-FR" dirty="0">
                <a:solidFill>
                  <a:srgbClr val="FF0000"/>
                </a:solidFill>
              </a:rPr>
              <a:t>t </a:t>
            </a:r>
            <a:r>
              <a:rPr lang="fr-FR" dirty="0"/>
              <a:t>ne se prononcent pas à la fin d’une forme verbale.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4677521-FE5A-2CA8-FF28-FFA9CEB7314F}"/>
              </a:ext>
            </a:extLst>
          </p:cNvPr>
          <p:cNvSpPr txBox="1"/>
          <p:nvPr/>
        </p:nvSpPr>
        <p:spPr>
          <a:xfrm>
            <a:off x="5962918" y="3493815"/>
            <a:ext cx="569890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un</a:t>
            </a:r>
            <a:r>
              <a:rPr lang="fr-FR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‿</a:t>
            </a:r>
            <a:r>
              <a:rPr lang="fr-FR" sz="1800" b="0" i="1" dirty="0" err="1">
                <a:solidFill>
                  <a:srgbClr val="00B050"/>
                </a:solidFill>
                <a:effectLst/>
                <a:latin typeface="MyriadPro-It"/>
              </a:rPr>
              <a:t>a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rticle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b.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 stylo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c.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 sac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d. 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un</a:t>
            </a:r>
            <a:r>
              <a:rPr lang="fr-FR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‿</a:t>
            </a:r>
            <a:r>
              <a:rPr lang="fr-FR" sz="1800" b="0" i="1" dirty="0" err="1">
                <a:solidFill>
                  <a:srgbClr val="00B050"/>
                </a:solidFill>
                <a:effectLst/>
                <a:latin typeface="MyriadPro-It"/>
              </a:rPr>
              <a:t>o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bjet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e.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une addition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f.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une image</a:t>
            </a:r>
            <a:r>
              <a:rPr lang="fr-FR" dirty="0"/>
              <a:t> </a:t>
            </a:r>
          </a:p>
          <a:p>
            <a:pPr algn="just"/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La liaison </a:t>
            </a:r>
            <a:r>
              <a:rPr lang="fr-FR" i="1" dirty="0">
                <a:solidFill>
                  <a:srgbClr val="FF0000"/>
                </a:solidFill>
                <a:latin typeface="MyriadPro-It"/>
              </a:rPr>
              <a:t>/</a:t>
            </a:r>
            <a:r>
              <a:rPr lang="fr-FR" dirty="0">
                <a:solidFill>
                  <a:srgbClr val="FF0000"/>
                </a:solidFill>
                <a:latin typeface="MyriadPro-Regular"/>
              </a:rPr>
              <a:t>n/</a:t>
            </a:r>
            <a:r>
              <a:rPr lang="fr-FR" dirty="0">
                <a:solidFill>
                  <a:srgbClr val="242021"/>
                </a:solidFill>
                <a:latin typeface="MyriadPro-Regular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se fait e</a:t>
            </a:r>
            <a:r>
              <a:rPr lang="fr-FR" i="1" dirty="0">
                <a:solidFill>
                  <a:srgbClr val="242021"/>
                </a:solidFill>
                <a:latin typeface="MyriadPro-It"/>
              </a:rPr>
              <a:t>ntre l’article indéfini « un »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et un verbe qui commence par une </a:t>
            </a:r>
            <a:r>
              <a:rPr lang="fr-FR" sz="1800" b="0" i="0" dirty="0">
                <a:solidFill>
                  <a:srgbClr val="00B050"/>
                </a:solidFill>
                <a:effectLst/>
                <a:latin typeface="MyriadPro-Regular"/>
              </a:rPr>
              <a:t>voyelle 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(</a:t>
            </a:r>
            <a:r>
              <a:rPr lang="fr-FR" sz="1800" b="0" i="0" dirty="0" err="1">
                <a:solidFill>
                  <a:srgbClr val="242021"/>
                </a:solidFill>
                <a:effectLst/>
                <a:latin typeface="MyriadPro-Regular"/>
              </a:rPr>
              <a:t>a,e,i,o,u,y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).</a:t>
            </a:r>
            <a:r>
              <a:rPr lang="fr-FR" dirty="0"/>
              <a:t>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B3D4F5D-1103-3EA9-4F10-4E4542448441}"/>
              </a:ext>
            </a:extLst>
          </p:cNvPr>
          <p:cNvSpPr txBox="1"/>
          <p:nvPr/>
        </p:nvSpPr>
        <p:spPr>
          <a:xfrm>
            <a:off x="5962918" y="5660264"/>
            <a:ext cx="56989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La liaison</a:t>
            </a:r>
            <a:r>
              <a:rPr lang="fr-FR" sz="1800" b="0" i="1" dirty="0">
                <a:solidFill>
                  <a:srgbClr val="FF0000"/>
                </a:solidFill>
                <a:effectLst/>
                <a:latin typeface="MyriadPro-It"/>
              </a:rPr>
              <a:t> /</a:t>
            </a:r>
            <a:r>
              <a:rPr lang="fr-FR" sz="1800" b="0" i="0" dirty="0">
                <a:solidFill>
                  <a:srgbClr val="FF0000"/>
                </a:solidFill>
                <a:effectLst/>
                <a:latin typeface="MyriadPro-Regular"/>
              </a:rPr>
              <a:t>z/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se fait quand le pronom sujet termine par un </a:t>
            </a:r>
            <a:r>
              <a:rPr lang="fr-FR" sz="1800" b="1" i="1" dirty="0">
                <a:solidFill>
                  <a:srgbClr val="FF0000"/>
                </a:solidFill>
                <a:effectLst/>
                <a:latin typeface="MyriadPro-BoldIt"/>
              </a:rPr>
              <a:t>s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et que le verbe commence par une </a:t>
            </a:r>
            <a:r>
              <a:rPr lang="fr-FR" sz="1800" b="0" i="0" dirty="0">
                <a:solidFill>
                  <a:srgbClr val="00B050"/>
                </a:solidFill>
                <a:effectLst/>
                <a:latin typeface="MyriadPro-Regular"/>
              </a:rPr>
              <a:t>voyelle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 (</a:t>
            </a:r>
            <a:r>
              <a:rPr lang="fr-FR" sz="1800" b="0" i="0" dirty="0" err="1">
                <a:solidFill>
                  <a:srgbClr val="242021"/>
                </a:solidFill>
                <a:effectLst/>
                <a:latin typeface="MyriadPro-Regular"/>
              </a:rPr>
              <a:t>a,e,i,o,u,y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).</a:t>
            </a:r>
            <a:r>
              <a:rPr lang="fr-FR" dirty="0"/>
              <a:t> </a:t>
            </a:r>
          </a:p>
        </p:txBody>
      </p:sp>
      <p:pic>
        <p:nvPicPr>
          <p:cNvPr id="17" name="Picture 2" descr="Cat Kitty Sticker by 궁디팡팡 캣페스타">
            <a:extLst>
              <a:ext uri="{FF2B5EF4-FFF2-40B4-BE49-F238E27FC236}">
                <a16:creationId xmlns:a16="http://schemas.microsoft.com/office/drawing/2014/main" id="{FAB7A382-172B-FF62-C8C5-A2D933EC1A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362" y="-50177"/>
            <a:ext cx="1740865" cy="174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DF0F76AB-B801-C0FE-F38B-7674638894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64357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39512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B13DEB2-5509-409B-32AE-7DED47282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D91F4EB7-EDA1-07D1-5C3E-A59548BA31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072942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679868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fr-FR" sz="2000" dirty="0"/>
              <a:t>Décris ce qu’il y a dans ton sac, et combien d’élèves il y a dans ta classe.</a:t>
            </a:r>
            <a:endParaRPr lang="en-US" sz="2000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marL="342900" indent="-342900">
              <a:buFontTx/>
              <a:buChar char="-"/>
            </a:pPr>
            <a:r>
              <a:rPr lang="en-US" sz="2133" dirty="0"/>
              <a:t>Dans </a:t>
            </a:r>
            <a:r>
              <a:rPr lang="en-US" sz="2133" dirty="0" err="1"/>
              <a:t>mon</a:t>
            </a:r>
            <a:r>
              <a:rPr lang="en-US" sz="2133" dirty="0"/>
              <a:t> sac, il y a </a:t>
            </a:r>
            <a:r>
              <a:rPr lang="en-US" sz="2133" dirty="0" err="1"/>
              <a:t>une</a:t>
            </a:r>
            <a:r>
              <a:rPr lang="en-US" sz="2133" dirty="0"/>
              <a:t> </a:t>
            </a:r>
            <a:r>
              <a:rPr lang="en-US" sz="2133" dirty="0" err="1"/>
              <a:t>trousse</a:t>
            </a:r>
            <a:r>
              <a:rPr lang="en-US" sz="2133" dirty="0"/>
              <a:t>, un cahier, </a:t>
            </a:r>
            <a:r>
              <a:rPr lang="en-US" sz="2133" dirty="0" err="1"/>
              <a:t>une</a:t>
            </a:r>
            <a:r>
              <a:rPr lang="en-US" sz="2133" dirty="0"/>
              <a:t> </a:t>
            </a:r>
            <a:r>
              <a:rPr lang="en-US" sz="2133" dirty="0" err="1"/>
              <a:t>calculatrice</a:t>
            </a:r>
            <a:r>
              <a:rPr lang="en-US" sz="2133"/>
              <a:t> et des livres.</a:t>
            </a:r>
            <a:endParaRPr lang="en-US" sz="2133" dirty="0"/>
          </a:p>
          <a:p>
            <a:pPr marL="342900" indent="-342900">
              <a:buFontTx/>
              <a:buChar char="-"/>
            </a:pPr>
            <a:r>
              <a:rPr lang="en-US" sz="2133" dirty="0"/>
              <a:t>Dans ma </a:t>
            </a:r>
            <a:r>
              <a:rPr lang="en-US" sz="2133" dirty="0" err="1"/>
              <a:t>classe</a:t>
            </a:r>
            <a:r>
              <a:rPr lang="en-US" sz="2133" dirty="0"/>
              <a:t>, il y a 7 garçons et 6 filles.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　　　　　　　　　　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décrire </a:t>
            </a:r>
            <a:r>
              <a:rPr lang="fr-FR" sz="3200" dirty="0">
                <a:solidFill>
                  <a:schemeClr val="tx1"/>
                </a:solidFill>
              </a:rPr>
              <a:t>ce qu’il y a dans mon sac.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4990C756-18B2-C2F4-1875-4EDBBA29E6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0732408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1530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552E58-B132-3F0D-D102-547B02CA1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497CCBA-316D-FCE0-108A-59545F4DF7BD}"/>
              </a:ext>
            </a:extLst>
          </p:cNvPr>
          <p:cNvSpPr txBox="1"/>
          <p:nvPr/>
        </p:nvSpPr>
        <p:spPr>
          <a:xfrm>
            <a:off x="838200" y="1830913"/>
            <a:ext cx="6094926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Fournitures scolaires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https://wordwall.net/play/21170/435/473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1" descr="Qr code&#10;&#10;Description automatically generated">
            <a:extLst>
              <a:ext uri="{FF2B5EF4-FFF2-40B4-BE49-F238E27FC236}">
                <a16:creationId xmlns:a16="http://schemas.microsoft.com/office/drawing/2014/main" id="{C3EA62DB-F976-2D88-F02A-E627491EA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43053"/>
            <a:ext cx="1404938" cy="136389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1056498-8F70-F906-FD76-BE05B6F8E6A5}"/>
              </a:ext>
            </a:extLst>
          </p:cNvPr>
          <p:cNvSpPr txBox="1"/>
          <p:nvPr/>
        </p:nvSpPr>
        <p:spPr>
          <a:xfrm>
            <a:off x="5862629" y="3333555"/>
            <a:ext cx="609719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Articles indéfinis et fournitures scolaires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https://wordwall.net/play/21170/666/195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22" descr="Qr code&#10;&#10;Description automatically generated">
            <a:extLst>
              <a:ext uri="{FF2B5EF4-FFF2-40B4-BE49-F238E27FC236}">
                <a16:creationId xmlns:a16="http://schemas.microsoft.com/office/drawing/2014/main" id="{BD2FC0D9-5A66-6A2A-B0A4-AF046E6CF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629" y="4145694"/>
            <a:ext cx="1278706" cy="134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17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812730-BD3B-4602-851C-292910A41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Starter</a:t>
            </a:r>
          </a:p>
        </p:txBody>
      </p:sp>
      <p:pic>
        <p:nvPicPr>
          <p:cNvPr id="4" name="Média en ligne 3" title="Côte d'Ivoire : un cartable solaire pour aider les écoliers">
            <a:hlinkClick r:id="" action="ppaction://media"/>
            <a:extLst>
              <a:ext uri="{FF2B5EF4-FFF2-40B4-BE49-F238E27FC236}">
                <a16:creationId xmlns:a16="http://schemas.microsoft.com/office/drawing/2014/main" id="{30FF94CE-6565-F093-B583-CBD4FAD0E03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0169" y="1690688"/>
            <a:ext cx="8564487" cy="4839262"/>
          </a:xfrm>
          <a:prstGeom prst="rect">
            <a:avLst/>
          </a:prstGeom>
        </p:spPr>
      </p:pic>
      <p:pic>
        <p:nvPicPr>
          <p:cNvPr id="1028" name="Picture 4" descr="Sunnybag Explorer+ Sac à Dos Solaire | Le Panneau Solaire Le Plus Puissant  au Monde pour Charger des Smartphones en déplacement | 15l Volume et  Compartiment pour Ordinateur Portable | Gris-Orange :">
            <a:extLst>
              <a:ext uri="{FF2B5EF4-FFF2-40B4-BE49-F238E27FC236}">
                <a16:creationId xmlns:a16="http://schemas.microsoft.com/office/drawing/2014/main" id="{3542B35D-30C3-4EEF-3E32-F52E4027B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022" y="1984663"/>
            <a:ext cx="2732809" cy="273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BF75D72-593F-D6F2-CED4-1DCA24667FAB}"/>
              </a:ext>
            </a:extLst>
          </p:cNvPr>
          <p:cNvSpPr txBox="1"/>
          <p:nvPr/>
        </p:nvSpPr>
        <p:spPr>
          <a:xfrm>
            <a:off x="9144000" y="4966855"/>
            <a:ext cx="272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Ça s’appelle comment ?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DED0006-156F-3F82-6295-DC00A030A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086658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8978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Describing</a:t>
            </a:r>
            <a:r>
              <a:rPr lang="fr-FR" sz="3200" b="1" dirty="0"/>
              <a:t> </a:t>
            </a:r>
            <a:r>
              <a:rPr lang="fr-FR" sz="3200" b="1" dirty="0" err="1"/>
              <a:t>what</a:t>
            </a:r>
            <a:r>
              <a:rPr lang="fr-FR" sz="3200" b="1" dirty="0"/>
              <a:t> </a:t>
            </a:r>
            <a:r>
              <a:rPr lang="fr-FR" sz="3200" b="1" dirty="0" err="1"/>
              <a:t>is</a:t>
            </a:r>
            <a:r>
              <a:rPr lang="fr-FR" sz="3200" b="1" dirty="0"/>
              <a:t> in </a:t>
            </a:r>
            <a:r>
              <a:rPr lang="fr-FR" sz="3200" b="1" dirty="0" err="1"/>
              <a:t>my</a:t>
            </a:r>
            <a:r>
              <a:rPr lang="fr-FR" sz="3200" b="1" dirty="0"/>
              <a:t> bag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undefinite</a:t>
            </a:r>
            <a:r>
              <a:rPr lang="fr-FR" sz="3200" b="1" dirty="0">
                <a:ea typeface="UD Digi Kyokasho NK-R" panose="02020400000000000000" pitchFamily="18" charset="-128"/>
              </a:rPr>
              <a:t> articles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42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257439"/>
          <a:ext cx="10944000" cy="28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11BB6721-9B9A-6476-3FF2-40858CECCF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154453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28028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Nommer les fournitures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49806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8776CF57-11AA-2C3A-CD5B-5588B81D1C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154453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926810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36D64C68-C749-C49F-C5D8-F06DABDDC7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154453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550617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48990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2A8AC90F-43BC-7512-3144-B9C39E0959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154453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038F32-E374-FBA1-41EC-3326159D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Compréhension de texte</a:t>
            </a:r>
          </a:p>
        </p:txBody>
      </p:sp>
      <p:pic>
        <p:nvPicPr>
          <p:cNvPr id="4" name="Média en ligne 3" title="Mes fourniture scolaires">
            <a:hlinkClick r:id="" action="ppaction://media"/>
            <a:extLst>
              <a:ext uri="{FF2B5EF4-FFF2-40B4-BE49-F238E27FC236}">
                <a16:creationId xmlns:a16="http://schemas.microsoft.com/office/drawing/2014/main" id="{0E63E7D3-5800-08AF-4679-23549537CE9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91565" y="2260242"/>
            <a:ext cx="7700962" cy="43513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172755-7BB3-D774-C37D-898E2343B317}"/>
              </a:ext>
            </a:extLst>
          </p:cNvPr>
          <p:cNvSpPr txBox="1"/>
          <p:nvPr/>
        </p:nvSpPr>
        <p:spPr>
          <a:xfrm>
            <a:off x="838200" y="1579701"/>
            <a:ext cx="105156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mon sac à dos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https://play.kahoot.it/v2/?quizId=e9c46bd1-33ad-4ad5-bb46-775699e24f1e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47B3F9C-71D6-21DE-A5CD-6BD41CE7103E}"/>
              </a:ext>
            </a:extLst>
          </p:cNvPr>
          <p:cNvSpPr txBox="1"/>
          <p:nvPr/>
        </p:nvSpPr>
        <p:spPr>
          <a:xfrm>
            <a:off x="8546354" y="2260242"/>
            <a:ext cx="339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Without</a:t>
            </a:r>
            <a:r>
              <a:rPr lang="fr-FR" dirty="0"/>
              <a:t> </a:t>
            </a:r>
            <a:r>
              <a:rPr lang="fr-FR" dirty="0" err="1"/>
              <a:t>looking</a:t>
            </a:r>
            <a:r>
              <a:rPr lang="fr-FR" dirty="0"/>
              <a:t> at </a:t>
            </a:r>
            <a:r>
              <a:rPr lang="fr-FR" dirty="0" err="1"/>
              <a:t>your</a:t>
            </a:r>
            <a:r>
              <a:rPr lang="fr-FR" dirty="0"/>
              <a:t> notes, how </a:t>
            </a:r>
            <a:r>
              <a:rPr lang="fr-FR" dirty="0" err="1"/>
              <a:t>many</a:t>
            </a:r>
            <a:r>
              <a:rPr lang="fr-FR" dirty="0"/>
              <a:t> items can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recall</a:t>
            </a:r>
            <a:r>
              <a:rPr lang="fr-FR" dirty="0"/>
              <a:t>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102A5D-4BB8-2FF1-9DB6-F9239E19E78B}"/>
              </a:ext>
            </a:extLst>
          </p:cNvPr>
          <p:cNvSpPr txBox="1"/>
          <p:nvPr/>
        </p:nvSpPr>
        <p:spPr>
          <a:xfrm>
            <a:off x="8641976" y="3161553"/>
            <a:ext cx="284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sac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trousse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stylo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gomme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surligneur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règle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calculatrice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cahier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classeur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2CF23014-8042-FB77-4670-B90629DDF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1427410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991337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2789</Words>
  <Application>Microsoft Office PowerPoint</Application>
  <PresentationFormat>Widescreen</PresentationFormat>
  <Paragraphs>565</Paragraphs>
  <Slides>43</Slides>
  <Notes>9</Notes>
  <HiddenSlides>0</HiddenSlides>
  <MMClips>16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43</vt:i4>
      </vt:variant>
    </vt:vector>
  </HeadingPairs>
  <TitlesOfParts>
    <vt:vector size="60" baseType="lpstr">
      <vt:lpstr>ＭＳ Ｐゴシック</vt:lpstr>
      <vt:lpstr>UD Digi Kyokasho NK-R</vt:lpstr>
      <vt:lpstr>Arial</vt:lpstr>
      <vt:lpstr>Arial</vt:lpstr>
      <vt:lpstr>Calibri</vt:lpstr>
      <vt:lpstr>Calibri Light</vt:lpstr>
      <vt:lpstr>MyriadPro-BoldIt</vt:lpstr>
      <vt:lpstr>MyriadPro-It</vt:lpstr>
      <vt:lpstr>MyriadPro-Regular</vt:lpstr>
      <vt:lpstr>Verdana</vt:lpstr>
      <vt:lpstr>Wingdings</vt:lpstr>
      <vt:lpstr>Thème Office</vt:lpstr>
      <vt:lpstr>Office Theme</vt:lpstr>
      <vt:lpstr>Thème Office</vt:lpstr>
      <vt:lpstr>Office Theme</vt:lpstr>
      <vt:lpstr>Office Theme</vt:lpstr>
      <vt:lpstr>Office Theme</vt:lpstr>
      <vt:lpstr>PowerPoint Presentation</vt:lpstr>
      <vt:lpstr>Dans mon sac, il y a …</vt:lpstr>
      <vt:lpstr>PowerPoint Presentation</vt:lpstr>
      <vt:lpstr>I. Starter</vt:lpstr>
      <vt:lpstr>À la fin de la leçon…</vt:lpstr>
      <vt:lpstr>À la fin de la leçon…</vt:lpstr>
      <vt:lpstr>Learning outcomes</vt:lpstr>
      <vt:lpstr>PowerPoint Presentation</vt:lpstr>
      <vt:lpstr>II. Compréhension de texte</vt:lpstr>
      <vt:lpstr>À la fin de la leçon…</vt:lpstr>
      <vt:lpstr>PowerPoint Presentation</vt:lpstr>
      <vt:lpstr>III. Vocabulaire : les fournitures scolaires</vt:lpstr>
      <vt:lpstr>PowerPoint Presentation</vt:lpstr>
      <vt:lpstr>Exercice LE 3 p.18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Les articles indéfinis</vt:lpstr>
      <vt:lpstr>Exercice LE 4 p.19</vt:lpstr>
      <vt:lpstr>LE 6 p.23</vt:lpstr>
      <vt:lpstr>Exercice LE 7 p.22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Décrire le contenu</vt:lpstr>
      <vt:lpstr>Exercice LE 7 p.19</vt:lpstr>
      <vt:lpstr>À ton tour ! Dis ce qu’il y a dans ton sac !</vt:lpstr>
      <vt:lpstr>Online activity</vt:lpstr>
      <vt:lpstr>PowerPoint Presentation</vt:lpstr>
      <vt:lpstr>Learning review</vt:lpstr>
      <vt:lpstr>VI. Phonétique</vt:lpstr>
      <vt:lpstr>Practice your pronunciation !</vt:lpstr>
      <vt:lpstr>VII. Production</vt:lpstr>
      <vt:lpstr>Learning outcomes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Dans mon sac, il y a …</dc:title>
  <dc:creator>Chan, Makara Valery Ouk</dc:creator>
  <cp:lastModifiedBy>Chan, Makara Valery Ouk</cp:lastModifiedBy>
  <cp:revision>16</cp:revision>
  <dcterms:created xsi:type="dcterms:W3CDTF">2023-01-29T06:58:15Z</dcterms:created>
  <dcterms:modified xsi:type="dcterms:W3CDTF">2024-01-13T16:11:50Z</dcterms:modified>
</cp:coreProperties>
</file>