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7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8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9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0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67"/>
  </p:notesMasterIdLst>
  <p:sldIdLst>
    <p:sldId id="256" r:id="rId7"/>
    <p:sldId id="272" r:id="rId8"/>
    <p:sldId id="273" r:id="rId9"/>
    <p:sldId id="395" r:id="rId10"/>
    <p:sldId id="448" r:id="rId11"/>
    <p:sldId id="276" r:id="rId12"/>
    <p:sldId id="346" r:id="rId13"/>
    <p:sldId id="277" r:id="rId14"/>
    <p:sldId id="260" r:id="rId15"/>
    <p:sldId id="449" r:id="rId16"/>
    <p:sldId id="278" r:id="rId17"/>
    <p:sldId id="451" r:id="rId18"/>
    <p:sldId id="452" r:id="rId19"/>
    <p:sldId id="399" r:id="rId20"/>
    <p:sldId id="453" r:id="rId21"/>
    <p:sldId id="402" r:id="rId22"/>
    <p:sldId id="403" r:id="rId23"/>
    <p:sldId id="454" r:id="rId24"/>
    <p:sldId id="410" r:id="rId25"/>
    <p:sldId id="455" r:id="rId26"/>
    <p:sldId id="411" r:id="rId27"/>
    <p:sldId id="456" r:id="rId28"/>
    <p:sldId id="459" r:id="rId29"/>
    <p:sldId id="461" r:id="rId30"/>
    <p:sldId id="462" r:id="rId31"/>
    <p:sldId id="465" r:id="rId32"/>
    <p:sldId id="477" r:id="rId33"/>
    <p:sldId id="478" r:id="rId34"/>
    <p:sldId id="457" r:id="rId35"/>
    <p:sldId id="463" r:id="rId36"/>
    <p:sldId id="464" r:id="rId37"/>
    <p:sldId id="371" r:id="rId38"/>
    <p:sldId id="460" r:id="rId39"/>
    <p:sldId id="372" r:id="rId40"/>
    <p:sldId id="420" r:id="rId41"/>
    <p:sldId id="421" r:id="rId42"/>
    <p:sldId id="466" r:id="rId43"/>
    <p:sldId id="279" r:id="rId44"/>
    <p:sldId id="468" r:id="rId45"/>
    <p:sldId id="470" r:id="rId46"/>
    <p:sldId id="475" r:id="rId47"/>
    <p:sldId id="258" r:id="rId48"/>
    <p:sldId id="269" r:id="rId49"/>
    <p:sldId id="476" r:id="rId50"/>
    <p:sldId id="471" r:id="rId51"/>
    <p:sldId id="469" r:id="rId52"/>
    <p:sldId id="309" r:id="rId53"/>
    <p:sldId id="472" r:id="rId54"/>
    <p:sldId id="373" r:id="rId55"/>
    <p:sldId id="335" r:id="rId56"/>
    <p:sldId id="310" r:id="rId57"/>
    <p:sldId id="261" r:id="rId58"/>
    <p:sldId id="473" r:id="rId59"/>
    <p:sldId id="271" r:id="rId60"/>
    <p:sldId id="342" r:id="rId61"/>
    <p:sldId id="262" r:id="rId62"/>
    <p:sldId id="263" r:id="rId63"/>
    <p:sldId id="264" r:id="rId64"/>
    <p:sldId id="265" r:id="rId65"/>
    <p:sldId id="343" r:id="rId66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77" autoAdjust="0"/>
    <p:restoredTop sz="94660"/>
  </p:normalViewPr>
  <p:slideViewPr>
    <p:cSldViewPr snapToGrid="0">
      <p:cViewPr>
        <p:scale>
          <a:sx n="65" d="100"/>
          <a:sy n="65" d="100"/>
        </p:scale>
        <p:origin x="70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2.xml"/><Relationship Id="rId3" Type="http://schemas.openxmlformats.org/officeDocument/2006/relationships/slide" Target="../slides/slide16.xml"/><Relationship Id="rId7" Type="http://schemas.openxmlformats.org/officeDocument/2006/relationships/slide" Target="../slides/slide50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23.xml"/><Relationship Id="rId5" Type="http://schemas.openxmlformats.org/officeDocument/2006/relationships/slide" Target="../slides/slide38.xml"/><Relationship Id="rId4" Type="http://schemas.openxmlformats.org/officeDocument/2006/relationships/slide" Target="../slides/slide35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Présenter quelqu’un</a:t>
          </a:r>
        </a:p>
        <a:p>
          <a:pPr rtl="0"/>
          <a:r>
            <a:rPr lang="fr-FR" sz="1800" b="0" noProof="0" dirty="0"/>
            <a:t>- Décrire quelqu’un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mots d’origine étrangère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La famille (2/2)</a:t>
          </a:r>
        </a:p>
        <a:p>
          <a:pPr rtl="0"/>
          <a:r>
            <a:rPr lang="fr-FR" sz="1800" b="0" noProof="0" dirty="0"/>
            <a:t>- L’âge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Présenter quelqu’un</a:t>
          </a:r>
        </a:p>
        <a:p>
          <a:pPr rtl="0"/>
          <a:r>
            <a:rPr lang="fr-FR" sz="1800" b="0" noProof="0" dirty="0"/>
            <a:t>- Décrire quelqu’un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mots d’origine étrangère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La famille (2/2)</a:t>
          </a:r>
        </a:p>
        <a:p>
          <a:pPr rtl="0"/>
          <a:r>
            <a:rPr lang="fr-FR" sz="1800" b="0" noProof="0" dirty="0"/>
            <a:t>- L’âge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6343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Présenter quelqu’un</a:t>
          </a:r>
        </a:p>
        <a:p>
          <a:pPr rtl="0"/>
          <a:r>
            <a:rPr lang="fr-FR" sz="1800" b="0" noProof="0" dirty="0"/>
            <a:t>- Décrire quelqu’un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mots d’origine étrangère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La famille (2/2)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L’âge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Présenter quelqu’un</a:t>
          </a:r>
        </a:p>
        <a:p>
          <a:pPr rtl="0"/>
          <a:r>
            <a:rPr lang="fr-FR" sz="1800" b="0" noProof="0" dirty="0"/>
            <a:t>- Décrire quelqu’un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mots d’origine étrangère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La famille (2/2)</a:t>
          </a:r>
        </a:p>
        <a:p>
          <a:pPr rtl="0"/>
          <a:r>
            <a:rPr lang="fr-FR" sz="1800" b="0" noProof="0" dirty="0"/>
            <a:t>- L’âge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age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present</a:t>
          </a:r>
          <a:r>
            <a:rPr lang="fr-FR" dirty="0"/>
            <a:t>/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 and talk about </a:t>
          </a:r>
          <a:r>
            <a:rPr lang="fr-FR" dirty="0" err="1"/>
            <a:t>their</a:t>
          </a:r>
          <a:r>
            <a:rPr lang="fr-FR" dirty="0"/>
            <a:t> hobbies.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age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present</a:t>
          </a:r>
          <a:r>
            <a:rPr lang="fr-FR" dirty="0"/>
            <a:t>/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 and talk about </a:t>
          </a:r>
          <a:r>
            <a:rPr lang="fr-FR" dirty="0" err="1"/>
            <a:t>their</a:t>
          </a:r>
          <a:r>
            <a:rPr lang="fr-FR" dirty="0"/>
            <a:t> hobbies.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 : famille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VI. Gr : présenter  et décrire qqn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 : âge</a:t>
          </a:r>
          <a:endParaRPr lang="fr-FR" sz="12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2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2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7" action="ppaction://hlinksldjump"/>
            </a:rPr>
            <a:t>VII. Phonétique</a:t>
          </a:r>
          <a:endParaRPr lang="fr-FR" sz="12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2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8" action="ppaction://hlinksldjump"/>
            </a:rPr>
            <a:t>VIII.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2DC2A3B6-B86A-4687-8B1B-A71C838546E5}" type="pres">
      <dgm:prSet presAssocID="{BB627706-A1D5-46D9-9286-D00FDFAFD603}" presName="parTxOnly" presStyleLbl="node1" presStyleIdx="3" presStyleCnt="8">
        <dgm:presLayoutVars>
          <dgm:bulletEnabled val="1"/>
        </dgm:presLayoutVars>
      </dgm:prSet>
      <dgm:spPr/>
    </dgm:pt>
    <dgm:pt modelId="{69409342-EEC8-4906-B841-41BEFF7A718F}" type="pres">
      <dgm:prSet presAssocID="{92C7BC6E-9296-4B8C-8C08-5F4BEFF0D5D2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8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8B9DFBD-8019-48C5-8A4C-58C187A3ABBD}" type="presOf" srcId="{BB627706-A1D5-46D9-9286-D00FDFAFD603}" destId="{2DC2A3B6-B86A-4687-8B1B-A71C838546E5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469BCD-94CB-40ED-A7C1-F0E9E544C6DA}" type="presParOf" srcId="{776A1F8C-5C31-4691-9C2B-A7F8DF456F32}" destId="{2DC2A3B6-B86A-4687-8B1B-A71C838546E5}" srcOrd="6" destOrd="0" presId="urn:microsoft.com/office/officeart/2005/8/layout/hChevron3"/>
    <dgm:cxn modelId="{5C728EAA-003D-46E0-B92E-5495718B287D}" type="presParOf" srcId="{776A1F8C-5C31-4691-9C2B-A7F8DF456F32}" destId="{69409342-EEC8-4906-B841-41BEFF7A718F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Français aux origines étrangères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membres de la famille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31DBCDB-DB7D-4D68-A8A3-4BB22C67581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Dire l’âge</a:t>
          </a:r>
        </a:p>
      </dgm:t>
    </dgm:pt>
    <dgm:pt modelId="{9328A641-2F5F-4D64-9164-9910767C7EE4}" type="parTrans" cxnId="{FB55BB50-999E-4588-9326-9DA2338A7AC8}">
      <dgm:prSet/>
      <dgm:spPr/>
      <dgm:t>
        <a:bodyPr/>
        <a:lstStyle/>
        <a:p>
          <a:pPr algn="l"/>
          <a:endParaRPr lang="fr-FR" sz="2400"/>
        </a:p>
      </dgm:t>
    </dgm:pt>
    <dgm:pt modelId="{FE0AED10-1503-4288-B825-E8416EA31785}" type="sibTrans" cxnId="{FB55BB50-999E-4588-9326-9DA2338A7AC8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Présenter ma famille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La liaison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58E3B685-D78E-44DA-A9BE-5737E07FB440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Vocabulaire</a:t>
          </a:r>
        </a:p>
      </dgm:t>
    </dgm:pt>
    <dgm:pt modelId="{887287C7-F229-4B11-861C-3A89BB9450B6}" type="parTrans" cxnId="{4F009A0A-7603-42D6-8D48-11DC92D41398}">
      <dgm:prSet/>
      <dgm:spPr/>
      <dgm:t>
        <a:bodyPr/>
        <a:lstStyle/>
        <a:p>
          <a:endParaRPr lang="fr-FR"/>
        </a:p>
      </dgm:t>
    </dgm:pt>
    <dgm:pt modelId="{BE78596D-8374-46F4-A3E8-1B0B7F0EF5ED}" type="sibTrans" cxnId="{4F009A0A-7603-42D6-8D48-11DC92D4139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Grammaire 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16EB492E-12BC-47A5-8F37-9F640FBA9E82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Présenter et décrire une personne</a:t>
          </a:r>
        </a:p>
      </dgm:t>
    </dgm:pt>
    <dgm:pt modelId="{7BE2CEF1-5D5E-4A3E-9AEC-04EA55F054AB}" type="parTrans" cxnId="{D3F100DE-BA96-461E-9713-880C77CA1EBC}">
      <dgm:prSet/>
      <dgm:spPr/>
      <dgm:t>
        <a:bodyPr/>
        <a:lstStyle/>
        <a:p>
          <a:endParaRPr lang="fr-FR"/>
        </a:p>
      </dgm:t>
    </dgm:pt>
    <dgm:pt modelId="{5343E945-902F-4360-ABC6-F6EAF350F5ED}" type="sibTrans" cxnId="{D3F100DE-BA96-461E-9713-880C77CA1EBC}">
      <dgm:prSet/>
      <dgm:spPr/>
      <dgm:t>
        <a:bodyPr/>
        <a:lstStyle/>
        <a:p>
          <a:endParaRPr lang="fr-FR"/>
        </a:p>
      </dgm:t>
    </dgm:pt>
    <dgm:pt modelId="{4C9FB6B1-C497-4B55-BC95-505D01E61D6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Phonétique</a:t>
          </a:r>
        </a:p>
      </dgm:t>
    </dgm:pt>
    <dgm:pt modelId="{AC10899C-55CD-472B-8BA9-05417ECF1B9F}" type="parTrans" cxnId="{6D4526C3-7783-4975-B535-738EEF0B8F3F}">
      <dgm:prSet/>
      <dgm:spPr/>
      <dgm:t>
        <a:bodyPr/>
        <a:lstStyle/>
        <a:p>
          <a:endParaRPr lang="fr-FR"/>
        </a:p>
      </dgm:t>
    </dgm:pt>
    <dgm:pt modelId="{FC562F7E-044D-4731-9927-B4B3A9E4E3E7}" type="sibTrans" cxnId="{6D4526C3-7783-4975-B535-738EEF0B8F3F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8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8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8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8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8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8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E31BCC38-AD8A-4F58-A08A-0D0E3A6F6352}" type="pres">
      <dgm:prSet presAssocID="{58E3B685-D78E-44DA-A9BE-5737E07FB440}" presName="linNode" presStyleCnt="0"/>
      <dgm:spPr/>
    </dgm:pt>
    <dgm:pt modelId="{2A4EA702-78CD-4544-813F-035947E4074D}" type="pres">
      <dgm:prSet presAssocID="{58E3B685-D78E-44DA-A9BE-5737E07FB440}" presName="parentShp" presStyleLbl="node1" presStyleIdx="3" presStyleCnt="8">
        <dgm:presLayoutVars>
          <dgm:bulletEnabled val="1"/>
        </dgm:presLayoutVars>
      </dgm:prSet>
      <dgm:spPr/>
    </dgm:pt>
    <dgm:pt modelId="{F2DE06D3-2F35-4DA2-B8E8-456DF6786BC0}" type="pres">
      <dgm:prSet presAssocID="{58E3B685-D78E-44DA-A9BE-5737E07FB440}" presName="childShp" presStyleLbl="bgAccFollowNode1" presStyleIdx="3" presStyleCnt="8">
        <dgm:presLayoutVars>
          <dgm:bulletEnabled val="1"/>
        </dgm:presLayoutVars>
      </dgm:prSet>
      <dgm:spPr/>
    </dgm:pt>
    <dgm:pt modelId="{A55C1365-9339-41F9-BDF9-9B393C1AC86D}" type="pres">
      <dgm:prSet presAssocID="{BE78596D-8374-46F4-A3E8-1B0B7F0EF5ED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8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8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8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8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13DFC890-1CDB-446B-973F-8CF51CF1E12F}" type="pres">
      <dgm:prSet presAssocID="{4C9FB6B1-C497-4B55-BC95-505D01E61D6A}" presName="linNode" presStyleCnt="0"/>
      <dgm:spPr/>
    </dgm:pt>
    <dgm:pt modelId="{51CCA9B5-FA87-4C1A-BAAB-B4FC53E9D943}" type="pres">
      <dgm:prSet presAssocID="{4C9FB6B1-C497-4B55-BC95-505D01E61D6A}" presName="parentShp" presStyleLbl="node1" presStyleIdx="6" presStyleCnt="8">
        <dgm:presLayoutVars>
          <dgm:bulletEnabled val="1"/>
        </dgm:presLayoutVars>
      </dgm:prSet>
      <dgm:spPr/>
    </dgm:pt>
    <dgm:pt modelId="{139C149D-5BE7-494F-92F8-8488DD5A60B7}" type="pres">
      <dgm:prSet presAssocID="{4C9FB6B1-C497-4B55-BC95-505D01E61D6A}" presName="childShp" presStyleLbl="bgAccFollowNode1" presStyleIdx="6" presStyleCnt="8">
        <dgm:presLayoutVars>
          <dgm:bulletEnabled val="1"/>
        </dgm:presLayoutVars>
      </dgm:prSet>
      <dgm:spPr/>
    </dgm:pt>
    <dgm:pt modelId="{6D3F025B-91EF-4676-B979-EE69DC209AD7}" type="pres">
      <dgm:prSet presAssocID="{FC562F7E-044D-4731-9927-B4B3A9E4E3E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7" presStyleCnt="8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7" presStyleCnt="8">
        <dgm:presLayoutVars>
          <dgm:bulletEnabled val="1"/>
        </dgm:presLayoutVars>
      </dgm:prSet>
      <dgm:spPr/>
    </dgm:pt>
  </dgm:ptLst>
  <dgm:cxnLst>
    <dgm:cxn modelId="{4F009A0A-7603-42D6-8D48-11DC92D41398}" srcId="{CF9055CF-8DEB-4A02-949A-DE72B6AC5D37}" destId="{58E3B685-D78E-44DA-A9BE-5737E07FB440}" srcOrd="3" destOrd="0" parTransId="{887287C7-F229-4B11-861C-3A89BB9450B6}" sibTransId="{BE78596D-8374-46F4-A3E8-1B0B7F0EF5ED}"/>
    <dgm:cxn modelId="{5337320D-5D44-42DE-95E6-DD6719E6F2C8}" srcId="{4C9FB6B1-C497-4B55-BC95-505D01E61D6A}" destId="{5AE5B198-A4E4-4590-9D2C-C359F1312E71}" srcOrd="0" destOrd="0" parTransId="{1C9A8E19-7B31-4322-8152-D53CB2657472}" sibTransId="{759BC3F3-0325-4DA0-AE66-88068E9DFF83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C964CF3F-698A-48F0-8AAA-43F7FCE4FF9D}" type="presOf" srcId="{331DBCDB-DB7D-4D68-A8A3-4BB22C675818}" destId="{F2DE06D3-2F35-4DA2-B8E8-456DF6786BC0}" srcOrd="0" destOrd="0" presId="urn:microsoft.com/office/officeart/2005/8/layout/vList6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FB55BB50-999E-4588-9326-9DA2338A7AC8}" srcId="{58E3B685-D78E-44DA-A9BE-5737E07FB440}" destId="{331DBCDB-DB7D-4D68-A8A3-4BB22C675818}" srcOrd="0" destOrd="0" parTransId="{9328A641-2F5F-4D64-9164-9910767C7EE4}" sibTransId="{FE0AED10-1503-4288-B825-E8416EA31785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A7397B85-22F3-4CCB-8D00-1337A040AE59}" type="presOf" srcId="{16EB492E-12BC-47A5-8F37-9F640FBA9E82}" destId="{FED72C93-5205-4170-8F17-2809BE3A4FCC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6A2B53A1-6FF9-44C0-8A1B-7BADDDCED7C9}" type="presOf" srcId="{5AE5B198-A4E4-4590-9D2C-C359F1312E71}" destId="{139C149D-5BE7-494F-92F8-8488DD5A60B7}" srcOrd="0" destOrd="0" presId="urn:microsoft.com/office/officeart/2005/8/layout/vList6"/>
    <dgm:cxn modelId="{DF6F92A3-03B7-4964-9E27-FF36BEA9791E}" srcId="{CF9055CF-8DEB-4A02-949A-DE72B6AC5D37}" destId="{03834B6F-A6BE-453B-970C-3773864D70F1}" srcOrd="7" destOrd="0" parTransId="{5EEE660E-9757-4F43-9695-C35F0B8866E5}" sibTransId="{D26AE52F-24DF-4B4E-A19B-91CDA636C345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81160DAE-12E8-4CBC-899E-04A44CD4F0BC}" type="presOf" srcId="{4C9FB6B1-C497-4B55-BC95-505D01E61D6A}" destId="{51CCA9B5-FA87-4C1A-BAAB-B4FC53E9D943}" srcOrd="0" destOrd="0" presId="urn:microsoft.com/office/officeart/2005/8/layout/vList6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6D4526C3-7783-4975-B535-738EEF0B8F3F}" srcId="{CF9055CF-8DEB-4A02-949A-DE72B6AC5D37}" destId="{4C9FB6B1-C497-4B55-BC95-505D01E61D6A}" srcOrd="6" destOrd="0" parTransId="{AC10899C-55CD-472B-8BA9-05417ECF1B9F}" sibTransId="{FC562F7E-044D-4731-9927-B4B3A9E4E3E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3F100DE-BA96-461E-9713-880C77CA1EBC}" srcId="{ED0258D7-4A20-4625-9C16-D7277AACA85B}" destId="{16EB492E-12BC-47A5-8F37-9F640FBA9E82}" srcOrd="0" destOrd="0" parTransId="{7BE2CEF1-5D5E-4A3E-9AEC-04EA55F054AB}" sibTransId="{5343E945-902F-4360-ABC6-F6EAF350F5ED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10A9A8F1-E824-43BF-B40D-A74B2B27EA89}" type="presOf" srcId="{58E3B685-D78E-44DA-A9BE-5737E07FB440}" destId="{2A4EA702-78CD-4544-813F-035947E4074D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FE4F57FA-DB9E-43D4-A368-8EA021961D0D}" type="presParOf" srcId="{5ACC8FAA-3A9A-41B0-9DDA-865905840129}" destId="{E31BCC38-AD8A-4F58-A08A-0D0E3A6F6352}" srcOrd="6" destOrd="0" presId="urn:microsoft.com/office/officeart/2005/8/layout/vList6"/>
    <dgm:cxn modelId="{64563B03-9E0B-4FDB-8E45-36FFEDFE3CF7}" type="presParOf" srcId="{E31BCC38-AD8A-4F58-A08A-0D0E3A6F6352}" destId="{2A4EA702-78CD-4544-813F-035947E4074D}" srcOrd="0" destOrd="0" presId="urn:microsoft.com/office/officeart/2005/8/layout/vList6"/>
    <dgm:cxn modelId="{E3F01AD4-B12F-440A-B7EB-EAC52DF8256B}" type="presParOf" srcId="{E31BCC38-AD8A-4F58-A08A-0D0E3A6F6352}" destId="{F2DE06D3-2F35-4DA2-B8E8-456DF6786BC0}" srcOrd="1" destOrd="0" presId="urn:microsoft.com/office/officeart/2005/8/layout/vList6"/>
    <dgm:cxn modelId="{16D10411-B114-4AFE-AA95-8B0FD3540205}" type="presParOf" srcId="{5ACC8FAA-3A9A-41B0-9DDA-865905840129}" destId="{A55C1365-9339-41F9-BDF9-9B393C1AC86D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566F11B5-5030-4EAF-A51F-BE0DFA96230A}" type="presParOf" srcId="{5ACC8FAA-3A9A-41B0-9DDA-865905840129}" destId="{13DFC890-1CDB-446B-973F-8CF51CF1E12F}" srcOrd="12" destOrd="0" presId="urn:microsoft.com/office/officeart/2005/8/layout/vList6"/>
    <dgm:cxn modelId="{56AAA90B-9E52-4D2D-80AD-25A52F89255F}" type="presParOf" srcId="{13DFC890-1CDB-446B-973F-8CF51CF1E12F}" destId="{51CCA9B5-FA87-4C1A-BAAB-B4FC53E9D943}" srcOrd="0" destOrd="0" presId="urn:microsoft.com/office/officeart/2005/8/layout/vList6"/>
    <dgm:cxn modelId="{035E3C30-6E64-455C-9F13-C0E54BDA2804}" type="presParOf" srcId="{13DFC890-1CDB-446B-973F-8CF51CF1E12F}" destId="{139C149D-5BE7-494F-92F8-8488DD5A60B7}" srcOrd="1" destOrd="0" presId="urn:microsoft.com/office/officeart/2005/8/layout/vList6"/>
    <dgm:cxn modelId="{34E34EBC-4ACF-4DE0-8266-5F748EFB47B2}" type="presParOf" srcId="{5ACC8FAA-3A9A-41B0-9DDA-865905840129}" destId="{6D3F025B-91EF-4676-B979-EE69DC209AD7}" srcOrd="13" destOrd="0" presId="urn:microsoft.com/office/officeart/2005/8/layout/vList6"/>
    <dgm:cxn modelId="{A3C3D1DA-BBA3-4A73-9F9B-04E2F6B420C5}" type="presParOf" srcId="{5ACC8FAA-3A9A-41B0-9DDA-865905840129}" destId="{B5D8C780-2588-464C-9E0F-096DCDC48D42}" srcOrd="14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famille (2/2)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L’âge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Présenter quelqu’un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quelqu’un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mots d’origine étrangère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famille (2/2)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L’âge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Présenter quelqu’un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quelqu’un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mots d’origine étrangère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492468"/>
          <a:ext cx="9927499" cy="10450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famille (2/2)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L’âge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Présenter quelqu’un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quelqu’un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mots d’origine étrangère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famille (2/2)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L’âge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Présenter quelqu’un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Décrire quelqu’un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mots d’origine étrangère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tell the </a:t>
          </a:r>
          <a:r>
            <a:rPr lang="fr-FR" sz="2300" kern="1200" dirty="0" err="1"/>
            <a:t>age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present</a:t>
          </a:r>
          <a:r>
            <a:rPr lang="fr-FR" sz="2300" kern="1200" dirty="0"/>
            <a:t> and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to</a:t>
          </a:r>
          <a:r>
            <a:rPr lang="fr-FR" sz="2300" kern="1200" dirty="0"/>
            <a:t> </a:t>
          </a:r>
          <a:r>
            <a:rPr lang="fr-FR" sz="2300" kern="1200" dirty="0" err="1"/>
            <a:t>present</a:t>
          </a:r>
          <a:r>
            <a:rPr lang="fr-FR" sz="2300" kern="1200" dirty="0"/>
            <a:t>/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 and talk about </a:t>
          </a:r>
          <a:r>
            <a:rPr lang="fr-FR" sz="2300" kern="1200" dirty="0" err="1"/>
            <a:t>their</a:t>
          </a:r>
          <a:r>
            <a:rPr lang="fr-FR" sz="2300" kern="1200" dirty="0"/>
            <a:t> hobbies.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tell the </a:t>
          </a:r>
          <a:r>
            <a:rPr lang="fr-FR" sz="2300" kern="1200" dirty="0" err="1"/>
            <a:t>age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present</a:t>
          </a:r>
          <a:r>
            <a:rPr lang="fr-FR" sz="2300" kern="1200" dirty="0"/>
            <a:t> and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to</a:t>
          </a:r>
          <a:r>
            <a:rPr lang="fr-FR" sz="2300" kern="1200" dirty="0"/>
            <a:t> </a:t>
          </a:r>
          <a:r>
            <a:rPr lang="fr-FR" sz="2300" kern="1200" dirty="0" err="1"/>
            <a:t>present</a:t>
          </a:r>
          <a:r>
            <a:rPr lang="fr-FR" sz="2300" kern="1200" dirty="0"/>
            <a:t>/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 and talk about </a:t>
          </a:r>
          <a:r>
            <a:rPr lang="fr-FR" sz="2300" kern="1200" dirty="0" err="1"/>
            <a:t>their</a:t>
          </a:r>
          <a:r>
            <a:rPr lang="fr-FR" sz="2300" kern="1200" dirty="0"/>
            <a:t> hobbies.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953" y="0"/>
          <a:ext cx="1845468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5953" y="0"/>
        <a:ext cx="1744649" cy="403278"/>
      </dsp:txXfrm>
    </dsp:sp>
    <dsp:sp modelId="{5ADD5DB9-B285-4EB9-A739-B5AF26781CC7}">
      <dsp:nvSpPr>
        <dsp:cNvPr id="0" name=""/>
        <dsp:cNvSpPr/>
      </dsp:nvSpPr>
      <dsp:spPr>
        <a:xfrm>
          <a:off x="14823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683967" y="0"/>
        <a:ext cx="1442190" cy="403278"/>
      </dsp:txXfrm>
    </dsp:sp>
    <dsp:sp modelId="{3E277CD6-BA6C-449E-BAB3-8F6E78BFB10E}">
      <dsp:nvSpPr>
        <dsp:cNvPr id="0" name=""/>
        <dsp:cNvSpPr/>
      </dsp:nvSpPr>
      <dsp:spPr>
        <a:xfrm>
          <a:off x="29587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famille</a:t>
          </a:r>
          <a:endParaRPr lang="fr-FR" sz="1200" kern="1200" dirty="0"/>
        </a:p>
      </dsp:txBody>
      <dsp:txXfrm>
        <a:off x="3160342" y="0"/>
        <a:ext cx="1442190" cy="403278"/>
      </dsp:txXfrm>
    </dsp:sp>
    <dsp:sp modelId="{2DC2A3B6-B86A-4687-8B1B-A71C838546E5}">
      <dsp:nvSpPr>
        <dsp:cNvPr id="0" name=""/>
        <dsp:cNvSpPr/>
      </dsp:nvSpPr>
      <dsp:spPr>
        <a:xfrm>
          <a:off x="44350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 : âge</a:t>
          </a:r>
          <a:endParaRPr lang="fr-FR" sz="1200" kern="1200" dirty="0"/>
        </a:p>
      </dsp:txBody>
      <dsp:txXfrm>
        <a:off x="4636717" y="0"/>
        <a:ext cx="1442190" cy="403278"/>
      </dsp:txXfrm>
    </dsp:sp>
    <dsp:sp modelId="{9C3C7762-07CB-45FF-9B61-F9FDAB0E3129}">
      <dsp:nvSpPr>
        <dsp:cNvPr id="0" name=""/>
        <dsp:cNvSpPr/>
      </dsp:nvSpPr>
      <dsp:spPr>
        <a:xfrm>
          <a:off x="591145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6113092" y="0"/>
        <a:ext cx="1442190" cy="403278"/>
      </dsp:txXfrm>
    </dsp:sp>
    <dsp:sp modelId="{E08F6636-F5EF-4A58-8A7B-A4253FF7DD6A}">
      <dsp:nvSpPr>
        <dsp:cNvPr id="0" name=""/>
        <dsp:cNvSpPr/>
      </dsp:nvSpPr>
      <dsp:spPr>
        <a:xfrm>
          <a:off x="738782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Gr : présenter  et décrire qqn</a:t>
          </a:r>
          <a:endParaRPr lang="fr-FR" sz="1200" kern="1200" dirty="0"/>
        </a:p>
      </dsp:txBody>
      <dsp:txXfrm>
        <a:off x="7589467" y="0"/>
        <a:ext cx="1442190" cy="403278"/>
      </dsp:txXfrm>
    </dsp:sp>
    <dsp:sp modelId="{C868D2F1-E418-448A-9D05-0C0F5FE1F7AE}">
      <dsp:nvSpPr>
        <dsp:cNvPr id="0" name=""/>
        <dsp:cNvSpPr/>
      </dsp:nvSpPr>
      <dsp:spPr>
        <a:xfrm>
          <a:off x="8864203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Phonétique</a:t>
          </a:r>
          <a:endParaRPr lang="fr-FR" sz="1200" kern="1200" dirty="0"/>
        </a:p>
      </dsp:txBody>
      <dsp:txXfrm>
        <a:off x="9065842" y="0"/>
        <a:ext cx="1442190" cy="403278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Production</a:t>
          </a:r>
          <a:endParaRPr lang="fr-FR" sz="1200" kern="1200" dirty="0"/>
        </a:p>
      </dsp:txBody>
      <dsp:txXfrm>
        <a:off x="10542217" y="0"/>
        <a:ext cx="1442190" cy="4032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737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Français aux origines étrangères</a:t>
          </a:r>
        </a:p>
      </dsp:txBody>
      <dsp:txXfrm>
        <a:off x="4206240" y="78854"/>
        <a:ext cx="6078010" cy="462699"/>
      </dsp:txXfrm>
    </dsp:sp>
    <dsp:sp modelId="{2139DAE1-194F-4D50-9F03-BFE7EEE6D6C5}">
      <dsp:nvSpPr>
        <dsp:cNvPr id="0" name=""/>
        <dsp:cNvSpPr/>
      </dsp:nvSpPr>
      <dsp:spPr>
        <a:xfrm>
          <a:off x="0" y="1737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30116" y="31853"/>
        <a:ext cx="4146008" cy="556701"/>
      </dsp:txXfrm>
    </dsp:sp>
    <dsp:sp modelId="{FC232115-E94D-46B1-97D1-031007A68C7D}">
      <dsp:nvSpPr>
        <dsp:cNvPr id="0" name=""/>
        <dsp:cNvSpPr/>
      </dsp:nvSpPr>
      <dsp:spPr>
        <a:xfrm>
          <a:off x="4206240" y="68036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551704"/>
            <a:satOff val="-7321"/>
            <a:lumOff val="-26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551704"/>
              <a:satOff val="-7321"/>
              <a:lumOff val="-2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757480"/>
        <a:ext cx="6078010" cy="462699"/>
      </dsp:txXfrm>
    </dsp:sp>
    <dsp:sp modelId="{769FF7B9-526A-48E9-A158-552348347FA9}">
      <dsp:nvSpPr>
        <dsp:cNvPr id="0" name=""/>
        <dsp:cNvSpPr/>
      </dsp:nvSpPr>
      <dsp:spPr>
        <a:xfrm>
          <a:off x="0" y="68036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1400127"/>
                <a:satOff val="-5825"/>
                <a:lumOff val="13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30116" y="710479"/>
        <a:ext cx="4146008" cy="556701"/>
      </dsp:txXfrm>
    </dsp:sp>
    <dsp:sp modelId="{504663BE-D4A1-41D5-AB00-9F9185954B99}">
      <dsp:nvSpPr>
        <dsp:cNvPr id="0" name=""/>
        <dsp:cNvSpPr/>
      </dsp:nvSpPr>
      <dsp:spPr>
        <a:xfrm>
          <a:off x="4206240" y="1358990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103407"/>
            <a:satOff val="-14641"/>
            <a:lumOff val="-529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103407"/>
              <a:satOff val="-14641"/>
              <a:lumOff val="-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membres de la famille</a:t>
          </a:r>
        </a:p>
      </dsp:txBody>
      <dsp:txXfrm>
        <a:off x="4206240" y="1436107"/>
        <a:ext cx="6078010" cy="462699"/>
      </dsp:txXfrm>
    </dsp:sp>
    <dsp:sp modelId="{A48C84AE-E78F-4D72-992D-EC46DC5449EC}">
      <dsp:nvSpPr>
        <dsp:cNvPr id="0" name=""/>
        <dsp:cNvSpPr/>
      </dsp:nvSpPr>
      <dsp:spPr>
        <a:xfrm>
          <a:off x="0" y="1358990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2800255"/>
                <a:satOff val="-11651"/>
                <a:lumOff val="274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30116" y="1389106"/>
        <a:ext cx="4146008" cy="556701"/>
      </dsp:txXfrm>
    </dsp:sp>
    <dsp:sp modelId="{F2DE06D3-2F35-4DA2-B8E8-456DF6786BC0}">
      <dsp:nvSpPr>
        <dsp:cNvPr id="0" name=""/>
        <dsp:cNvSpPr/>
      </dsp:nvSpPr>
      <dsp:spPr>
        <a:xfrm>
          <a:off x="4206240" y="203761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655111"/>
            <a:satOff val="-21962"/>
            <a:lumOff val="-79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655111"/>
              <a:satOff val="-21962"/>
              <a:lumOff val="-7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Dire l’âge</a:t>
          </a:r>
        </a:p>
      </dsp:txBody>
      <dsp:txXfrm>
        <a:off x="4206240" y="2114733"/>
        <a:ext cx="6078010" cy="462699"/>
      </dsp:txXfrm>
    </dsp:sp>
    <dsp:sp modelId="{2A4EA702-78CD-4544-813F-035947E4074D}">
      <dsp:nvSpPr>
        <dsp:cNvPr id="0" name=""/>
        <dsp:cNvSpPr/>
      </dsp:nvSpPr>
      <dsp:spPr>
        <a:xfrm>
          <a:off x="0" y="203761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4200382"/>
                <a:satOff val="-17476"/>
                <a:lumOff val="411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Vocabulaire</a:t>
          </a:r>
        </a:p>
      </dsp:txBody>
      <dsp:txXfrm>
        <a:off x="30116" y="2067732"/>
        <a:ext cx="4146008" cy="556701"/>
      </dsp:txXfrm>
    </dsp:sp>
    <dsp:sp modelId="{C6291843-C46A-4280-9111-FA5AC9ADD2FE}">
      <dsp:nvSpPr>
        <dsp:cNvPr id="0" name=""/>
        <dsp:cNvSpPr/>
      </dsp:nvSpPr>
      <dsp:spPr>
        <a:xfrm>
          <a:off x="4206240" y="271624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206815"/>
            <a:satOff val="-29283"/>
            <a:lumOff val="-105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206815"/>
              <a:satOff val="-29283"/>
              <a:lumOff val="-10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793360"/>
        <a:ext cx="6078010" cy="462699"/>
      </dsp:txXfrm>
    </dsp:sp>
    <dsp:sp modelId="{A5F69CFA-F8D5-4CEE-8AC7-94C4EEDE8D9F}">
      <dsp:nvSpPr>
        <dsp:cNvPr id="0" name=""/>
        <dsp:cNvSpPr/>
      </dsp:nvSpPr>
      <dsp:spPr>
        <a:xfrm>
          <a:off x="0" y="271624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5600509"/>
                <a:satOff val="-23301"/>
                <a:lumOff val="549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30116" y="2746359"/>
        <a:ext cx="4146008" cy="556701"/>
      </dsp:txXfrm>
    </dsp:sp>
    <dsp:sp modelId="{FED72C93-5205-4170-8F17-2809BE3A4FCC}">
      <dsp:nvSpPr>
        <dsp:cNvPr id="0" name=""/>
        <dsp:cNvSpPr/>
      </dsp:nvSpPr>
      <dsp:spPr>
        <a:xfrm>
          <a:off x="4206240" y="3394869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758518"/>
            <a:satOff val="-36604"/>
            <a:lumOff val="-132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758518"/>
              <a:satOff val="-36604"/>
              <a:lumOff val="-13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Présenter et décrire une personne</a:t>
          </a:r>
        </a:p>
      </dsp:txBody>
      <dsp:txXfrm>
        <a:off x="4206240" y="3471986"/>
        <a:ext cx="6078010" cy="462699"/>
      </dsp:txXfrm>
    </dsp:sp>
    <dsp:sp modelId="{6F7A0067-8171-4DDC-92E7-4B9A16313AC6}">
      <dsp:nvSpPr>
        <dsp:cNvPr id="0" name=""/>
        <dsp:cNvSpPr/>
      </dsp:nvSpPr>
      <dsp:spPr>
        <a:xfrm>
          <a:off x="0" y="3394869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7000636"/>
                <a:satOff val="-29126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Grammaire </a:t>
          </a:r>
        </a:p>
      </dsp:txBody>
      <dsp:txXfrm>
        <a:off x="30116" y="3424985"/>
        <a:ext cx="4146008" cy="556701"/>
      </dsp:txXfrm>
    </dsp:sp>
    <dsp:sp modelId="{139C149D-5BE7-494F-92F8-8488DD5A60B7}">
      <dsp:nvSpPr>
        <dsp:cNvPr id="0" name=""/>
        <dsp:cNvSpPr/>
      </dsp:nvSpPr>
      <dsp:spPr>
        <a:xfrm>
          <a:off x="4206240" y="407349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310222"/>
            <a:satOff val="-43924"/>
            <a:lumOff val="-158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310222"/>
              <a:satOff val="-43924"/>
              <a:lumOff val="-158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liaison</a:t>
          </a:r>
        </a:p>
      </dsp:txBody>
      <dsp:txXfrm>
        <a:off x="4206240" y="4150613"/>
        <a:ext cx="6078010" cy="462699"/>
      </dsp:txXfrm>
    </dsp:sp>
    <dsp:sp modelId="{51CCA9B5-FA87-4C1A-BAAB-B4FC53E9D943}">
      <dsp:nvSpPr>
        <dsp:cNvPr id="0" name=""/>
        <dsp:cNvSpPr/>
      </dsp:nvSpPr>
      <dsp:spPr>
        <a:xfrm>
          <a:off x="0" y="407349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8400764"/>
                <a:satOff val="-34952"/>
                <a:lumOff val="82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Phonétique</a:t>
          </a:r>
        </a:p>
      </dsp:txBody>
      <dsp:txXfrm>
        <a:off x="30116" y="4103612"/>
        <a:ext cx="4146008" cy="556701"/>
      </dsp:txXfrm>
    </dsp:sp>
    <dsp:sp modelId="{DA3F2CB2-660E-4134-BEBD-04D86016252A}">
      <dsp:nvSpPr>
        <dsp:cNvPr id="0" name=""/>
        <dsp:cNvSpPr/>
      </dsp:nvSpPr>
      <dsp:spPr>
        <a:xfrm>
          <a:off x="4206240" y="4752122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Présenter ma famille</a:t>
          </a:r>
        </a:p>
      </dsp:txBody>
      <dsp:txXfrm>
        <a:off x="4206240" y="4829239"/>
        <a:ext cx="6078010" cy="462699"/>
      </dsp:txXfrm>
    </dsp:sp>
    <dsp:sp modelId="{DAED7678-2CFC-423C-BA3A-CF91C0162302}">
      <dsp:nvSpPr>
        <dsp:cNvPr id="0" name=""/>
        <dsp:cNvSpPr/>
      </dsp:nvSpPr>
      <dsp:spPr>
        <a:xfrm>
          <a:off x="0" y="4752122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Production</a:t>
          </a:r>
        </a:p>
      </dsp:txBody>
      <dsp:txXfrm>
        <a:off x="30116" y="4782238"/>
        <a:ext cx="4146008" cy="556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le leçon précédente et la nouvelle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99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le leçon précédente et la nouvelle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68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78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12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1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1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2.xml"/><Relationship Id="rId5" Type="http://schemas.openxmlformats.org/officeDocument/2006/relationships/image" Target="../media/image6.png"/><Relationship Id="rId10" Type="http://schemas.microsoft.com/office/2007/relationships/diagramDrawing" Target="../diagrams/drawing12.xml"/><Relationship Id="rId4" Type="http://schemas.openxmlformats.org/officeDocument/2006/relationships/image" Target="../media/image15.gif"/><Relationship Id="rId9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24.png"/><Relationship Id="rId9" Type="http://schemas.microsoft.com/office/2007/relationships/diagramDrawing" Target="../diagrams/drawing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openxmlformats.org/officeDocument/2006/relationships/diagramLayout" Target="../diagrams/layout1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11" Type="http://schemas.openxmlformats.org/officeDocument/2006/relationships/diagramData" Target="../diagrams/data17.xml"/><Relationship Id="rId5" Type="http://schemas.openxmlformats.org/officeDocument/2006/relationships/diagramQuickStyle" Target="../diagrams/quickStyle16.xml"/><Relationship Id="rId15" Type="http://schemas.microsoft.com/office/2007/relationships/diagramDrawing" Target="../diagrams/drawing1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18.xml"/><Relationship Id="rId5" Type="http://schemas.openxmlformats.org/officeDocument/2006/relationships/image" Target="../media/image26.png"/><Relationship Id="rId10" Type="http://schemas.microsoft.com/office/2007/relationships/diagramDrawing" Target="../diagrams/drawing18.xml"/><Relationship Id="rId4" Type="http://schemas.openxmlformats.org/officeDocument/2006/relationships/image" Target="../media/image25.png"/><Relationship Id="rId9" Type="http://schemas.openxmlformats.org/officeDocument/2006/relationships/diagramColors" Target="../diagrams/colors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20.xml"/><Relationship Id="rId5" Type="http://schemas.openxmlformats.org/officeDocument/2006/relationships/image" Target="../media/image29.png"/><Relationship Id="rId10" Type="http://schemas.microsoft.com/office/2007/relationships/diagramDrawing" Target="../diagrams/drawing20.xml"/><Relationship Id="rId4" Type="http://schemas.openxmlformats.org/officeDocument/2006/relationships/image" Target="../media/image28.png"/><Relationship Id="rId9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hyperlink" Target="https://create.kahoot.it/details/7e4e1232-150f-4a04-8b7b-a918a0d53065" TargetMode="External"/><Relationship Id="rId7" Type="http://schemas.openxmlformats.org/officeDocument/2006/relationships/diagramColors" Target="../diagrams/colors2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2.xml"/><Relationship Id="rId5" Type="http://schemas.openxmlformats.org/officeDocument/2006/relationships/image" Target="../media/image26.png"/><Relationship Id="rId10" Type="http://schemas.microsoft.com/office/2007/relationships/diagramDrawing" Target="../diagrams/drawing22.xml"/><Relationship Id="rId4" Type="http://schemas.openxmlformats.org/officeDocument/2006/relationships/image" Target="../media/image25.png"/><Relationship Id="rId9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3.xml"/><Relationship Id="rId5" Type="http://schemas.openxmlformats.org/officeDocument/2006/relationships/image" Target="../media/image6.png"/><Relationship Id="rId10" Type="http://schemas.microsoft.com/office/2007/relationships/diagramDrawing" Target="../diagrams/drawing23.xml"/><Relationship Id="rId4" Type="http://schemas.openxmlformats.org/officeDocument/2006/relationships/image" Target="../media/image15.gif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4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5.xml"/><Relationship Id="rId5" Type="http://schemas.openxmlformats.org/officeDocument/2006/relationships/image" Target="../media/image26.png"/><Relationship Id="rId10" Type="http://schemas.microsoft.com/office/2007/relationships/diagramDrawing" Target="../diagrams/drawing25.xml"/><Relationship Id="rId4" Type="http://schemas.openxmlformats.org/officeDocument/2006/relationships/image" Target="../media/image31.jpeg"/><Relationship Id="rId9" Type="http://schemas.openxmlformats.org/officeDocument/2006/relationships/diagramColors" Target="../diagrams/colors2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26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35.png"/><Relationship Id="rId7" Type="http://schemas.openxmlformats.org/officeDocument/2006/relationships/diagramColors" Target="../diagrams/colors2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1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Layout" Target="../diagrams/layout31.xml"/><Relationship Id="rId5" Type="http://schemas.openxmlformats.org/officeDocument/2006/relationships/diagramData" Target="../diagrams/data31.xml"/><Relationship Id="rId4" Type="http://schemas.openxmlformats.org/officeDocument/2006/relationships/image" Target="../media/image29.png"/><Relationship Id="rId9" Type="http://schemas.microsoft.com/office/2007/relationships/diagramDrawing" Target="../diagrams/drawing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32.xml"/><Relationship Id="rId5" Type="http://schemas.openxmlformats.org/officeDocument/2006/relationships/image" Target="../media/image40.png"/><Relationship Id="rId10" Type="http://schemas.microsoft.com/office/2007/relationships/diagramDrawing" Target="../diagrams/drawing32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33.xml"/><Relationship Id="rId5" Type="http://schemas.openxmlformats.org/officeDocument/2006/relationships/image" Target="../media/image29.png"/><Relationship Id="rId10" Type="http://schemas.microsoft.com/office/2007/relationships/diagramDrawing" Target="../diagrams/drawing33.xml"/><Relationship Id="rId4" Type="http://schemas.openxmlformats.org/officeDocument/2006/relationships/image" Target="../media/image41.png"/><Relationship Id="rId9" Type="http://schemas.openxmlformats.org/officeDocument/2006/relationships/diagramColors" Target="../diagrams/colors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hyperlink" Target="https://dashboard.blooket.com/set/6312259775d101cbe4555ace" TargetMode="External"/><Relationship Id="rId7" Type="http://schemas.openxmlformats.org/officeDocument/2006/relationships/diagramQuickStyle" Target="../diagrams/quickStyle34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hyperlink" Target="https://create.kahoot.it/details/f32fd22d-04a5-4c0f-bd86-fc8fd0566b8c" TargetMode="External"/><Relationship Id="rId9" Type="http://schemas.microsoft.com/office/2007/relationships/diagramDrawing" Target="../diagrams/drawing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35.xml"/><Relationship Id="rId5" Type="http://schemas.openxmlformats.org/officeDocument/2006/relationships/image" Target="../media/image26.png"/><Relationship Id="rId10" Type="http://schemas.microsoft.com/office/2007/relationships/diagramDrawing" Target="../diagrams/drawing35.xml"/><Relationship Id="rId4" Type="http://schemas.openxmlformats.org/officeDocument/2006/relationships/image" Target="../media/image31.jpeg"/><Relationship Id="rId9" Type="http://schemas.openxmlformats.org/officeDocument/2006/relationships/diagramColors" Target="../diagrams/colors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6.xml"/><Relationship Id="rId5" Type="http://schemas.openxmlformats.org/officeDocument/2006/relationships/image" Target="../media/image6.png"/><Relationship Id="rId10" Type="http://schemas.microsoft.com/office/2007/relationships/diagramDrawing" Target="../diagrams/drawing36.xml"/><Relationship Id="rId4" Type="http://schemas.openxmlformats.org/officeDocument/2006/relationships/image" Target="../media/image15.gif"/><Relationship Id="rId9" Type="http://schemas.openxmlformats.org/officeDocument/2006/relationships/diagramColors" Target="../diagrams/colors36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image" Target="../media/image43.png"/><Relationship Id="rId7" Type="http://schemas.openxmlformats.org/officeDocument/2006/relationships/diagramColors" Target="../diagrams/colors3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7.xml"/><Relationship Id="rId5" Type="http://schemas.openxmlformats.org/officeDocument/2006/relationships/diagramLayout" Target="../diagrams/layout37.xml"/><Relationship Id="rId4" Type="http://schemas.openxmlformats.org/officeDocument/2006/relationships/diagramData" Target="../diagrams/data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image" Target="../media/image24.png"/><Relationship Id="rId9" Type="http://schemas.microsoft.com/office/2007/relationships/diagramDrawing" Target="../diagrams/drawing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9.xml"/><Relationship Id="rId9" Type="http://schemas.openxmlformats.org/officeDocument/2006/relationships/image" Target="../media/image14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40.xml"/><Relationship Id="rId5" Type="http://schemas.openxmlformats.org/officeDocument/2006/relationships/image" Target="../media/image26.png"/><Relationship Id="rId10" Type="http://schemas.microsoft.com/office/2007/relationships/diagramDrawing" Target="../diagrams/drawing40.xml"/><Relationship Id="rId4" Type="http://schemas.openxmlformats.org/officeDocument/2006/relationships/image" Target="../media/image44.png"/><Relationship Id="rId9" Type="http://schemas.openxmlformats.org/officeDocument/2006/relationships/diagramColors" Target="../diagrams/colors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4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5.gif"/><Relationship Id="rId12" Type="http://schemas.microsoft.com/office/2007/relationships/diagramDrawing" Target="../diagrams/drawing4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hyperlink" Target="https://play.kahoot.it/v2/?quizId=a4ff264e-70be-4782-bfa0-910a620b5fb8" TargetMode="External"/><Relationship Id="rId11" Type="http://schemas.openxmlformats.org/officeDocument/2006/relationships/diagramColors" Target="../diagrams/colors44.xml"/><Relationship Id="rId5" Type="http://schemas.openxmlformats.org/officeDocument/2006/relationships/image" Target="../media/image40.png"/><Relationship Id="rId10" Type="http://schemas.openxmlformats.org/officeDocument/2006/relationships/diagramQuickStyle" Target="../diagrams/quickStyle44.xml"/><Relationship Id="rId4" Type="http://schemas.openxmlformats.org/officeDocument/2006/relationships/image" Target="../media/image15.gif"/><Relationship Id="rId9" Type="http://schemas.openxmlformats.org/officeDocument/2006/relationships/diagramLayout" Target="../diagrams/layout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microsoft.com/office/2007/relationships/media" Target="../media/media14.mp3"/><Relationship Id="rId18" Type="http://schemas.openxmlformats.org/officeDocument/2006/relationships/image" Target="../media/image46.jpeg"/><Relationship Id="rId3" Type="http://schemas.microsoft.com/office/2007/relationships/media" Target="../media/media9.mp3"/><Relationship Id="rId21" Type="http://schemas.openxmlformats.org/officeDocument/2006/relationships/diagramData" Target="../diagrams/data45.xml"/><Relationship Id="rId7" Type="http://schemas.microsoft.com/office/2007/relationships/media" Target="../media/media11.mp3"/><Relationship Id="rId12" Type="http://schemas.openxmlformats.org/officeDocument/2006/relationships/audio" Target="../media/media13.mp3"/><Relationship Id="rId17" Type="http://schemas.openxmlformats.org/officeDocument/2006/relationships/slideLayout" Target="../slideLayouts/slideLayout6.xml"/><Relationship Id="rId25" Type="http://schemas.microsoft.com/office/2007/relationships/diagramDrawing" Target="../diagrams/drawing45.xml"/><Relationship Id="rId2" Type="http://schemas.openxmlformats.org/officeDocument/2006/relationships/audio" Target="../media/media8.mp3"/><Relationship Id="rId16" Type="http://schemas.openxmlformats.org/officeDocument/2006/relationships/audio" Target="../media/media15.mp3"/><Relationship Id="rId20" Type="http://schemas.openxmlformats.org/officeDocument/2006/relationships/image" Target="../media/image40.png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microsoft.com/office/2007/relationships/media" Target="../media/media13.mp3"/><Relationship Id="rId24" Type="http://schemas.openxmlformats.org/officeDocument/2006/relationships/diagramColors" Target="../diagrams/colors45.xml"/><Relationship Id="rId5" Type="http://schemas.microsoft.com/office/2007/relationships/media" Target="../media/media10.mp3"/><Relationship Id="rId15" Type="http://schemas.microsoft.com/office/2007/relationships/media" Target="../media/media15.mp3"/><Relationship Id="rId23" Type="http://schemas.openxmlformats.org/officeDocument/2006/relationships/diagramQuickStyle" Target="../diagrams/quickStyle45.xml"/><Relationship Id="rId10" Type="http://schemas.openxmlformats.org/officeDocument/2006/relationships/audio" Target="../media/media12.mp3"/><Relationship Id="rId19" Type="http://schemas.openxmlformats.org/officeDocument/2006/relationships/image" Target="../media/image15.gif"/><Relationship Id="rId4" Type="http://schemas.openxmlformats.org/officeDocument/2006/relationships/audio" Target="../media/media9.mp3"/><Relationship Id="rId9" Type="http://schemas.microsoft.com/office/2007/relationships/media" Target="../media/media12.mp3"/><Relationship Id="rId14" Type="http://schemas.openxmlformats.org/officeDocument/2006/relationships/audio" Target="../media/media14.mp3"/><Relationship Id="rId22" Type="http://schemas.openxmlformats.org/officeDocument/2006/relationships/diagramLayout" Target="../diagrams/layout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7.xml"/><Relationship Id="rId5" Type="http://schemas.openxmlformats.org/officeDocument/2006/relationships/image" Target="../media/image6.png"/><Relationship Id="rId10" Type="http://schemas.microsoft.com/office/2007/relationships/diagramDrawing" Target="../diagrams/drawing47.xml"/><Relationship Id="rId4" Type="http://schemas.openxmlformats.org/officeDocument/2006/relationships/image" Target="../media/image47.png"/><Relationship Id="rId9" Type="http://schemas.openxmlformats.org/officeDocument/2006/relationships/diagramColors" Target="../diagrams/colors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8.xml"/><Relationship Id="rId5" Type="http://schemas.openxmlformats.org/officeDocument/2006/relationships/image" Target="../media/image6.png"/><Relationship Id="rId10" Type="http://schemas.microsoft.com/office/2007/relationships/diagramDrawing" Target="../diagrams/drawing48.xml"/><Relationship Id="rId4" Type="http://schemas.openxmlformats.org/officeDocument/2006/relationships/image" Target="../media/image48.png"/><Relationship Id="rId9" Type="http://schemas.openxmlformats.org/officeDocument/2006/relationships/diagramColors" Target="../diagrams/colors48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9.xml"/><Relationship Id="rId3" Type="http://schemas.openxmlformats.org/officeDocument/2006/relationships/hyperlink" Target="https://play.kahoot.it/v2/?quizId=59ffe2cc-2590-48c7-9cf0-10b3aea448ff" TargetMode="External"/><Relationship Id="rId7" Type="http://schemas.openxmlformats.org/officeDocument/2006/relationships/diagramColors" Target="../diagrams/colors49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9.xml"/><Relationship Id="rId5" Type="http://schemas.openxmlformats.org/officeDocument/2006/relationships/diagramLayout" Target="../diagrams/layout49.xml"/><Relationship Id="rId4" Type="http://schemas.openxmlformats.org/officeDocument/2006/relationships/diagramData" Target="../diagrams/data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0.xml"/><Relationship Id="rId5" Type="http://schemas.openxmlformats.org/officeDocument/2006/relationships/image" Target="../media/image26.png"/><Relationship Id="rId10" Type="http://schemas.microsoft.com/office/2007/relationships/diagramDrawing" Target="../diagrams/drawing50.xml"/><Relationship Id="rId4" Type="http://schemas.openxmlformats.org/officeDocument/2006/relationships/image" Target="../media/image44.png"/><Relationship Id="rId9" Type="http://schemas.openxmlformats.org/officeDocument/2006/relationships/diagramColors" Target="../diagrams/colors5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1.xml"/><Relationship Id="rId5" Type="http://schemas.openxmlformats.org/officeDocument/2006/relationships/image" Target="../media/image6.png"/><Relationship Id="rId10" Type="http://schemas.microsoft.com/office/2007/relationships/diagramDrawing" Target="../diagrams/drawing51.xml"/><Relationship Id="rId4" Type="http://schemas.openxmlformats.org/officeDocument/2006/relationships/image" Target="../media/image15.gif"/><Relationship Id="rId9" Type="http://schemas.openxmlformats.org/officeDocument/2006/relationships/diagramColors" Target="../diagrams/colors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5.xml"/><Relationship Id="rId7" Type="http://schemas.openxmlformats.org/officeDocument/2006/relationships/diagramLayout" Target="../diagrams/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2.xml"/><Relationship Id="rId5" Type="http://schemas.openxmlformats.org/officeDocument/2006/relationships/image" Target="../media/image9.png"/><Relationship Id="rId10" Type="http://schemas.microsoft.com/office/2007/relationships/diagramDrawing" Target="../diagrams/drawing2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microsoft.com/office/2007/relationships/diagramDrawing" Target="../diagrams/drawing52.xml"/><Relationship Id="rId3" Type="http://schemas.microsoft.com/office/2007/relationships/media" Target="../media/media17.mp3"/><Relationship Id="rId7" Type="http://schemas.openxmlformats.org/officeDocument/2006/relationships/image" Target="../media/image50.png"/><Relationship Id="rId12" Type="http://schemas.openxmlformats.org/officeDocument/2006/relationships/diagramColors" Target="../diagrams/colors5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9.gif"/><Relationship Id="rId11" Type="http://schemas.openxmlformats.org/officeDocument/2006/relationships/diagramQuickStyle" Target="../diagrams/quickStyle52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52.xml"/><Relationship Id="rId4" Type="http://schemas.openxmlformats.org/officeDocument/2006/relationships/audio" Target="../media/media17.mp3"/><Relationship Id="rId9" Type="http://schemas.openxmlformats.org/officeDocument/2006/relationships/diagramData" Target="../diagrams/data5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image" Target="../media/image51.png"/><Relationship Id="rId7" Type="http://schemas.openxmlformats.org/officeDocument/2006/relationships/diagramLayout" Target="../diagrams/layout53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53.xml"/><Relationship Id="rId5" Type="http://schemas.openxmlformats.org/officeDocument/2006/relationships/image" Target="../media/image53.png"/><Relationship Id="rId10" Type="http://schemas.microsoft.com/office/2007/relationships/diagramDrawing" Target="../diagrams/drawing53.xml"/><Relationship Id="rId4" Type="http://schemas.openxmlformats.org/officeDocument/2006/relationships/image" Target="../media/image52.gif"/><Relationship Id="rId9" Type="http://schemas.openxmlformats.org/officeDocument/2006/relationships/diagramColors" Target="../diagrams/colors5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4.xml"/><Relationship Id="rId3" Type="http://schemas.openxmlformats.org/officeDocument/2006/relationships/image" Target="../media/image54.png"/><Relationship Id="rId7" Type="http://schemas.openxmlformats.org/officeDocument/2006/relationships/diagramLayout" Target="../diagrams/layout5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4.xml"/><Relationship Id="rId5" Type="http://schemas.openxmlformats.org/officeDocument/2006/relationships/image" Target="../media/image56.png"/><Relationship Id="rId10" Type="http://schemas.microsoft.com/office/2007/relationships/diagramDrawing" Target="../diagrams/drawing54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5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Data" Target="../diagrams/data4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5.gif"/><Relationship Id="rId5" Type="http://schemas.openxmlformats.org/officeDocument/2006/relationships/diagramQuickStyle" Target="../diagrams/quickStyle3.xml"/><Relationship Id="rId15" Type="http://schemas.openxmlformats.org/officeDocument/2006/relationships/diagramColors" Target="../diagrams/colors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4.jpg"/><Relationship Id="rId1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Famille, familles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2 – Leçon 4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5746" y="629380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check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200880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546004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7" y="66067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7" y="705500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1FA0C-5B76-A8F0-6AD2-FAD82596AEB4}"/>
              </a:ext>
            </a:extLst>
          </p:cNvPr>
          <p:cNvSpPr txBox="1"/>
          <p:nvPr/>
        </p:nvSpPr>
        <p:spPr>
          <a:xfrm>
            <a:off x="581629" y="2172349"/>
            <a:ext cx="3893063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Kylian </a:t>
            </a:r>
            <a:r>
              <a:rPr lang="fr-FR" sz="2400" dirty="0" err="1"/>
              <a:t>Mbappé</a:t>
            </a:r>
            <a:r>
              <a:rPr lang="fr-FR" sz="2400" dirty="0"/>
              <a:t> est </a:t>
            </a:r>
            <a:r>
              <a:rPr lang="fr-FR" sz="2400" dirty="0">
                <a:solidFill>
                  <a:srgbClr val="FF0000"/>
                </a:solidFill>
              </a:rPr>
              <a:t>français</a:t>
            </a:r>
            <a:r>
              <a:rPr lang="fr-FR" sz="2400" dirty="0"/>
              <a:t> et ses parents sont d’origine </a:t>
            </a:r>
            <a:r>
              <a:rPr lang="fr-FR" sz="2400" dirty="0">
                <a:solidFill>
                  <a:srgbClr val="FF0000"/>
                </a:solidFill>
              </a:rPr>
              <a:t>étrangère</a:t>
            </a:r>
            <a:r>
              <a:rPr lang="fr-FR" sz="2400" dirty="0"/>
              <a:t>. Son père </a:t>
            </a:r>
            <a:r>
              <a:rPr lang="fr-FR" sz="2400" dirty="0">
                <a:solidFill>
                  <a:srgbClr val="FF0000"/>
                </a:solidFill>
              </a:rPr>
              <a:t>est</a:t>
            </a:r>
            <a:r>
              <a:rPr lang="fr-FR" sz="2400" dirty="0"/>
              <a:t> d’origine camerounaise et sa </a:t>
            </a:r>
            <a:r>
              <a:rPr lang="fr-FR" sz="2400" dirty="0">
                <a:solidFill>
                  <a:srgbClr val="FF0000"/>
                </a:solidFill>
              </a:rPr>
              <a:t>mère</a:t>
            </a:r>
            <a:r>
              <a:rPr lang="fr-FR" sz="2400" dirty="0"/>
              <a:t> est d’origine </a:t>
            </a:r>
            <a:r>
              <a:rPr lang="fr-FR" sz="2400" dirty="0">
                <a:solidFill>
                  <a:srgbClr val="FF0000"/>
                </a:solidFill>
              </a:rPr>
              <a:t>algérienne</a:t>
            </a:r>
            <a:r>
              <a:rPr lang="fr-FR" sz="2400" dirty="0"/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B71D0F-9D3B-AE62-D79E-744F9F9D43BC}"/>
              </a:ext>
            </a:extLst>
          </p:cNvPr>
          <p:cNvSpPr txBox="1"/>
          <p:nvPr/>
        </p:nvSpPr>
        <p:spPr>
          <a:xfrm>
            <a:off x="3423890" y="2363727"/>
            <a:ext cx="1050802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A06D36-DBA0-CF5D-742D-DDD7EB03D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72344" y="2229211"/>
            <a:ext cx="5653941" cy="412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630F92A-F7C8-F09C-D77F-3FFAA6443F5B}"/>
              </a:ext>
            </a:extLst>
          </p:cNvPr>
          <p:cNvSpPr/>
          <p:nvPr/>
        </p:nvSpPr>
        <p:spPr>
          <a:xfrm>
            <a:off x="2278117" y="3441044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4F450D-ADA2-0DFB-BCD9-551D77D6CAAE}"/>
              </a:ext>
            </a:extLst>
          </p:cNvPr>
          <p:cNvSpPr txBox="1"/>
          <p:nvPr/>
        </p:nvSpPr>
        <p:spPr>
          <a:xfrm>
            <a:off x="2002759" y="3998563"/>
            <a:ext cx="1050802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FD220A-A485-800E-3DDE-476F2B70B228}"/>
              </a:ext>
            </a:extLst>
          </p:cNvPr>
          <p:cNvSpPr txBox="1"/>
          <p:nvPr/>
        </p:nvSpPr>
        <p:spPr>
          <a:xfrm>
            <a:off x="3649999" y="4571846"/>
            <a:ext cx="824693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C0F8EA8-BDFA-7049-4BC2-FA26522A8BAB}"/>
              </a:ext>
            </a:extLst>
          </p:cNvPr>
          <p:cNvSpPr/>
          <p:nvPr/>
        </p:nvSpPr>
        <p:spPr>
          <a:xfrm>
            <a:off x="2600976" y="5065159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pic>
        <p:nvPicPr>
          <p:cNvPr id="11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811F69F-DA08-FB57-ECF9-E5D307443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4492" y="427036"/>
            <a:ext cx="2057508" cy="1157348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DF3FC4C9-7724-DA10-CF8D-A21CB4D19F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8341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9" grpId="0" animBg="1"/>
      <p:bldP spid="3" grpId="0" animBg="1"/>
      <p:bldP spid="5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A42FE05-15E4-0B79-D339-E1B501F171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4492" y="427036"/>
            <a:ext cx="2057508" cy="1157348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9C762995-F54F-2C70-FAAC-B25DFA9EE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(doc 1)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FA3F3-D4D5-7637-7CE2-DDEE669CF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427" y="411480"/>
            <a:ext cx="7983691" cy="59678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9D80AC-75BF-920B-3062-43C8A6D31DA7}"/>
              </a:ext>
            </a:extLst>
          </p:cNvPr>
          <p:cNvSpPr/>
          <p:nvPr/>
        </p:nvSpPr>
        <p:spPr>
          <a:xfrm>
            <a:off x="9735671" y="4858871"/>
            <a:ext cx="2456329" cy="157181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D40B69A7-4056-30F3-F0EC-CE36DD512D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914519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59155F7-D8F1-9ED7-F53F-A7FED470A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468631"/>
            <a:ext cx="11277600" cy="592073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B94B-D53E-D778-9AC8-3704BB95B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AA8714-B811-4AF4-3F37-D730EA1194B8}"/>
              </a:ext>
            </a:extLst>
          </p:cNvPr>
          <p:cNvSpPr txBox="1"/>
          <p:nvPr/>
        </p:nvSpPr>
        <p:spPr>
          <a:xfrm>
            <a:off x="4152900" y="992884"/>
            <a:ext cx="7216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Faux. Il est fils unique.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8C45D64-65E8-F836-6FDE-E2CB5D8A569B}"/>
              </a:ext>
            </a:extLst>
          </p:cNvPr>
          <p:cNvSpPr txBox="1"/>
          <p:nvPr/>
        </p:nvSpPr>
        <p:spPr>
          <a:xfrm>
            <a:off x="4150588" y="1378783"/>
            <a:ext cx="7216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Faux. Il a une sœur, Alice.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E7EF5B4-E93D-46AF-6FAD-D1ADC71998B9}"/>
              </a:ext>
            </a:extLst>
          </p:cNvPr>
          <p:cNvSpPr txBox="1"/>
          <p:nvPr/>
        </p:nvSpPr>
        <p:spPr>
          <a:xfrm>
            <a:off x="6383248" y="1768008"/>
            <a:ext cx="4983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Vrai. Inès a deux frères et deux sœurs.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317DAC7-70DB-4D05-ED27-03873FFEC0B7}"/>
              </a:ext>
            </a:extLst>
          </p:cNvPr>
          <p:cNvSpPr txBox="1"/>
          <p:nvPr/>
        </p:nvSpPr>
        <p:spPr>
          <a:xfrm>
            <a:off x="3228568" y="3263027"/>
            <a:ext cx="7119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Leur père est français et leur mère est italienne.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BEADD2-2ABB-73C4-F708-D174DF9A084B}"/>
              </a:ext>
            </a:extLst>
          </p:cNvPr>
          <p:cNvSpPr txBox="1"/>
          <p:nvPr/>
        </p:nvSpPr>
        <p:spPr>
          <a:xfrm>
            <a:off x="1283929" y="4033738"/>
            <a:ext cx="7119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Elle a aussi neuf oncles et tantes, et vingt cousins et cousines.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C188E09-CCE0-2EEC-ED85-817A296C1183}"/>
              </a:ext>
            </a:extLst>
          </p:cNvPr>
          <p:cNvSpPr txBox="1"/>
          <p:nvPr/>
        </p:nvSpPr>
        <p:spPr>
          <a:xfrm>
            <a:off x="3409909" y="5079107"/>
            <a:ext cx="7119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Gabriel a 11 ans.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3B90069-EE11-4157-521B-D24628AD6646}"/>
              </a:ext>
            </a:extLst>
          </p:cNvPr>
          <p:cNvSpPr txBox="1"/>
          <p:nvPr/>
        </p:nvSpPr>
        <p:spPr>
          <a:xfrm>
            <a:off x="3409909" y="5494399"/>
            <a:ext cx="7119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Enzo a 13 ans.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B7BAC2-AC3D-B8DE-2A6C-F856905F8E62}"/>
              </a:ext>
            </a:extLst>
          </p:cNvPr>
          <p:cNvSpPr txBox="1"/>
          <p:nvPr/>
        </p:nvSpPr>
        <p:spPr>
          <a:xfrm>
            <a:off x="3409909" y="5888795"/>
            <a:ext cx="7119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Alice, la sœur d’Enzo, a 17 ans.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D9406D5-695A-F0F7-22F9-EC32B66509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468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4" grpId="0"/>
      <p:bldP spid="1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A320C9-9735-4D13-8279-C1C674841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7126"/>
            <a:ext cx="11167447" cy="2018806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6FCFF-4A12-D90C-2B92-07AACB61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fr-FR" sz="4000" dirty="0"/>
              <a:t>Compréhension détaillée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828F9-1AAD-A507-072F-CA975A4F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9" name="Tableau 10">
            <a:extLst>
              <a:ext uri="{FF2B5EF4-FFF2-40B4-BE49-F238E27FC236}">
                <a16:creationId xmlns:a16="http://schemas.microsoft.com/office/drawing/2014/main" id="{45D90AA1-53BE-CE88-39FE-5BED18DCD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472977"/>
              </p:ext>
            </p:extLst>
          </p:nvPr>
        </p:nvGraphicFramePr>
        <p:xfrm>
          <a:off x="899160" y="2707781"/>
          <a:ext cx="1063752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1860">
                  <a:extLst>
                    <a:ext uri="{9D8B030D-6E8A-4147-A177-3AD203B41FA5}">
                      <a16:colId xmlns:a16="http://schemas.microsoft.com/office/drawing/2014/main" val="457089825"/>
                    </a:ext>
                  </a:extLst>
                </a:gridCol>
                <a:gridCol w="3375660">
                  <a:extLst>
                    <a:ext uri="{9D8B030D-6E8A-4147-A177-3AD203B41FA5}">
                      <a16:colId xmlns:a16="http://schemas.microsoft.com/office/drawing/2014/main" val="1901818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membres de la famille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L’âge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026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Il est fils unique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Gabriel a 11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372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Il a une sœur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Enzo a 13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23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Inès a deux frères et deux sœurs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Alice a 17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252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Leur père est français et leur mère est italienne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53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Elle a aussi 9 oncles et tantes, et 20 cousins et cousines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4623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8F23E45-B6C5-5E1B-5EC2-DF9427C80188}"/>
              </a:ext>
            </a:extLst>
          </p:cNvPr>
          <p:cNvSpPr/>
          <p:nvPr/>
        </p:nvSpPr>
        <p:spPr>
          <a:xfrm>
            <a:off x="899160" y="3214253"/>
            <a:ext cx="7150331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CA5AA2-D9F4-2DD3-9EEF-93DDF8048B64}"/>
              </a:ext>
            </a:extLst>
          </p:cNvPr>
          <p:cNvSpPr/>
          <p:nvPr/>
        </p:nvSpPr>
        <p:spPr>
          <a:xfrm>
            <a:off x="899160" y="3666937"/>
            <a:ext cx="7150331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883291-34B3-0B84-88B6-15F6FB505A37}"/>
              </a:ext>
            </a:extLst>
          </p:cNvPr>
          <p:cNvSpPr/>
          <p:nvPr/>
        </p:nvSpPr>
        <p:spPr>
          <a:xfrm>
            <a:off x="899159" y="4119621"/>
            <a:ext cx="7150331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8419B9-52B9-C147-9993-1524B3B61783}"/>
              </a:ext>
            </a:extLst>
          </p:cNvPr>
          <p:cNvSpPr/>
          <p:nvPr/>
        </p:nvSpPr>
        <p:spPr>
          <a:xfrm>
            <a:off x="899160" y="4596278"/>
            <a:ext cx="7150331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AC7F54-D4F7-2C7D-E7C7-6A009DA5CFDB}"/>
              </a:ext>
            </a:extLst>
          </p:cNvPr>
          <p:cNvSpPr/>
          <p:nvPr/>
        </p:nvSpPr>
        <p:spPr>
          <a:xfrm>
            <a:off x="899160" y="5048962"/>
            <a:ext cx="7150331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26F4F1-C932-08F7-20BC-EC93ACC9EF25}"/>
              </a:ext>
            </a:extLst>
          </p:cNvPr>
          <p:cNvSpPr/>
          <p:nvPr/>
        </p:nvSpPr>
        <p:spPr>
          <a:xfrm>
            <a:off x="8229600" y="3208020"/>
            <a:ext cx="3307080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39570E-8DEE-A078-E21C-081BB30765D5}"/>
              </a:ext>
            </a:extLst>
          </p:cNvPr>
          <p:cNvSpPr/>
          <p:nvPr/>
        </p:nvSpPr>
        <p:spPr>
          <a:xfrm>
            <a:off x="8229600" y="3660704"/>
            <a:ext cx="3307080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9FF595-D409-3F13-1384-4284A7FFE345}"/>
              </a:ext>
            </a:extLst>
          </p:cNvPr>
          <p:cNvSpPr/>
          <p:nvPr/>
        </p:nvSpPr>
        <p:spPr>
          <a:xfrm>
            <a:off x="8229599" y="4113388"/>
            <a:ext cx="3307080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15045D28-DE1F-1863-F10C-D5AD6E5F58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0450" y="436759"/>
            <a:ext cx="2459990" cy="1383744"/>
          </a:xfrm>
          <a:prstGeom prst="rect">
            <a:avLst/>
          </a:prstGeom>
        </p:spPr>
      </p:pic>
      <p:graphicFrame>
        <p:nvGraphicFramePr>
          <p:cNvPr id="19" name="Diagramme 2">
            <a:extLst>
              <a:ext uri="{FF2B5EF4-FFF2-40B4-BE49-F238E27FC236}">
                <a16:creationId xmlns:a16="http://schemas.microsoft.com/office/drawing/2014/main" id="{C128042F-BCBF-84C8-5A89-938398828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169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5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ma famille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0927019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7F9B79-5B70-B62F-FB4B-08E894AB3CAF}"/>
              </a:ext>
            </a:extLst>
          </p:cNvPr>
          <p:cNvSpPr/>
          <p:nvPr/>
        </p:nvSpPr>
        <p:spPr>
          <a:xfrm>
            <a:off x="1459349" y="4940708"/>
            <a:ext cx="1930400" cy="2826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7D30A32-5565-9D23-D111-99D8DDC97EA1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D29D5073-BE97-2943-43AE-74717089BF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49660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355695"/>
            <a:ext cx="4368602" cy="19265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famille</a:t>
            </a:r>
            <a:endParaRPr lang="en-US" sz="4200" b="1" dirty="0">
              <a:latin typeface="+mj-lt"/>
              <a:ea typeface="+mj-ea"/>
              <a:cs typeface="+mj-cs"/>
            </a:endParaRP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081" y="2872899"/>
            <a:ext cx="3941156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3200" dirty="0"/>
              <a:t>La petite fille </a:t>
            </a:r>
            <a:r>
              <a:rPr lang="en-US" sz="3200" dirty="0" err="1"/>
              <a:t>n’a</a:t>
            </a:r>
            <a:r>
              <a:rPr lang="en-US" sz="3200" dirty="0"/>
              <a:t> pas de frère </a:t>
            </a:r>
            <a:r>
              <a:rPr lang="en-US" sz="3200" dirty="0" err="1"/>
              <a:t>ni</a:t>
            </a:r>
            <a:r>
              <a:rPr lang="en-US" sz="3200" dirty="0"/>
              <a:t> de </a:t>
            </a:r>
            <a:r>
              <a:rPr lang="fr-FR" sz="3200" dirty="0"/>
              <a:t>sœur</a:t>
            </a:r>
            <a:r>
              <a:rPr lang="en-US" sz="3200" dirty="0"/>
              <a:t>, </a:t>
            </a:r>
            <a:r>
              <a:rPr lang="en-US" sz="3200" dirty="0" err="1"/>
              <a:t>elle</a:t>
            </a:r>
            <a:r>
              <a:rPr lang="en-US" sz="3200" dirty="0"/>
              <a:t> </a:t>
            </a:r>
            <a:r>
              <a:rPr lang="en-US" sz="3200" dirty="0" err="1"/>
              <a:t>est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fille unique</a:t>
            </a:r>
            <a:r>
              <a:rPr lang="en-US" sz="32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r="5040"/>
          <a:stretch/>
        </p:blipFill>
        <p:spPr bwMode="auto">
          <a:xfrm>
            <a:off x="4754881" y="10"/>
            <a:ext cx="743712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127D1-31E3-E659-3C6C-6D89294733F6}"/>
              </a:ext>
            </a:extLst>
          </p:cNvPr>
          <p:cNvSpPr/>
          <p:nvPr/>
        </p:nvSpPr>
        <p:spPr>
          <a:xfrm>
            <a:off x="1988820" y="5234940"/>
            <a:ext cx="188214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D8F849D-5585-3476-6B22-7E8A45158B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59583" y="420141"/>
            <a:ext cx="2029369" cy="1141520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DDFFE777-36BC-CE69-AD76-D95D9EA86C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579599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3719098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AE2F16-9171-A720-B379-13997251B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B813CF5D-727C-2C72-807D-1B62948DF5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1635163"/>
              </p:ext>
            </p:extLst>
          </p:nvPr>
        </p:nvGraphicFramePr>
        <p:xfrm>
          <a:off x="323023" y="2097110"/>
          <a:ext cx="4864865" cy="4570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4865">
                  <a:extLst>
                    <a:ext uri="{9D8B030D-6E8A-4147-A177-3AD203B41FA5}">
                      <a16:colId xmlns:a16="http://schemas.microsoft.com/office/drawing/2014/main" val="3669988464"/>
                    </a:ext>
                  </a:extLst>
                </a:gridCol>
              </a:tblGrid>
              <a:tr h="601328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membres de la famille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659197"/>
                  </a:ext>
                </a:extLst>
              </a:tr>
              <a:tr h="601328">
                <a:tc>
                  <a:txBody>
                    <a:bodyPr/>
                    <a:lstStyle/>
                    <a:p>
                      <a:r>
                        <a:rPr lang="fr-FR" sz="2400" dirty="0"/>
                        <a:t>Il est fils unique   / elle est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fille unique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012166"/>
                  </a:ext>
                </a:extLst>
              </a:tr>
              <a:tr h="601328">
                <a:tc>
                  <a:txBody>
                    <a:bodyPr/>
                    <a:lstStyle/>
                    <a:p>
                      <a:r>
                        <a:rPr lang="fr-FR" sz="2400" dirty="0"/>
                        <a:t>Il a une sœur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283246"/>
                  </a:ext>
                </a:extLst>
              </a:tr>
              <a:tr h="601328">
                <a:tc>
                  <a:txBody>
                    <a:bodyPr/>
                    <a:lstStyle/>
                    <a:p>
                      <a:r>
                        <a:rPr lang="fr-FR" sz="2400" dirty="0"/>
                        <a:t>Inès a deux frères et deux sœurs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542031"/>
                  </a:ext>
                </a:extLst>
              </a:tr>
              <a:tr h="1082391">
                <a:tc>
                  <a:txBody>
                    <a:bodyPr/>
                    <a:lstStyle/>
                    <a:p>
                      <a:r>
                        <a:rPr lang="fr-FR" sz="2400" dirty="0"/>
                        <a:t>Leur père est français et leur mère est italienne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854632"/>
                  </a:ext>
                </a:extLst>
              </a:tr>
              <a:tr h="1082391">
                <a:tc>
                  <a:txBody>
                    <a:bodyPr/>
                    <a:lstStyle/>
                    <a:p>
                      <a:r>
                        <a:rPr lang="fr-FR" sz="2400" dirty="0"/>
                        <a:t>Elle a aussi 9 oncles et tantes, et 20 cousins et cousines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367615"/>
                  </a:ext>
                </a:extLst>
              </a:tr>
            </a:tbl>
          </a:graphicData>
        </a:graphic>
      </p:graphicFrame>
      <p:pic>
        <p:nvPicPr>
          <p:cNvPr id="20" name="Picture 2" descr="Aucune description de photo disponible.">
            <a:extLst>
              <a:ext uri="{FF2B5EF4-FFF2-40B4-BE49-F238E27FC236}">
                <a16:creationId xmlns:a16="http://schemas.microsoft.com/office/drawing/2014/main" id="{FA974561-B43E-D7DD-87C3-2C71743DE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788" y="494216"/>
            <a:ext cx="6161275" cy="617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511EC3A-3202-78E7-4A7B-47FEB054853E}"/>
              </a:ext>
            </a:extLst>
          </p:cNvPr>
          <p:cNvSpPr/>
          <p:nvPr/>
        </p:nvSpPr>
        <p:spPr>
          <a:xfrm>
            <a:off x="1028700" y="2746862"/>
            <a:ext cx="1455420" cy="4032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A342D5-8B13-D45C-9914-44EA71B8FBDF}"/>
              </a:ext>
            </a:extLst>
          </p:cNvPr>
          <p:cNvSpPr/>
          <p:nvPr/>
        </p:nvSpPr>
        <p:spPr>
          <a:xfrm>
            <a:off x="1360170" y="3342219"/>
            <a:ext cx="762000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D0EC53-4EB6-991A-06D7-513018CCF84B}"/>
              </a:ext>
            </a:extLst>
          </p:cNvPr>
          <p:cNvSpPr/>
          <p:nvPr/>
        </p:nvSpPr>
        <p:spPr>
          <a:xfrm>
            <a:off x="1847327" y="3945809"/>
            <a:ext cx="762000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E5F5E3D-84AB-4510-C986-577DEB3F2A2A}"/>
              </a:ext>
            </a:extLst>
          </p:cNvPr>
          <p:cNvSpPr/>
          <p:nvPr/>
        </p:nvSpPr>
        <p:spPr>
          <a:xfrm>
            <a:off x="3672174" y="3945809"/>
            <a:ext cx="762000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1ABA2A-D6B6-DD46-76D2-62E780232636}"/>
              </a:ext>
            </a:extLst>
          </p:cNvPr>
          <p:cNvSpPr/>
          <p:nvPr/>
        </p:nvSpPr>
        <p:spPr>
          <a:xfrm>
            <a:off x="1028700" y="4560124"/>
            <a:ext cx="662940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0548253-473C-ABCA-46BA-924A874FB568}"/>
              </a:ext>
            </a:extLst>
          </p:cNvPr>
          <p:cNvSpPr/>
          <p:nvPr/>
        </p:nvSpPr>
        <p:spPr>
          <a:xfrm>
            <a:off x="3995377" y="4536735"/>
            <a:ext cx="662940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3ED075-3C04-87AB-F825-BE58BF3C1A2B}"/>
              </a:ext>
            </a:extLst>
          </p:cNvPr>
          <p:cNvSpPr/>
          <p:nvPr/>
        </p:nvSpPr>
        <p:spPr>
          <a:xfrm>
            <a:off x="2034879" y="5625884"/>
            <a:ext cx="826770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1A28EB-84CB-4E02-DED7-C70153E3D077}"/>
              </a:ext>
            </a:extLst>
          </p:cNvPr>
          <p:cNvSpPr/>
          <p:nvPr/>
        </p:nvSpPr>
        <p:spPr>
          <a:xfrm>
            <a:off x="3204549" y="5625884"/>
            <a:ext cx="790828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FD3ED67-16FF-78BC-8C5C-4F03165B6641}"/>
              </a:ext>
            </a:extLst>
          </p:cNvPr>
          <p:cNvSpPr/>
          <p:nvPr/>
        </p:nvSpPr>
        <p:spPr>
          <a:xfrm>
            <a:off x="3672174" y="2733948"/>
            <a:ext cx="1507428" cy="403278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8A6548-26B9-4266-394C-FEB4DB736489}"/>
              </a:ext>
            </a:extLst>
          </p:cNvPr>
          <p:cNvSpPr/>
          <p:nvPr/>
        </p:nvSpPr>
        <p:spPr>
          <a:xfrm>
            <a:off x="394935" y="6007988"/>
            <a:ext cx="979656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C98E35-6804-FED4-4741-54417ADD4169}"/>
              </a:ext>
            </a:extLst>
          </p:cNvPr>
          <p:cNvSpPr/>
          <p:nvPr/>
        </p:nvSpPr>
        <p:spPr>
          <a:xfrm>
            <a:off x="1687611" y="6006761"/>
            <a:ext cx="1144158" cy="40327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BD6045-F9CA-DEDD-4BC8-622914DA6B29}"/>
              </a:ext>
            </a:extLst>
          </p:cNvPr>
          <p:cNvSpPr txBox="1"/>
          <p:nvPr/>
        </p:nvSpPr>
        <p:spPr>
          <a:xfrm>
            <a:off x="323023" y="436418"/>
            <a:ext cx="48648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III. Vocabulaire : </a:t>
            </a:r>
          </a:p>
          <a:p>
            <a:r>
              <a:rPr lang="fr-FR" sz="3200" dirty="0"/>
              <a:t>les membres de la famille</a:t>
            </a: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958CF11-04B8-AA14-5C33-A0DBDFB93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093457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983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BF5B4A5-E420-3AD9-F463-3C7B09664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3 p.28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288C52-0203-E194-F3FD-9DA1387638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792" t="-116" r="206" b="116"/>
          <a:stretch/>
        </p:blipFill>
        <p:spPr>
          <a:xfrm>
            <a:off x="3405147" y="1675227"/>
            <a:ext cx="5333893" cy="4394199"/>
          </a:xfrm>
          <a:prstGeom prst="rect">
            <a:avLst/>
          </a:prstGeom>
        </p:spPr>
      </p:pic>
      <p:pic>
        <p:nvPicPr>
          <p:cNvPr id="4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E4CA27A1-5C53-DC2E-651C-31FAAECD54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9910" y="411052"/>
            <a:ext cx="2222090" cy="124992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CAB44AE-9504-F0DF-AF31-A402B7CCA5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093457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48858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28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La famille</a:t>
            </a:r>
            <a:br>
              <a:rPr lang="en-US" sz="4800" dirty="0"/>
            </a:br>
            <a:r>
              <a:rPr lang="en-US" sz="2000" dirty="0">
                <a:hlinkClick r:id="rId3"/>
              </a:rPr>
              <a:t>https://create.kahoot.it/details/7e4e1232-150f-4a04-8b7b-a918a0d53065</a:t>
            </a:r>
            <a:br>
              <a:rPr lang="en-US" sz="2000" dirty="0"/>
            </a:br>
            <a:endParaRPr lang="en-US" sz="20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0BB97B6-2958-79A5-2DAF-32B3504AE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093457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U2L3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nationality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origin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355695"/>
            <a:ext cx="4777740" cy="19265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famille</a:t>
            </a:r>
            <a:endParaRPr lang="en-US" sz="4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081" y="2872899"/>
            <a:ext cx="3941156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en-US" sz="3200" dirty="0"/>
              <a:t>La petite fille </a:t>
            </a:r>
            <a:r>
              <a:rPr lang="en-US" sz="3200" dirty="0" err="1"/>
              <a:t>n’a</a:t>
            </a:r>
            <a:r>
              <a:rPr lang="en-US" sz="3200" dirty="0"/>
              <a:t> pas de frère </a:t>
            </a:r>
            <a:r>
              <a:rPr lang="en-US" sz="3200" dirty="0" err="1"/>
              <a:t>ni</a:t>
            </a:r>
            <a:r>
              <a:rPr lang="en-US" sz="3200" dirty="0"/>
              <a:t> de </a:t>
            </a:r>
            <a:r>
              <a:rPr lang="fr-FR" sz="3200" dirty="0"/>
              <a:t>sœur</a:t>
            </a:r>
            <a:r>
              <a:rPr lang="en-US" sz="3200" dirty="0"/>
              <a:t>, </a:t>
            </a:r>
            <a:r>
              <a:rPr lang="en-US" sz="3200" dirty="0" err="1"/>
              <a:t>elle</a:t>
            </a:r>
            <a:r>
              <a:rPr lang="en-US" sz="3200" dirty="0"/>
              <a:t> </a:t>
            </a:r>
            <a:r>
              <a:rPr lang="en-US" sz="3200" dirty="0" err="1"/>
              <a:t>est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fille unique</a:t>
            </a:r>
            <a:r>
              <a:rPr lang="en-US" sz="32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r="5040"/>
          <a:stretch/>
        </p:blipFill>
        <p:spPr bwMode="auto">
          <a:xfrm>
            <a:off x="4754881" y="10"/>
            <a:ext cx="743712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127D1-31E3-E659-3C6C-6D89294733F6}"/>
              </a:ext>
            </a:extLst>
          </p:cNvPr>
          <p:cNvSpPr/>
          <p:nvPr/>
        </p:nvSpPr>
        <p:spPr>
          <a:xfrm>
            <a:off x="1988820" y="5234940"/>
            <a:ext cx="1882140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CF8A5FC-714A-7D59-0D76-C7833C473C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59583" y="420141"/>
            <a:ext cx="2029369" cy="1141520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0D621D40-1229-DF0C-0227-3CFECF68BD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093457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7771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3C155C8-95C6-EA6A-718B-CC9C759003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4492" y="427036"/>
            <a:ext cx="2057508" cy="1157348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65C11F4A-BCF9-D6BF-9EDA-D1795EFA4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093457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ma famille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971902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7F9B79-5B70-B62F-FB4B-08E894AB3CAF}"/>
              </a:ext>
            </a:extLst>
          </p:cNvPr>
          <p:cNvSpPr/>
          <p:nvPr/>
        </p:nvSpPr>
        <p:spPr>
          <a:xfrm>
            <a:off x="1459349" y="5314088"/>
            <a:ext cx="1930400" cy="2826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7D30A32-5565-9D23-D111-99D8DDC97EA1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80028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A5DDC6-977C-6238-F2E4-640F7742A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35" y="2331065"/>
            <a:ext cx="3223310" cy="4351339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dirty="0"/>
              <a:t>Qui est le plus jeune joueur de l’équipe de France ? Il a quel âge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dirty="0"/>
              <a:t>Qui est le plus vieux joueur ? Il a quel âge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dirty="0"/>
              <a:t>Et toi? Tu as quel âge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47B1CA-7249-772E-635C-AC73086E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3963E3-B86F-E748-6F65-8B8CA75C0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268" y="513974"/>
            <a:ext cx="8040094" cy="627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8080D7F-3D29-A062-6BF2-50EE4DA23FBE}"/>
              </a:ext>
            </a:extLst>
          </p:cNvPr>
          <p:cNvSpPr txBox="1"/>
          <p:nvPr/>
        </p:nvSpPr>
        <p:spPr>
          <a:xfrm>
            <a:off x="118872" y="513974"/>
            <a:ext cx="3634593" cy="15099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1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Passons</a:t>
            </a:r>
            <a:r>
              <a:rPr lang="en-US" sz="3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au point de </a:t>
            </a:r>
            <a:r>
              <a:rPr lang="en-US" sz="31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1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L’âge</a:t>
            </a:r>
            <a:endParaRPr lang="en-US" sz="31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DEF2EF8-96F3-3DEE-7E13-1F71EB7E92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03869" y="420141"/>
            <a:ext cx="1285083" cy="72285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9780518-6CFB-9CAD-1844-0B30C21AC8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746867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9014607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DF61B8-BB5B-ACC5-0D8A-800D4D3BD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7306" cy="1325563"/>
          </a:xfrm>
        </p:spPr>
        <p:txBody>
          <a:bodyPr/>
          <a:lstStyle/>
          <a:p>
            <a:r>
              <a:rPr lang="fr-FR" b="1" dirty="0"/>
              <a:t>IV. Vocabulaire : </a:t>
            </a:r>
            <a:r>
              <a:rPr lang="fr-FR" dirty="0"/>
              <a:t>Dire l’âge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4B7BD2EF-0B86-3BD6-8E15-C4492521F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776495"/>
              </p:ext>
            </p:extLst>
          </p:nvPr>
        </p:nvGraphicFramePr>
        <p:xfrm>
          <a:off x="838200" y="1825625"/>
          <a:ext cx="6907306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7306">
                  <a:extLst>
                    <a:ext uri="{9D8B030D-6E8A-4147-A177-3AD203B41FA5}">
                      <a16:colId xmlns:a16="http://schemas.microsoft.com/office/drawing/2014/main" val="3897030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Dire l’âge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268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 dirty="0"/>
                        <a:t>Gabriel a 11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634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 dirty="0"/>
                        <a:t>Enzo a 13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268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3200" dirty="0"/>
                        <a:t>Alice a 17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340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54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Pour dire l’âge, on utilise : </a:t>
                      </a:r>
                    </a:p>
                    <a:p>
                      <a:pPr algn="ctr"/>
                      <a:r>
                        <a:rPr lang="fr-FR" sz="3200" dirty="0"/>
                        <a:t>Sujet + verbe AVOIR + ____ ans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203962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6BDF5D-A0D7-2CB7-D187-34B8CF0D7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477668-FAA8-D69E-B6E5-88FFB3535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707" y="906490"/>
            <a:ext cx="3822246" cy="143155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09818A6-2BB8-E413-769F-5ED5F1DA1AEB}"/>
              </a:ext>
            </a:extLst>
          </p:cNvPr>
          <p:cNvSpPr/>
          <p:nvPr/>
        </p:nvSpPr>
        <p:spPr>
          <a:xfrm>
            <a:off x="908424" y="2480235"/>
            <a:ext cx="1261035" cy="4482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35DEF6-38D6-9C97-9295-F28299654778}"/>
              </a:ext>
            </a:extLst>
          </p:cNvPr>
          <p:cNvSpPr/>
          <p:nvPr/>
        </p:nvSpPr>
        <p:spPr>
          <a:xfrm>
            <a:off x="908425" y="3054444"/>
            <a:ext cx="824752" cy="4482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C696F7-5DB9-80E8-13DF-D2857854A43A}"/>
              </a:ext>
            </a:extLst>
          </p:cNvPr>
          <p:cNvSpPr/>
          <p:nvPr/>
        </p:nvSpPr>
        <p:spPr>
          <a:xfrm>
            <a:off x="908424" y="3637617"/>
            <a:ext cx="824753" cy="4482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40B528-1D54-772A-3E5B-8FCA9C5DBBC3}"/>
              </a:ext>
            </a:extLst>
          </p:cNvPr>
          <p:cNvSpPr/>
          <p:nvPr/>
        </p:nvSpPr>
        <p:spPr>
          <a:xfrm>
            <a:off x="1684281" y="5272182"/>
            <a:ext cx="872564" cy="4482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E37EA9-3B99-5C73-892F-8C42BC03F0D2}"/>
              </a:ext>
            </a:extLst>
          </p:cNvPr>
          <p:cNvSpPr/>
          <p:nvPr/>
        </p:nvSpPr>
        <p:spPr>
          <a:xfrm>
            <a:off x="2206813" y="2483224"/>
            <a:ext cx="237564" cy="44823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9908D0-13C8-F64C-6731-B76B252758D9}"/>
              </a:ext>
            </a:extLst>
          </p:cNvPr>
          <p:cNvSpPr/>
          <p:nvPr/>
        </p:nvSpPr>
        <p:spPr>
          <a:xfrm>
            <a:off x="1780989" y="3054444"/>
            <a:ext cx="237564" cy="44823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459E15-50AE-E4D4-E744-5A3E3275294A}"/>
              </a:ext>
            </a:extLst>
          </p:cNvPr>
          <p:cNvSpPr/>
          <p:nvPr/>
        </p:nvSpPr>
        <p:spPr>
          <a:xfrm>
            <a:off x="1780989" y="3637617"/>
            <a:ext cx="237564" cy="44823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564077-7BA1-8E8E-1524-8D8B6F2063DB}"/>
              </a:ext>
            </a:extLst>
          </p:cNvPr>
          <p:cNvSpPr/>
          <p:nvPr/>
        </p:nvSpPr>
        <p:spPr>
          <a:xfrm>
            <a:off x="2874345" y="5272182"/>
            <a:ext cx="2186639" cy="44823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202BA3-1A2E-ED56-5487-DC9762EF02CD}"/>
              </a:ext>
            </a:extLst>
          </p:cNvPr>
          <p:cNvSpPr/>
          <p:nvPr/>
        </p:nvSpPr>
        <p:spPr>
          <a:xfrm>
            <a:off x="2495877" y="2480235"/>
            <a:ext cx="1131842" cy="44823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51BD20-ADCE-D9C0-254B-C765D035D741}"/>
              </a:ext>
            </a:extLst>
          </p:cNvPr>
          <p:cNvSpPr/>
          <p:nvPr/>
        </p:nvSpPr>
        <p:spPr>
          <a:xfrm>
            <a:off x="2074585" y="3054444"/>
            <a:ext cx="1131842" cy="44823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BBCB8B-DA5D-4D9A-7809-75443EFE7DEA}"/>
              </a:ext>
            </a:extLst>
          </p:cNvPr>
          <p:cNvSpPr/>
          <p:nvPr/>
        </p:nvSpPr>
        <p:spPr>
          <a:xfrm>
            <a:off x="2076430" y="3640138"/>
            <a:ext cx="1131842" cy="44823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AC7736-349D-9D99-0CCE-C5B492ECCA3B}"/>
              </a:ext>
            </a:extLst>
          </p:cNvPr>
          <p:cNvSpPr/>
          <p:nvPr/>
        </p:nvSpPr>
        <p:spPr>
          <a:xfrm>
            <a:off x="5378483" y="5272182"/>
            <a:ext cx="1606925" cy="44823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EC94F5-C985-8028-DCCA-98EA90399699}"/>
              </a:ext>
            </a:extLst>
          </p:cNvPr>
          <p:cNvSpPr/>
          <p:nvPr/>
        </p:nvSpPr>
        <p:spPr>
          <a:xfrm>
            <a:off x="831475" y="4734030"/>
            <a:ext cx="6907306" cy="10705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2" name="Picture 4" descr="Le Verbe Avoir L'Objectif: to learn the verb avoir in the present tense and  to be able to use it in context By: B. Antoniazzi DDE French 1 U1 L2C AVOIR.  -">
            <a:extLst>
              <a:ext uri="{FF2B5EF4-FFF2-40B4-BE49-F238E27FC236}">
                <a16:creationId xmlns:a16="http://schemas.microsoft.com/office/drawing/2014/main" id="{6CB1606C-E48D-9723-6997-6C81A7397D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8" r="22408" b="12853"/>
          <a:stretch/>
        </p:blipFill>
        <p:spPr bwMode="auto">
          <a:xfrm>
            <a:off x="8182233" y="2448632"/>
            <a:ext cx="3716307" cy="379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E0B0E13-615A-7322-AF9D-992F9894F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3394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B056056-8B1A-67DC-FAFE-03452727D4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270"/>
          <a:stretch/>
        </p:blipFill>
        <p:spPr>
          <a:xfrm>
            <a:off x="1221329" y="1123527"/>
            <a:ext cx="4637279" cy="46048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F7FB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46C5881C-9294-C84B-1535-85F8B2D382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47"/>
          <a:stretch/>
        </p:blipFill>
        <p:spPr>
          <a:xfrm>
            <a:off x="6343240" y="1123527"/>
            <a:ext cx="4299585" cy="46048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A6EDBC-4DCF-7194-4CD9-2CCB4BE3C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3C2C3D9-84E5-2B99-3C4C-84BF972876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96001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EC2949A-7F87-47E8-AAFC-FF74A970C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393" y="643466"/>
            <a:ext cx="10413214" cy="557106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A2E64F-ADAE-A7DA-B9D7-7E597974A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0135712-2A34-1D69-CD76-73EE434022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12314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203278-0D43-7993-E07C-D1ECE6C23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37DFC1-EB6F-8429-46DB-59DA9499A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263830"/>
            <a:ext cx="10905066" cy="321699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54785-76B1-5C97-CC03-336C4C8DB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36C53F3-B521-F729-2153-FF1DE117BE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7166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9C9E6-2C55-9A70-1FF7-333D85D54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 verbes ÊTRE et AVOIR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64EC2B-0084-786A-2078-46D0FEF70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868520"/>
            <a:ext cx="10905066" cy="400761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33F30-06EE-FBC9-06C1-634215BF9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23CA504-8C50-988A-73FD-5A799102EC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8894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4152D-DCEF-A92F-9F32-F4154CD5C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ton tour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EBD447-3234-D260-C3C7-8627F073E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i="1" dirty="0"/>
              <a:t>Dessine ta famille et présente les membres : prénom, âge, lien familial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4D7149-6D25-528D-4255-1C0EFE63F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7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41AF9233-7FA2-1E3B-8A51-868B1D4237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411052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1055DFA-D0F8-3CA6-00AE-743A5296E7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2015216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976" y="629380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200880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546004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7" y="66067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7" y="705500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1FA0C-5B76-A8F0-6AD2-FAD82596AEB4}"/>
              </a:ext>
            </a:extLst>
          </p:cNvPr>
          <p:cNvSpPr txBox="1"/>
          <p:nvPr/>
        </p:nvSpPr>
        <p:spPr>
          <a:xfrm>
            <a:off x="581629" y="2172349"/>
            <a:ext cx="3893063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Kylian </a:t>
            </a:r>
            <a:r>
              <a:rPr lang="fr-FR" sz="2400" dirty="0" err="1"/>
              <a:t>Mbappé</a:t>
            </a:r>
            <a:r>
              <a:rPr lang="fr-FR" sz="2400" dirty="0"/>
              <a:t> est </a:t>
            </a:r>
            <a:r>
              <a:rPr lang="fr-FR" sz="2400" dirty="0">
                <a:solidFill>
                  <a:srgbClr val="FF0000"/>
                </a:solidFill>
              </a:rPr>
              <a:t>français</a:t>
            </a:r>
            <a:r>
              <a:rPr lang="fr-FR" sz="2400" dirty="0"/>
              <a:t> et ses parents sont d’origine </a:t>
            </a:r>
            <a:r>
              <a:rPr lang="fr-FR" sz="2400" dirty="0">
                <a:solidFill>
                  <a:srgbClr val="FF0000"/>
                </a:solidFill>
              </a:rPr>
              <a:t>étrangère</a:t>
            </a:r>
            <a:r>
              <a:rPr lang="fr-FR" sz="2400" dirty="0"/>
              <a:t>. Son père </a:t>
            </a:r>
            <a:r>
              <a:rPr lang="fr-FR" sz="2400" dirty="0">
                <a:solidFill>
                  <a:srgbClr val="FF0000"/>
                </a:solidFill>
              </a:rPr>
              <a:t>est</a:t>
            </a:r>
            <a:r>
              <a:rPr lang="fr-FR" sz="2400" dirty="0"/>
              <a:t> d’origine camerounaise et sa </a:t>
            </a:r>
            <a:r>
              <a:rPr lang="fr-FR" sz="2400" dirty="0">
                <a:solidFill>
                  <a:srgbClr val="FF0000"/>
                </a:solidFill>
              </a:rPr>
              <a:t>mère</a:t>
            </a:r>
            <a:r>
              <a:rPr lang="fr-FR" sz="2400" dirty="0"/>
              <a:t> est d’origine </a:t>
            </a:r>
            <a:r>
              <a:rPr lang="fr-FR" sz="2400" dirty="0">
                <a:solidFill>
                  <a:srgbClr val="FF0000"/>
                </a:solidFill>
              </a:rPr>
              <a:t>algérienne</a:t>
            </a:r>
            <a:r>
              <a:rPr lang="fr-FR" sz="2400" dirty="0"/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B71D0F-9D3B-AE62-D79E-744F9F9D43BC}"/>
              </a:ext>
            </a:extLst>
          </p:cNvPr>
          <p:cNvSpPr txBox="1"/>
          <p:nvPr/>
        </p:nvSpPr>
        <p:spPr>
          <a:xfrm>
            <a:off x="3423890" y="2363727"/>
            <a:ext cx="1050802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A06D36-DBA0-CF5D-742D-DDD7EB03D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72344" y="2229211"/>
            <a:ext cx="5653941" cy="412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630F92A-F7C8-F09C-D77F-3FFAA6443F5B}"/>
              </a:ext>
            </a:extLst>
          </p:cNvPr>
          <p:cNvSpPr/>
          <p:nvPr/>
        </p:nvSpPr>
        <p:spPr>
          <a:xfrm>
            <a:off x="2278117" y="3441044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4F450D-ADA2-0DFB-BCD9-551D77D6CAAE}"/>
              </a:ext>
            </a:extLst>
          </p:cNvPr>
          <p:cNvSpPr txBox="1"/>
          <p:nvPr/>
        </p:nvSpPr>
        <p:spPr>
          <a:xfrm>
            <a:off x="2002759" y="3998563"/>
            <a:ext cx="1050802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FD220A-A485-800E-3DDE-476F2B70B228}"/>
              </a:ext>
            </a:extLst>
          </p:cNvPr>
          <p:cNvSpPr txBox="1"/>
          <p:nvPr/>
        </p:nvSpPr>
        <p:spPr>
          <a:xfrm>
            <a:off x="3649999" y="4571846"/>
            <a:ext cx="824693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C0F8EA8-BDFA-7049-4BC2-FA26522A8BAB}"/>
              </a:ext>
            </a:extLst>
          </p:cNvPr>
          <p:cNvSpPr/>
          <p:nvPr/>
        </p:nvSpPr>
        <p:spPr>
          <a:xfrm>
            <a:off x="2600976" y="5065159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pic>
        <p:nvPicPr>
          <p:cNvPr id="11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0BC6F80-96E8-3013-96C6-8D6CD8707A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4492" y="427036"/>
            <a:ext cx="2057508" cy="115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65EB27-C7D4-C7BA-DAA1-7FCD23DDF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7 p.30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9412A2-E6B4-9459-B2CF-B6341C1DF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091" y="3124200"/>
            <a:ext cx="5772770" cy="310286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215D95D-C01D-FDC8-0928-328B27AE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pic>
        <p:nvPicPr>
          <p:cNvPr id="7" name="EXPLORE_1_LE_PISTE038">
            <a:hlinkClick r:id="" action="ppaction://media"/>
            <a:extLst>
              <a:ext uri="{FF2B5EF4-FFF2-40B4-BE49-F238E27FC236}">
                <a16:creationId xmlns:a16="http://schemas.microsoft.com/office/drawing/2014/main" id="{93FFFFA5-FA62-52AF-2FDF-2879714F4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51754" y="3261994"/>
            <a:ext cx="601345" cy="601345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B9464593-CBEF-998A-F41C-E750B5A8B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443210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FFDD09-36FE-2673-23A3-A36834B96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14,15 p.33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37286C2-8D50-68EE-1C9D-BE51C63C1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13428" y="643466"/>
            <a:ext cx="5908475" cy="556873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41A7-5C1A-594E-5A7E-A5A29E2C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31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CC49F5AE-1AF3-E17F-06B8-17D6440164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143500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0F3A6969-BCC8-E12C-9780-344B65DB64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846748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2800" b="1" i="0" dirty="0">
                <a:solidFill>
                  <a:srgbClr val="3A3A3A"/>
                </a:solidFill>
                <a:effectLst/>
                <a:latin typeface="Nunito" pitchFamily="2" charset="0"/>
              </a:rPr>
              <a:t>Être &amp; Avoir</a:t>
            </a:r>
            <a:br>
              <a:rPr lang="fr-FR" sz="2800" b="1" i="0" dirty="0">
                <a:solidFill>
                  <a:srgbClr val="3A3A3A"/>
                </a:solidFill>
                <a:effectLst/>
                <a:latin typeface="Nunito" pitchFamily="2" charset="0"/>
              </a:rPr>
            </a:br>
            <a:r>
              <a:rPr lang="en-US" sz="1800" dirty="0">
                <a:hlinkClick r:id="rId3"/>
              </a:rPr>
              <a:t>https://dashboard.blooket.com/set/6312259775d101cbe4555ace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>
                <a:hlinkClick r:id="rId4"/>
              </a:rPr>
              <a:t>https://create.kahoot.it/details/f32fd22d-04a5-4c0f-bd86-fc8fd0566b8c</a:t>
            </a:r>
            <a:br>
              <a:rPr lang="en-US" sz="1800" dirty="0"/>
            </a:br>
            <a:br>
              <a:rPr lang="en-US" sz="1800" dirty="0"/>
            </a:br>
            <a:endParaRPr lang="en-US" sz="48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4036801-DC28-6DDC-0590-75269C858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A5DDC6-977C-6238-F2E4-640F7742A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35" y="2331065"/>
            <a:ext cx="3223310" cy="4351339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dirty="0"/>
              <a:t>Qui le plus jeune joueur de l’équipe de France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dirty="0"/>
              <a:t>Quel âge a le joueur du Real Madrid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dirty="0"/>
              <a:t>Quel âge a Ngolo Kanté aujourd’hui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dirty="0"/>
              <a:t>Et toi? Tu as quel âge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47B1CA-7249-772E-635C-AC73086E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3963E3-B86F-E748-6F65-8B8CA75C0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268" y="513974"/>
            <a:ext cx="8040094" cy="627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8080D7F-3D29-A062-6BF2-50EE4DA23FBE}"/>
              </a:ext>
            </a:extLst>
          </p:cNvPr>
          <p:cNvSpPr txBox="1"/>
          <p:nvPr/>
        </p:nvSpPr>
        <p:spPr>
          <a:xfrm>
            <a:off x="118872" y="513974"/>
            <a:ext cx="3634593" cy="15099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1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Revenons</a:t>
            </a:r>
            <a:r>
              <a:rPr lang="en-US" sz="3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au point de </a:t>
            </a:r>
            <a:r>
              <a:rPr lang="en-US" sz="31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1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L’âge</a:t>
            </a:r>
            <a:endParaRPr lang="en-US" sz="31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240F78F-C431-D65B-B946-73D485C240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59583" y="420141"/>
            <a:ext cx="2029369" cy="1141520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89C7725-49F8-0C92-028E-C513AE0A2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72580054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703B5E8-7C57-E477-4D8A-6EABE7B2D9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4492" y="427036"/>
            <a:ext cx="2057508" cy="1157348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8597209B-6A51-A276-94C7-0DB2BB4D4C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0336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01" y="235478"/>
            <a:ext cx="11119787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700" dirty="0">
                <a:solidFill>
                  <a:srgbClr val="FFFFFF"/>
                </a:solidFill>
              </a:rPr>
              <a:t>V. </a:t>
            </a:r>
            <a:r>
              <a:rPr lang="en-US" sz="3700" dirty="0" err="1">
                <a:solidFill>
                  <a:srgbClr val="FFFFFF"/>
                </a:solidFill>
              </a:rPr>
              <a:t>Compréhension</a:t>
            </a:r>
            <a:r>
              <a:rPr lang="en-US" sz="3700" dirty="0">
                <a:solidFill>
                  <a:srgbClr val="FFFFFF"/>
                </a:solidFill>
              </a:rPr>
              <a:t> de </a:t>
            </a:r>
            <a:r>
              <a:rPr lang="en-US" sz="3700" dirty="0" err="1">
                <a:solidFill>
                  <a:srgbClr val="FFFFFF"/>
                </a:solidFill>
              </a:rPr>
              <a:t>texte</a:t>
            </a:r>
            <a:r>
              <a:rPr lang="en-US" sz="3700" dirty="0">
                <a:solidFill>
                  <a:srgbClr val="FFFFFF"/>
                </a:solidFill>
              </a:rPr>
              <a:t> (doc 2)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2118EA-42B4-5E59-D81A-C8DEB66FA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306943"/>
            <a:ext cx="5726518" cy="25196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3E5029E-327B-8E1A-4F94-1AB24976A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12754"/>
            <a:ext cx="5567672" cy="388345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31079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A562B1-B74D-843E-7275-F14DF83F61F1}"/>
              </a:ext>
            </a:extLst>
          </p:cNvPr>
          <p:cNvSpPr txBox="1"/>
          <p:nvPr/>
        </p:nvSpPr>
        <p:spPr>
          <a:xfrm>
            <a:off x="3639670" y="3951639"/>
            <a:ext cx="4912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Vrai</a:t>
            </a:r>
          </a:p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Faux. C’est le frère d’Anaïs.</a:t>
            </a:r>
          </a:p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Faux. Ce sont les cousines de Loïc.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2290D4C-0DFF-69EB-24D2-9F7E3E6AEA8F}"/>
              </a:ext>
            </a:extLst>
          </p:cNvPr>
          <p:cNvSpPr txBox="1"/>
          <p:nvPr/>
        </p:nvSpPr>
        <p:spPr>
          <a:xfrm>
            <a:off x="4760257" y="5125027"/>
            <a:ext cx="4912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Ce sont les jumelles </a:t>
            </a:r>
            <a:r>
              <a:rPr lang="fr-FR" dirty="0" err="1">
                <a:solidFill>
                  <a:srgbClr val="00B0F0"/>
                </a:solidFill>
              </a:rPr>
              <a:t>Eliette</a:t>
            </a:r>
            <a:r>
              <a:rPr lang="fr-FR" dirty="0">
                <a:solidFill>
                  <a:srgbClr val="00B0F0"/>
                </a:solidFill>
              </a:rPr>
              <a:t> et Lorie.</a:t>
            </a:r>
          </a:p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C’est Marie.</a:t>
            </a:r>
          </a:p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C’est Maxence.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B1FFF9-9BF8-763C-EDDF-50C972872447}"/>
              </a:ext>
            </a:extLst>
          </p:cNvPr>
          <p:cNvSpPr txBox="1"/>
          <p:nvPr/>
        </p:nvSpPr>
        <p:spPr>
          <a:xfrm>
            <a:off x="5391364" y="6200631"/>
            <a:ext cx="4912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Marie a soixante-neuf (69) ans.</a:t>
            </a:r>
          </a:p>
          <a:p>
            <a:pPr marL="342900" indent="-342900">
              <a:buAutoNum type="arabicPeriod"/>
            </a:pPr>
            <a:r>
              <a:rPr lang="fr-FR" dirty="0">
                <a:solidFill>
                  <a:srgbClr val="00B0F0"/>
                </a:solidFill>
              </a:rPr>
              <a:t>Maxence a vingt-deux (22) ans.</a:t>
            </a:r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A128EC10-7A4E-021E-0B18-1ECF53EA16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53448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B2C8DC9C-47C0-852C-D7DC-0143E61B24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450075"/>
              </p:ext>
            </p:extLst>
          </p:nvPr>
        </p:nvGraphicFramePr>
        <p:xfrm>
          <a:off x="838200" y="2248124"/>
          <a:ext cx="1006357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1814">
                  <a:extLst>
                    <a:ext uri="{9D8B030D-6E8A-4147-A177-3AD203B41FA5}">
                      <a16:colId xmlns:a16="http://schemas.microsoft.com/office/drawing/2014/main" val="1023129336"/>
                    </a:ext>
                  </a:extLst>
                </a:gridCol>
                <a:gridCol w="5091765">
                  <a:extLst>
                    <a:ext uri="{9D8B030D-6E8A-4147-A177-3AD203B41FA5}">
                      <a16:colId xmlns:a16="http://schemas.microsoft.com/office/drawing/2014/main" val="3818171412"/>
                    </a:ext>
                  </a:extLst>
                </a:gridCol>
              </a:tblGrid>
              <a:tr h="280227">
                <a:tc>
                  <a:txBody>
                    <a:bodyPr/>
                    <a:lstStyle/>
                    <a:p>
                      <a:r>
                        <a:rPr lang="fr-FR" sz="2400" dirty="0"/>
                        <a:t>Présenter quelqu’un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Décrire quelqu’un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032227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r>
                        <a:rPr lang="fr-FR" sz="2400" dirty="0"/>
                        <a:t>C’est Marie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Elles sont drôles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824616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r>
                        <a:rPr lang="fr-FR" sz="2400" dirty="0"/>
                        <a:t>C’est Maxence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Elle est dynamique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890932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le frère d’Anaïs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Il est beau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194630"/>
                  </a:ext>
                </a:extLst>
              </a:tr>
              <a:tr h="405480">
                <a:tc>
                  <a:txBody>
                    <a:bodyPr/>
                    <a:lstStyle/>
                    <a:p>
                      <a:r>
                        <a:rPr lang="fr-FR" sz="2400" dirty="0"/>
                        <a:t>Ce sont les cousines de Loïc.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607730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Ce sont les jumelles </a:t>
                      </a:r>
                      <a:r>
                        <a:rPr lang="fr-FR" sz="2400" dirty="0" err="1"/>
                        <a:t>Eliette</a:t>
                      </a:r>
                      <a:r>
                        <a:rPr lang="fr-FR" sz="2400" dirty="0"/>
                        <a:t> et Lorie.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099562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2DCE5D-B4B1-4F25-27A9-CC48E2366D4C}"/>
              </a:ext>
            </a:extLst>
          </p:cNvPr>
          <p:cNvSpPr/>
          <p:nvPr/>
        </p:nvSpPr>
        <p:spPr>
          <a:xfrm>
            <a:off x="838202" y="2740030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F0B353-0F04-8177-1474-8E83C74524A5}"/>
              </a:ext>
            </a:extLst>
          </p:cNvPr>
          <p:cNvSpPr/>
          <p:nvPr/>
        </p:nvSpPr>
        <p:spPr>
          <a:xfrm>
            <a:off x="838202" y="3192714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DFECFA-1157-4D3F-C0DE-9047B984F97C}"/>
              </a:ext>
            </a:extLst>
          </p:cNvPr>
          <p:cNvSpPr/>
          <p:nvPr/>
        </p:nvSpPr>
        <p:spPr>
          <a:xfrm>
            <a:off x="838201" y="3645398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4A4CC0-6DB4-E47F-76E3-F7693CA7A906}"/>
              </a:ext>
            </a:extLst>
          </p:cNvPr>
          <p:cNvSpPr/>
          <p:nvPr/>
        </p:nvSpPr>
        <p:spPr>
          <a:xfrm>
            <a:off x="838202" y="4122055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CCA987-C438-A474-99D1-6831AC8CE64D}"/>
              </a:ext>
            </a:extLst>
          </p:cNvPr>
          <p:cNvSpPr/>
          <p:nvPr/>
        </p:nvSpPr>
        <p:spPr>
          <a:xfrm>
            <a:off x="838202" y="4574739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F5BF1D-ECEB-20CD-5139-EED10020F4A0}"/>
              </a:ext>
            </a:extLst>
          </p:cNvPr>
          <p:cNvSpPr/>
          <p:nvPr/>
        </p:nvSpPr>
        <p:spPr>
          <a:xfrm>
            <a:off x="5869990" y="2740030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84088C-ABDE-06C6-93A7-441FA6A25665}"/>
              </a:ext>
            </a:extLst>
          </p:cNvPr>
          <p:cNvSpPr/>
          <p:nvPr/>
        </p:nvSpPr>
        <p:spPr>
          <a:xfrm>
            <a:off x="5869990" y="3192714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A0786E-2785-493A-9B23-2F6AFB58BB49}"/>
              </a:ext>
            </a:extLst>
          </p:cNvPr>
          <p:cNvSpPr/>
          <p:nvPr/>
        </p:nvSpPr>
        <p:spPr>
          <a:xfrm>
            <a:off x="5869989" y="3645398"/>
            <a:ext cx="4897582" cy="3671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58DDE0B2-64B5-9A05-D5F1-BBEAEA3186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0450" y="436759"/>
            <a:ext cx="2459990" cy="1383744"/>
          </a:xfrm>
          <a:prstGeom prst="rect">
            <a:avLst/>
          </a:prstGeom>
        </p:spPr>
      </p:pic>
      <p:graphicFrame>
        <p:nvGraphicFramePr>
          <p:cNvPr id="15" name="Diagramme 2">
            <a:extLst>
              <a:ext uri="{FF2B5EF4-FFF2-40B4-BE49-F238E27FC236}">
                <a16:creationId xmlns:a16="http://schemas.microsoft.com/office/drawing/2014/main" id="{54933A7F-682B-D51C-6477-027E480A4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39712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ma famille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012228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7F9B79-5B70-B62F-FB4B-08E894AB3CAF}"/>
              </a:ext>
            </a:extLst>
          </p:cNvPr>
          <p:cNvSpPr/>
          <p:nvPr/>
        </p:nvSpPr>
        <p:spPr>
          <a:xfrm>
            <a:off x="5047673" y="4952938"/>
            <a:ext cx="2121530" cy="2875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7D30A32-5565-9D23-D111-99D8DDC97EA1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7C256D-B16C-2ADB-FF08-83B8C1787BBC}"/>
              </a:ext>
            </a:extLst>
          </p:cNvPr>
          <p:cNvSpPr/>
          <p:nvPr/>
        </p:nvSpPr>
        <p:spPr>
          <a:xfrm>
            <a:off x="5057918" y="5309794"/>
            <a:ext cx="2121530" cy="2875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94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Présenter</a:t>
            </a:r>
            <a:r>
              <a:rPr lang="en-US" sz="3067" b="1" dirty="0">
                <a:latin typeface="+mj-lt"/>
                <a:ea typeface="+mj-ea"/>
                <a:cs typeface="+mj-cs"/>
              </a:rPr>
              <a:t> et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quelqu’un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" r="15408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5" y="1890314"/>
            <a:ext cx="41379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Journaliste : Bonjour Mme Hernandez !</a:t>
            </a:r>
          </a:p>
          <a:p>
            <a:r>
              <a:rPr lang="fr-FR" sz="2400" dirty="0"/>
              <a:t>Mme H : Bonjour monsieur.</a:t>
            </a:r>
          </a:p>
          <a:p>
            <a:r>
              <a:rPr lang="fr-FR" sz="2400" dirty="0"/>
              <a:t>J : </a:t>
            </a:r>
            <a:r>
              <a:rPr lang="fr-FR" sz="2400" dirty="0">
                <a:solidFill>
                  <a:srgbClr val="FF0000"/>
                </a:solidFill>
              </a:rPr>
              <a:t>Qui</a:t>
            </a:r>
            <a:r>
              <a:rPr lang="fr-FR" sz="2400" dirty="0"/>
              <a:t> est-ce ? </a:t>
            </a:r>
          </a:p>
          <a:p>
            <a:r>
              <a:rPr lang="fr-FR" sz="2400" dirty="0"/>
              <a:t>H : </a:t>
            </a:r>
            <a:r>
              <a:rPr lang="fr-FR" sz="2400" dirty="0">
                <a:solidFill>
                  <a:srgbClr val="FF0000"/>
                </a:solidFill>
              </a:rPr>
              <a:t>Ce sont </a:t>
            </a:r>
            <a:r>
              <a:rPr lang="fr-FR" sz="2400" dirty="0"/>
              <a:t>mes enfants, Lucas et Théo.</a:t>
            </a:r>
          </a:p>
          <a:p>
            <a:r>
              <a:rPr lang="fr-FR" sz="2400" dirty="0"/>
              <a:t>J: Ils sont </a:t>
            </a:r>
            <a:r>
              <a:rPr lang="fr-FR" sz="2400" dirty="0">
                <a:solidFill>
                  <a:srgbClr val="FF0000"/>
                </a:solidFill>
              </a:rPr>
              <a:t>jumeaux</a:t>
            </a:r>
            <a:r>
              <a:rPr lang="fr-FR" sz="2400" dirty="0"/>
              <a:t> ?</a:t>
            </a:r>
          </a:p>
          <a:p>
            <a:r>
              <a:rPr lang="fr-FR" sz="2400" dirty="0"/>
              <a:t>H : Non, Lucas a 27 </a:t>
            </a:r>
            <a:r>
              <a:rPr lang="fr-FR" sz="2400" dirty="0">
                <a:solidFill>
                  <a:srgbClr val="FF0000"/>
                </a:solidFill>
              </a:rPr>
              <a:t>ans </a:t>
            </a:r>
            <a:r>
              <a:rPr lang="fr-FR" sz="2400" dirty="0"/>
              <a:t>et Théo a 26 </a:t>
            </a:r>
            <a:r>
              <a:rPr lang="fr-FR" sz="2400" dirty="0">
                <a:solidFill>
                  <a:srgbClr val="FF0000"/>
                </a:solidFill>
              </a:rPr>
              <a:t>ans</a:t>
            </a:r>
            <a:r>
              <a:rPr lang="fr-FR" sz="2400" dirty="0"/>
              <a:t>.</a:t>
            </a:r>
          </a:p>
          <a:p>
            <a:r>
              <a:rPr lang="fr-FR" sz="2400" dirty="0"/>
              <a:t>J : Ils sont </a:t>
            </a:r>
            <a:r>
              <a:rPr lang="fr-FR" sz="2400" dirty="0">
                <a:solidFill>
                  <a:srgbClr val="FF0000"/>
                </a:solidFill>
              </a:rPr>
              <a:t>comment</a:t>
            </a:r>
            <a:r>
              <a:rPr lang="fr-FR" sz="2400" dirty="0"/>
              <a:t> ? </a:t>
            </a:r>
          </a:p>
          <a:p>
            <a:r>
              <a:rPr lang="fr-FR" sz="2400" dirty="0"/>
              <a:t>H : Lucas </a:t>
            </a:r>
            <a:r>
              <a:rPr lang="fr-FR" sz="2400" dirty="0">
                <a:solidFill>
                  <a:srgbClr val="FF0000"/>
                </a:solidFill>
              </a:rPr>
              <a:t>est </a:t>
            </a:r>
            <a:r>
              <a:rPr lang="fr-FR" sz="2400" dirty="0"/>
              <a:t>bavard et Théo est </a:t>
            </a:r>
            <a:r>
              <a:rPr lang="fr-FR" sz="2400" dirty="0">
                <a:solidFill>
                  <a:srgbClr val="FF0000"/>
                </a:solidFill>
              </a:rPr>
              <a:t>drôle</a:t>
            </a:r>
            <a:r>
              <a:rPr lang="fr-FR" sz="2400" dirty="0"/>
              <a:t>. </a:t>
            </a:r>
            <a:r>
              <a:rPr lang="fr-FR" sz="2400" dirty="0">
                <a:solidFill>
                  <a:srgbClr val="FF0000"/>
                </a:solidFill>
              </a:rPr>
              <a:t>Ils sont </a:t>
            </a:r>
            <a:r>
              <a:rPr lang="fr-FR" sz="2400" dirty="0"/>
              <a:t>sérieux et généreux sur le terrain.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8718A-9716-F1B5-7E7D-9F345B793E82}"/>
              </a:ext>
            </a:extLst>
          </p:cNvPr>
          <p:cNvSpPr/>
          <p:nvPr/>
        </p:nvSpPr>
        <p:spPr>
          <a:xfrm>
            <a:off x="707819" y="3069549"/>
            <a:ext cx="525468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6A93D1-0A29-0FC2-CF7E-5FCE76D612D7}"/>
              </a:ext>
            </a:extLst>
          </p:cNvPr>
          <p:cNvSpPr/>
          <p:nvPr/>
        </p:nvSpPr>
        <p:spPr>
          <a:xfrm>
            <a:off x="825640" y="3456118"/>
            <a:ext cx="983950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1526AF-6953-6364-A483-3F26EA7BFF33}"/>
              </a:ext>
            </a:extLst>
          </p:cNvPr>
          <p:cNvSpPr/>
          <p:nvPr/>
        </p:nvSpPr>
        <p:spPr>
          <a:xfrm>
            <a:off x="1581236" y="4180575"/>
            <a:ext cx="1135070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B8E387-229B-AE87-12E4-59DB4BE1297B}"/>
              </a:ext>
            </a:extLst>
          </p:cNvPr>
          <p:cNvSpPr/>
          <p:nvPr/>
        </p:nvSpPr>
        <p:spPr>
          <a:xfrm>
            <a:off x="2824381" y="4542128"/>
            <a:ext cx="479753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657202-2A57-5528-DC80-042A1FF83CC2}"/>
              </a:ext>
            </a:extLst>
          </p:cNvPr>
          <p:cNvSpPr/>
          <p:nvPr/>
        </p:nvSpPr>
        <p:spPr>
          <a:xfrm>
            <a:off x="985726" y="4880651"/>
            <a:ext cx="479753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722FEA-BBA4-1449-ED7C-D717AF6D16D6}"/>
              </a:ext>
            </a:extLst>
          </p:cNvPr>
          <p:cNvSpPr/>
          <p:nvPr/>
        </p:nvSpPr>
        <p:spPr>
          <a:xfrm>
            <a:off x="1681115" y="5282782"/>
            <a:ext cx="1211924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5A29A1-8677-6AFE-209E-3F9F3227F83B}"/>
              </a:ext>
            </a:extLst>
          </p:cNvPr>
          <p:cNvSpPr/>
          <p:nvPr/>
        </p:nvSpPr>
        <p:spPr>
          <a:xfrm>
            <a:off x="1567538" y="5643932"/>
            <a:ext cx="430311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160B45-857C-21E5-F722-27EDE5FC729C}"/>
              </a:ext>
            </a:extLst>
          </p:cNvPr>
          <p:cNvSpPr/>
          <p:nvPr/>
        </p:nvSpPr>
        <p:spPr>
          <a:xfrm>
            <a:off x="419669" y="5985872"/>
            <a:ext cx="663780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CF4F68-0D16-D03A-B36E-516815EB9754}"/>
              </a:ext>
            </a:extLst>
          </p:cNvPr>
          <p:cNvSpPr/>
          <p:nvPr/>
        </p:nvSpPr>
        <p:spPr>
          <a:xfrm>
            <a:off x="1198317" y="6001620"/>
            <a:ext cx="930159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DCA7EB7-DC75-75CA-E56F-19A435111B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9618" y="420141"/>
            <a:ext cx="1389334" cy="781500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3EF41EB5-CF8A-1BD9-83E9-6EC5912840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767854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8">
            <a:extLst>
              <a:ext uri="{FF2B5EF4-FFF2-40B4-BE49-F238E27FC236}">
                <a16:creationId xmlns:a16="http://schemas.microsoft.com/office/drawing/2014/main" id="{F4F55B13-D0F7-13ED-1486-FB61D7137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8042"/>
              </p:ext>
            </p:extLst>
          </p:nvPr>
        </p:nvGraphicFramePr>
        <p:xfrm>
          <a:off x="615669" y="2180140"/>
          <a:ext cx="11262533" cy="3695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789">
                  <a:extLst>
                    <a:ext uri="{9D8B030D-6E8A-4147-A177-3AD203B41FA5}">
                      <a16:colId xmlns:a16="http://schemas.microsoft.com/office/drawing/2014/main" val="2539504190"/>
                    </a:ext>
                  </a:extLst>
                </a:gridCol>
                <a:gridCol w="7702744">
                  <a:extLst>
                    <a:ext uri="{9D8B030D-6E8A-4147-A177-3AD203B41FA5}">
                      <a16:colId xmlns:a16="http://schemas.microsoft.com/office/drawing/2014/main" val="2201111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Se présenter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quelqu’un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3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Je m’appelle Amir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Je vous présente des amis : un super copain et une super copine!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23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prénom, c’est Amir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Voici Théo, avec sa casquette.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45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Mon nom, c’est </a:t>
                      </a:r>
                      <a:r>
                        <a:rPr lang="fr-FR" sz="2200" dirty="0" err="1"/>
                        <a:t>Benaoui</a:t>
                      </a:r>
                      <a:r>
                        <a:rPr lang="fr-FR" sz="2200" dirty="0"/>
                        <a:t>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Avec des lunettes de star, c’est Léa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51657"/>
                  </a:ext>
                </a:extLst>
              </a:tr>
              <a:tr h="1896699">
                <a:tc>
                  <a:txBody>
                    <a:bodyPr/>
                    <a:lstStyle/>
                    <a:p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se présenter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Je m’appelle / </a:t>
                      </a:r>
                    </a:p>
                    <a:p>
                      <a:pPr algn="ctr"/>
                      <a:r>
                        <a:rPr lang="fr-FR" sz="2200" dirty="0"/>
                        <a:t>Mon prénom c’est</a:t>
                      </a:r>
                    </a:p>
                    <a:p>
                      <a:pPr algn="ctr"/>
                      <a:r>
                        <a:rPr lang="fr-FR" sz="2200" dirty="0"/>
                        <a:t>+ </a:t>
                      </a:r>
                    </a:p>
                    <a:p>
                      <a:pPr algn="ctr"/>
                      <a:r>
                        <a:rPr lang="fr-FR" sz="2200" dirty="0"/>
                        <a:t>Prénom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présenter quelqu’un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Je vous présente /</a:t>
                      </a:r>
                    </a:p>
                    <a:p>
                      <a:pPr algn="ctr"/>
                      <a:r>
                        <a:rPr lang="fr-FR" sz="2200" dirty="0"/>
                        <a:t>Voici / C’est</a:t>
                      </a:r>
                    </a:p>
                    <a:p>
                      <a:pPr algn="ctr"/>
                      <a:r>
                        <a:rPr lang="fr-FR" sz="2200" dirty="0"/>
                        <a:t>+ </a:t>
                      </a:r>
                    </a:p>
                    <a:p>
                      <a:pPr algn="ctr"/>
                      <a:r>
                        <a:rPr lang="fr-FR" sz="2200" dirty="0"/>
                        <a:t>Prénom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5673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75A924D-F686-C612-4626-71506D19B66E}"/>
              </a:ext>
            </a:extLst>
          </p:cNvPr>
          <p:cNvSpPr/>
          <p:nvPr/>
        </p:nvSpPr>
        <p:spPr>
          <a:xfrm>
            <a:off x="641556" y="2706551"/>
            <a:ext cx="1476348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6F84D3-08F1-0F71-B502-C87F11FAACD5}"/>
              </a:ext>
            </a:extLst>
          </p:cNvPr>
          <p:cNvSpPr/>
          <p:nvPr/>
        </p:nvSpPr>
        <p:spPr>
          <a:xfrm>
            <a:off x="641555" y="3173585"/>
            <a:ext cx="2219632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47E34C-3394-C5BE-9674-A5040D03A9CF}"/>
              </a:ext>
            </a:extLst>
          </p:cNvPr>
          <p:cNvSpPr/>
          <p:nvPr/>
        </p:nvSpPr>
        <p:spPr>
          <a:xfrm>
            <a:off x="641555" y="3579548"/>
            <a:ext cx="1843547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18A3E0-BE78-83F8-F370-12B4A02F5F9F}"/>
              </a:ext>
            </a:extLst>
          </p:cNvPr>
          <p:cNvSpPr/>
          <p:nvPr/>
        </p:nvSpPr>
        <p:spPr>
          <a:xfrm>
            <a:off x="2165802" y="2706551"/>
            <a:ext cx="1567998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699459-DC60-6612-AC1C-AC0D008138E2}"/>
              </a:ext>
            </a:extLst>
          </p:cNvPr>
          <p:cNvSpPr/>
          <p:nvPr/>
        </p:nvSpPr>
        <p:spPr>
          <a:xfrm>
            <a:off x="2903975" y="3175141"/>
            <a:ext cx="576221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DB6B71-7084-6979-284D-646E66A0C369}"/>
              </a:ext>
            </a:extLst>
          </p:cNvPr>
          <p:cNvSpPr/>
          <p:nvPr/>
        </p:nvSpPr>
        <p:spPr>
          <a:xfrm>
            <a:off x="2533865" y="3579548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6AAC46-6BCA-DE51-68DC-FE6EE39CD607}"/>
              </a:ext>
            </a:extLst>
          </p:cNvPr>
          <p:cNvSpPr/>
          <p:nvPr/>
        </p:nvSpPr>
        <p:spPr>
          <a:xfrm>
            <a:off x="1244028" y="4347637"/>
            <a:ext cx="2304304" cy="650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3043DE-3EAE-97AA-F240-A0AA025E652B}"/>
              </a:ext>
            </a:extLst>
          </p:cNvPr>
          <p:cNvSpPr/>
          <p:nvPr/>
        </p:nvSpPr>
        <p:spPr>
          <a:xfrm>
            <a:off x="1932984" y="5359465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005DF3-983A-32D6-B47F-0490EFE3D62D}"/>
              </a:ext>
            </a:extLst>
          </p:cNvPr>
          <p:cNvSpPr/>
          <p:nvPr/>
        </p:nvSpPr>
        <p:spPr>
          <a:xfrm>
            <a:off x="4220920" y="2706551"/>
            <a:ext cx="1942909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574AF6-1370-50B0-67B0-C877EE42512B}"/>
              </a:ext>
            </a:extLst>
          </p:cNvPr>
          <p:cNvSpPr/>
          <p:nvPr/>
        </p:nvSpPr>
        <p:spPr>
          <a:xfrm>
            <a:off x="4220919" y="3173585"/>
            <a:ext cx="604123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F0866D-1FF9-E542-53A2-78A7B8E60EF4}"/>
              </a:ext>
            </a:extLst>
          </p:cNvPr>
          <p:cNvSpPr/>
          <p:nvPr/>
        </p:nvSpPr>
        <p:spPr>
          <a:xfrm>
            <a:off x="7171426" y="3579548"/>
            <a:ext cx="559523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AD5DC8-D4FC-47B1-45CA-439AADF97E55}"/>
              </a:ext>
            </a:extLst>
          </p:cNvPr>
          <p:cNvSpPr/>
          <p:nvPr/>
        </p:nvSpPr>
        <p:spPr>
          <a:xfrm>
            <a:off x="6202842" y="2706551"/>
            <a:ext cx="1029449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8BE8CA-AF1B-03AB-F482-377781EEA972}"/>
              </a:ext>
            </a:extLst>
          </p:cNvPr>
          <p:cNvSpPr/>
          <p:nvPr/>
        </p:nvSpPr>
        <p:spPr>
          <a:xfrm>
            <a:off x="4856258" y="3173525"/>
            <a:ext cx="604122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E6A688-5D2A-FA9B-BBD0-334868D9F1DC}"/>
              </a:ext>
            </a:extLst>
          </p:cNvPr>
          <p:cNvSpPr/>
          <p:nvPr/>
        </p:nvSpPr>
        <p:spPr>
          <a:xfrm>
            <a:off x="7766219" y="3579548"/>
            <a:ext cx="39684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0B2C6D-2EE2-4150-D1B7-5116537EF397}"/>
              </a:ext>
            </a:extLst>
          </p:cNvPr>
          <p:cNvSpPr/>
          <p:nvPr/>
        </p:nvSpPr>
        <p:spPr>
          <a:xfrm>
            <a:off x="6915523" y="4351010"/>
            <a:ext cx="2304304" cy="64738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75EEC8-C18F-D620-B6E4-158C9CEF38EE}"/>
              </a:ext>
            </a:extLst>
          </p:cNvPr>
          <p:cNvSpPr/>
          <p:nvPr/>
        </p:nvSpPr>
        <p:spPr>
          <a:xfrm>
            <a:off x="7554531" y="5359465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pic>
        <p:nvPicPr>
          <p:cNvPr id="1026" name="Picture 2" descr="Happy Rainbow Sticker by Muchable">
            <a:extLst>
              <a:ext uri="{FF2B5EF4-FFF2-40B4-BE49-F238E27FC236}">
                <a16:creationId xmlns:a16="http://schemas.microsoft.com/office/drawing/2014/main" id="{9C58D751-1C38-A8B2-B159-DD2E29AB4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3" y="628057"/>
            <a:ext cx="4097499" cy="155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5EBE677-2DFE-6D98-5ECE-19F323DDCB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669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I. Starter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2576B8E-656A-AC8C-DC8B-1ACCCB937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1" b="42941"/>
          <a:stretch/>
        </p:blipFill>
        <p:spPr>
          <a:xfrm>
            <a:off x="118898" y="2015963"/>
            <a:ext cx="5977102" cy="4449962"/>
          </a:xfrm>
          <a:prstGeom prst="rect">
            <a:avLst/>
          </a:prstGeom>
        </p:spPr>
      </p:pic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71051B8E-5EF0-AC2E-DB3B-F637C8A604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7" r="25432" b="60"/>
          <a:stretch/>
        </p:blipFill>
        <p:spPr>
          <a:xfrm>
            <a:off x="6254496" y="3866095"/>
            <a:ext cx="5614416" cy="115882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26C27B7-B889-C1A1-1D97-8510E6C95C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627829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4307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F3C3BA-0437-3AD4-FC9A-E250815A8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Grammaire : </a:t>
            </a:r>
            <a:r>
              <a:rPr lang="fr-FR" b="1" dirty="0">
                <a:solidFill>
                  <a:srgbClr val="7030A0"/>
                </a:solidFill>
              </a:rPr>
              <a:t>Présenter</a:t>
            </a:r>
            <a:r>
              <a:rPr lang="fr-FR" dirty="0"/>
              <a:t> et </a:t>
            </a:r>
            <a:r>
              <a:rPr lang="fr-FR" b="1" dirty="0">
                <a:solidFill>
                  <a:srgbClr val="00B050"/>
                </a:solidFill>
              </a:rPr>
              <a:t>décrire</a:t>
            </a:r>
            <a:r>
              <a:rPr lang="fr-FR" dirty="0"/>
              <a:t> quelqu’un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F9379D9-76D9-A296-5A93-4BFC682281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012198"/>
              </p:ext>
            </p:extLst>
          </p:nvPr>
        </p:nvGraphicFramePr>
        <p:xfrm>
          <a:off x="890494" y="2369483"/>
          <a:ext cx="9908988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7294">
                  <a:extLst>
                    <a:ext uri="{9D8B030D-6E8A-4147-A177-3AD203B41FA5}">
                      <a16:colId xmlns:a16="http://schemas.microsoft.com/office/drawing/2014/main" val="3300819340"/>
                    </a:ext>
                  </a:extLst>
                </a:gridCol>
                <a:gridCol w="4141694">
                  <a:extLst>
                    <a:ext uri="{9D8B030D-6E8A-4147-A177-3AD203B41FA5}">
                      <a16:colId xmlns:a16="http://schemas.microsoft.com/office/drawing/2014/main" val="410572147"/>
                    </a:ext>
                  </a:extLst>
                </a:gridCol>
              </a:tblGrid>
              <a:tr h="28022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7030A0"/>
                          </a:solidFill>
                        </a:rPr>
                        <a:t>Présenter</a:t>
                      </a:r>
                      <a:r>
                        <a:rPr lang="fr-FR" sz="2400" dirty="0"/>
                        <a:t> une ou plusieurs personnes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Décrire</a:t>
                      </a:r>
                      <a:r>
                        <a:rPr lang="fr-FR" sz="2400" dirty="0"/>
                        <a:t> quelqu’un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227769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r>
                        <a:rPr lang="fr-FR" sz="2400" dirty="0"/>
                        <a:t>C’est Marie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Il est beau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793444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r>
                        <a:rPr lang="fr-FR" sz="2400" dirty="0"/>
                        <a:t>C’est Maxence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Elle est dynamique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98522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le frère d’Anaïs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Elles sont drôles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370398"/>
                  </a:ext>
                </a:extLst>
              </a:tr>
              <a:tr h="405480">
                <a:tc>
                  <a:txBody>
                    <a:bodyPr/>
                    <a:lstStyle/>
                    <a:p>
                      <a:r>
                        <a:rPr lang="fr-FR" sz="2400" dirty="0"/>
                        <a:t>Ce sont les cousines de Loïc.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124337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Ce sont les jumelles </a:t>
                      </a:r>
                      <a:r>
                        <a:rPr lang="fr-FR" sz="2400" dirty="0" err="1"/>
                        <a:t>Eliette</a:t>
                      </a:r>
                      <a:r>
                        <a:rPr lang="fr-FR" sz="2400" dirty="0"/>
                        <a:t> et Lorie.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371582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Pour présenter une ou plusieurs personnes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Pour décrire une personne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268496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+ nom singulier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Ce sont + nom pluriel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Sujet + Verbe être + adjectif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57631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EB7DA4-558E-D3F9-4612-334FA2DD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3D6C00-6553-27F9-8213-1CD0E08EE737}"/>
              </a:ext>
            </a:extLst>
          </p:cNvPr>
          <p:cNvSpPr txBox="1"/>
          <p:nvPr/>
        </p:nvSpPr>
        <p:spPr>
          <a:xfrm>
            <a:off x="890494" y="1758054"/>
            <a:ext cx="570155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Qui est-ce ? C’est qui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1D56D4B-9D9A-4197-26DF-2552DC1B51ED}"/>
              </a:ext>
            </a:extLst>
          </p:cNvPr>
          <p:cNvSpPr txBox="1"/>
          <p:nvPr/>
        </p:nvSpPr>
        <p:spPr>
          <a:xfrm>
            <a:off x="6735482" y="1773820"/>
            <a:ext cx="411786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Il/elle est comment 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ADD8FE-F526-AC23-B704-9AF2A61A5352}"/>
              </a:ext>
            </a:extLst>
          </p:cNvPr>
          <p:cNvSpPr/>
          <p:nvPr/>
        </p:nvSpPr>
        <p:spPr>
          <a:xfrm>
            <a:off x="6735482" y="2897811"/>
            <a:ext cx="197224" cy="32200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2A40C0-C7EF-3D09-EE32-4B803D565322}"/>
              </a:ext>
            </a:extLst>
          </p:cNvPr>
          <p:cNvSpPr/>
          <p:nvPr/>
        </p:nvSpPr>
        <p:spPr>
          <a:xfrm>
            <a:off x="6735482" y="3345799"/>
            <a:ext cx="496048" cy="32200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9E45B3-4B33-33EC-3EB0-20167D3F300A}"/>
              </a:ext>
            </a:extLst>
          </p:cNvPr>
          <p:cNvSpPr/>
          <p:nvPr/>
        </p:nvSpPr>
        <p:spPr>
          <a:xfrm>
            <a:off x="6752495" y="3810698"/>
            <a:ext cx="552827" cy="32200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AD9ED5-97C5-50C5-59C8-32D2E9D08415}"/>
              </a:ext>
            </a:extLst>
          </p:cNvPr>
          <p:cNvSpPr/>
          <p:nvPr/>
        </p:nvSpPr>
        <p:spPr>
          <a:xfrm>
            <a:off x="6949720" y="5654175"/>
            <a:ext cx="732120" cy="32200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A41D8E-6EDF-7163-46A5-88473118201E}"/>
              </a:ext>
            </a:extLst>
          </p:cNvPr>
          <p:cNvSpPr/>
          <p:nvPr/>
        </p:nvSpPr>
        <p:spPr>
          <a:xfrm>
            <a:off x="6965578" y="2913119"/>
            <a:ext cx="388468" cy="32200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B2F8E8-63A9-0970-A44B-97540B1F64BD}"/>
              </a:ext>
            </a:extLst>
          </p:cNvPr>
          <p:cNvSpPr/>
          <p:nvPr/>
        </p:nvSpPr>
        <p:spPr>
          <a:xfrm>
            <a:off x="7261410" y="3361031"/>
            <a:ext cx="388468" cy="32200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7839F5-4DAE-AE66-C61F-B8E0AFDC463A}"/>
              </a:ext>
            </a:extLst>
          </p:cNvPr>
          <p:cNvSpPr/>
          <p:nvPr/>
        </p:nvSpPr>
        <p:spPr>
          <a:xfrm>
            <a:off x="7377950" y="3813541"/>
            <a:ext cx="552826" cy="32200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C36D3A-7136-A77A-5D2A-EBDB2073FB24}"/>
              </a:ext>
            </a:extLst>
          </p:cNvPr>
          <p:cNvSpPr/>
          <p:nvPr/>
        </p:nvSpPr>
        <p:spPr>
          <a:xfrm>
            <a:off x="7880542" y="5654721"/>
            <a:ext cx="1362469" cy="32200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ED910B-C4DF-8C86-A211-B06693E4157C}"/>
              </a:ext>
            </a:extLst>
          </p:cNvPr>
          <p:cNvSpPr/>
          <p:nvPr/>
        </p:nvSpPr>
        <p:spPr>
          <a:xfrm>
            <a:off x="7402467" y="2908521"/>
            <a:ext cx="640758" cy="322004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88D632D-412F-0B26-90A4-ED858A29F63A}"/>
              </a:ext>
            </a:extLst>
          </p:cNvPr>
          <p:cNvSpPr/>
          <p:nvPr/>
        </p:nvSpPr>
        <p:spPr>
          <a:xfrm>
            <a:off x="7707239" y="3356510"/>
            <a:ext cx="1362468" cy="322004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68AC00B-4FE4-F207-9D5A-3CA856945E92}"/>
              </a:ext>
            </a:extLst>
          </p:cNvPr>
          <p:cNvSpPr/>
          <p:nvPr/>
        </p:nvSpPr>
        <p:spPr>
          <a:xfrm>
            <a:off x="7991542" y="3807430"/>
            <a:ext cx="803006" cy="322004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8BA540-10B0-A2BE-0B82-62A964F8F518}"/>
              </a:ext>
            </a:extLst>
          </p:cNvPr>
          <p:cNvSpPr/>
          <p:nvPr/>
        </p:nvSpPr>
        <p:spPr>
          <a:xfrm>
            <a:off x="9465009" y="5654175"/>
            <a:ext cx="1065151" cy="322004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2A4731-7176-2241-7796-48DCF7261237}"/>
              </a:ext>
            </a:extLst>
          </p:cNvPr>
          <p:cNvSpPr/>
          <p:nvPr/>
        </p:nvSpPr>
        <p:spPr>
          <a:xfrm>
            <a:off x="6654372" y="5621385"/>
            <a:ext cx="4130167" cy="771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4026A7A-FA0C-3595-F851-ADE1B6F7893D}"/>
              </a:ext>
            </a:extLst>
          </p:cNvPr>
          <p:cNvSpPr/>
          <p:nvPr/>
        </p:nvSpPr>
        <p:spPr>
          <a:xfrm>
            <a:off x="964285" y="2897811"/>
            <a:ext cx="619480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70DCD32-135A-9183-9CB3-613B4811A267}"/>
              </a:ext>
            </a:extLst>
          </p:cNvPr>
          <p:cNvSpPr/>
          <p:nvPr/>
        </p:nvSpPr>
        <p:spPr>
          <a:xfrm>
            <a:off x="964285" y="3345799"/>
            <a:ext cx="619480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4CCAF3C-A05A-B379-3033-20D6E8585D21}"/>
              </a:ext>
            </a:extLst>
          </p:cNvPr>
          <p:cNvSpPr/>
          <p:nvPr/>
        </p:nvSpPr>
        <p:spPr>
          <a:xfrm>
            <a:off x="964285" y="3807459"/>
            <a:ext cx="619480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47B4188-9EAD-22D2-B947-76399528F084}"/>
              </a:ext>
            </a:extLst>
          </p:cNvPr>
          <p:cNvSpPr/>
          <p:nvPr/>
        </p:nvSpPr>
        <p:spPr>
          <a:xfrm>
            <a:off x="964286" y="4269119"/>
            <a:ext cx="984044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2756D97-856D-5743-5D8F-EACD0F01C6EE}"/>
              </a:ext>
            </a:extLst>
          </p:cNvPr>
          <p:cNvSpPr/>
          <p:nvPr/>
        </p:nvSpPr>
        <p:spPr>
          <a:xfrm>
            <a:off x="964286" y="4717107"/>
            <a:ext cx="984044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949413D-126C-572C-0C0F-C2084A4D8573}"/>
              </a:ext>
            </a:extLst>
          </p:cNvPr>
          <p:cNvSpPr/>
          <p:nvPr/>
        </p:nvSpPr>
        <p:spPr>
          <a:xfrm>
            <a:off x="1657556" y="2897811"/>
            <a:ext cx="792797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54BDF8E-385A-D3F9-70EC-72819ABC9DDD}"/>
              </a:ext>
            </a:extLst>
          </p:cNvPr>
          <p:cNvSpPr/>
          <p:nvPr/>
        </p:nvSpPr>
        <p:spPr>
          <a:xfrm>
            <a:off x="1657555" y="3335788"/>
            <a:ext cx="1133457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7B3AB5E-AA23-87E8-B07C-704437FBDE39}"/>
              </a:ext>
            </a:extLst>
          </p:cNvPr>
          <p:cNvSpPr/>
          <p:nvPr/>
        </p:nvSpPr>
        <p:spPr>
          <a:xfrm>
            <a:off x="1657555" y="3803018"/>
            <a:ext cx="1861671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D6EB1DE-72A1-BF1C-7F97-296C8AA5D7A0}"/>
              </a:ext>
            </a:extLst>
          </p:cNvPr>
          <p:cNvSpPr/>
          <p:nvPr/>
        </p:nvSpPr>
        <p:spPr>
          <a:xfrm>
            <a:off x="1967295" y="4271038"/>
            <a:ext cx="2476212" cy="32200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AF83BD4-A283-BE1F-E943-4DD8C486CC74}"/>
              </a:ext>
            </a:extLst>
          </p:cNvPr>
          <p:cNvSpPr/>
          <p:nvPr/>
        </p:nvSpPr>
        <p:spPr>
          <a:xfrm>
            <a:off x="1967294" y="4713136"/>
            <a:ext cx="3465317" cy="32200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3CF35C1-62D6-6908-1C0A-077886DAD490}"/>
              </a:ext>
            </a:extLst>
          </p:cNvPr>
          <p:cNvSpPr/>
          <p:nvPr/>
        </p:nvSpPr>
        <p:spPr>
          <a:xfrm>
            <a:off x="2409660" y="6017448"/>
            <a:ext cx="984044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ED383BC-5678-1908-2CF4-990D3E9DC92B}"/>
              </a:ext>
            </a:extLst>
          </p:cNvPr>
          <p:cNvSpPr/>
          <p:nvPr/>
        </p:nvSpPr>
        <p:spPr>
          <a:xfrm>
            <a:off x="2469423" y="5640109"/>
            <a:ext cx="619480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B14D0FC-BCE9-F595-BDF4-94B7B825AA57}"/>
              </a:ext>
            </a:extLst>
          </p:cNvPr>
          <p:cNvSpPr/>
          <p:nvPr/>
        </p:nvSpPr>
        <p:spPr>
          <a:xfrm>
            <a:off x="3597940" y="6017412"/>
            <a:ext cx="1525952" cy="32200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722FAC8-1AB9-D556-6441-BB2CC404E187}"/>
              </a:ext>
            </a:extLst>
          </p:cNvPr>
          <p:cNvSpPr/>
          <p:nvPr/>
        </p:nvSpPr>
        <p:spPr>
          <a:xfrm>
            <a:off x="3330035" y="5640109"/>
            <a:ext cx="1861671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683D28B-86CB-1EC6-F76E-5B195E65258F}"/>
              </a:ext>
            </a:extLst>
          </p:cNvPr>
          <p:cNvSpPr/>
          <p:nvPr/>
        </p:nvSpPr>
        <p:spPr>
          <a:xfrm>
            <a:off x="895470" y="5618158"/>
            <a:ext cx="5751975" cy="771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9FFEE57-A413-9A5C-1127-874C565071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462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2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F3C3BA-0437-3AD4-FC9A-E250815A8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VI. Grammaire : </a:t>
            </a:r>
            <a:r>
              <a:rPr lang="fr-FR" b="1" dirty="0">
                <a:solidFill>
                  <a:srgbClr val="7030A0"/>
                </a:solidFill>
              </a:rPr>
              <a:t>Présenter</a:t>
            </a:r>
            <a:r>
              <a:rPr lang="fr-FR" dirty="0"/>
              <a:t> et </a:t>
            </a:r>
            <a:r>
              <a:rPr lang="fr-FR" b="1" dirty="0">
                <a:solidFill>
                  <a:srgbClr val="00B050"/>
                </a:solidFill>
              </a:rPr>
              <a:t>décrire</a:t>
            </a:r>
            <a:r>
              <a:rPr lang="fr-FR" dirty="0"/>
              <a:t> quelqu’un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F9379D9-76D9-A296-5A93-4BFC6822818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90494" y="2369483"/>
          <a:ext cx="9908988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7294">
                  <a:extLst>
                    <a:ext uri="{9D8B030D-6E8A-4147-A177-3AD203B41FA5}">
                      <a16:colId xmlns:a16="http://schemas.microsoft.com/office/drawing/2014/main" val="3300819340"/>
                    </a:ext>
                  </a:extLst>
                </a:gridCol>
                <a:gridCol w="4141694">
                  <a:extLst>
                    <a:ext uri="{9D8B030D-6E8A-4147-A177-3AD203B41FA5}">
                      <a16:colId xmlns:a16="http://schemas.microsoft.com/office/drawing/2014/main" val="410572147"/>
                    </a:ext>
                  </a:extLst>
                </a:gridCol>
              </a:tblGrid>
              <a:tr h="28022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7030A0"/>
                          </a:solidFill>
                        </a:rPr>
                        <a:t>Présenter</a:t>
                      </a:r>
                      <a:r>
                        <a:rPr lang="fr-FR" sz="2400" dirty="0"/>
                        <a:t> une ou plusieurs personnes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Décrire</a:t>
                      </a:r>
                      <a:r>
                        <a:rPr lang="fr-FR" sz="2400" dirty="0"/>
                        <a:t> quelqu’un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227769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r>
                        <a:rPr lang="fr-FR" sz="2400" dirty="0"/>
                        <a:t>C’est Marie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Il est beau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793444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r>
                        <a:rPr lang="fr-FR" sz="2400" dirty="0"/>
                        <a:t>C’est Maxence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Elle est dynamique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98522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le frère d’Anaïs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Elles sont drôles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370398"/>
                  </a:ext>
                </a:extLst>
              </a:tr>
              <a:tr h="405480">
                <a:tc>
                  <a:txBody>
                    <a:bodyPr/>
                    <a:lstStyle/>
                    <a:p>
                      <a:r>
                        <a:rPr lang="fr-FR" sz="2400" dirty="0"/>
                        <a:t>Ce sont les cousines de Loïc.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124337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Ce sont les jumelles </a:t>
                      </a:r>
                      <a:r>
                        <a:rPr lang="fr-FR" sz="2400" dirty="0" err="1"/>
                        <a:t>Eliette</a:t>
                      </a:r>
                      <a:r>
                        <a:rPr lang="fr-FR" sz="2400" dirty="0"/>
                        <a:t> et Lorie.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371582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Pour présenter une ou plusieurs personnes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Pour décrire une personne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268496"/>
                  </a:ext>
                </a:extLst>
              </a:tr>
              <a:tr h="2802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+ nom singulier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Ce sont + nom pluriel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Sujet + Verbe être + adjectif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57631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EB7DA4-558E-D3F9-4612-334FA2DD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3D6C00-6553-27F9-8213-1CD0E08EE737}"/>
              </a:ext>
            </a:extLst>
          </p:cNvPr>
          <p:cNvSpPr txBox="1"/>
          <p:nvPr/>
        </p:nvSpPr>
        <p:spPr>
          <a:xfrm>
            <a:off x="890494" y="1758054"/>
            <a:ext cx="570155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Qui est-ce ? C’est qui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1D56D4B-9D9A-4197-26DF-2552DC1B51ED}"/>
              </a:ext>
            </a:extLst>
          </p:cNvPr>
          <p:cNvSpPr txBox="1"/>
          <p:nvPr/>
        </p:nvSpPr>
        <p:spPr>
          <a:xfrm>
            <a:off x="6735482" y="1773820"/>
            <a:ext cx="411786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Il/elle est comment 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AD9ED5-97C5-50C5-59C8-32D2E9D08415}"/>
              </a:ext>
            </a:extLst>
          </p:cNvPr>
          <p:cNvSpPr/>
          <p:nvPr/>
        </p:nvSpPr>
        <p:spPr>
          <a:xfrm>
            <a:off x="6949720" y="5654175"/>
            <a:ext cx="732120" cy="32200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C36D3A-7136-A77A-5D2A-EBDB2073FB24}"/>
              </a:ext>
            </a:extLst>
          </p:cNvPr>
          <p:cNvSpPr/>
          <p:nvPr/>
        </p:nvSpPr>
        <p:spPr>
          <a:xfrm>
            <a:off x="7880542" y="5654721"/>
            <a:ext cx="1362469" cy="32200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88BA540-10B0-A2BE-0B82-62A964F8F518}"/>
              </a:ext>
            </a:extLst>
          </p:cNvPr>
          <p:cNvSpPr/>
          <p:nvPr/>
        </p:nvSpPr>
        <p:spPr>
          <a:xfrm>
            <a:off x="9465009" y="5654175"/>
            <a:ext cx="1065151" cy="322004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2A4731-7176-2241-7796-48DCF7261237}"/>
              </a:ext>
            </a:extLst>
          </p:cNvPr>
          <p:cNvSpPr/>
          <p:nvPr/>
        </p:nvSpPr>
        <p:spPr>
          <a:xfrm>
            <a:off x="6654372" y="5621385"/>
            <a:ext cx="4130167" cy="771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3CF35C1-62D6-6908-1C0A-077886DAD490}"/>
              </a:ext>
            </a:extLst>
          </p:cNvPr>
          <p:cNvSpPr/>
          <p:nvPr/>
        </p:nvSpPr>
        <p:spPr>
          <a:xfrm>
            <a:off x="2409660" y="6017448"/>
            <a:ext cx="984044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ED383BC-5678-1908-2CF4-990D3E9DC92B}"/>
              </a:ext>
            </a:extLst>
          </p:cNvPr>
          <p:cNvSpPr/>
          <p:nvPr/>
        </p:nvSpPr>
        <p:spPr>
          <a:xfrm>
            <a:off x="2469423" y="5640109"/>
            <a:ext cx="619480" cy="322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B14D0FC-BCE9-F595-BDF4-94B7B825AA57}"/>
              </a:ext>
            </a:extLst>
          </p:cNvPr>
          <p:cNvSpPr/>
          <p:nvPr/>
        </p:nvSpPr>
        <p:spPr>
          <a:xfrm>
            <a:off x="3597940" y="6017412"/>
            <a:ext cx="1525952" cy="32200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722FAC8-1AB9-D556-6441-BB2CC404E187}"/>
              </a:ext>
            </a:extLst>
          </p:cNvPr>
          <p:cNvSpPr/>
          <p:nvPr/>
        </p:nvSpPr>
        <p:spPr>
          <a:xfrm>
            <a:off x="3330035" y="5640109"/>
            <a:ext cx="1861671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683D28B-86CB-1EC6-F76E-5B195E65258F}"/>
              </a:ext>
            </a:extLst>
          </p:cNvPr>
          <p:cNvSpPr/>
          <p:nvPr/>
        </p:nvSpPr>
        <p:spPr>
          <a:xfrm>
            <a:off x="895470" y="5618158"/>
            <a:ext cx="5751975" cy="771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9311F54D-4FEA-E464-7539-3BBF144C8B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109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21" grpId="0" animBg="1"/>
      <p:bldP spid="4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778F44B-59DE-CBCA-60F6-AC95DDDABD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240052"/>
              </p:ext>
            </p:extLst>
          </p:nvPr>
        </p:nvGraphicFramePr>
        <p:xfrm>
          <a:off x="935036" y="2754770"/>
          <a:ext cx="10515601" cy="377267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263172">
                  <a:extLst>
                    <a:ext uri="{9D8B030D-6E8A-4147-A177-3AD203B41FA5}">
                      <a16:colId xmlns:a16="http://schemas.microsoft.com/office/drawing/2014/main" val="1993103371"/>
                    </a:ext>
                  </a:extLst>
                </a:gridCol>
                <a:gridCol w="2984390">
                  <a:extLst>
                    <a:ext uri="{9D8B030D-6E8A-4147-A177-3AD203B41FA5}">
                      <a16:colId xmlns:a16="http://schemas.microsoft.com/office/drawing/2014/main" val="2766679092"/>
                    </a:ext>
                  </a:extLst>
                </a:gridCol>
                <a:gridCol w="2185676">
                  <a:extLst>
                    <a:ext uri="{9D8B030D-6E8A-4147-A177-3AD203B41FA5}">
                      <a16:colId xmlns:a16="http://schemas.microsoft.com/office/drawing/2014/main" val="1007666362"/>
                    </a:ext>
                  </a:extLst>
                </a:gridCol>
                <a:gridCol w="3082363">
                  <a:extLst>
                    <a:ext uri="{9D8B030D-6E8A-4147-A177-3AD203B41FA5}">
                      <a16:colId xmlns:a16="http://schemas.microsoft.com/office/drawing/2014/main" val="216835332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Singulier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Pluriel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7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Je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suis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sommes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451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êtes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01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 / elle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sont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594562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B235ED2C-26E7-369B-8A4B-8CD23FB1A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142" y="4953000"/>
            <a:ext cx="161280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- 2023-01-29T090407.607">
            <a:hlinkClick r:id="" action="ppaction://media"/>
            <a:extLst>
              <a:ext uri="{FF2B5EF4-FFF2-40B4-BE49-F238E27FC236}">
                <a16:creationId xmlns:a16="http://schemas.microsoft.com/office/drawing/2014/main" id="{3E0E43EE-84F3-B03C-3F75-8ECEC6F25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39838" y="2896401"/>
            <a:ext cx="905996" cy="9059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75A4F9F-F530-9D3A-D115-B9BCAF97DD2A}"/>
              </a:ext>
            </a:extLst>
          </p:cNvPr>
          <p:cNvSpPr txBox="1"/>
          <p:nvPr/>
        </p:nvSpPr>
        <p:spPr>
          <a:xfrm>
            <a:off x="841247" y="1843626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 :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https://play.kahoot.it/v2/?quizId=a4ff264e-70be-4782-bfa0-910a620b5fb8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7E482B-14C1-C115-5F11-892A4A5A693A}"/>
              </a:ext>
            </a:extLst>
          </p:cNvPr>
          <p:cNvSpPr txBox="1"/>
          <p:nvPr/>
        </p:nvSpPr>
        <p:spPr>
          <a:xfrm>
            <a:off x="865953" y="2237347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recall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F6850A-134F-FA69-4563-B9973A33387E}"/>
              </a:ext>
            </a:extLst>
          </p:cNvPr>
          <p:cNvSpPr txBox="1"/>
          <p:nvPr/>
        </p:nvSpPr>
        <p:spPr>
          <a:xfrm>
            <a:off x="1004047" y="519953"/>
            <a:ext cx="10148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Le verbe Être (to </a:t>
            </a:r>
            <a:r>
              <a:rPr lang="fr-FR" sz="3600" dirty="0" err="1"/>
              <a:t>be</a:t>
            </a:r>
            <a:r>
              <a:rPr lang="fr-FR" sz="3600" dirty="0"/>
              <a:t>)</a:t>
            </a:r>
          </a:p>
        </p:txBody>
      </p:sp>
      <p:pic>
        <p:nvPicPr>
          <p:cNvPr id="2" name="Picture 2" descr="Happy Rainbow Sticker by Muchable">
            <a:extLst>
              <a:ext uri="{FF2B5EF4-FFF2-40B4-BE49-F238E27FC236}">
                <a16:creationId xmlns:a16="http://schemas.microsoft.com/office/drawing/2014/main" id="{9E9DDED6-E93D-0ABC-15FB-033E80D25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292" y="337702"/>
            <a:ext cx="2683145" cy="101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06104BB7-1802-D566-CC06-6FF26A57AE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91466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3F662-05A3-E691-DA99-787BC9E8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864680"/>
          </a:xfrm>
        </p:spPr>
        <p:txBody>
          <a:bodyPr anchor="b">
            <a:normAutofit/>
          </a:bodyPr>
          <a:lstStyle/>
          <a:p>
            <a:r>
              <a:rPr lang="fr-FR" sz="5400" dirty="0"/>
              <a:t>Le caractère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A399EA-8004-FA56-2156-BFBFEFCF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465064" cy="3547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fr-FR" sz="2400" dirty="0"/>
              <a:t>Et toi ? Ton meilleur ami ou ta meilleure amie, c’est qui ? </a:t>
            </a:r>
            <a:r>
              <a:rPr lang="fr-FR" sz="2400"/>
              <a:t>Il/elle </a:t>
            </a:r>
            <a:r>
              <a:rPr lang="fr-FR" sz="2400" dirty="0"/>
              <a:t>est comment ? Utilise 3 adjectifs.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Mon meilleur ami s’appelle Arthur, il est timide, généreux et bavard.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Ma meilleure amie s’appelle Linda, elle est timide, généreuse et bavarde.</a:t>
            </a:r>
          </a:p>
        </p:txBody>
      </p:sp>
      <p:pic>
        <p:nvPicPr>
          <p:cNvPr id="4" name="Picture 15" descr="Le caractère, la personnalité interactive worksheet">
            <a:extLst>
              <a:ext uri="{FF2B5EF4-FFF2-40B4-BE49-F238E27FC236}">
                <a16:creationId xmlns:a16="http://schemas.microsoft.com/office/drawing/2014/main" id="{15E66ECB-2117-9F79-F39E-996308542B6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6665118" y="410797"/>
            <a:ext cx="5061095" cy="62379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61AAB0B-6505-3AA1-323D-D5EE9E28A306}"/>
              </a:ext>
            </a:extLst>
          </p:cNvPr>
          <p:cNvCxnSpPr>
            <a:cxnSpLocks/>
          </p:cNvCxnSpPr>
          <p:nvPr/>
        </p:nvCxnSpPr>
        <p:spPr>
          <a:xfrm>
            <a:off x="8052027" y="1452094"/>
            <a:ext cx="2109404" cy="18899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0FA5984-0002-0147-2531-FE29E0F779A4}"/>
              </a:ext>
            </a:extLst>
          </p:cNvPr>
          <p:cNvCxnSpPr>
            <a:cxnSpLocks/>
          </p:cNvCxnSpPr>
          <p:nvPr/>
        </p:nvCxnSpPr>
        <p:spPr>
          <a:xfrm>
            <a:off x="8123351" y="2131441"/>
            <a:ext cx="1980125" cy="3288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88A19B7-8D78-6875-7023-9E5A6F9C5151}"/>
              </a:ext>
            </a:extLst>
          </p:cNvPr>
          <p:cNvCxnSpPr>
            <a:cxnSpLocks/>
          </p:cNvCxnSpPr>
          <p:nvPr/>
        </p:nvCxnSpPr>
        <p:spPr>
          <a:xfrm>
            <a:off x="8178084" y="2714798"/>
            <a:ext cx="1925392" cy="32223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DF4461A-AA60-4B33-4B91-450002C192C7}"/>
              </a:ext>
            </a:extLst>
          </p:cNvPr>
          <p:cNvCxnSpPr>
            <a:cxnSpLocks/>
          </p:cNvCxnSpPr>
          <p:nvPr/>
        </p:nvCxnSpPr>
        <p:spPr>
          <a:xfrm flipV="1">
            <a:off x="8216569" y="1397358"/>
            <a:ext cx="1941640" cy="19674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CA3B648-7B37-A6F1-B4B7-8B685D66EAB0}"/>
              </a:ext>
            </a:extLst>
          </p:cNvPr>
          <p:cNvCxnSpPr>
            <a:cxnSpLocks/>
          </p:cNvCxnSpPr>
          <p:nvPr/>
        </p:nvCxnSpPr>
        <p:spPr>
          <a:xfrm flipV="1">
            <a:off x="8200620" y="2729665"/>
            <a:ext cx="1922174" cy="12917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5AF5B7B-103C-5809-F3EE-7E822F2ACEC5}"/>
              </a:ext>
            </a:extLst>
          </p:cNvPr>
          <p:cNvCxnSpPr>
            <a:cxnSpLocks/>
          </p:cNvCxnSpPr>
          <p:nvPr/>
        </p:nvCxnSpPr>
        <p:spPr>
          <a:xfrm flipV="1">
            <a:off x="8155548" y="4051595"/>
            <a:ext cx="1871557" cy="8464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DAF310E-3538-03D7-2841-034104A49DCA}"/>
              </a:ext>
            </a:extLst>
          </p:cNvPr>
          <p:cNvCxnSpPr>
            <a:cxnSpLocks/>
          </p:cNvCxnSpPr>
          <p:nvPr/>
        </p:nvCxnSpPr>
        <p:spPr>
          <a:xfrm flipV="1">
            <a:off x="8129087" y="2131441"/>
            <a:ext cx="2012874" cy="33665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D825229-60F0-3515-7386-75058117CC7B}"/>
              </a:ext>
            </a:extLst>
          </p:cNvPr>
          <p:cNvCxnSpPr>
            <a:cxnSpLocks/>
          </p:cNvCxnSpPr>
          <p:nvPr/>
        </p:nvCxnSpPr>
        <p:spPr>
          <a:xfrm flipV="1">
            <a:off x="8236039" y="4730942"/>
            <a:ext cx="1905922" cy="1605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237B5FC4-DF41-BE26-ED91-ADDCDB468E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4590" y="248991"/>
            <a:ext cx="195758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p3-output-ttsfree(dot)com - 2023-01-29T085741.753">
            <a:hlinkClick r:id="" action="ppaction://media"/>
            <a:extLst>
              <a:ext uri="{FF2B5EF4-FFF2-40B4-BE49-F238E27FC236}">
                <a16:creationId xmlns:a16="http://schemas.microsoft.com/office/drawing/2014/main" id="{28100824-1A59-818B-C549-C3E7E222C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1246548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9T085912.914">
            <a:hlinkClick r:id="" action="ppaction://media"/>
            <a:extLst>
              <a:ext uri="{FF2B5EF4-FFF2-40B4-BE49-F238E27FC236}">
                <a16:creationId xmlns:a16="http://schemas.microsoft.com/office/drawing/2014/main" id="{81EDD2B8-3E36-01A3-9513-61365E4DD6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5784761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9T085903.325">
            <a:hlinkClick r:id="" action="ppaction://media"/>
            <a:extLst>
              <a:ext uri="{FF2B5EF4-FFF2-40B4-BE49-F238E27FC236}">
                <a16:creationId xmlns:a16="http://schemas.microsoft.com/office/drawing/2014/main" id="{D89B31BA-CD61-3037-3049-3F9A9963D3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43957" y="5193221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9T085850.825">
            <a:hlinkClick r:id="" action="ppaction://media"/>
            <a:extLst>
              <a:ext uri="{FF2B5EF4-FFF2-40B4-BE49-F238E27FC236}">
                <a16:creationId xmlns:a16="http://schemas.microsoft.com/office/drawing/2014/main" id="{1CB24FEC-574E-97A8-DFC9-777A034C46C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32382" y="4426603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9T085838.609">
            <a:hlinkClick r:id="" action="ppaction://media"/>
            <a:extLst>
              <a:ext uri="{FF2B5EF4-FFF2-40B4-BE49-F238E27FC236}">
                <a16:creationId xmlns:a16="http://schemas.microsoft.com/office/drawing/2014/main" id="{219AA54A-FCCE-CFA1-062B-86BD2E54F92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3899195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9T085826.814">
            <a:hlinkClick r:id="" action="ppaction://media"/>
            <a:extLst>
              <a:ext uri="{FF2B5EF4-FFF2-40B4-BE49-F238E27FC236}">
                <a16:creationId xmlns:a16="http://schemas.microsoft.com/office/drawing/2014/main" id="{EDCC4839-6C64-6208-BE4E-E728F2EA53C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16846" y="3212369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9T085815.398">
            <a:hlinkClick r:id="" action="ppaction://media"/>
            <a:extLst>
              <a:ext uri="{FF2B5EF4-FFF2-40B4-BE49-F238E27FC236}">
                <a16:creationId xmlns:a16="http://schemas.microsoft.com/office/drawing/2014/main" id="{60FECE43-45A2-6E46-6529-5465DB959F9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2562398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9T085756.281">
            <a:hlinkClick r:id="" action="ppaction://media"/>
            <a:extLst>
              <a:ext uri="{FF2B5EF4-FFF2-40B4-BE49-F238E27FC236}">
                <a16:creationId xmlns:a16="http://schemas.microsoft.com/office/drawing/2014/main" id="{EA65F744-3DFB-03A2-413B-BDE41EA0D45B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6768" y="1906597"/>
            <a:ext cx="304800" cy="304800"/>
          </a:xfrm>
          <a:prstGeom prst="rect">
            <a:avLst/>
          </a:prstGeom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9D202195-02B2-6940-9FD2-23565C6076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136042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Le caractère, la personnalité interactive worksheet">
            <a:extLst>
              <a:ext uri="{FF2B5EF4-FFF2-40B4-BE49-F238E27FC236}">
                <a16:creationId xmlns:a16="http://schemas.microsoft.com/office/drawing/2014/main" id="{B29959C2-B627-A09D-D7D9-9730998D2A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1024609" y="58505"/>
            <a:ext cx="4529380" cy="6740990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15" descr="Le caractère, la personnalité interactive worksheet">
            <a:extLst>
              <a:ext uri="{FF2B5EF4-FFF2-40B4-BE49-F238E27FC236}">
                <a16:creationId xmlns:a16="http://schemas.microsoft.com/office/drawing/2014/main" id="{7CBB3915-20C3-A034-B4C6-B9B7D41D72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6638008" y="58505"/>
            <a:ext cx="4529380" cy="6740990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66166-8FF2-3A1F-A25B-0D2CFC2E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107F2523-E22F-989C-C589-B0F9836D09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93324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113588-2C25-C6BC-1261-67BB71C60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10 p.33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A7972B6-AEEA-58D9-17F3-75784C4A6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865" y="1966293"/>
            <a:ext cx="7420269" cy="445216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3EF938-82D8-7433-6456-38176C51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45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890E12F-DAF7-2AF5-C3DF-A447737FEC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9264" y="405864"/>
            <a:ext cx="2962736" cy="1666539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E5DD11B-D8EF-4E60-5039-EBF4384E5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7595965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294ED3A-BBE7-33E0-2C27-D0772381F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8 p.30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7BD6CD6-4EEE-5595-8020-03DC980B95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0040" y="3343942"/>
            <a:ext cx="11548872" cy="216541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432AF0-3041-2045-9A88-AF3F38557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2FB19A5-4025-A186-254A-7E87050B2A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4666" y="423929"/>
            <a:ext cx="2962736" cy="1666539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CBD503F-92C2-F0E7-8F5E-7BA357B597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0636265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53B06-1D14-76F5-2DC6-252C275287BB}"/>
              </a:ext>
            </a:extLst>
          </p:cNvPr>
          <p:cNvSpPr txBox="1"/>
          <p:nvPr/>
        </p:nvSpPr>
        <p:spPr>
          <a:xfrm>
            <a:off x="286230" y="5996953"/>
            <a:ext cx="7374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https://play.kahoot.it/v2/?quizId=59ffe2cc-2590-48c7-9cf0-10b3aea448ff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E067463-8653-49AE-DC81-A02CF31CF1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Présenter</a:t>
            </a:r>
            <a:r>
              <a:rPr lang="en-US" sz="3067" b="1" dirty="0">
                <a:latin typeface="+mj-lt"/>
                <a:ea typeface="+mj-ea"/>
                <a:cs typeface="+mj-cs"/>
              </a:rPr>
              <a:t> et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quelqu’un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" r="15408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5" y="1890314"/>
            <a:ext cx="41379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Journaliste : Bonjour Mme Hernandez !</a:t>
            </a:r>
          </a:p>
          <a:p>
            <a:r>
              <a:rPr lang="fr-FR" sz="2400" dirty="0"/>
              <a:t>Mme H : Bonjour monsieur.</a:t>
            </a:r>
          </a:p>
          <a:p>
            <a:r>
              <a:rPr lang="fr-FR" sz="2400" dirty="0"/>
              <a:t>J : </a:t>
            </a:r>
            <a:r>
              <a:rPr lang="fr-FR" sz="2400" dirty="0">
                <a:solidFill>
                  <a:srgbClr val="FF0000"/>
                </a:solidFill>
              </a:rPr>
              <a:t>Qui</a:t>
            </a:r>
            <a:r>
              <a:rPr lang="fr-FR" sz="2400" dirty="0"/>
              <a:t> est-ce ? </a:t>
            </a:r>
          </a:p>
          <a:p>
            <a:r>
              <a:rPr lang="fr-FR" sz="2400" dirty="0"/>
              <a:t>H : </a:t>
            </a:r>
            <a:r>
              <a:rPr lang="fr-FR" sz="2400" dirty="0">
                <a:solidFill>
                  <a:srgbClr val="FF0000"/>
                </a:solidFill>
              </a:rPr>
              <a:t>Ce sont </a:t>
            </a:r>
            <a:r>
              <a:rPr lang="fr-FR" sz="2400" dirty="0"/>
              <a:t>mes enfants, Lucas et Théo.</a:t>
            </a:r>
          </a:p>
          <a:p>
            <a:r>
              <a:rPr lang="fr-FR" sz="2400" dirty="0"/>
              <a:t>J: Ils sont </a:t>
            </a:r>
            <a:r>
              <a:rPr lang="fr-FR" sz="2400" dirty="0">
                <a:solidFill>
                  <a:srgbClr val="FF0000"/>
                </a:solidFill>
              </a:rPr>
              <a:t>jumeaux</a:t>
            </a:r>
            <a:r>
              <a:rPr lang="fr-FR" sz="2400" dirty="0"/>
              <a:t> ?</a:t>
            </a:r>
          </a:p>
          <a:p>
            <a:r>
              <a:rPr lang="fr-FR" sz="2400" dirty="0"/>
              <a:t>H : Non, Lucas a 27 </a:t>
            </a:r>
            <a:r>
              <a:rPr lang="fr-FR" sz="2400" dirty="0">
                <a:solidFill>
                  <a:srgbClr val="FF0000"/>
                </a:solidFill>
              </a:rPr>
              <a:t>ans </a:t>
            </a:r>
            <a:r>
              <a:rPr lang="fr-FR" sz="2400" dirty="0"/>
              <a:t>et Théo a 26 </a:t>
            </a:r>
            <a:r>
              <a:rPr lang="fr-FR" sz="2400" dirty="0">
                <a:solidFill>
                  <a:srgbClr val="FF0000"/>
                </a:solidFill>
              </a:rPr>
              <a:t>ans</a:t>
            </a:r>
            <a:r>
              <a:rPr lang="fr-FR" sz="2400" dirty="0"/>
              <a:t>.</a:t>
            </a:r>
          </a:p>
          <a:p>
            <a:r>
              <a:rPr lang="fr-FR" sz="2400" dirty="0"/>
              <a:t>J : Ils sont </a:t>
            </a:r>
            <a:r>
              <a:rPr lang="fr-FR" sz="2400" dirty="0">
                <a:solidFill>
                  <a:srgbClr val="FF0000"/>
                </a:solidFill>
              </a:rPr>
              <a:t>comment</a:t>
            </a:r>
            <a:r>
              <a:rPr lang="fr-FR" sz="2400" dirty="0"/>
              <a:t> ? </a:t>
            </a:r>
          </a:p>
          <a:p>
            <a:r>
              <a:rPr lang="fr-FR" sz="2400" dirty="0"/>
              <a:t>H : Lucas </a:t>
            </a:r>
            <a:r>
              <a:rPr lang="fr-FR" sz="2400" dirty="0">
                <a:solidFill>
                  <a:srgbClr val="FF0000"/>
                </a:solidFill>
              </a:rPr>
              <a:t>est </a:t>
            </a:r>
            <a:r>
              <a:rPr lang="fr-FR" sz="2400" dirty="0"/>
              <a:t>bavard et Théo est </a:t>
            </a:r>
            <a:r>
              <a:rPr lang="fr-FR" sz="2400" dirty="0">
                <a:solidFill>
                  <a:srgbClr val="FF0000"/>
                </a:solidFill>
              </a:rPr>
              <a:t>drôle</a:t>
            </a:r>
            <a:r>
              <a:rPr lang="fr-FR" sz="2400" dirty="0"/>
              <a:t>. </a:t>
            </a:r>
            <a:r>
              <a:rPr lang="fr-FR" sz="2400" dirty="0">
                <a:solidFill>
                  <a:srgbClr val="FF0000"/>
                </a:solidFill>
              </a:rPr>
              <a:t>Ils sont </a:t>
            </a:r>
            <a:r>
              <a:rPr lang="fr-FR" sz="2400" dirty="0"/>
              <a:t>sérieux et généreux sur le terrain.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8718A-9716-F1B5-7E7D-9F345B793E82}"/>
              </a:ext>
            </a:extLst>
          </p:cNvPr>
          <p:cNvSpPr/>
          <p:nvPr/>
        </p:nvSpPr>
        <p:spPr>
          <a:xfrm>
            <a:off x="707819" y="3069549"/>
            <a:ext cx="525468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6A93D1-0A29-0FC2-CF7E-5FCE76D612D7}"/>
              </a:ext>
            </a:extLst>
          </p:cNvPr>
          <p:cNvSpPr/>
          <p:nvPr/>
        </p:nvSpPr>
        <p:spPr>
          <a:xfrm>
            <a:off x="825640" y="3456118"/>
            <a:ext cx="983950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1526AF-6953-6364-A483-3F26EA7BFF33}"/>
              </a:ext>
            </a:extLst>
          </p:cNvPr>
          <p:cNvSpPr/>
          <p:nvPr/>
        </p:nvSpPr>
        <p:spPr>
          <a:xfrm>
            <a:off x="1581236" y="4180575"/>
            <a:ext cx="1135070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B8E387-229B-AE87-12E4-59DB4BE1297B}"/>
              </a:ext>
            </a:extLst>
          </p:cNvPr>
          <p:cNvSpPr/>
          <p:nvPr/>
        </p:nvSpPr>
        <p:spPr>
          <a:xfrm>
            <a:off x="2824381" y="4542128"/>
            <a:ext cx="479753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657202-2A57-5528-DC80-042A1FF83CC2}"/>
              </a:ext>
            </a:extLst>
          </p:cNvPr>
          <p:cNvSpPr/>
          <p:nvPr/>
        </p:nvSpPr>
        <p:spPr>
          <a:xfrm>
            <a:off x="985726" y="4880651"/>
            <a:ext cx="479753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722FEA-BBA4-1449-ED7C-D717AF6D16D6}"/>
              </a:ext>
            </a:extLst>
          </p:cNvPr>
          <p:cNvSpPr/>
          <p:nvPr/>
        </p:nvSpPr>
        <p:spPr>
          <a:xfrm>
            <a:off x="1681115" y="5282782"/>
            <a:ext cx="1211924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5A29A1-8677-6AFE-209E-3F9F3227F83B}"/>
              </a:ext>
            </a:extLst>
          </p:cNvPr>
          <p:cNvSpPr/>
          <p:nvPr/>
        </p:nvSpPr>
        <p:spPr>
          <a:xfrm>
            <a:off x="1567538" y="5643932"/>
            <a:ext cx="430311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160B45-857C-21E5-F722-27EDE5FC729C}"/>
              </a:ext>
            </a:extLst>
          </p:cNvPr>
          <p:cNvSpPr/>
          <p:nvPr/>
        </p:nvSpPr>
        <p:spPr>
          <a:xfrm>
            <a:off x="419669" y="5985872"/>
            <a:ext cx="663780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CF4F68-0D16-D03A-B36E-516815EB9754}"/>
              </a:ext>
            </a:extLst>
          </p:cNvPr>
          <p:cNvSpPr/>
          <p:nvPr/>
        </p:nvSpPr>
        <p:spPr>
          <a:xfrm>
            <a:off x="1198317" y="6001620"/>
            <a:ext cx="930159" cy="313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0543EB6F-ED50-7ECB-BF84-3A725664BB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9618" y="420141"/>
            <a:ext cx="1389334" cy="781500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0A573981-E756-0C17-4BEE-F9C7BA0059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4137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2" grpId="0" animBg="1"/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CA3E8E6-67CC-7B00-36DB-3D7402158C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4492" y="427036"/>
            <a:ext cx="2057508" cy="1157348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4618F571-8379-9806-56B0-87CA5A9C82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5832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18570A8-B2D4-F4BD-F941-4D90E6D04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472" y="1004227"/>
            <a:ext cx="6102271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/>
              <a:t>LE 1,2 p.92</a:t>
            </a:r>
          </a:p>
        </p:txBody>
      </p:sp>
      <p:pic>
        <p:nvPicPr>
          <p:cNvPr id="6" name="unité_2_· culture_et_citoyenneté (1080p)">
            <a:hlinkClick r:id="" action="ppaction://media"/>
            <a:extLst>
              <a:ext uri="{FF2B5EF4-FFF2-40B4-BE49-F238E27FC236}">
                <a16:creationId xmlns:a16="http://schemas.microsoft.com/office/drawing/2014/main" id="{88AD0031-9771-860F-DA74-02475D3F9FE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1234" y="2590102"/>
            <a:ext cx="7219516" cy="40609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38D35B-BB1B-30AB-3760-B17A3DBFF6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316"/>
          <a:stretch/>
        </p:blipFill>
        <p:spPr>
          <a:xfrm>
            <a:off x="7577233" y="3304703"/>
            <a:ext cx="4435234" cy="334637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8D1A05-D1ED-F68D-4934-D2D63C471A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" t="12822" r="54804" b="9168"/>
          <a:stretch/>
        </p:blipFill>
        <p:spPr>
          <a:xfrm>
            <a:off x="7793676" y="487316"/>
            <a:ext cx="3797709" cy="261046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0149949-B944-C7EC-E0DC-FDF3903E6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5431157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508CE2-E22E-CE64-F1C1-CAE7804D2C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0147" y="901378"/>
            <a:ext cx="5706807" cy="5055243"/>
          </a:xfrm>
          <a:prstGeom prst="rect">
            <a:avLst/>
          </a:prstGeom>
        </p:spPr>
      </p:pic>
      <p:pic>
        <p:nvPicPr>
          <p:cNvPr id="5" name="EXPLORE_1_LE_PISTE046">
            <a:hlinkClick r:id="" action="ppaction://media"/>
            <a:extLst>
              <a:ext uri="{FF2B5EF4-FFF2-40B4-BE49-F238E27FC236}">
                <a16:creationId xmlns:a16="http://schemas.microsoft.com/office/drawing/2014/main" id="{C519101A-B571-CB91-F597-C25F9CE7DB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80657" y="2766060"/>
            <a:ext cx="304800" cy="304800"/>
          </a:xfrm>
          <a:prstGeom prst="rect">
            <a:avLst/>
          </a:prstGeom>
        </p:spPr>
      </p:pic>
      <p:pic>
        <p:nvPicPr>
          <p:cNvPr id="8" name="EXPLORE_1_LE_PISTE047">
            <a:hlinkClick r:id="" action="ppaction://media"/>
            <a:extLst>
              <a:ext uri="{FF2B5EF4-FFF2-40B4-BE49-F238E27FC236}">
                <a16:creationId xmlns:a16="http://schemas.microsoft.com/office/drawing/2014/main" id="{B4A1499D-4E7C-2B5C-B8FC-88A54BF080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33057" y="5350165"/>
            <a:ext cx="304800" cy="304800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3608F78-D926-95A7-CDD3-F8112BD52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2083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083C3E4-EDCD-EE8F-1654-71FA68935D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77843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Identify family members</a:t>
            </a:r>
          </a:p>
          <a:p>
            <a:pPr marL="457200" indent="-457200">
              <a:buAutoNum type="arabicPeriod"/>
            </a:pPr>
            <a:r>
              <a:rPr lang="en-US" sz="2267" dirty="0"/>
              <a:t>Tell their age</a:t>
            </a:r>
          </a:p>
          <a:p>
            <a:pPr marL="457200" indent="-457200">
              <a:buAutoNum type="arabicPeriod"/>
            </a:pPr>
            <a:r>
              <a:rPr lang="en-US" sz="2267" dirty="0"/>
              <a:t>Describe them</a:t>
            </a:r>
          </a:p>
          <a:p>
            <a:endParaRPr lang="en-US" sz="2267" dirty="0"/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 err="1"/>
              <a:t>Voici</a:t>
            </a:r>
            <a:r>
              <a:rPr lang="en-US" sz="2133" dirty="0"/>
              <a:t> ma </a:t>
            </a:r>
            <a:r>
              <a:rPr lang="en-US" sz="2133" dirty="0" err="1"/>
              <a:t>famille</a:t>
            </a:r>
            <a:r>
              <a:rPr lang="en-US" sz="2133" dirty="0"/>
              <a:t>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présenter </a:t>
            </a:r>
            <a:r>
              <a:rPr lang="fr-FR" sz="3200" dirty="0">
                <a:solidFill>
                  <a:schemeClr val="tx1"/>
                </a:solidFill>
              </a:rPr>
              <a:t>ma famille.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8F6B01E-55FB-0D65-5DA1-A59B2C80F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190" y="1169037"/>
            <a:ext cx="5189133" cy="1470254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009286A-830D-BD5C-C2CA-213F19BDBC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588626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71980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Identifying</a:t>
            </a:r>
            <a:r>
              <a:rPr lang="fr-FR" sz="3200" b="1" dirty="0"/>
              <a:t> </a:t>
            </a:r>
            <a:r>
              <a:rPr lang="fr-FR" sz="3200" b="1" dirty="0" err="1"/>
              <a:t>family</a:t>
            </a:r>
            <a:r>
              <a:rPr lang="fr-FR" sz="3200" b="1" dirty="0"/>
              <a:t> </a:t>
            </a:r>
            <a:r>
              <a:rPr lang="fr-FR" sz="3200" b="1" dirty="0" err="1"/>
              <a:t>members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3200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age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Beginning? Developing? Mastering ? </a:t>
            </a:r>
          </a:p>
          <a:p>
            <a:pPr indent="0">
              <a:buNone/>
            </a:pPr>
            <a:endParaRPr lang="en-US" sz="3200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Describing</a:t>
            </a:r>
            <a:r>
              <a:rPr lang="fr-FR" sz="3200" b="1" dirty="0">
                <a:ea typeface="UD Digi Kyokasho NK-R" panose="02020400000000000000" pitchFamily="18" charset="-128"/>
              </a:rPr>
              <a:t> people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58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36273"/>
              </p:ext>
            </p:extLst>
          </p:nvPr>
        </p:nvGraphicFramePr>
        <p:xfrm>
          <a:off x="632372" y="350601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628FDFE3-8BDF-9CAB-6A2C-BC4FB33752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601057" y="1253679"/>
            <a:ext cx="6388713" cy="45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et décrire ma famille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314160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A2B60D6-648D-CFE6-5082-35B86E7276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603227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44BEAFD-BDE9-6CB9-F7EF-7C72145A3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111408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B3C1F14-4CE0-31C9-01C9-4EA15D0E8F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86922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5264</TotalTime>
  <Words>3822</Words>
  <Application>Microsoft Office PowerPoint</Application>
  <PresentationFormat>Widescreen</PresentationFormat>
  <Paragraphs>789</Paragraphs>
  <Slides>60</Slides>
  <Notes>11</Notes>
  <HiddenSlides>2</HiddenSlides>
  <MMClips>32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60</vt:i4>
      </vt:variant>
    </vt:vector>
  </HeadingPairs>
  <TitlesOfParts>
    <vt:vector size="72" baseType="lpstr">
      <vt:lpstr>UD Digi Kyokasho NK-R</vt:lpstr>
      <vt:lpstr>Arial</vt:lpstr>
      <vt:lpstr>Calibri</vt:lpstr>
      <vt:lpstr>Calibri Light</vt:lpstr>
      <vt:lpstr>Montserrat</vt:lpstr>
      <vt:lpstr>Nunito</vt:lpstr>
      <vt:lpstr>Office Theme</vt:lpstr>
      <vt:lpstr>Office Theme</vt:lpstr>
      <vt:lpstr>Thème Office</vt:lpstr>
      <vt:lpstr>Thème Office</vt:lpstr>
      <vt:lpstr>1_Thème Office</vt:lpstr>
      <vt:lpstr>Thème Office</vt:lpstr>
      <vt:lpstr>Famille, familles</vt:lpstr>
      <vt:lpstr>PowerPoint Presentation</vt:lpstr>
      <vt:lpstr>Progress check : Start</vt:lpstr>
      <vt:lpstr>I. Starter</vt:lpstr>
      <vt:lpstr>LE 1,2 p.92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 1)</vt:lpstr>
      <vt:lpstr>PowerPoint Presentation</vt:lpstr>
      <vt:lpstr>Compréhension détaillée</vt:lpstr>
      <vt:lpstr>À la fin de la leçon…</vt:lpstr>
      <vt:lpstr>PowerPoint Presentation</vt:lpstr>
      <vt:lpstr>PowerPoint Presentation</vt:lpstr>
      <vt:lpstr>LE 3 p.28</vt:lpstr>
      <vt:lpstr>Online activity  La famille https://create.kahoot.it/details/7e4e1232-150f-4a04-8b7b-a918a0d53065 </vt:lpstr>
      <vt:lpstr>PowerPoint Presentation</vt:lpstr>
      <vt:lpstr>Learning review</vt:lpstr>
      <vt:lpstr>À la fin de la leçon…</vt:lpstr>
      <vt:lpstr>PowerPoint Presentation</vt:lpstr>
      <vt:lpstr>IV. Vocabulaire : Dire l’âge</vt:lpstr>
      <vt:lpstr>PowerPoint Presentation</vt:lpstr>
      <vt:lpstr>PowerPoint Presentation</vt:lpstr>
      <vt:lpstr>Exercice</vt:lpstr>
      <vt:lpstr>Les verbes ÊTRE et AVOIR</vt:lpstr>
      <vt:lpstr>À ton tour ! </vt:lpstr>
      <vt:lpstr>LE 7 p.30</vt:lpstr>
      <vt:lpstr>LE 14,15 p.33</vt:lpstr>
      <vt:lpstr>Online activity  Être &amp; Avoir https://dashboard.blooket.com/set/6312259775d101cbe4555ace  https://create.kahoot.it/details/f32fd22d-04a5-4c0f-bd86-fc8fd0566b8c  </vt:lpstr>
      <vt:lpstr>PowerPoint Presentation</vt:lpstr>
      <vt:lpstr>Learning review</vt:lpstr>
      <vt:lpstr>V. Compréhension de texte (doc 2)</vt:lpstr>
      <vt:lpstr>Compréhension détaillée</vt:lpstr>
      <vt:lpstr>À la fin de la leçon…</vt:lpstr>
      <vt:lpstr>PowerPoint Presentation</vt:lpstr>
      <vt:lpstr>PowerPoint Presentation</vt:lpstr>
      <vt:lpstr>VI. Grammaire : Présenter et décrire quelqu’un</vt:lpstr>
      <vt:lpstr>VI. Grammaire : Présenter et décrire quelqu’un</vt:lpstr>
      <vt:lpstr>PowerPoint Presentation</vt:lpstr>
      <vt:lpstr>Le caractère</vt:lpstr>
      <vt:lpstr>PowerPoint Presentation</vt:lpstr>
      <vt:lpstr>LE 10 p.33</vt:lpstr>
      <vt:lpstr>LE 8 p.30</vt:lpstr>
      <vt:lpstr>Online activity</vt:lpstr>
      <vt:lpstr>PowerPoint Presentation</vt:lpstr>
      <vt:lpstr>Learning review</vt:lpstr>
      <vt:lpstr>VII. Phonétique</vt:lpstr>
      <vt:lpstr>Practice your pronunciation !</vt:lpstr>
      <vt:lpstr>VIII.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85</cp:revision>
  <cp:lastPrinted>2023-10-23T04:06:35Z</cp:lastPrinted>
  <dcterms:created xsi:type="dcterms:W3CDTF">2023-01-09T10:56:41Z</dcterms:created>
  <dcterms:modified xsi:type="dcterms:W3CDTF">2024-01-05T15:32:38Z</dcterms:modified>
</cp:coreProperties>
</file>