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6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7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9" r:id="rId2"/>
    <p:sldMasterId id="2147483717" r:id="rId3"/>
    <p:sldMasterId id="2147483731" r:id="rId4"/>
    <p:sldMasterId id="2147483756" r:id="rId5"/>
  </p:sldMasterIdLst>
  <p:notesMasterIdLst>
    <p:notesMasterId r:id="rId47"/>
  </p:notesMasterIdLst>
  <p:sldIdLst>
    <p:sldId id="310" r:id="rId6"/>
    <p:sldId id="256" r:id="rId7"/>
    <p:sldId id="387" r:id="rId8"/>
    <p:sldId id="288" r:id="rId9"/>
    <p:sldId id="1507" r:id="rId10"/>
    <p:sldId id="261" r:id="rId11"/>
    <p:sldId id="1508" r:id="rId12"/>
    <p:sldId id="262" r:id="rId13"/>
    <p:sldId id="1765" r:id="rId14"/>
    <p:sldId id="258" r:id="rId15"/>
    <p:sldId id="263" r:id="rId16"/>
    <p:sldId id="1766" r:id="rId17"/>
    <p:sldId id="1785" r:id="rId18"/>
    <p:sldId id="267" r:id="rId19"/>
    <p:sldId id="268" r:id="rId20"/>
    <p:sldId id="269" r:id="rId21"/>
    <p:sldId id="1779" r:id="rId22"/>
    <p:sldId id="1792" r:id="rId23"/>
    <p:sldId id="1780" r:id="rId24"/>
    <p:sldId id="1787" r:id="rId25"/>
    <p:sldId id="1788" r:id="rId26"/>
    <p:sldId id="270" r:id="rId27"/>
    <p:sldId id="271" r:id="rId28"/>
    <p:sldId id="273" r:id="rId29"/>
    <p:sldId id="1794" r:id="rId30"/>
    <p:sldId id="276" r:id="rId31"/>
    <p:sldId id="277" r:id="rId32"/>
    <p:sldId id="278" r:id="rId33"/>
    <p:sldId id="1789" r:id="rId34"/>
    <p:sldId id="1793" r:id="rId35"/>
    <p:sldId id="1791" r:id="rId36"/>
    <p:sldId id="280" r:id="rId37"/>
    <p:sldId id="291" r:id="rId38"/>
    <p:sldId id="289" r:id="rId39"/>
    <p:sldId id="1795" r:id="rId40"/>
    <p:sldId id="282" r:id="rId41"/>
    <p:sldId id="311" r:id="rId42"/>
    <p:sldId id="283" r:id="rId43"/>
    <p:sldId id="284" r:id="rId44"/>
    <p:sldId id="285" r:id="rId45"/>
    <p:sldId id="286" r:id="rId46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50" d="100"/>
          <a:sy n="50" d="100"/>
        </p:scale>
        <p:origin x="16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1.xml"/><Relationship Id="rId5" Type="http://schemas.openxmlformats.org/officeDocument/2006/relationships/slide" Target="../slides/slide34.xml"/><Relationship Id="rId4" Type="http://schemas.openxmlformats.org/officeDocument/2006/relationships/slide" Target="../slides/slide32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700" b="0" noProof="0" dirty="0"/>
            <a:t>- Parler de nous-même </a:t>
          </a:r>
        </a:p>
        <a:p>
          <a:pPr rtl="0"/>
          <a:r>
            <a:rPr lang="fr-FR" sz="1700" b="0" noProof="0" dirty="0"/>
            <a:t>- Pluriel des adjectifs</a:t>
          </a:r>
          <a:endParaRPr lang="fr-FR" sz="17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jumeaux différents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300000" custLinFactNeighborX="-83" custLinFactNeighborY="37458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700" b="0" strike="sngStrike" noProof="0" dirty="0"/>
            <a:t>- Parler de nous-même </a:t>
          </a:r>
        </a:p>
        <a:p>
          <a:pPr rtl="0"/>
          <a:r>
            <a:rPr lang="fr-FR" sz="1700" b="0" noProof="0" dirty="0"/>
            <a:t>- Pluriel des adjectifs</a:t>
          </a:r>
          <a:endParaRPr lang="fr-FR" sz="17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jumeaux différents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300000" custLinFactNeighborX="-83" custLinFactNeighborY="37458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use the </a:t>
          </a:r>
          <a:r>
            <a:rPr lang="fr-FR" dirty="0" err="1"/>
            <a:t>pronoun</a:t>
          </a:r>
          <a:r>
            <a:rPr lang="fr-FR" dirty="0"/>
            <a:t> « on ».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similarities</a:t>
          </a:r>
          <a:r>
            <a:rPr lang="fr-FR" dirty="0"/>
            <a:t> and </a:t>
          </a:r>
          <a:r>
            <a:rPr lang="fr-FR" dirty="0" err="1"/>
            <a:t>differences</a:t>
          </a:r>
          <a:r>
            <a:rPr lang="fr-FR" dirty="0"/>
            <a:t> </a:t>
          </a:r>
          <a:r>
            <a:rPr lang="fr-FR" dirty="0" err="1"/>
            <a:t>between</a:t>
          </a:r>
          <a:r>
            <a:rPr lang="fr-FR" dirty="0"/>
            <a:t> 2 people.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clothes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700" b="0" noProof="0" dirty="0"/>
            <a:t>- Parler de nous-même </a:t>
          </a:r>
        </a:p>
        <a:p>
          <a:pPr rtl="0"/>
          <a:r>
            <a:rPr lang="fr-FR" sz="1700" b="0" noProof="0" dirty="0"/>
            <a:t>- Pluriel des adjectifs</a:t>
          </a:r>
          <a:endParaRPr lang="fr-FR" sz="17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Les jumeaux différents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300000" custLinFactNeighborX="-83" custLinFactNeighborY="37458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use the </a:t>
          </a:r>
          <a:r>
            <a:rPr lang="fr-FR" dirty="0" err="1"/>
            <a:t>pronoun</a:t>
          </a:r>
          <a:r>
            <a:rPr lang="fr-FR" dirty="0"/>
            <a:t> « on ».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similarities</a:t>
          </a:r>
          <a:r>
            <a:rPr lang="fr-FR" dirty="0"/>
            <a:t> and </a:t>
          </a:r>
          <a:r>
            <a:rPr lang="fr-FR" dirty="0" err="1"/>
            <a:t>differences</a:t>
          </a:r>
          <a:r>
            <a:rPr lang="fr-FR" dirty="0"/>
            <a:t> </a:t>
          </a:r>
          <a:r>
            <a:rPr lang="fr-FR" dirty="0" err="1"/>
            <a:t>between</a:t>
          </a:r>
          <a:r>
            <a:rPr lang="fr-FR" dirty="0"/>
            <a:t> 2 people.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clothes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Gr: parler de nous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 : pluriel des adj.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6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6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6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72C3BE3C-799A-4965-B3AE-BFF762D72CB0}" type="pres">
      <dgm:prSet presAssocID="{B9CE34C0-251F-4EFF-95D0-71D70A677C0A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5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1612C0CE-F310-4DB7-96AA-8BEE52E4C0AA}" type="presParOf" srcId="{776A1F8C-5C31-4691-9C2B-A7F8DF456F32}" destId="{72C3BE3C-799A-4965-B3AE-BFF762D72CB0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algn="l"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Des jumeaux différents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algn="l"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algn="l" rtl="0"/>
          <a:r>
            <a:rPr lang="fr-FR" b="1" noProof="0" dirty="0"/>
            <a:t>III. 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algn="l" rtl="0"/>
          <a:r>
            <a:rPr lang="fr-FR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800" noProof="0" dirty="0"/>
            <a:t>Le pluriel des adjectifs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algn="l" rtl="0"/>
          <a:r>
            <a:rPr lang="fr-FR" b="1" noProof="0" dirty="0"/>
            <a:t>V.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80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algn="l" rtl="0"/>
          <a:r>
            <a:rPr lang="fr-FR" b="1" noProof="0" dirty="0"/>
            <a:t>VI.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noProof="0" dirty="0"/>
            <a:t>Parler des ressemblances et différences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8B6E6119-B45B-4254-88D2-10D612BA8260}">
      <dgm:prSet custT="1"/>
      <dgm:spPr/>
      <dgm:t>
        <a:bodyPr/>
        <a:lstStyle/>
        <a:p>
          <a:r>
            <a:rPr lang="fr-FR" sz="1800" dirty="0"/>
            <a:t>Parler de nous-même</a:t>
          </a:r>
        </a:p>
      </dgm:t>
    </dgm:pt>
    <dgm:pt modelId="{79766F52-4F6F-414E-8C9F-DD69FE34D4A8}" type="parTrans" cxnId="{38B72C6D-4A61-4CF4-98E2-28A67121D623}">
      <dgm:prSet/>
      <dgm:spPr/>
      <dgm:t>
        <a:bodyPr/>
        <a:lstStyle/>
        <a:p>
          <a:endParaRPr lang="fr-FR"/>
        </a:p>
      </dgm:t>
    </dgm:pt>
    <dgm:pt modelId="{9976AA4B-CDEF-40CF-B027-51E6CD808B68}" type="sibTrans" cxnId="{38B72C6D-4A61-4CF4-98E2-28A67121D623}">
      <dgm:prSet/>
      <dgm:spPr/>
      <dgm:t>
        <a:bodyPr/>
        <a:lstStyle/>
        <a:p>
          <a:endParaRPr lang="fr-FR"/>
        </a:p>
      </dgm:t>
    </dgm:pt>
    <dgm:pt modelId="{F4653F07-9FC3-4A8A-8E91-08F6BF281BFE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FA32BBD8-6CFA-4F7F-A42A-D155514A5D78}" type="pres">
      <dgm:prSet presAssocID="{082E8A29-955A-4C7C-A174-3E9DCD4DC89B}" presName="linNode" presStyleCnt="0"/>
      <dgm:spPr/>
    </dgm:pt>
    <dgm:pt modelId="{D4B95557-209C-455E-BCA6-BCE74D495E8D}" type="pres">
      <dgm:prSet presAssocID="{082E8A29-955A-4C7C-A174-3E9DCD4DC89B}" presName="parentShp" presStyleLbl="node1" presStyleIdx="0" presStyleCnt="6">
        <dgm:presLayoutVars>
          <dgm:bulletEnabled val="1"/>
        </dgm:presLayoutVars>
      </dgm:prSet>
      <dgm:spPr/>
    </dgm:pt>
    <dgm:pt modelId="{B237FAA4-A36A-4C36-BE4A-769DFE348915}" type="pres">
      <dgm:prSet presAssocID="{082E8A29-955A-4C7C-A174-3E9DCD4DC89B}" presName="childShp" presStyleLbl="bgAccFollowNode1" presStyleIdx="0" presStyleCnt="6">
        <dgm:presLayoutVars>
          <dgm:bulletEnabled val="1"/>
        </dgm:presLayoutVars>
      </dgm:prSet>
      <dgm:spPr/>
    </dgm:pt>
    <dgm:pt modelId="{B27C2EE8-7F75-4BEB-A685-A5B0285DD4DD}" type="pres">
      <dgm:prSet presAssocID="{C2176686-D23E-48EB-9D1B-1A1B46236638}" presName="spacing" presStyleCnt="0"/>
      <dgm:spPr/>
    </dgm:pt>
    <dgm:pt modelId="{857D4D27-BBB3-40CC-8B20-1B7B0AFE5D7B}" type="pres">
      <dgm:prSet presAssocID="{B6E26FFC-9977-4BBC-BEC7-3D6B63754E52}" presName="linNode" presStyleCnt="0"/>
      <dgm:spPr/>
    </dgm:pt>
    <dgm:pt modelId="{4BE21CA1-424C-461B-8338-F5CB2C38B33B}" type="pres">
      <dgm:prSet presAssocID="{B6E26FFC-9977-4BBC-BEC7-3D6B63754E52}" presName="parentShp" presStyleLbl="node1" presStyleIdx="1" presStyleCnt="6">
        <dgm:presLayoutVars>
          <dgm:bulletEnabled val="1"/>
        </dgm:presLayoutVars>
      </dgm:prSet>
      <dgm:spPr/>
    </dgm:pt>
    <dgm:pt modelId="{9EAB44E6-A6AC-44AE-8607-23DCE36F0C97}" type="pres">
      <dgm:prSet presAssocID="{B6E26FFC-9977-4BBC-BEC7-3D6B63754E52}" presName="childShp" presStyleLbl="bgAccFollowNode1" presStyleIdx="1" presStyleCnt="6">
        <dgm:presLayoutVars>
          <dgm:bulletEnabled val="1"/>
        </dgm:presLayoutVars>
      </dgm:prSet>
      <dgm:spPr/>
    </dgm:pt>
    <dgm:pt modelId="{8284C772-407A-4BFF-B4BD-38BF0EC810A2}" type="pres">
      <dgm:prSet presAssocID="{48634C00-2335-4923-9072-EB7482323D9C}" presName="spacing" presStyleCnt="0"/>
      <dgm:spPr/>
    </dgm:pt>
    <dgm:pt modelId="{E15FF0EE-A656-4C8C-9FCD-DF91FFA5FC50}" type="pres">
      <dgm:prSet presAssocID="{6D0E5D9F-7263-4526-A227-51301233F549}" presName="linNode" presStyleCnt="0"/>
      <dgm:spPr/>
    </dgm:pt>
    <dgm:pt modelId="{BC176B45-262C-4CCC-8227-FD1FE2429449}" type="pres">
      <dgm:prSet presAssocID="{6D0E5D9F-7263-4526-A227-51301233F549}" presName="parentShp" presStyleLbl="node1" presStyleIdx="2" presStyleCnt="6">
        <dgm:presLayoutVars>
          <dgm:bulletEnabled val="1"/>
        </dgm:presLayoutVars>
      </dgm:prSet>
      <dgm:spPr/>
    </dgm:pt>
    <dgm:pt modelId="{09173BA6-ABAB-4D05-B636-6E01C9C15C8C}" type="pres">
      <dgm:prSet presAssocID="{6D0E5D9F-7263-4526-A227-51301233F549}" presName="childShp" presStyleLbl="bgAccFollowNode1" presStyleIdx="2" presStyleCnt="6">
        <dgm:presLayoutVars>
          <dgm:bulletEnabled val="1"/>
        </dgm:presLayoutVars>
      </dgm:prSet>
      <dgm:spPr/>
    </dgm:pt>
    <dgm:pt modelId="{9081E09C-228F-40C8-B527-D025F38049EA}" type="pres">
      <dgm:prSet presAssocID="{DE289E29-1989-4D8E-8AA6-F030105B3F13}" presName="spacing" presStyleCnt="0"/>
      <dgm:spPr/>
    </dgm:pt>
    <dgm:pt modelId="{024F01F3-1537-446F-B986-96E94A057399}" type="pres">
      <dgm:prSet presAssocID="{E5E95E82-EF79-43CA-AA86-43B0E1CBCD3F}" presName="linNode" presStyleCnt="0"/>
      <dgm:spPr/>
    </dgm:pt>
    <dgm:pt modelId="{ADE91947-29BA-4B6A-9F47-D5743E9ADEFE}" type="pres">
      <dgm:prSet presAssocID="{E5E95E82-EF79-43CA-AA86-43B0E1CBCD3F}" presName="parentShp" presStyleLbl="node1" presStyleIdx="3" presStyleCnt="6">
        <dgm:presLayoutVars>
          <dgm:bulletEnabled val="1"/>
        </dgm:presLayoutVars>
      </dgm:prSet>
      <dgm:spPr/>
    </dgm:pt>
    <dgm:pt modelId="{92BEEA4D-4338-4CC3-A862-C2906ED4A57F}" type="pres">
      <dgm:prSet presAssocID="{E5E95E82-EF79-43CA-AA86-43B0E1CBCD3F}" presName="childShp" presStyleLbl="bgAccFollowNode1" presStyleIdx="3" presStyleCnt="6">
        <dgm:presLayoutVars>
          <dgm:bulletEnabled val="1"/>
        </dgm:presLayoutVars>
      </dgm:prSet>
      <dgm:spPr/>
    </dgm:pt>
    <dgm:pt modelId="{7713069F-8309-43AC-A2E4-D962B087987A}" type="pres">
      <dgm:prSet presAssocID="{BF76010C-5523-4E13-B3E7-886DCE6AEBD4}" presName="spacing" presStyleCnt="0"/>
      <dgm:spPr/>
    </dgm:pt>
    <dgm:pt modelId="{069C1530-7A59-43AC-946B-451F4688E4D4}" type="pres">
      <dgm:prSet presAssocID="{A789976D-D9F7-4CAE-A0FA-57AD5327459D}" presName="linNode" presStyleCnt="0"/>
      <dgm:spPr/>
    </dgm:pt>
    <dgm:pt modelId="{90484D8D-87B5-4DF2-B129-A6F278EB042E}" type="pres">
      <dgm:prSet presAssocID="{A789976D-D9F7-4CAE-A0FA-57AD5327459D}" presName="parentShp" presStyleLbl="node1" presStyleIdx="4" presStyleCnt="6">
        <dgm:presLayoutVars>
          <dgm:bulletEnabled val="1"/>
        </dgm:presLayoutVars>
      </dgm:prSet>
      <dgm:spPr/>
    </dgm:pt>
    <dgm:pt modelId="{F4EFF49B-4DC6-4393-938A-BD05270390C3}" type="pres">
      <dgm:prSet presAssocID="{A789976D-D9F7-4CAE-A0FA-57AD5327459D}" presName="childShp" presStyleLbl="bgAccFollowNode1" presStyleIdx="4" presStyleCnt="6">
        <dgm:presLayoutVars>
          <dgm:bulletEnabled val="1"/>
        </dgm:presLayoutVars>
      </dgm:prSet>
      <dgm:spPr/>
    </dgm:pt>
    <dgm:pt modelId="{43F70E28-58A5-47E9-9E2E-D31315055535}" type="pres">
      <dgm:prSet presAssocID="{E7237B23-A10C-4270-820C-A37649007AE6}" presName="spacing" presStyleCnt="0"/>
      <dgm:spPr/>
    </dgm:pt>
    <dgm:pt modelId="{C77BC692-2AFE-4397-930F-B04670C1E7AA}" type="pres">
      <dgm:prSet presAssocID="{EF2B91B6-6F0A-4365-9672-0E2C5B6A7701}" presName="linNode" presStyleCnt="0"/>
      <dgm:spPr/>
    </dgm:pt>
    <dgm:pt modelId="{749E8988-FC19-4321-B504-8B628011CFC4}" type="pres">
      <dgm:prSet presAssocID="{EF2B91B6-6F0A-4365-9672-0E2C5B6A7701}" presName="parentShp" presStyleLbl="node1" presStyleIdx="5" presStyleCnt="6">
        <dgm:presLayoutVars>
          <dgm:bulletEnabled val="1"/>
        </dgm:presLayoutVars>
      </dgm:prSet>
      <dgm:spPr/>
    </dgm:pt>
    <dgm:pt modelId="{23BD8EB2-ED43-4201-9057-EF76F7DF7342}" type="pres">
      <dgm:prSet presAssocID="{EF2B91B6-6F0A-4365-9672-0E2C5B6A7701}" presName="childShp" presStyleLbl="bgAccFollowNode1" presStyleIdx="5" presStyleCnt="6">
        <dgm:presLayoutVars>
          <dgm:bulletEnabled val="1"/>
        </dgm:presLayoutVars>
      </dgm:prSet>
      <dgm:spPr/>
    </dgm:pt>
  </dgm:ptLst>
  <dgm:cxnLst>
    <dgm:cxn modelId="{6ADC7A15-3E2A-40FF-9AC0-32E1244C5169}" type="presOf" srcId="{A789976D-D9F7-4CAE-A0FA-57AD5327459D}" destId="{90484D8D-87B5-4DF2-B129-A6F278EB042E}" srcOrd="0" destOrd="0" presId="urn:microsoft.com/office/officeart/2005/8/layout/vList6"/>
    <dgm:cxn modelId="{9BE4471E-841C-485B-8C4C-191C8CB013D0}" type="presOf" srcId="{8B6E6119-B45B-4254-88D2-10D612BA8260}" destId="{09173BA6-ABAB-4D05-B636-6E01C9C15C8C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4" destOrd="0" parTransId="{F536AA3A-9B74-498A-A723-D7F44AD102BD}" sibTransId="{E7237B23-A10C-4270-820C-A37649007AE6}"/>
    <dgm:cxn modelId="{B9E1EF2D-3D0A-48E3-8DE7-98C4ADB49709}" type="presOf" srcId="{010F7425-1081-46EA-BC6D-7D7F7133B2F3}" destId="{F4EFF49B-4DC6-4393-938A-BD05270390C3}" srcOrd="0" destOrd="0" presId="urn:microsoft.com/office/officeart/2005/8/layout/vList6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F4B9824A-BCBE-4E81-9554-30BC5DC56704}" type="presOf" srcId="{BB4D7CBF-85AC-465D-A310-564A188D2236}" destId="{92BEEA4D-4338-4CC3-A862-C2906ED4A57F}" srcOrd="0" destOrd="0" presId="urn:microsoft.com/office/officeart/2005/8/layout/vList6"/>
    <dgm:cxn modelId="{38B72C6D-4A61-4CF4-98E2-28A67121D623}" srcId="{6D0E5D9F-7263-4526-A227-51301233F549}" destId="{8B6E6119-B45B-4254-88D2-10D612BA8260}" srcOrd="0" destOrd="0" parTransId="{79766F52-4F6F-414E-8C9F-DD69FE34D4A8}" sibTransId="{9976AA4B-CDEF-40CF-B027-51E6CD808B68}"/>
    <dgm:cxn modelId="{3485C856-A22D-40BA-9020-89D5CDD7634F}" type="presOf" srcId="{EF2B91B6-6F0A-4365-9672-0E2C5B6A7701}" destId="{749E8988-FC19-4321-B504-8B628011CFC4}" srcOrd="0" destOrd="0" presId="urn:microsoft.com/office/officeart/2005/8/layout/vList6"/>
    <dgm:cxn modelId="{E8DE4779-2081-436F-A1AE-87A759A46275}" type="presOf" srcId="{6D0E5D9F-7263-4526-A227-51301233F549}" destId="{BC176B45-262C-4CCC-8227-FD1FE2429449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84720FA1-C7A3-429E-AF10-4CA9B5F59BB2}" type="presOf" srcId="{B6E26FFC-9977-4BBC-BEC7-3D6B63754E52}" destId="{4BE21CA1-424C-461B-8338-F5CB2C38B33B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852DF1B5-9A08-47BE-AB39-518F1C855868}" type="presOf" srcId="{CF9055CF-8DEB-4A02-949A-DE72B6AC5D37}" destId="{F4653F07-9FC3-4A8A-8E91-08F6BF281BFE}" srcOrd="0" destOrd="0" presId="urn:microsoft.com/office/officeart/2005/8/layout/vList6"/>
    <dgm:cxn modelId="{E3F7BCB8-7BC6-437E-87B7-F6F125C7200A}" srcId="{CF9055CF-8DEB-4A02-949A-DE72B6AC5D37}" destId="{EF2B91B6-6F0A-4365-9672-0E2C5B6A7701}" srcOrd="5" destOrd="0" parTransId="{F334A227-11D2-4FB9-BC43-0C9BEAE5E9C1}" sibTransId="{1F4D1F9D-A6BA-495E-A8EE-8A732A551435}"/>
    <dgm:cxn modelId="{353A1BC1-7E14-428A-A681-9C2F28DFA5D5}" type="presOf" srcId="{C405AABF-5221-4BF2-84F2-80740C29EB11}" destId="{23BD8EB2-ED43-4201-9057-EF76F7DF7342}" srcOrd="0" destOrd="0" presId="urn:microsoft.com/office/officeart/2005/8/layout/vList6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06290FD5-E935-413C-A6A6-BB79956453A6}" type="presOf" srcId="{082E8A29-955A-4C7C-A174-3E9DCD4DC89B}" destId="{D4B95557-209C-455E-BCA6-BCE74D495E8D}" srcOrd="0" destOrd="0" presId="urn:microsoft.com/office/officeart/2005/8/layout/vList6"/>
    <dgm:cxn modelId="{F63218DD-A82C-4AA3-8EE8-C341F921EE8B}" type="presOf" srcId="{CBCC21F5-552F-4D39-812E-6FCD4A366F58}" destId="{9EAB44E6-A6AC-44AE-8607-23DCE36F0C97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A31B79EA-D0A5-4F94-9630-50BE63580D9B}" type="presOf" srcId="{23A0DE4A-FE92-496E-B335-3433CEFB74E9}" destId="{B237FAA4-A36A-4C36-BE4A-769DFE348915}" srcOrd="0" destOrd="0" presId="urn:microsoft.com/office/officeart/2005/8/layout/vList6"/>
    <dgm:cxn modelId="{52B78CEE-6E37-4EBA-9738-576EFBAAFE16}" type="presOf" srcId="{E5E95E82-EF79-43CA-AA86-43B0E1CBCD3F}" destId="{ADE91947-29BA-4B6A-9F47-D5743E9ADEFE}" srcOrd="0" destOrd="0" presId="urn:microsoft.com/office/officeart/2005/8/layout/vList6"/>
    <dgm:cxn modelId="{8ECA38AE-FF01-4300-BBF6-873996F293EE}" type="presParOf" srcId="{F4653F07-9FC3-4A8A-8E91-08F6BF281BFE}" destId="{FA32BBD8-6CFA-4F7F-A42A-D155514A5D78}" srcOrd="0" destOrd="0" presId="urn:microsoft.com/office/officeart/2005/8/layout/vList6"/>
    <dgm:cxn modelId="{67525D0C-B4E3-4789-9206-085D02528EE7}" type="presParOf" srcId="{FA32BBD8-6CFA-4F7F-A42A-D155514A5D78}" destId="{D4B95557-209C-455E-BCA6-BCE74D495E8D}" srcOrd="0" destOrd="0" presId="urn:microsoft.com/office/officeart/2005/8/layout/vList6"/>
    <dgm:cxn modelId="{E7F89094-C43D-453F-BF25-D83C050F93B0}" type="presParOf" srcId="{FA32BBD8-6CFA-4F7F-A42A-D155514A5D78}" destId="{B237FAA4-A36A-4C36-BE4A-769DFE348915}" srcOrd="1" destOrd="0" presId="urn:microsoft.com/office/officeart/2005/8/layout/vList6"/>
    <dgm:cxn modelId="{7C959C08-03B8-4E30-891F-56C4A57FCF43}" type="presParOf" srcId="{F4653F07-9FC3-4A8A-8E91-08F6BF281BFE}" destId="{B27C2EE8-7F75-4BEB-A685-A5B0285DD4DD}" srcOrd="1" destOrd="0" presId="urn:microsoft.com/office/officeart/2005/8/layout/vList6"/>
    <dgm:cxn modelId="{8E8D7289-F15E-48E2-BC62-FABB15437D55}" type="presParOf" srcId="{F4653F07-9FC3-4A8A-8E91-08F6BF281BFE}" destId="{857D4D27-BBB3-40CC-8B20-1B7B0AFE5D7B}" srcOrd="2" destOrd="0" presId="urn:microsoft.com/office/officeart/2005/8/layout/vList6"/>
    <dgm:cxn modelId="{EC8C1081-8D15-4E31-BBCF-4A7C8E5D7B80}" type="presParOf" srcId="{857D4D27-BBB3-40CC-8B20-1B7B0AFE5D7B}" destId="{4BE21CA1-424C-461B-8338-F5CB2C38B33B}" srcOrd="0" destOrd="0" presId="urn:microsoft.com/office/officeart/2005/8/layout/vList6"/>
    <dgm:cxn modelId="{FB49F240-AD29-4F09-A214-B99F841E5E1A}" type="presParOf" srcId="{857D4D27-BBB3-40CC-8B20-1B7B0AFE5D7B}" destId="{9EAB44E6-A6AC-44AE-8607-23DCE36F0C97}" srcOrd="1" destOrd="0" presId="urn:microsoft.com/office/officeart/2005/8/layout/vList6"/>
    <dgm:cxn modelId="{61B0FEBD-E912-41E0-9A16-E11D5BD891DF}" type="presParOf" srcId="{F4653F07-9FC3-4A8A-8E91-08F6BF281BFE}" destId="{8284C772-407A-4BFF-B4BD-38BF0EC810A2}" srcOrd="3" destOrd="0" presId="urn:microsoft.com/office/officeart/2005/8/layout/vList6"/>
    <dgm:cxn modelId="{17C88200-89F0-4E4B-BFC1-86D42F821628}" type="presParOf" srcId="{F4653F07-9FC3-4A8A-8E91-08F6BF281BFE}" destId="{E15FF0EE-A656-4C8C-9FCD-DF91FFA5FC50}" srcOrd="4" destOrd="0" presId="urn:microsoft.com/office/officeart/2005/8/layout/vList6"/>
    <dgm:cxn modelId="{FB8E4CCE-CE8B-4FA4-A5D8-CE01BC86AFD2}" type="presParOf" srcId="{E15FF0EE-A656-4C8C-9FCD-DF91FFA5FC50}" destId="{BC176B45-262C-4CCC-8227-FD1FE2429449}" srcOrd="0" destOrd="0" presId="urn:microsoft.com/office/officeart/2005/8/layout/vList6"/>
    <dgm:cxn modelId="{3339F3E9-2F5C-4346-A692-99B19E1BE94B}" type="presParOf" srcId="{E15FF0EE-A656-4C8C-9FCD-DF91FFA5FC50}" destId="{09173BA6-ABAB-4D05-B636-6E01C9C15C8C}" srcOrd="1" destOrd="0" presId="urn:microsoft.com/office/officeart/2005/8/layout/vList6"/>
    <dgm:cxn modelId="{81C6B350-BFD0-48A9-8D4F-4455720055E2}" type="presParOf" srcId="{F4653F07-9FC3-4A8A-8E91-08F6BF281BFE}" destId="{9081E09C-228F-40C8-B527-D025F38049EA}" srcOrd="5" destOrd="0" presId="urn:microsoft.com/office/officeart/2005/8/layout/vList6"/>
    <dgm:cxn modelId="{CA089737-E580-4D90-B85D-751A5D436748}" type="presParOf" srcId="{F4653F07-9FC3-4A8A-8E91-08F6BF281BFE}" destId="{024F01F3-1537-446F-B986-96E94A057399}" srcOrd="6" destOrd="0" presId="urn:microsoft.com/office/officeart/2005/8/layout/vList6"/>
    <dgm:cxn modelId="{6202DD64-A1A8-4463-8EC7-34E210C34902}" type="presParOf" srcId="{024F01F3-1537-446F-B986-96E94A057399}" destId="{ADE91947-29BA-4B6A-9F47-D5743E9ADEFE}" srcOrd="0" destOrd="0" presId="urn:microsoft.com/office/officeart/2005/8/layout/vList6"/>
    <dgm:cxn modelId="{633ED50E-4FF5-4D69-9234-BC56E618DAFD}" type="presParOf" srcId="{024F01F3-1537-446F-B986-96E94A057399}" destId="{92BEEA4D-4338-4CC3-A862-C2906ED4A57F}" srcOrd="1" destOrd="0" presId="urn:microsoft.com/office/officeart/2005/8/layout/vList6"/>
    <dgm:cxn modelId="{640FF067-D7DE-4793-9E3B-96A0FBAF3269}" type="presParOf" srcId="{F4653F07-9FC3-4A8A-8E91-08F6BF281BFE}" destId="{7713069F-8309-43AC-A2E4-D962B087987A}" srcOrd="7" destOrd="0" presId="urn:microsoft.com/office/officeart/2005/8/layout/vList6"/>
    <dgm:cxn modelId="{037DDAE8-BF12-4BBD-B011-D38F9E1242B1}" type="presParOf" srcId="{F4653F07-9FC3-4A8A-8E91-08F6BF281BFE}" destId="{069C1530-7A59-43AC-946B-451F4688E4D4}" srcOrd="8" destOrd="0" presId="urn:microsoft.com/office/officeart/2005/8/layout/vList6"/>
    <dgm:cxn modelId="{2D96F63E-B260-490C-B5F7-1084F6DBF6B9}" type="presParOf" srcId="{069C1530-7A59-43AC-946B-451F4688E4D4}" destId="{90484D8D-87B5-4DF2-B129-A6F278EB042E}" srcOrd="0" destOrd="0" presId="urn:microsoft.com/office/officeart/2005/8/layout/vList6"/>
    <dgm:cxn modelId="{7F2E3C2D-D5AF-4231-9AF3-3A39DDB4C217}" type="presParOf" srcId="{069C1530-7A59-43AC-946B-451F4688E4D4}" destId="{F4EFF49B-4DC6-4393-938A-BD05270390C3}" srcOrd="1" destOrd="0" presId="urn:microsoft.com/office/officeart/2005/8/layout/vList6"/>
    <dgm:cxn modelId="{191663A6-695A-4A96-9529-85F134C9980B}" type="presParOf" srcId="{F4653F07-9FC3-4A8A-8E91-08F6BF281BFE}" destId="{43F70E28-58A5-47E9-9E2E-D31315055535}" srcOrd="9" destOrd="0" presId="urn:microsoft.com/office/officeart/2005/8/layout/vList6"/>
    <dgm:cxn modelId="{45E8BF27-B46D-40EE-B49B-E76AF7F6C252}" type="presParOf" srcId="{F4653F07-9FC3-4A8A-8E91-08F6BF281BFE}" destId="{C77BC692-2AFE-4397-930F-B04670C1E7AA}" srcOrd="10" destOrd="0" presId="urn:microsoft.com/office/officeart/2005/8/layout/vList6"/>
    <dgm:cxn modelId="{CD12296C-94F3-4822-82EC-3E7DBAD44AD7}" type="presParOf" srcId="{C77BC692-2AFE-4397-930F-B04670C1E7AA}" destId="{749E8988-FC19-4321-B504-8B628011CFC4}" srcOrd="0" destOrd="0" presId="urn:microsoft.com/office/officeart/2005/8/layout/vList6"/>
    <dgm:cxn modelId="{01688325-5010-4524-8212-9E04DB12404A}" type="presParOf" srcId="{C77BC692-2AFE-4397-930F-B04670C1E7AA}" destId="{23BD8EB2-ED43-4201-9057-EF76F7DF734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Parler de nous-même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Pluriel des adjectifs</a:t>
          </a:r>
          <a:endParaRPr lang="fr-FR" sz="17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jumeaux différents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3338"/>
          <a:ext cx="10128488" cy="143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strike="sngStrike" kern="1200" noProof="0" dirty="0"/>
            <a:t>- Parler de nous-même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Pluriel des adjectifs</a:t>
          </a:r>
          <a:endParaRPr lang="fr-FR" sz="17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jumeaux différents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3338"/>
          <a:ext cx="10128488" cy="143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2297" y="1147490"/>
        <a:ext cx="3574968" cy="1147490"/>
      </dsp:txXfrm>
    </dsp:sp>
    <dsp:sp modelId="{279DFE09-28EE-48A2-B192-FFEC93ADF17D}">
      <dsp:nvSpPr>
        <dsp:cNvPr id="0" name=""/>
        <dsp:cNvSpPr/>
      </dsp:nvSpPr>
      <dsp:spPr>
        <a:xfrm>
          <a:off x="1312139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3684515" y="1147490"/>
        <a:ext cx="3574968" cy="1147490"/>
      </dsp:txXfrm>
    </dsp:sp>
    <dsp:sp modelId="{112E1D68-647B-46C7-AF2C-FF0A84DB584F}">
      <dsp:nvSpPr>
        <dsp:cNvPr id="0" name=""/>
        <dsp:cNvSpPr/>
      </dsp:nvSpPr>
      <dsp:spPr>
        <a:xfrm>
          <a:off x="4994357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7366733" y="1147490"/>
        <a:ext cx="3574968" cy="1147490"/>
      </dsp:txXfrm>
    </dsp:sp>
    <dsp:sp modelId="{6D76E5FF-7D2E-406A-B668-9F0EAFB414C8}">
      <dsp:nvSpPr>
        <dsp:cNvPr id="0" name=""/>
        <dsp:cNvSpPr/>
      </dsp:nvSpPr>
      <dsp:spPr>
        <a:xfrm>
          <a:off x="8676575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867167"/>
          <a:ext cx="10128488" cy="155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use the </a:t>
          </a:r>
          <a:r>
            <a:rPr lang="fr-FR" sz="2500" kern="1200" dirty="0" err="1"/>
            <a:t>pronoun</a:t>
          </a:r>
          <a:r>
            <a:rPr lang="fr-FR" sz="2500" kern="1200" dirty="0"/>
            <a:t> « on ».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similarities</a:t>
          </a:r>
          <a:r>
            <a:rPr lang="fr-FR" sz="2500" kern="1200" dirty="0"/>
            <a:t> and </a:t>
          </a:r>
          <a:r>
            <a:rPr lang="fr-FR" sz="2500" kern="1200" dirty="0" err="1"/>
            <a:t>differences</a:t>
          </a:r>
          <a:r>
            <a:rPr lang="fr-FR" sz="2500" kern="1200" dirty="0"/>
            <a:t> </a:t>
          </a:r>
          <a:r>
            <a:rPr lang="fr-FR" sz="2500" kern="1200" dirty="0" err="1"/>
            <a:t>between</a:t>
          </a:r>
          <a:r>
            <a:rPr lang="fr-FR" sz="2500" kern="1200" dirty="0"/>
            <a:t> 2 people.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Parler de nous-même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Pluriel des adjectifs</a:t>
          </a:r>
          <a:endParaRPr lang="fr-FR" sz="17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jumeaux différents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3338"/>
          <a:ext cx="10128488" cy="143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use the </a:t>
          </a:r>
          <a:r>
            <a:rPr lang="fr-FR" sz="2500" kern="1200" dirty="0" err="1"/>
            <a:t>pronoun</a:t>
          </a:r>
          <a:r>
            <a:rPr lang="fr-FR" sz="2500" kern="1200" dirty="0"/>
            <a:t> « on ».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similarities</a:t>
          </a:r>
          <a:r>
            <a:rPr lang="fr-FR" sz="2500" kern="1200" dirty="0"/>
            <a:t> and </a:t>
          </a:r>
          <a:r>
            <a:rPr lang="fr-FR" sz="2500" kern="1200" dirty="0" err="1"/>
            <a:t>differences</a:t>
          </a:r>
          <a:r>
            <a:rPr lang="fr-FR" sz="2500" kern="1200" dirty="0"/>
            <a:t> </a:t>
          </a:r>
          <a:r>
            <a:rPr lang="fr-FR" sz="2500" kern="1200" dirty="0" err="1"/>
            <a:t>between</a:t>
          </a:r>
          <a:r>
            <a:rPr lang="fr-FR" sz="2500" kern="1200" dirty="0"/>
            <a:t> 2 people.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2437804" cy="2583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2373209" cy="258381"/>
      </dsp:txXfrm>
    </dsp:sp>
    <dsp:sp modelId="{5ADD5DB9-B285-4EB9-A739-B5AF26781CC7}">
      <dsp:nvSpPr>
        <dsp:cNvPr id="0" name=""/>
        <dsp:cNvSpPr/>
      </dsp:nvSpPr>
      <dsp:spPr>
        <a:xfrm>
          <a:off x="1951732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80923" y="0"/>
        <a:ext cx="2179423" cy="258381"/>
      </dsp:txXfrm>
    </dsp:sp>
    <dsp:sp modelId="{3E277CD6-BA6C-449E-BAB3-8F6E78BFB10E}">
      <dsp:nvSpPr>
        <dsp:cNvPr id="0" name=""/>
        <dsp:cNvSpPr/>
      </dsp:nvSpPr>
      <dsp:spPr>
        <a:xfrm>
          <a:off x="3901976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parler de nous</a:t>
          </a:r>
          <a:endParaRPr lang="fr-FR" sz="1400" kern="1200" dirty="0"/>
        </a:p>
      </dsp:txBody>
      <dsp:txXfrm>
        <a:off x="4031167" y="0"/>
        <a:ext cx="2179423" cy="258381"/>
      </dsp:txXfrm>
    </dsp:sp>
    <dsp:sp modelId="{460ACD12-BCCB-44F3-B086-E23A932CB839}">
      <dsp:nvSpPr>
        <dsp:cNvPr id="0" name=""/>
        <dsp:cNvSpPr/>
      </dsp:nvSpPr>
      <dsp:spPr>
        <a:xfrm>
          <a:off x="5852220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pluriel des adj.</a:t>
          </a:r>
          <a:endParaRPr lang="fr-FR" sz="1400" kern="1200" dirty="0"/>
        </a:p>
      </dsp:txBody>
      <dsp:txXfrm>
        <a:off x="5981411" y="0"/>
        <a:ext cx="2179423" cy="258381"/>
      </dsp:txXfrm>
    </dsp:sp>
    <dsp:sp modelId="{9C3C7762-07CB-45FF-9B61-F9FDAB0E3129}">
      <dsp:nvSpPr>
        <dsp:cNvPr id="0" name=""/>
        <dsp:cNvSpPr/>
      </dsp:nvSpPr>
      <dsp:spPr>
        <a:xfrm>
          <a:off x="7802463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31654" y="0"/>
        <a:ext cx="2179423" cy="258381"/>
      </dsp:txXfrm>
    </dsp:sp>
    <dsp:sp modelId="{72C3BE3C-799A-4965-B3AE-BFF762D72CB0}">
      <dsp:nvSpPr>
        <dsp:cNvPr id="0" name=""/>
        <dsp:cNvSpPr/>
      </dsp:nvSpPr>
      <dsp:spPr>
        <a:xfrm>
          <a:off x="9752707" y="0"/>
          <a:ext cx="2437804" cy="25838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81898" y="0"/>
        <a:ext cx="2179423" cy="2583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7FAA4-A36A-4C36-BE4A-769DFE348915}">
      <dsp:nvSpPr>
        <dsp:cNvPr id="0" name=""/>
        <dsp:cNvSpPr/>
      </dsp:nvSpPr>
      <dsp:spPr>
        <a:xfrm>
          <a:off x="4389119" y="552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Des jumeaux différents</a:t>
          </a:r>
        </a:p>
      </dsp:txBody>
      <dsp:txXfrm>
        <a:off x="4389119" y="87558"/>
        <a:ext cx="6322661" cy="522038"/>
      </dsp:txXfrm>
    </dsp:sp>
    <dsp:sp modelId="{D4B95557-209C-455E-BCA6-BCE74D495E8D}">
      <dsp:nvSpPr>
        <dsp:cNvPr id="0" name=""/>
        <dsp:cNvSpPr/>
      </dsp:nvSpPr>
      <dsp:spPr>
        <a:xfrm>
          <a:off x="0" y="552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</a:t>
          </a:r>
          <a:r>
            <a:rPr lang="fr-FR" sz="2800" kern="1200" noProof="0" dirty="0"/>
            <a:t>. </a:t>
          </a:r>
          <a:r>
            <a:rPr lang="fr-FR" sz="2800" b="1" kern="1200" noProof="0" dirty="0"/>
            <a:t>Starter</a:t>
          </a:r>
        </a:p>
      </dsp:txBody>
      <dsp:txXfrm>
        <a:off x="33978" y="34530"/>
        <a:ext cx="4321164" cy="628094"/>
      </dsp:txXfrm>
    </dsp:sp>
    <dsp:sp modelId="{9EAB44E6-A6AC-44AE-8607-23DCE36F0C97}">
      <dsp:nvSpPr>
        <dsp:cNvPr id="0" name=""/>
        <dsp:cNvSpPr/>
      </dsp:nvSpPr>
      <dsp:spPr>
        <a:xfrm>
          <a:off x="4389119" y="766207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 </a:t>
          </a:r>
        </a:p>
      </dsp:txBody>
      <dsp:txXfrm>
        <a:off x="4389119" y="853213"/>
        <a:ext cx="6322661" cy="522038"/>
      </dsp:txXfrm>
    </dsp:sp>
    <dsp:sp modelId="{4BE21CA1-424C-461B-8338-F5CB2C38B33B}">
      <dsp:nvSpPr>
        <dsp:cNvPr id="0" name=""/>
        <dsp:cNvSpPr/>
      </dsp:nvSpPr>
      <dsp:spPr>
        <a:xfrm>
          <a:off x="0" y="766207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II. Compréhension de texte</a:t>
          </a:r>
        </a:p>
      </dsp:txBody>
      <dsp:txXfrm>
        <a:off x="33978" y="800185"/>
        <a:ext cx="4321164" cy="628094"/>
      </dsp:txXfrm>
    </dsp:sp>
    <dsp:sp modelId="{09173BA6-ABAB-4D05-B636-6E01C9C15C8C}">
      <dsp:nvSpPr>
        <dsp:cNvPr id="0" name=""/>
        <dsp:cNvSpPr/>
      </dsp:nvSpPr>
      <dsp:spPr>
        <a:xfrm>
          <a:off x="4389119" y="1531863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Parler de nous-même</a:t>
          </a:r>
        </a:p>
      </dsp:txBody>
      <dsp:txXfrm>
        <a:off x="4389119" y="1618869"/>
        <a:ext cx="6322661" cy="522038"/>
      </dsp:txXfrm>
    </dsp:sp>
    <dsp:sp modelId="{BC176B45-262C-4CCC-8227-FD1FE2429449}">
      <dsp:nvSpPr>
        <dsp:cNvPr id="0" name=""/>
        <dsp:cNvSpPr/>
      </dsp:nvSpPr>
      <dsp:spPr>
        <a:xfrm>
          <a:off x="0" y="1531863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III. Grammaire</a:t>
          </a:r>
        </a:p>
      </dsp:txBody>
      <dsp:txXfrm>
        <a:off x="33978" y="1565841"/>
        <a:ext cx="4321164" cy="628094"/>
      </dsp:txXfrm>
    </dsp:sp>
    <dsp:sp modelId="{92BEEA4D-4338-4CC3-A862-C2906ED4A57F}">
      <dsp:nvSpPr>
        <dsp:cNvPr id="0" name=""/>
        <dsp:cNvSpPr/>
      </dsp:nvSpPr>
      <dsp:spPr>
        <a:xfrm>
          <a:off x="4389119" y="2297519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pluriel des adjectifs</a:t>
          </a:r>
        </a:p>
      </dsp:txBody>
      <dsp:txXfrm>
        <a:off x="4389119" y="2384525"/>
        <a:ext cx="6322661" cy="522038"/>
      </dsp:txXfrm>
    </dsp:sp>
    <dsp:sp modelId="{ADE91947-29BA-4B6A-9F47-D5743E9ADEFE}">
      <dsp:nvSpPr>
        <dsp:cNvPr id="0" name=""/>
        <dsp:cNvSpPr/>
      </dsp:nvSpPr>
      <dsp:spPr>
        <a:xfrm>
          <a:off x="0" y="2297519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IV. Grammaire</a:t>
          </a:r>
        </a:p>
      </dsp:txBody>
      <dsp:txXfrm>
        <a:off x="33978" y="2331497"/>
        <a:ext cx="4321164" cy="628094"/>
      </dsp:txXfrm>
    </dsp:sp>
    <dsp:sp modelId="{F4EFF49B-4DC6-4393-938A-BD05270390C3}">
      <dsp:nvSpPr>
        <dsp:cNvPr id="0" name=""/>
        <dsp:cNvSpPr/>
      </dsp:nvSpPr>
      <dsp:spPr>
        <a:xfrm>
          <a:off x="4389119" y="3063174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>
        <a:off x="4389119" y="3150180"/>
        <a:ext cx="6322661" cy="522038"/>
      </dsp:txXfrm>
    </dsp:sp>
    <dsp:sp modelId="{90484D8D-87B5-4DF2-B129-A6F278EB042E}">
      <dsp:nvSpPr>
        <dsp:cNvPr id="0" name=""/>
        <dsp:cNvSpPr/>
      </dsp:nvSpPr>
      <dsp:spPr>
        <a:xfrm>
          <a:off x="0" y="3063174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V. Phonétique</a:t>
          </a:r>
        </a:p>
      </dsp:txBody>
      <dsp:txXfrm>
        <a:off x="33978" y="3097152"/>
        <a:ext cx="4321164" cy="628094"/>
      </dsp:txXfrm>
    </dsp:sp>
    <dsp:sp modelId="{23BD8EB2-ED43-4201-9057-EF76F7DF7342}">
      <dsp:nvSpPr>
        <dsp:cNvPr id="0" name=""/>
        <dsp:cNvSpPr/>
      </dsp:nvSpPr>
      <dsp:spPr>
        <a:xfrm>
          <a:off x="4389119" y="3828830"/>
          <a:ext cx="6583680" cy="696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Parler des ressemblances et différences</a:t>
          </a:r>
        </a:p>
      </dsp:txBody>
      <dsp:txXfrm>
        <a:off x="4389119" y="3915836"/>
        <a:ext cx="6322661" cy="522038"/>
      </dsp:txXfrm>
    </dsp:sp>
    <dsp:sp modelId="{749E8988-FC19-4321-B504-8B628011CFC4}">
      <dsp:nvSpPr>
        <dsp:cNvPr id="0" name=""/>
        <dsp:cNvSpPr/>
      </dsp:nvSpPr>
      <dsp:spPr>
        <a:xfrm>
          <a:off x="0" y="3828830"/>
          <a:ext cx="4389120" cy="69605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VI. Production</a:t>
          </a:r>
        </a:p>
      </dsp:txBody>
      <dsp:txXfrm>
        <a:off x="33978" y="3862808"/>
        <a:ext cx="4321164" cy="628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A85E1D-4F39-4C10-845D-30BD4C8D893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4C56328-247B-41D6-B59F-02F22FEC11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135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3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52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724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1AA647-F724-BBA3-5608-66495A1E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F08D1E-93DB-550D-10C2-7925E1E84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56922D-3F16-0C41-4B85-FFE963AAE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ED6ABF-28F7-78C7-226D-88BF49A7E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4690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786B9A0-FB14-CE5A-A9E0-3DF706BA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797D0D-278A-FF51-21A7-787DDC17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BEC515-9A93-EA4F-7368-04C060481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77854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D25C6-5898-239A-4BF5-7320F04E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3F61FC-E096-048A-E65F-075B03586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5B8851-800D-63E1-98C1-9DD0C706F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06D9CD-B5DC-512A-20FF-60AB6B68D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41C336-2CFE-4283-BEE4-7EC0BF42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6C94F9-8165-EE8E-90C8-BB69E4A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306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DA8D3-F32B-8FCB-C4E4-BD0E46C2C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28699F-DB72-2781-9AF8-E96D125BD3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32B254-D03F-47C5-D91A-A7DCAECC3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38E9356-705F-A3E3-78EB-4E7E6D885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E1D248-9FE0-1622-565D-331EAF6AC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E563FD-7557-F407-32A4-B6FF70C5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65040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F3BD44-7200-C281-04C4-A15ECE946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33A173-AFDF-E68D-FFC4-2C949B004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7680B8-C4D3-8778-B9DF-EC1172EF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444DE8-150B-E7AF-C40B-9FC26C4D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923934-814E-89FA-BBCD-F6B45BD08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14469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EACB30-0162-944C-CECA-DA329D53E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F7F4905-0748-46F0-631D-C6FB6317A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2CBFEA-D0B6-C05A-7078-11DD0770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90CEA8-B0DA-C040-236F-5619BFFE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EC3667-B704-20E5-B7A1-2061F533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5903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FA620C-A6EC-A64E-2E61-4879CC624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4D01D13-5207-0736-38A2-27A103702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1B8DD-2AC9-60B7-CF5C-2B8BDF72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02160A-057F-BF73-5F8F-D53F61A0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63CC53-EC40-4DB9-D1CB-CE74B6F9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6465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6AA89-A6C9-7FAA-79E8-3EE8E0E2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68ECE3-3C57-548F-1A82-58B3F0097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7198F3-EA47-FBE3-B852-3BE91715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1B38B9-5BD7-14CD-B869-33A261AE3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E8A7F4-BB3D-8B12-A128-818DC795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628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B7BFC7-34CB-1E2E-6346-C9276E2D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F4D6BB-7DFB-16D0-DC3B-0724809ED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FB9DB1-A729-20F0-65AF-2D9CB70E7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91E149-D5EC-1503-4361-7F79BA0F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219F10-5D3A-9369-7755-48AC550ED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1446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3C8CF-C73A-890D-8F31-311562B76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DEEBF8-D584-2C28-B3F4-600D0DD28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08E289-58E0-B229-BFB1-15FA00718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273E26-A3E9-CDE6-6DE6-62D07A13C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B33B78-8673-BDFD-FE56-A9C8EC494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E4BB4F-CD51-FD8C-45DF-DC79C050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47576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9342B-4514-6353-0DFA-D09E069BB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1E4651-1E18-1E36-C504-C763AD050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815202-95EE-35F6-0115-D88970FFA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340288-0D8B-6356-F05B-304DBF5B6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C146D1A-9FE3-E93F-F014-372556E9A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B37CA5-BC39-3151-FBB6-8F164CE7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D21221C-63C1-442F-E4F6-451DCB84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22D691-9D53-195B-95CF-098AE660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329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EBEEEC5-3C26-3304-6709-0BAA0D09E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B3A167-8062-410C-AD5E-89E149398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B762A1-3123-F6EF-7309-53A552363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Saturday, January 13, 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B9ED26-C33D-62CC-4E43-66A780921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824866-A377-3B63-DBB9-AE390A325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9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microsoft.com/office/2007/relationships/diagramDrawing" Target="../diagrams/drawing12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21.png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5.xml"/><Relationship Id="rId5" Type="http://schemas.openxmlformats.org/officeDocument/2006/relationships/image" Target="../media/image25.png"/><Relationship Id="rId10" Type="http://schemas.microsoft.com/office/2007/relationships/diagramDrawing" Target="../diagrams/drawing15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diagramDrawing" Target="../diagrams/drawing17.xml"/><Relationship Id="rId3" Type="http://schemas.microsoft.com/office/2007/relationships/media" Target="../media/media5.mp3"/><Relationship Id="rId7" Type="http://schemas.openxmlformats.org/officeDocument/2006/relationships/image" Target="../media/image19.gif"/><Relationship Id="rId12" Type="http://schemas.openxmlformats.org/officeDocument/2006/relationships/diagramColors" Target="../diagrams/colors1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17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7.xml"/><Relationship Id="rId4" Type="http://schemas.openxmlformats.org/officeDocument/2006/relationships/audio" Target="../media/media5.mp3"/><Relationship Id="rId9" Type="http://schemas.openxmlformats.org/officeDocument/2006/relationships/diagramData" Target="../diagrams/data1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0.xml"/><Relationship Id="rId5" Type="http://schemas.openxmlformats.org/officeDocument/2006/relationships/image" Target="../media/image25.png"/><Relationship Id="rId10" Type="http://schemas.microsoft.com/office/2007/relationships/diagramDrawing" Target="../diagrams/drawing20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1.xml"/><Relationship Id="rId5" Type="http://schemas.openxmlformats.org/officeDocument/2006/relationships/image" Target="../media/image20.png"/><Relationship Id="rId10" Type="http://schemas.microsoft.com/office/2007/relationships/diagramDrawing" Target="../diagrams/drawing2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2.xml"/><Relationship Id="rId9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3.xml"/><Relationship Id="rId5" Type="http://schemas.openxmlformats.org/officeDocument/2006/relationships/image" Target="../media/image25.png"/><Relationship Id="rId10" Type="http://schemas.microsoft.com/office/2007/relationships/diagramDrawing" Target="../diagrams/drawing23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slideLayout" Target="../slideLayouts/slideLayout6.xml"/><Relationship Id="rId18" Type="http://schemas.openxmlformats.org/officeDocument/2006/relationships/diagramQuickStyle" Target="../diagrams/quickStyle25.xml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audio" Target="../media/media11.mp3"/><Relationship Id="rId17" Type="http://schemas.openxmlformats.org/officeDocument/2006/relationships/diagramLayout" Target="../diagrams/layout25.xml"/><Relationship Id="rId2" Type="http://schemas.openxmlformats.org/officeDocument/2006/relationships/audio" Target="../media/media6.mp3"/><Relationship Id="rId16" Type="http://schemas.openxmlformats.org/officeDocument/2006/relationships/diagramData" Target="../diagrams/data25.xml"/><Relationship Id="rId20" Type="http://schemas.microsoft.com/office/2007/relationships/diagramDrawing" Target="../diagrams/drawing25.xml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microsoft.com/office/2007/relationships/media" Target="../media/media11.mp3"/><Relationship Id="rId5" Type="http://schemas.microsoft.com/office/2007/relationships/media" Target="../media/media8.mp3"/><Relationship Id="rId15" Type="http://schemas.openxmlformats.org/officeDocument/2006/relationships/image" Target="../media/image19.gif"/><Relationship Id="rId10" Type="http://schemas.openxmlformats.org/officeDocument/2006/relationships/audio" Target="../media/media10.mp3"/><Relationship Id="rId19" Type="http://schemas.openxmlformats.org/officeDocument/2006/relationships/diagramColors" Target="../diagrams/colors25.xml"/><Relationship Id="rId4" Type="http://schemas.openxmlformats.org/officeDocument/2006/relationships/audio" Target="../media/media7.mp3"/><Relationship Id="rId9" Type="http://schemas.microsoft.com/office/2007/relationships/media" Target="../media/media10.mp3"/><Relationship Id="rId1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2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image" Target="../media/image33.gif"/><Relationship Id="rId7" Type="http://schemas.openxmlformats.org/officeDocument/2006/relationships/diagramQuickStyle" Target="../diagrams/quickStyle27.xml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19.gif"/><Relationship Id="rId9" Type="http://schemas.microsoft.com/office/2007/relationships/diagramDrawing" Target="../diagrams/drawing2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28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29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30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hyperlink" Target="https://play.kahoot.it/v2/?quizId=84ca92ff-a280-4453-a356-10eb3eec0e6f" TargetMode="External"/><Relationship Id="rId7" Type="http://schemas.openxmlformats.org/officeDocument/2006/relationships/diagramColors" Target="../diagrams/colors3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2.xml"/><Relationship Id="rId5" Type="http://schemas.openxmlformats.org/officeDocument/2006/relationships/image" Target="../media/image25.png"/><Relationship Id="rId10" Type="http://schemas.microsoft.com/office/2007/relationships/diagramDrawing" Target="../diagrams/drawing32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3.xml"/><Relationship Id="rId5" Type="http://schemas.openxmlformats.org/officeDocument/2006/relationships/image" Target="../media/image20.png"/><Relationship Id="rId10" Type="http://schemas.microsoft.com/office/2007/relationships/diagramDrawing" Target="../diagrams/drawing33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3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23.png"/><Relationship Id="rId9" Type="http://schemas.microsoft.com/office/2007/relationships/diagramDrawing" Target="../diagrams/drawing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image" Target="../media/image39.png"/><Relationship Id="rId7" Type="http://schemas.openxmlformats.org/officeDocument/2006/relationships/diagramLayout" Target="../diagrams/layout35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35.xml"/><Relationship Id="rId5" Type="http://schemas.openxmlformats.org/officeDocument/2006/relationships/image" Target="../media/image41.png"/><Relationship Id="rId10" Type="http://schemas.microsoft.com/office/2007/relationships/diagramDrawing" Target="../diagrams/drawing35.xml"/><Relationship Id="rId4" Type="http://schemas.openxmlformats.org/officeDocument/2006/relationships/image" Target="../media/image40.gif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image" Target="../media/image42.png"/><Relationship Id="rId7" Type="http://schemas.openxmlformats.org/officeDocument/2006/relationships/diagramLayout" Target="../diagrams/layout3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36.xml"/><Relationship Id="rId5" Type="http://schemas.openxmlformats.org/officeDocument/2006/relationships/image" Target="../media/image44.jpeg"/><Relationship Id="rId10" Type="http://schemas.microsoft.com/office/2007/relationships/diagramDrawing" Target="../diagrams/drawing36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ordwall.net/play/21190/291/494" TargetMode="Externa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JIUK2KSbvvI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1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20.png"/><Relationship Id="rId10" Type="http://schemas.microsoft.com/office/2007/relationships/diagramDrawing" Target="../diagrams/drawing1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594C5-A384-CC99-30C0-87856CCC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40168"/>
            <a:ext cx="6460089" cy="846984"/>
          </a:xfrm>
        </p:spPr>
        <p:txBody>
          <a:bodyPr anchor="b">
            <a:normAutofit/>
          </a:bodyPr>
          <a:lstStyle/>
          <a:p>
            <a:r>
              <a:rPr lang="fr-FR" sz="4100" dirty="0">
                <a:solidFill>
                  <a:schemeClr val="tx1"/>
                </a:solidFill>
              </a:rPr>
              <a:t>II. Compréhension </a:t>
            </a:r>
            <a:r>
              <a:rPr lang="fr-FR" sz="4100" dirty="0"/>
              <a:t>de texte</a:t>
            </a:r>
            <a:endParaRPr lang="fr-FR" sz="4100" dirty="0">
              <a:solidFill>
                <a:schemeClr val="tx1"/>
              </a:solidFill>
            </a:endParaRP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D10477B0-A02B-957B-17E1-8B192D5124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620" b="26293"/>
          <a:stretch/>
        </p:blipFill>
        <p:spPr bwMode="auto">
          <a:xfrm>
            <a:off x="5036801" y="1692166"/>
            <a:ext cx="6460089" cy="484730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277206-0ACE-025C-C088-4D995ECC93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198" r="51914"/>
          <a:stretch/>
        </p:blipFill>
        <p:spPr>
          <a:xfrm>
            <a:off x="372635" y="1845066"/>
            <a:ext cx="3371606" cy="18039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4B91156-9BEE-99D8-9BE3-544DA0D5A9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329"/>
          <a:stretch/>
        </p:blipFill>
        <p:spPr>
          <a:xfrm>
            <a:off x="612087" y="3892549"/>
            <a:ext cx="3132154" cy="2512370"/>
          </a:xfrm>
          <a:prstGeom prst="rect">
            <a:avLst/>
          </a:prstGeom>
        </p:spPr>
      </p:pic>
      <p:pic>
        <p:nvPicPr>
          <p:cNvPr id="6" name="PISTE062">
            <a:hlinkClick r:id="" action="ppaction://media"/>
            <a:extLst>
              <a:ext uri="{FF2B5EF4-FFF2-40B4-BE49-F238E27FC236}">
                <a16:creationId xmlns:a16="http://schemas.microsoft.com/office/drawing/2014/main" id="{32DB3EB9-4C12-810B-A030-5674DB2CA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90624" y="3029340"/>
            <a:ext cx="304800" cy="304800"/>
          </a:xfrm>
          <a:prstGeom prst="rect">
            <a:avLst/>
          </a:prstGeom>
        </p:spPr>
      </p:pic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0C5CB301-C894-D681-4472-6C3D8F946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924148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663364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4703B4-675F-C522-3C3A-B37E5EAD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1CC3193-7EE0-D565-26DC-268F4B8F05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713871"/>
              </p:ext>
            </p:extLst>
          </p:nvPr>
        </p:nvGraphicFramePr>
        <p:xfrm>
          <a:off x="1319077" y="1900450"/>
          <a:ext cx="9553846" cy="417807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776923">
                  <a:extLst>
                    <a:ext uri="{9D8B030D-6E8A-4147-A177-3AD203B41FA5}">
                      <a16:colId xmlns:a16="http://schemas.microsoft.com/office/drawing/2014/main" val="2984952872"/>
                    </a:ext>
                  </a:extLst>
                </a:gridCol>
                <a:gridCol w="4776923">
                  <a:extLst>
                    <a:ext uri="{9D8B030D-6E8A-4147-A177-3AD203B41FA5}">
                      <a16:colId xmlns:a16="http://schemas.microsoft.com/office/drawing/2014/main" val="1390604382"/>
                    </a:ext>
                  </a:extLst>
                </a:gridCol>
              </a:tblGrid>
              <a:tr h="812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dirty="0">
                          <a:effectLst/>
                        </a:rPr>
                        <a:t>Parler de nous-même (aide de P)</a:t>
                      </a:r>
                      <a:endParaRPr lang="fr-FR" sz="3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dirty="0">
                          <a:effectLst/>
                        </a:rPr>
                        <a:t>Décrire le physique</a:t>
                      </a:r>
                      <a:endParaRPr lang="fr-FR" sz="3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816232"/>
                  </a:ext>
                </a:extLst>
              </a:tr>
              <a:tr h="81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Nous nous appelons Lise et Léa. 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Nous avons les cheveux longs et blonds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919385"/>
                  </a:ext>
                </a:extLst>
              </a:tr>
              <a:tr h="81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Nous avons les cheveux longs et blonds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(Elles ont) les yeux bleus.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118352"/>
                  </a:ext>
                </a:extLst>
              </a:tr>
              <a:tr h="591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Mais on est très différentes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(Elles sont) grandes.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213462"/>
                  </a:ext>
                </a:extLst>
              </a:tr>
              <a:tr h="81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On aime les jumeaux célèbres !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70128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93AAA2B-0693-7452-CCE8-1A8AE66AA4E6}"/>
              </a:ext>
            </a:extLst>
          </p:cNvPr>
          <p:cNvSpPr/>
          <p:nvPr/>
        </p:nvSpPr>
        <p:spPr>
          <a:xfrm>
            <a:off x="1354933" y="3077882"/>
            <a:ext cx="4705205" cy="741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66E3E-2AF1-7B0A-8FAF-EEA2883D8D7C}"/>
              </a:ext>
            </a:extLst>
          </p:cNvPr>
          <p:cNvSpPr/>
          <p:nvPr/>
        </p:nvSpPr>
        <p:spPr>
          <a:xfrm>
            <a:off x="1362622" y="3905112"/>
            <a:ext cx="4705205" cy="741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7E033E-5184-0DE4-4FB2-6728406AF337}"/>
              </a:ext>
            </a:extLst>
          </p:cNvPr>
          <p:cNvSpPr/>
          <p:nvPr/>
        </p:nvSpPr>
        <p:spPr>
          <a:xfrm>
            <a:off x="1354932" y="4725556"/>
            <a:ext cx="4705205" cy="53250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BF376D-0E97-AD2D-8FAE-F6823833AFF8}"/>
              </a:ext>
            </a:extLst>
          </p:cNvPr>
          <p:cNvSpPr/>
          <p:nvPr/>
        </p:nvSpPr>
        <p:spPr>
          <a:xfrm>
            <a:off x="1366890" y="5301132"/>
            <a:ext cx="4705205" cy="741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BFC696-62E3-53D5-A01C-36447834D177}"/>
              </a:ext>
            </a:extLst>
          </p:cNvPr>
          <p:cNvSpPr/>
          <p:nvPr/>
        </p:nvSpPr>
        <p:spPr>
          <a:xfrm>
            <a:off x="6131848" y="3077882"/>
            <a:ext cx="4705205" cy="741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1F325-3201-CD13-CDDF-0C54C43AE758}"/>
              </a:ext>
            </a:extLst>
          </p:cNvPr>
          <p:cNvSpPr/>
          <p:nvPr/>
        </p:nvSpPr>
        <p:spPr>
          <a:xfrm>
            <a:off x="6139537" y="3887694"/>
            <a:ext cx="4705205" cy="741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764832-B4F4-C05A-15D0-E5EFB061E32D}"/>
              </a:ext>
            </a:extLst>
          </p:cNvPr>
          <p:cNvSpPr/>
          <p:nvPr/>
        </p:nvSpPr>
        <p:spPr>
          <a:xfrm>
            <a:off x="6131847" y="4708138"/>
            <a:ext cx="4705205" cy="53250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6632BC46-A864-C923-DF53-F0FBC57DF0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6228713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05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les ressemblances et différences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entre deux personnes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54494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912FD3D-B165-2BA2-1990-6E4EBF438F5F}"/>
              </a:ext>
            </a:extLst>
          </p:cNvPr>
          <p:cNvSpPr txBox="1"/>
          <p:nvPr/>
        </p:nvSpPr>
        <p:spPr>
          <a:xfrm>
            <a:off x="141738" y="6132206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6D08C5-473D-4AB8-6A55-7C99BDF181FE}"/>
              </a:ext>
            </a:extLst>
          </p:cNvPr>
          <p:cNvSpPr/>
          <p:nvPr/>
        </p:nvSpPr>
        <p:spPr>
          <a:xfrm>
            <a:off x="4713773" y="4722766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72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2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Ousmane et moi, </a:t>
            </a:r>
            <a:r>
              <a:rPr lang="fr-FR" sz="2400" dirty="0">
                <a:solidFill>
                  <a:srgbClr val="FF0000"/>
                </a:solidFill>
              </a:rPr>
              <a:t>on</a:t>
            </a:r>
            <a:r>
              <a:rPr lang="fr-FR" sz="2400" dirty="0"/>
              <a:t> est français et </a:t>
            </a:r>
            <a:r>
              <a:rPr lang="fr-FR" sz="2400" dirty="0">
                <a:solidFill>
                  <a:srgbClr val="FF0000"/>
                </a:solidFill>
              </a:rPr>
              <a:t>nous</a:t>
            </a:r>
            <a:r>
              <a:rPr lang="fr-FR" sz="2400" dirty="0"/>
              <a:t> jouons dans la même équipe nationale, mais dans des clubs différents.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nous-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même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8" r="20048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901802" y="2110179"/>
            <a:ext cx="393416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403F53-2510-F772-C4A7-AF9ED44243DD}"/>
              </a:ext>
            </a:extLst>
          </p:cNvPr>
          <p:cNvSpPr/>
          <p:nvPr/>
        </p:nvSpPr>
        <p:spPr>
          <a:xfrm>
            <a:off x="5341821" y="2110179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248B56DB-6443-9836-AF95-F85120F15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4477664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3866D-5F85-9E0D-09BD-FC95D27E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01" y="603503"/>
            <a:ext cx="10851735" cy="920497"/>
          </a:xfrm>
        </p:spPr>
        <p:txBody>
          <a:bodyPr anchor="t">
            <a:normAutofit/>
          </a:bodyPr>
          <a:lstStyle/>
          <a:p>
            <a:r>
              <a:rPr lang="fr-FR" b="1" dirty="0"/>
              <a:t>III. Grammaire :</a:t>
            </a:r>
            <a:r>
              <a:rPr lang="fr-FR" dirty="0"/>
              <a:t>  Parler de nous-même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AD140AC-8E77-345A-8548-0735727A20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611449"/>
              </p:ext>
            </p:extLst>
          </p:nvPr>
        </p:nvGraphicFramePr>
        <p:xfrm>
          <a:off x="1737747" y="1974434"/>
          <a:ext cx="9182802" cy="3148847"/>
        </p:xfrm>
        <a:graphic>
          <a:graphicData uri="http://schemas.openxmlformats.org/drawingml/2006/table">
            <a:tbl>
              <a:tblPr firstRow="1" firstCol="1" bandRow="1"/>
              <a:tblGrid>
                <a:gridCol w="4799280">
                  <a:extLst>
                    <a:ext uri="{9D8B030D-6E8A-4147-A177-3AD203B41FA5}">
                      <a16:colId xmlns:a16="http://schemas.microsoft.com/office/drawing/2014/main" val="2640250922"/>
                    </a:ext>
                  </a:extLst>
                </a:gridCol>
                <a:gridCol w="4383522">
                  <a:extLst>
                    <a:ext uri="{9D8B030D-6E8A-4147-A177-3AD203B41FA5}">
                      <a16:colId xmlns:a16="http://schemas.microsoft.com/office/drawing/2014/main" val="1051564933"/>
                    </a:ext>
                  </a:extLst>
                </a:gridCol>
              </a:tblGrid>
              <a:tr h="72094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nous-mêmes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4450" marR="214450" marT="107225" marB="1072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353574"/>
                  </a:ext>
                </a:extLst>
              </a:tr>
              <a:tr h="52883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nous appelons Lise et Léa. 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 on est très différentes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356753"/>
                  </a:ext>
                </a:extLst>
              </a:tr>
              <a:tr h="94953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avons les cheveux longs et blonds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aime les jumeaux célèbres !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906144"/>
                  </a:ext>
                </a:extLst>
              </a:tr>
              <a:tr h="949538">
                <a:tc gridSpan="2">
                  <a:txBody>
                    <a:bodyPr/>
                    <a:lstStyle/>
                    <a:p>
                      <a:pPr marL="571500" indent="-571500"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 s’utilise </a:t>
                      </a:r>
                      <a:r>
                        <a:rPr lang="fr-FR" sz="24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surtout à l’oral</a:t>
                      </a:r>
                    </a:p>
                    <a:p>
                      <a:pPr marL="571500" indent="-571500"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 suit la conjugaison de </a:t>
                      </a:r>
                      <a:r>
                        <a:rPr lang="fr-F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IL/ELLE (3</a:t>
                      </a:r>
                      <a:r>
                        <a:rPr lang="fr-FR" sz="24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  <a:r>
                        <a:rPr lang="fr-F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personne singulier)</a:t>
                      </a: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1202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A67296-B9E0-A340-F816-576635EAF377}"/>
              </a:ext>
            </a:extLst>
          </p:cNvPr>
          <p:cNvSpPr/>
          <p:nvPr/>
        </p:nvSpPr>
        <p:spPr>
          <a:xfrm>
            <a:off x="7318762" y="2764525"/>
            <a:ext cx="410918" cy="3565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4B920C-57B0-F4F9-D161-E3E8D1F7A250}"/>
              </a:ext>
            </a:extLst>
          </p:cNvPr>
          <p:cNvSpPr/>
          <p:nvPr/>
        </p:nvSpPr>
        <p:spPr>
          <a:xfrm>
            <a:off x="1894156" y="2764524"/>
            <a:ext cx="661788" cy="35657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4C94DD-978C-EE16-B0D5-B21477AD8296}"/>
              </a:ext>
            </a:extLst>
          </p:cNvPr>
          <p:cNvSpPr/>
          <p:nvPr/>
        </p:nvSpPr>
        <p:spPr>
          <a:xfrm>
            <a:off x="1894156" y="3300281"/>
            <a:ext cx="661788" cy="35657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BCF2A4-7AD6-C41B-C297-5BF7019C88B2}"/>
              </a:ext>
            </a:extLst>
          </p:cNvPr>
          <p:cNvSpPr/>
          <p:nvPr/>
        </p:nvSpPr>
        <p:spPr>
          <a:xfrm>
            <a:off x="6669973" y="3264367"/>
            <a:ext cx="410918" cy="3565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F79FD7-2B2F-7264-3918-412B421E965D}"/>
              </a:ext>
            </a:extLst>
          </p:cNvPr>
          <p:cNvSpPr/>
          <p:nvPr/>
        </p:nvSpPr>
        <p:spPr>
          <a:xfrm>
            <a:off x="2473664" y="4230938"/>
            <a:ext cx="452010" cy="8407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FC8ED6-2C28-B5C8-6470-E399E9FDB201}"/>
              </a:ext>
            </a:extLst>
          </p:cNvPr>
          <p:cNvSpPr/>
          <p:nvPr/>
        </p:nvSpPr>
        <p:spPr>
          <a:xfrm>
            <a:off x="1737747" y="4178962"/>
            <a:ext cx="9182802" cy="944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7EB926E4-7C9B-ADCC-E27C-3751B5F9A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934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 Verbe Etre - Lessons - Blendspace">
            <a:extLst>
              <a:ext uri="{FF2B5EF4-FFF2-40B4-BE49-F238E27FC236}">
                <a16:creationId xmlns:a16="http://schemas.microsoft.com/office/drawing/2014/main" id="{4D290F96-AC29-4111-CCFE-A6BF1235EF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6" b="19798"/>
          <a:stretch/>
        </p:blipFill>
        <p:spPr bwMode="auto">
          <a:xfrm>
            <a:off x="777875" y="671603"/>
            <a:ext cx="10715253" cy="550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2DADBE64-170D-567C-EC68-595C75AD1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64)">
            <a:hlinkClick r:id="" action="ppaction://media"/>
            <a:extLst>
              <a:ext uri="{FF2B5EF4-FFF2-40B4-BE49-F238E27FC236}">
                <a16:creationId xmlns:a16="http://schemas.microsoft.com/office/drawing/2014/main" id="{328B5EFF-6967-0004-7ECD-1A8E4F67A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3878" y="1951976"/>
            <a:ext cx="523745" cy="523745"/>
          </a:xfrm>
          <a:prstGeom prst="rect">
            <a:avLst/>
          </a:prstGeom>
        </p:spPr>
      </p:pic>
      <p:pic>
        <p:nvPicPr>
          <p:cNvPr id="5" name="mp3-output-ttsfree(dot)com (65)">
            <a:hlinkClick r:id="" action="ppaction://media"/>
            <a:extLst>
              <a:ext uri="{FF2B5EF4-FFF2-40B4-BE49-F238E27FC236}">
                <a16:creationId xmlns:a16="http://schemas.microsoft.com/office/drawing/2014/main" id="{9FF9DCE9-2845-2172-0D57-94D0C9A8F7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32433" y="1951976"/>
            <a:ext cx="523745" cy="523745"/>
          </a:xfrm>
          <a:prstGeom prst="rect">
            <a:avLst/>
          </a:prstGeom>
        </p:spPr>
      </p:pic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9C1BDD83-C2E5-54B4-47CF-CF51F5C1F8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221753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F575D07-0555-757B-3196-845B84023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6 p.41 &amp; LE 5 p.46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3537EF50-08C1-FA5C-F052-46716D86D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999936"/>
            <a:ext cx="5614416" cy="2891144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5A43F6B-B88A-2C99-FDA9-4E84B00DB0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76"/>
          <a:stretch/>
        </p:blipFill>
        <p:spPr>
          <a:xfrm>
            <a:off x="6254496" y="2985043"/>
            <a:ext cx="5614416" cy="2920929"/>
          </a:xfrm>
          <a:prstGeom prst="rect">
            <a:avLst/>
          </a:prstGeom>
        </p:spPr>
      </p:pic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681FEBC7-C66D-0E3D-433E-58D78986B3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27604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53B80867-3A1A-2987-2B45-A3338DD6F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6559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2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Ousmane et moi, </a:t>
            </a:r>
            <a:r>
              <a:rPr lang="fr-FR" sz="2400" dirty="0">
                <a:solidFill>
                  <a:srgbClr val="FF0000"/>
                </a:solidFill>
              </a:rPr>
              <a:t>on</a:t>
            </a:r>
            <a:r>
              <a:rPr lang="fr-FR" sz="2400" dirty="0"/>
              <a:t> est français et </a:t>
            </a:r>
            <a:r>
              <a:rPr lang="fr-FR" sz="2400" dirty="0">
                <a:solidFill>
                  <a:srgbClr val="FF0000"/>
                </a:solidFill>
              </a:rPr>
              <a:t>nous</a:t>
            </a:r>
            <a:r>
              <a:rPr lang="fr-FR" sz="2400" dirty="0"/>
              <a:t> jouons dans la même équipe nationale, mais dans des clubs différents.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nous-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même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8" r="20048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901802" y="2110179"/>
            <a:ext cx="393416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403F53-2510-F772-C4A7-AF9ED44243DD}"/>
              </a:ext>
            </a:extLst>
          </p:cNvPr>
          <p:cNvSpPr/>
          <p:nvPr/>
        </p:nvSpPr>
        <p:spPr>
          <a:xfrm>
            <a:off x="5341821" y="2110179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A8BC4676-83B8-F098-1528-3B5412248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387462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11">
            <a:extLst>
              <a:ext uri="{FF2B5EF4-FFF2-40B4-BE49-F238E27FC236}">
                <a16:creationId xmlns:a16="http://schemas.microsoft.com/office/drawing/2014/main" id="{63A1136E-EC02-EE06-E308-99CD6BC2DD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979139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38926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BC6B0D-CB7A-C449-8DDB-8D2AA0AD7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898" y="576263"/>
            <a:ext cx="4977777" cy="2967606"/>
          </a:xfrm>
        </p:spPr>
        <p:txBody>
          <a:bodyPr anchor="b">
            <a:normAutofit/>
          </a:bodyPr>
          <a:lstStyle/>
          <a:p>
            <a:pPr algn="l"/>
            <a:r>
              <a:rPr lang="fr-FR" sz="4800"/>
              <a:t>Jumelles, mais différentes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80036E-AFF3-744A-23BD-5251C440E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898" y="3764975"/>
            <a:ext cx="4977777" cy="2192683"/>
          </a:xfrm>
        </p:spPr>
        <p:txBody>
          <a:bodyPr>
            <a:normAutofit/>
          </a:bodyPr>
          <a:lstStyle/>
          <a:p>
            <a:pPr algn="l"/>
            <a:r>
              <a:rPr lang="fr-FR"/>
              <a:t>Unité 3 – Leçon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DCE45-1562-517D-0A1C-8B41B0FCB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5" r="23570" b="1"/>
          <a:stretch/>
        </p:blipFill>
        <p:spPr>
          <a:xfrm>
            <a:off x="6484677" y="5599"/>
            <a:ext cx="5018476" cy="685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53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les ressemblances et différences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entre deux personnes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74682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912FD3D-B165-2BA2-1990-6E4EBF438F5F}"/>
              </a:ext>
            </a:extLst>
          </p:cNvPr>
          <p:cNvSpPr txBox="1"/>
          <p:nvPr/>
        </p:nvSpPr>
        <p:spPr>
          <a:xfrm>
            <a:off x="141738" y="6132206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6D08C5-473D-4AB8-6A55-7C99BDF181FE}"/>
              </a:ext>
            </a:extLst>
          </p:cNvPr>
          <p:cNvSpPr/>
          <p:nvPr/>
        </p:nvSpPr>
        <p:spPr>
          <a:xfrm>
            <a:off x="4713773" y="5036278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4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Les footballeurs sont des garçons </a:t>
            </a:r>
            <a:r>
              <a:rPr lang="fr-FR" sz="2400" dirty="0">
                <a:solidFill>
                  <a:srgbClr val="FF0000"/>
                </a:solidFill>
              </a:rPr>
              <a:t>originaux</a:t>
            </a:r>
            <a:r>
              <a:rPr lang="fr-FR" sz="2400" dirty="0"/>
              <a:t>. Pogba est un footballeur très à la mode ! Il a souvent des coupes de cheveux </a:t>
            </a:r>
            <a:r>
              <a:rPr lang="fr-FR" sz="2400" dirty="0">
                <a:solidFill>
                  <a:srgbClr val="FF0000"/>
                </a:solidFill>
              </a:rPr>
              <a:t>différentes</a:t>
            </a:r>
            <a:r>
              <a:rPr lang="fr-FR" sz="2400" dirty="0"/>
              <a:t>. Sur la photo, il a les cheveux </a:t>
            </a:r>
            <a:r>
              <a:rPr lang="fr-FR" sz="2400" dirty="0">
                <a:solidFill>
                  <a:srgbClr val="FF0000"/>
                </a:solidFill>
              </a:rPr>
              <a:t>bleus</a:t>
            </a:r>
            <a:r>
              <a:rPr lang="fr-FR" sz="2400" dirty="0"/>
              <a:t> et </a:t>
            </a:r>
            <a:r>
              <a:rPr lang="fr-FR" sz="2400" dirty="0">
                <a:solidFill>
                  <a:srgbClr val="FF0000"/>
                </a:solidFill>
              </a:rPr>
              <a:t>blonds</a:t>
            </a:r>
            <a:r>
              <a:rPr lang="fr-FR" sz="2400" dirty="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pluriel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r="27536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728171" y="2123559"/>
            <a:ext cx="112246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E07EDF-0355-8D8F-D09F-59E4D78F5A10}"/>
              </a:ext>
            </a:extLst>
          </p:cNvPr>
          <p:cNvSpPr/>
          <p:nvPr/>
        </p:nvSpPr>
        <p:spPr>
          <a:xfrm>
            <a:off x="521641" y="4313765"/>
            <a:ext cx="13581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C09D89-9C5D-CE54-DD75-58FF22BDD410}"/>
              </a:ext>
            </a:extLst>
          </p:cNvPr>
          <p:cNvSpPr/>
          <p:nvPr/>
        </p:nvSpPr>
        <p:spPr>
          <a:xfrm>
            <a:off x="521321" y="5076669"/>
            <a:ext cx="69696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5C1290-ED64-50E1-1FBF-971A47DF35B2}"/>
              </a:ext>
            </a:extLst>
          </p:cNvPr>
          <p:cNvSpPr/>
          <p:nvPr/>
        </p:nvSpPr>
        <p:spPr>
          <a:xfrm>
            <a:off x="1581760" y="5076669"/>
            <a:ext cx="84332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11">
            <a:extLst>
              <a:ext uri="{FF2B5EF4-FFF2-40B4-BE49-F238E27FC236}">
                <a16:creationId xmlns:a16="http://schemas.microsoft.com/office/drawing/2014/main" id="{B62F5B61-62CF-1D0F-6EEC-10C732C0B5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482617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4489471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D510CB-3B45-A65D-29BE-9C295F891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01" y="603504"/>
            <a:ext cx="10851735" cy="1721344"/>
          </a:xfrm>
        </p:spPr>
        <p:txBody>
          <a:bodyPr anchor="t">
            <a:normAutofit/>
          </a:bodyPr>
          <a:lstStyle/>
          <a:p>
            <a:r>
              <a:rPr lang="fr-FR" b="1" dirty="0"/>
              <a:t>IV. Grammaire :</a:t>
            </a:r>
            <a:r>
              <a:rPr lang="fr-FR" dirty="0"/>
              <a:t> Le pluriel des adjectifs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FC85F1C-6EBF-B806-AE0F-9D5216B9B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463602"/>
              </p:ext>
            </p:extLst>
          </p:nvPr>
        </p:nvGraphicFramePr>
        <p:xfrm>
          <a:off x="2012711" y="1758285"/>
          <a:ext cx="8587740" cy="2705868"/>
        </p:xfrm>
        <a:graphic>
          <a:graphicData uri="http://schemas.openxmlformats.org/drawingml/2006/table">
            <a:tbl>
              <a:tblPr firstRow="1" firstCol="1" bandRow="1"/>
              <a:tblGrid>
                <a:gridCol w="8587740">
                  <a:extLst>
                    <a:ext uri="{9D8B030D-6E8A-4147-A177-3AD203B41FA5}">
                      <a16:colId xmlns:a16="http://schemas.microsoft.com/office/drawing/2014/main" val="98605158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Décrire le physique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72037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avons les cheveux longs et blonds.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114607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(Elles ont) les yeux bleus.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035900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(Elles sont) grandes.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43358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7786E42-EDDF-0A9E-31A4-5F37DEFA7395}"/>
              </a:ext>
            </a:extLst>
          </p:cNvPr>
          <p:cNvSpPr/>
          <p:nvPr/>
        </p:nvSpPr>
        <p:spPr>
          <a:xfrm>
            <a:off x="7051711" y="2645190"/>
            <a:ext cx="204820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626CB0-1753-BFCC-91D3-F2A21BEE3704}"/>
              </a:ext>
            </a:extLst>
          </p:cNvPr>
          <p:cNvSpPr/>
          <p:nvPr/>
        </p:nvSpPr>
        <p:spPr>
          <a:xfrm>
            <a:off x="8723671" y="2645190"/>
            <a:ext cx="204820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2B0E14-A49E-5D53-95B6-35D923F7D915}"/>
              </a:ext>
            </a:extLst>
          </p:cNvPr>
          <p:cNvSpPr/>
          <p:nvPr/>
        </p:nvSpPr>
        <p:spPr>
          <a:xfrm>
            <a:off x="6204171" y="3289002"/>
            <a:ext cx="204820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A16847-3291-995F-899C-C8E6FAA53A63}"/>
              </a:ext>
            </a:extLst>
          </p:cNvPr>
          <p:cNvSpPr/>
          <p:nvPr/>
        </p:nvSpPr>
        <p:spPr>
          <a:xfrm>
            <a:off x="5344209" y="3998128"/>
            <a:ext cx="204820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D66F27-9418-7040-E8C5-0EB3BD4DD338}"/>
              </a:ext>
            </a:extLst>
          </p:cNvPr>
          <p:cNvSpPr txBox="1"/>
          <p:nvPr/>
        </p:nvSpPr>
        <p:spPr>
          <a:xfrm>
            <a:off x="2012711" y="4500170"/>
            <a:ext cx="8587740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0" i="0" dirty="0">
                <a:solidFill>
                  <a:srgbClr val="303030"/>
                </a:solidFill>
                <a:effectLst/>
              </a:rPr>
              <a:t>Adjectives agree in both number and gender with the noun or pronoun they modify. For regular adjectives the masculine form is the base form to which endings are added. </a:t>
            </a:r>
          </a:p>
          <a:p>
            <a:pPr algn="just"/>
            <a:r>
              <a:rPr lang="en-US" sz="2000" b="0" i="0" dirty="0">
                <a:solidFill>
                  <a:srgbClr val="303030"/>
                </a:solidFill>
                <a:effectLst/>
              </a:rPr>
              <a:t>The feminine adjective is formed by adding an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</a:t>
            </a:r>
          </a:p>
          <a:p>
            <a:pPr algn="just"/>
            <a:r>
              <a:rPr lang="en-US" sz="2000" b="0" i="0" dirty="0">
                <a:solidFill>
                  <a:srgbClr val="303030"/>
                </a:solidFill>
                <a:effectLst/>
              </a:rPr>
              <a:t>The plural adjective is formed by adding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s.</a:t>
            </a:r>
            <a:endParaRPr lang="fr-FR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CAB0CB-0148-6137-BDC6-83EA383E70E7}"/>
              </a:ext>
            </a:extLst>
          </p:cNvPr>
          <p:cNvSpPr/>
          <p:nvPr/>
        </p:nvSpPr>
        <p:spPr>
          <a:xfrm>
            <a:off x="6241491" y="5761614"/>
            <a:ext cx="204820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373659-9980-105F-8863-FDBC987F493F}"/>
              </a:ext>
            </a:extLst>
          </p:cNvPr>
          <p:cNvSpPr/>
          <p:nvPr/>
        </p:nvSpPr>
        <p:spPr>
          <a:xfrm>
            <a:off x="2012711" y="4464153"/>
            <a:ext cx="8587740" cy="1673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C590F690-8F3F-7104-DBB8-379B3A443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6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535485F-948F-13F2-CF18-F44359100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8248401"/>
              </p:ext>
            </p:extLst>
          </p:nvPr>
        </p:nvGraphicFramePr>
        <p:xfrm>
          <a:off x="876325" y="1304946"/>
          <a:ext cx="10944198" cy="3995467"/>
        </p:xfrm>
        <a:graphic>
          <a:graphicData uri="http://schemas.openxmlformats.org/drawingml/2006/table">
            <a:tbl>
              <a:tblPr firstRow="1" firstCol="1" bandRow="1"/>
              <a:tblGrid>
                <a:gridCol w="2989555">
                  <a:extLst>
                    <a:ext uri="{9D8B030D-6E8A-4147-A177-3AD203B41FA5}">
                      <a16:colId xmlns:a16="http://schemas.microsoft.com/office/drawing/2014/main" val="1292910288"/>
                    </a:ext>
                  </a:extLst>
                </a:gridCol>
                <a:gridCol w="2876526">
                  <a:extLst>
                    <a:ext uri="{9D8B030D-6E8A-4147-A177-3AD203B41FA5}">
                      <a16:colId xmlns:a16="http://schemas.microsoft.com/office/drawing/2014/main" val="3357342726"/>
                    </a:ext>
                  </a:extLst>
                </a:gridCol>
                <a:gridCol w="2579425">
                  <a:extLst>
                    <a:ext uri="{9D8B030D-6E8A-4147-A177-3AD203B41FA5}">
                      <a16:colId xmlns:a16="http://schemas.microsoft.com/office/drawing/2014/main" val="1161081890"/>
                    </a:ext>
                  </a:extLst>
                </a:gridCol>
                <a:gridCol w="2498692">
                  <a:extLst>
                    <a:ext uri="{9D8B030D-6E8A-4147-A177-3AD203B41FA5}">
                      <a16:colId xmlns:a16="http://schemas.microsoft.com/office/drawing/2014/main" val="2272567227"/>
                    </a:ext>
                  </a:extLst>
                </a:gridCol>
              </a:tblGrid>
              <a:tr h="5826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224380"/>
                  </a:ext>
                </a:extLst>
              </a:tr>
              <a:tr h="77876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647065" algn="ctr"/>
                          <a:tab pos="1294130" algn="r"/>
                        </a:tabLs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Masculin (-)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 (-s)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(-es)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7989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824572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endParaRPr lang="fr-FR" sz="3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312800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8320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01516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05626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72120"/>
                  </a:ext>
                </a:extLst>
              </a:tr>
            </a:tbl>
          </a:graphicData>
        </a:graphic>
      </p:graphicFrame>
      <p:pic>
        <p:nvPicPr>
          <p:cNvPr id="3" name="mp3-output-ttsfree(dot)com (28)">
            <a:hlinkClick r:id="" action="ppaction://media"/>
            <a:extLst>
              <a:ext uri="{FF2B5EF4-FFF2-40B4-BE49-F238E27FC236}">
                <a16:creationId xmlns:a16="http://schemas.microsoft.com/office/drawing/2014/main" id="{52863244-C0E3-B075-674B-741E14ABA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2835275"/>
            <a:ext cx="304800" cy="304800"/>
          </a:xfrm>
          <a:prstGeom prst="rect">
            <a:avLst/>
          </a:prstGeom>
        </p:spPr>
      </p:pic>
      <p:pic>
        <p:nvPicPr>
          <p:cNvPr id="5" name="mp3-output-ttsfree(dot)com (29)">
            <a:hlinkClick r:id="" action="ppaction://media"/>
            <a:extLst>
              <a:ext uri="{FF2B5EF4-FFF2-40B4-BE49-F238E27FC236}">
                <a16:creationId xmlns:a16="http://schemas.microsoft.com/office/drawing/2014/main" id="{21F60E2F-8B74-85A4-84C1-90DA73F52B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51987" y="3265671"/>
            <a:ext cx="304800" cy="304800"/>
          </a:xfrm>
          <a:prstGeom prst="rect">
            <a:avLst/>
          </a:prstGeom>
        </p:spPr>
      </p:pic>
      <p:pic>
        <p:nvPicPr>
          <p:cNvPr id="6" name="mp3-output-ttsfree(dot)com (30)">
            <a:hlinkClick r:id="" action="ppaction://media"/>
            <a:extLst>
              <a:ext uri="{FF2B5EF4-FFF2-40B4-BE49-F238E27FC236}">
                <a16:creationId xmlns:a16="http://schemas.microsoft.com/office/drawing/2014/main" id="{8E4F7EF9-BE3E-0A12-9817-450ED31D7FC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3677407"/>
            <a:ext cx="304800" cy="304800"/>
          </a:xfrm>
          <a:prstGeom prst="rect">
            <a:avLst/>
          </a:prstGeom>
        </p:spPr>
      </p:pic>
      <p:pic>
        <p:nvPicPr>
          <p:cNvPr id="7" name="mp3-output-ttsfree(dot)com (31)">
            <a:hlinkClick r:id="" action="ppaction://media"/>
            <a:extLst>
              <a:ext uri="{FF2B5EF4-FFF2-40B4-BE49-F238E27FC236}">
                <a16:creationId xmlns:a16="http://schemas.microsoft.com/office/drawing/2014/main" id="{034C2B56-A649-5C3F-B74A-C2B9D51405C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107803"/>
            <a:ext cx="304800" cy="304800"/>
          </a:xfrm>
          <a:prstGeom prst="rect">
            <a:avLst/>
          </a:prstGeom>
        </p:spPr>
      </p:pic>
      <p:pic>
        <p:nvPicPr>
          <p:cNvPr id="8" name="mp3-output-ttsfree(dot)com (32)">
            <a:hlinkClick r:id="" action="ppaction://media"/>
            <a:extLst>
              <a:ext uri="{FF2B5EF4-FFF2-40B4-BE49-F238E27FC236}">
                <a16:creationId xmlns:a16="http://schemas.microsoft.com/office/drawing/2014/main" id="{3AFC05D2-D3AF-E7B9-26F8-5DA556E0991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519539"/>
            <a:ext cx="304800" cy="304800"/>
          </a:xfrm>
          <a:prstGeom prst="rect">
            <a:avLst/>
          </a:prstGeom>
        </p:spPr>
      </p:pic>
      <p:pic>
        <p:nvPicPr>
          <p:cNvPr id="9" name="mp3-output-ttsfree(dot)com (33)">
            <a:hlinkClick r:id="" action="ppaction://media"/>
            <a:extLst>
              <a:ext uri="{FF2B5EF4-FFF2-40B4-BE49-F238E27FC236}">
                <a16:creationId xmlns:a16="http://schemas.microsoft.com/office/drawing/2014/main" id="{A700FC81-5FAA-1B95-2C7C-95F962BEFA6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931275"/>
            <a:ext cx="304800" cy="304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68C86B-2E23-0554-74B0-40C4105E474F}"/>
              </a:ext>
            </a:extLst>
          </p:cNvPr>
          <p:cNvSpPr txBox="1"/>
          <p:nvPr/>
        </p:nvSpPr>
        <p:spPr>
          <a:xfrm>
            <a:off x="802432" y="5313604"/>
            <a:ext cx="343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(*) « Marron » ne change pas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CE9F25-AEEF-3AE4-8BAF-41A4F65796BF}"/>
              </a:ext>
            </a:extLst>
          </p:cNvPr>
          <p:cNvSpPr/>
          <p:nvPr/>
        </p:nvSpPr>
        <p:spPr>
          <a:xfrm>
            <a:off x="3896658" y="2805393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C9203F-1BE9-694A-018E-FAA939B33E65}"/>
              </a:ext>
            </a:extLst>
          </p:cNvPr>
          <p:cNvSpPr/>
          <p:nvPr/>
        </p:nvSpPr>
        <p:spPr>
          <a:xfrm>
            <a:off x="6809245" y="2805393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03D300-F118-8A24-048A-F055ABAF7BC2}"/>
              </a:ext>
            </a:extLst>
          </p:cNvPr>
          <p:cNvSpPr/>
          <p:nvPr/>
        </p:nvSpPr>
        <p:spPr>
          <a:xfrm>
            <a:off x="9407483" y="2805393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3D23F7-055F-378C-2635-240AC9DA447F}"/>
              </a:ext>
            </a:extLst>
          </p:cNvPr>
          <p:cNvSpPr/>
          <p:nvPr/>
        </p:nvSpPr>
        <p:spPr>
          <a:xfrm>
            <a:off x="3896658" y="3235789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A5FC4E-CA09-8F6C-541D-ADBBBC147C61}"/>
              </a:ext>
            </a:extLst>
          </p:cNvPr>
          <p:cNvSpPr/>
          <p:nvPr/>
        </p:nvSpPr>
        <p:spPr>
          <a:xfrm>
            <a:off x="6809245" y="3235789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F64664-60A3-D931-CF44-C01233CE993E}"/>
              </a:ext>
            </a:extLst>
          </p:cNvPr>
          <p:cNvSpPr/>
          <p:nvPr/>
        </p:nvSpPr>
        <p:spPr>
          <a:xfrm>
            <a:off x="9407483" y="3235789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38CF57-A430-C006-5857-29925FD591EB}"/>
              </a:ext>
            </a:extLst>
          </p:cNvPr>
          <p:cNvSpPr/>
          <p:nvPr/>
        </p:nvSpPr>
        <p:spPr>
          <a:xfrm>
            <a:off x="3896658" y="3654764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EB40F0-B447-6216-61E6-92E940847C57}"/>
              </a:ext>
            </a:extLst>
          </p:cNvPr>
          <p:cNvSpPr/>
          <p:nvPr/>
        </p:nvSpPr>
        <p:spPr>
          <a:xfrm>
            <a:off x="6809245" y="3654764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6BA9A2-4365-91F0-5B6E-9D7A19A78127}"/>
              </a:ext>
            </a:extLst>
          </p:cNvPr>
          <p:cNvSpPr/>
          <p:nvPr/>
        </p:nvSpPr>
        <p:spPr>
          <a:xfrm>
            <a:off x="9407483" y="3654764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1A1D48-9B31-484F-5972-6D9367A8B2D0}"/>
              </a:ext>
            </a:extLst>
          </p:cNvPr>
          <p:cNvSpPr/>
          <p:nvPr/>
        </p:nvSpPr>
        <p:spPr>
          <a:xfrm>
            <a:off x="3896658" y="4090657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B92A0A-9E41-0422-D60A-D62E9218B208}"/>
              </a:ext>
            </a:extLst>
          </p:cNvPr>
          <p:cNvSpPr/>
          <p:nvPr/>
        </p:nvSpPr>
        <p:spPr>
          <a:xfrm>
            <a:off x="6809245" y="4090657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14E77C1-7B30-228B-B720-96D2B420BBB6}"/>
              </a:ext>
            </a:extLst>
          </p:cNvPr>
          <p:cNvSpPr/>
          <p:nvPr/>
        </p:nvSpPr>
        <p:spPr>
          <a:xfrm>
            <a:off x="9407483" y="4090657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EE788D-A2E8-35BA-24BA-E580629164EE}"/>
              </a:ext>
            </a:extLst>
          </p:cNvPr>
          <p:cNvSpPr/>
          <p:nvPr/>
        </p:nvSpPr>
        <p:spPr>
          <a:xfrm>
            <a:off x="3896658" y="4486819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2A147A-F7D7-AFDA-93C7-8024079F6C8F}"/>
              </a:ext>
            </a:extLst>
          </p:cNvPr>
          <p:cNvSpPr/>
          <p:nvPr/>
        </p:nvSpPr>
        <p:spPr>
          <a:xfrm>
            <a:off x="6809245" y="4486819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838A0C-0C8F-932B-7B2B-712E933A255E}"/>
              </a:ext>
            </a:extLst>
          </p:cNvPr>
          <p:cNvSpPr/>
          <p:nvPr/>
        </p:nvSpPr>
        <p:spPr>
          <a:xfrm>
            <a:off x="9407483" y="4486819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7F7C51-350E-ED25-D417-5EF06A449EF3}"/>
              </a:ext>
            </a:extLst>
          </p:cNvPr>
          <p:cNvSpPr/>
          <p:nvPr/>
        </p:nvSpPr>
        <p:spPr>
          <a:xfrm>
            <a:off x="3896658" y="4933828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920B76-44B3-91AB-B4E1-7260E8E2605D}"/>
              </a:ext>
            </a:extLst>
          </p:cNvPr>
          <p:cNvSpPr/>
          <p:nvPr/>
        </p:nvSpPr>
        <p:spPr>
          <a:xfrm>
            <a:off x="6809245" y="4933828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07797-DDF4-CF4E-8417-D7D1474C74E8}"/>
              </a:ext>
            </a:extLst>
          </p:cNvPr>
          <p:cNvSpPr/>
          <p:nvPr/>
        </p:nvSpPr>
        <p:spPr>
          <a:xfrm>
            <a:off x="9407483" y="4933828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A535DFE3-7527-0536-2D86-91717254F90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476" y="503729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C4F73755-4549-6546-D1B8-4364A8E0F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extLst>
      <p:ext uri="{BB962C8B-B14F-4D97-AF65-F5344CB8AC3E}">
        <p14:creationId xmlns:p14="http://schemas.microsoft.com/office/powerpoint/2010/main" val="37788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Les Adjectifs Réguliers - ppt télécharger">
            <a:extLst>
              <a:ext uri="{FF2B5EF4-FFF2-40B4-BE49-F238E27FC236}">
                <a16:creationId xmlns:a16="http://schemas.microsoft.com/office/drawing/2014/main" id="{345540FE-8FF7-E7E6-E81A-005B8D61F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r="-2" b="9183"/>
          <a:stretch/>
        </p:blipFill>
        <p:spPr bwMode="auto">
          <a:xfrm>
            <a:off x="779230" y="71447"/>
            <a:ext cx="10716192" cy="671510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7BD7ABAE-6BEE-1622-6743-ADB2C2559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37F639-30C2-F454-7912-AA37A0E1E8C2}"/>
              </a:ext>
            </a:extLst>
          </p:cNvPr>
          <p:cNvSpPr/>
          <p:nvPr/>
        </p:nvSpPr>
        <p:spPr>
          <a:xfrm>
            <a:off x="2779059" y="2217271"/>
            <a:ext cx="2014070" cy="1350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02EA08-4745-7A3E-552C-C5B8D4C84658}"/>
              </a:ext>
            </a:extLst>
          </p:cNvPr>
          <p:cNvSpPr/>
          <p:nvPr/>
        </p:nvSpPr>
        <p:spPr>
          <a:xfrm>
            <a:off x="7521388" y="2217271"/>
            <a:ext cx="2014070" cy="1350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9126D3-927A-D9E4-4447-47A2365ACB15}"/>
              </a:ext>
            </a:extLst>
          </p:cNvPr>
          <p:cNvSpPr/>
          <p:nvPr/>
        </p:nvSpPr>
        <p:spPr>
          <a:xfrm>
            <a:off x="2779059" y="4911912"/>
            <a:ext cx="2014070" cy="1350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A8E03B-8758-0B16-F1C0-E5B8D0D6CDB7}"/>
              </a:ext>
            </a:extLst>
          </p:cNvPr>
          <p:cNvSpPr/>
          <p:nvPr/>
        </p:nvSpPr>
        <p:spPr>
          <a:xfrm>
            <a:off x="7520162" y="4911912"/>
            <a:ext cx="2014070" cy="1350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9DF107E1-F113-2797-CF6C-690CE6B663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2636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B84E4FB-E5A4-35F0-5E25-3DDE12C032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4904" y="2589119"/>
          <a:ext cx="10837544" cy="38427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084446">
                  <a:extLst>
                    <a:ext uri="{9D8B030D-6E8A-4147-A177-3AD203B41FA5}">
                      <a16:colId xmlns:a16="http://schemas.microsoft.com/office/drawing/2014/main" val="2531892023"/>
                    </a:ext>
                  </a:extLst>
                </a:gridCol>
                <a:gridCol w="5753098">
                  <a:extLst>
                    <a:ext uri="{9D8B030D-6E8A-4147-A177-3AD203B41FA5}">
                      <a16:colId xmlns:a16="http://schemas.microsoft.com/office/drawing/2014/main" val="1733647635"/>
                    </a:ext>
                  </a:extLst>
                </a:gridCol>
              </a:tblGrid>
              <a:tr h="7115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effectLst/>
                        </a:rPr>
                        <a:t> est blond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effectLst/>
                        </a:rPr>
                        <a:t> blond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95653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</a:rPr>
                        <a:t>est brun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</a:rPr>
                        <a:t>brun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  <a:endParaRPr lang="fr-FR" sz="24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4979329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effectLst/>
                        </a:rPr>
                        <a:t> est rou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sse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effectLst/>
                        </a:rPr>
                        <a:t> rou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4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532563"/>
                  </a:ext>
                </a:extLst>
              </a:tr>
              <a:tr h="16880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 the verb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the adjective must agree with the related subject.</a:t>
                      </a:r>
                      <a:endParaRPr lang="fr-FR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Otherwise, adjectives must agree with (masculine, feminine, singular and plural) nouns.</a:t>
                      </a:r>
                      <a:endParaRPr lang="fr-FR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02807"/>
                  </a:ext>
                </a:extLst>
              </a:tr>
            </a:tbl>
          </a:graphicData>
        </a:graphic>
      </p:graphicFrame>
      <p:sp>
        <p:nvSpPr>
          <p:cNvPr id="2" name="Flèche : courbe vers le bas 1">
            <a:extLst>
              <a:ext uri="{FF2B5EF4-FFF2-40B4-BE49-F238E27FC236}">
                <a16:creationId xmlns:a16="http://schemas.microsoft.com/office/drawing/2014/main" id="{E3B322B7-B59C-A4AF-038E-8D09DAFA69E3}"/>
              </a:ext>
            </a:extLst>
          </p:cNvPr>
          <p:cNvSpPr/>
          <p:nvPr/>
        </p:nvSpPr>
        <p:spPr>
          <a:xfrm flipH="1">
            <a:off x="8570594" y="2175966"/>
            <a:ext cx="1161967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Flèche : courbe vers le bas 2">
            <a:extLst>
              <a:ext uri="{FF2B5EF4-FFF2-40B4-BE49-F238E27FC236}">
                <a16:creationId xmlns:a16="http://schemas.microsoft.com/office/drawing/2014/main" id="{E46FBEB2-4F47-6EA4-3838-71C898898667}"/>
              </a:ext>
            </a:extLst>
          </p:cNvPr>
          <p:cNvSpPr/>
          <p:nvPr/>
        </p:nvSpPr>
        <p:spPr>
          <a:xfrm flipH="1">
            <a:off x="1666875" y="2175967"/>
            <a:ext cx="1695500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Picture 4" descr="Attention Warning Sticker by Redmatters">
            <a:extLst>
              <a:ext uri="{FF2B5EF4-FFF2-40B4-BE49-F238E27FC236}">
                <a16:creationId xmlns:a16="http://schemas.microsoft.com/office/drawing/2014/main" id="{0B4173B2-BCC1-42EE-5805-8C165CC17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28" y="5561041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ttention Warning Sticker by Redmatters">
            <a:extLst>
              <a:ext uri="{FF2B5EF4-FFF2-40B4-BE49-F238E27FC236}">
                <a16:creationId xmlns:a16="http://schemas.microsoft.com/office/drawing/2014/main" id="{228DE8FB-47A1-AFB6-C8E5-D6C7CDB79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363" y="5475313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A25D6B-C397-26B2-F7A0-568C682B9971}"/>
              </a:ext>
            </a:extLst>
          </p:cNvPr>
          <p:cNvSpPr/>
          <p:nvPr/>
        </p:nvSpPr>
        <p:spPr>
          <a:xfrm>
            <a:off x="9636143" y="2637450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A5BBA-2882-95FB-D062-DDD1FAE9CAC9}"/>
              </a:ext>
            </a:extLst>
          </p:cNvPr>
          <p:cNvSpPr/>
          <p:nvPr/>
        </p:nvSpPr>
        <p:spPr>
          <a:xfrm>
            <a:off x="9489965" y="3382307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B7410B-2E0A-08F6-9A68-FC9F59786027}"/>
              </a:ext>
            </a:extLst>
          </p:cNvPr>
          <p:cNvSpPr/>
          <p:nvPr/>
        </p:nvSpPr>
        <p:spPr>
          <a:xfrm>
            <a:off x="9344205" y="4089842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Dog Attention Sticker by Miss NoProblem">
            <a:extLst>
              <a:ext uri="{FF2B5EF4-FFF2-40B4-BE49-F238E27FC236}">
                <a16:creationId xmlns:a16="http://schemas.microsoft.com/office/drawing/2014/main" id="{BB89F8EB-D28C-3D4E-14EC-E9EA59B59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653" y="426101"/>
            <a:ext cx="2954693" cy="211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at Kitty Sticker by 궁디팡팡 캣페스타">
            <a:extLst>
              <a:ext uri="{FF2B5EF4-FFF2-40B4-BE49-F238E27FC236}">
                <a16:creationId xmlns:a16="http://schemas.microsoft.com/office/drawing/2014/main" id="{92476AE4-D4C7-A965-90B4-CD394F1F3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67" y="53263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AD2249-C4BA-4F6F-84DE-899C8F1B3393}"/>
              </a:ext>
            </a:extLst>
          </p:cNvPr>
          <p:cNvSpPr/>
          <p:nvPr/>
        </p:nvSpPr>
        <p:spPr>
          <a:xfrm>
            <a:off x="1205713" y="2589117"/>
            <a:ext cx="857756" cy="36557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E4FC99-83D5-D291-1491-85055DFE2C6F}"/>
              </a:ext>
            </a:extLst>
          </p:cNvPr>
          <p:cNvSpPr/>
          <p:nvPr/>
        </p:nvSpPr>
        <p:spPr>
          <a:xfrm>
            <a:off x="2123363" y="2589117"/>
            <a:ext cx="406041" cy="36557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C4F00D-5CF9-2A65-2AAE-076C88CEFD62}"/>
              </a:ext>
            </a:extLst>
          </p:cNvPr>
          <p:cNvSpPr/>
          <p:nvPr/>
        </p:nvSpPr>
        <p:spPr>
          <a:xfrm>
            <a:off x="7823903" y="2599084"/>
            <a:ext cx="1036876" cy="36557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EE243E-3F32-D228-7013-CE08AC317BAE}"/>
              </a:ext>
            </a:extLst>
          </p:cNvPr>
          <p:cNvSpPr/>
          <p:nvPr/>
        </p:nvSpPr>
        <p:spPr>
          <a:xfrm>
            <a:off x="3455299" y="4772089"/>
            <a:ext cx="574535" cy="39872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AF2350-3113-3DC6-631A-F2E9A9A67061}"/>
              </a:ext>
            </a:extLst>
          </p:cNvPr>
          <p:cNvSpPr/>
          <p:nvPr/>
        </p:nvSpPr>
        <p:spPr>
          <a:xfrm>
            <a:off x="5100113" y="5284098"/>
            <a:ext cx="1106478" cy="3594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856383-9105-48ED-5A88-147168FC9541}"/>
              </a:ext>
            </a:extLst>
          </p:cNvPr>
          <p:cNvSpPr/>
          <p:nvPr/>
        </p:nvSpPr>
        <p:spPr>
          <a:xfrm>
            <a:off x="1219905" y="5705904"/>
            <a:ext cx="1106478" cy="3594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A88A98-CCFA-B795-36CC-A5B5766E48D6}"/>
              </a:ext>
            </a:extLst>
          </p:cNvPr>
          <p:cNvSpPr/>
          <p:nvPr/>
        </p:nvSpPr>
        <p:spPr>
          <a:xfrm>
            <a:off x="7276167" y="5699767"/>
            <a:ext cx="1036876" cy="36557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4E2C7B-EB7B-BB8D-EB0C-F4C8FD92C170}"/>
              </a:ext>
            </a:extLst>
          </p:cNvPr>
          <p:cNvSpPr/>
          <p:nvPr/>
        </p:nvSpPr>
        <p:spPr>
          <a:xfrm>
            <a:off x="1144904" y="4701473"/>
            <a:ext cx="10837544" cy="1718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11">
            <a:extLst>
              <a:ext uri="{FF2B5EF4-FFF2-40B4-BE49-F238E27FC236}">
                <a16:creationId xmlns:a16="http://schemas.microsoft.com/office/drawing/2014/main" id="{2F9AD939-C30F-365B-B2DE-6556FA965C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2096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63565E-9009-85E8-E8CC-D0767F89D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932" y="703766"/>
            <a:ext cx="5278995" cy="9049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u="sng" dirty="0"/>
              <a:t>Ex LE 6-7 p.46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F95E0EF-70CB-A5C3-8B19-5BD7E6ACB1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122" r="1067" b="2"/>
          <a:stretch/>
        </p:blipFill>
        <p:spPr>
          <a:xfrm>
            <a:off x="899947" y="1614313"/>
            <a:ext cx="5194529" cy="2943574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61ED7D1-DF96-A843-82C0-E2C9FC749C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36" t="833" r="-136" b="-365"/>
          <a:stretch/>
        </p:blipFill>
        <p:spPr>
          <a:xfrm>
            <a:off x="6979040" y="209899"/>
            <a:ext cx="4678389" cy="64674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1893AC7-1273-45F1-B19C-151C14D98F62}"/>
              </a:ext>
            </a:extLst>
          </p:cNvPr>
          <p:cNvSpPr txBox="1"/>
          <p:nvPr/>
        </p:nvSpPr>
        <p:spPr>
          <a:xfrm>
            <a:off x="718584" y="5365044"/>
            <a:ext cx="586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suis </a:t>
            </a:r>
            <a:r>
              <a:rPr lang="fr-FR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j’ai les yeux </a:t>
            </a:r>
            <a:r>
              <a:rPr lang="fr-FR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marron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et j’ai les cheveux </a:t>
            </a:r>
            <a:r>
              <a:rPr lang="fr-FR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longs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J’adore les vêtements </a:t>
            </a:r>
            <a:r>
              <a:rPr lang="fr-FR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originaux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les robes </a:t>
            </a:r>
            <a:r>
              <a:rPr lang="fr-FR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longues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r-FR" dirty="0"/>
          </a:p>
        </p:txBody>
      </p:sp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EB435FBF-31D4-8CCD-6A33-763F3DD6DE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3864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B7AD906-757F-6CA9-0556-66D6F937A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68" y="483031"/>
            <a:ext cx="10607049" cy="4818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Décris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une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personne</a:t>
            </a:r>
            <a:r>
              <a:rPr lang="en-US" sz="2800" dirty="0">
                <a:solidFill>
                  <a:schemeClr val="tx1"/>
                </a:solidFill>
              </a:rPr>
              <a:t> et ton </a:t>
            </a:r>
            <a:r>
              <a:rPr lang="en-US" sz="2800" dirty="0" err="1">
                <a:solidFill>
                  <a:schemeClr val="tx1"/>
                </a:solidFill>
              </a:rPr>
              <a:t>voisin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devine</a:t>
            </a:r>
            <a:r>
              <a:rPr lang="en-US" sz="2800" dirty="0">
                <a:solidFill>
                  <a:schemeClr val="tx1"/>
                </a:solidFill>
              </a:rPr>
              <a:t> de qui il </a:t>
            </a:r>
            <a:r>
              <a:rPr lang="en-US" sz="2800" dirty="0" err="1">
                <a:solidFill>
                  <a:schemeClr val="tx1"/>
                </a:solidFill>
              </a:rPr>
              <a:t>s’agit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1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EF1243DB-5E70-7D00-43CB-9B0B2B49D5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275" t="10069" r="9995" b="12500"/>
          <a:stretch/>
        </p:blipFill>
        <p:spPr bwMode="auto">
          <a:xfrm>
            <a:off x="1689680" y="1304999"/>
            <a:ext cx="4001690" cy="529368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1F7F3F26-DD7F-E5C2-ADC5-E1DA645E9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27" t="10069" r="7842" b="12500"/>
          <a:stretch/>
        </p:blipFill>
        <p:spPr bwMode="auto">
          <a:xfrm>
            <a:off x="6272184" y="1304999"/>
            <a:ext cx="3971899" cy="525427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0B1C13A8-9286-C532-A539-C5B7D3E6DE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6518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5575D-2DD4-6BB9-1A1C-23C76FE0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00" y="576263"/>
            <a:ext cx="2647470" cy="8498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Mémo</a:t>
            </a:r>
            <a:r>
              <a:rPr lang="en-US" sz="4800" dirty="0"/>
              <a:t>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8A93712-03D1-2791-B7B4-DF40327E1F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06" y="349768"/>
            <a:ext cx="7120166" cy="6336949"/>
          </a:xfrm>
          <a:prstGeom prst="rect">
            <a:avLst/>
          </a:prstGeom>
        </p:spPr>
      </p:pic>
      <p:pic>
        <p:nvPicPr>
          <p:cNvPr id="1024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378" y="43584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D8BC1D5A-2696-6315-414C-058F5B92E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1896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F488F6B-4DE6-08AC-B41B-81319BA11E2C}"/>
              </a:ext>
            </a:extLst>
          </p:cNvPr>
          <p:cNvSpPr txBox="1">
            <a:spLocks/>
          </p:cNvSpPr>
          <p:nvPr/>
        </p:nvSpPr>
        <p:spPr>
          <a:xfrm>
            <a:off x="444138" y="3008169"/>
            <a:ext cx="8898650" cy="287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/>
              <a:t>Le pluriel des adjectifs </a:t>
            </a:r>
          </a:p>
          <a:p>
            <a:pPr indent="0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u="sng">
                <a:hlinkClick r:id="rId3"/>
              </a:rPr>
              <a:t>https://play.kahoot.it/v2/?quizId=84ca92ff-a280-4453-a356-10eb3eec0e6f</a:t>
            </a:r>
            <a:endParaRPr lang="en-US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dirty="0"/>
          </a:p>
        </p:txBody>
      </p:sp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B971A545-FCFB-E43F-EF1C-DF4615B041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8538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8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U3L1,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70" indent="-609570"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one’s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physical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apparence</a:t>
            </a:r>
          </a:p>
          <a:p>
            <a:pPr indent="0">
              <a:buNone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224741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Les footballeurs sont des garçons </a:t>
            </a:r>
            <a:r>
              <a:rPr lang="fr-FR" sz="2400" dirty="0">
                <a:solidFill>
                  <a:srgbClr val="FF0000"/>
                </a:solidFill>
              </a:rPr>
              <a:t>originaux</a:t>
            </a:r>
            <a:r>
              <a:rPr lang="fr-FR" sz="2400" dirty="0"/>
              <a:t>. Pogba est un footballeur très à la mode ! Il a souvent des coupes de cheveux </a:t>
            </a:r>
            <a:r>
              <a:rPr lang="fr-FR" sz="2400" dirty="0">
                <a:solidFill>
                  <a:srgbClr val="FF0000"/>
                </a:solidFill>
              </a:rPr>
              <a:t>différentes</a:t>
            </a:r>
            <a:r>
              <a:rPr lang="fr-FR" sz="2400" dirty="0"/>
              <a:t>. Sur la photo, il a les cheveux </a:t>
            </a:r>
            <a:r>
              <a:rPr lang="fr-FR" sz="2400" dirty="0">
                <a:solidFill>
                  <a:srgbClr val="FF0000"/>
                </a:solidFill>
              </a:rPr>
              <a:t>bleus</a:t>
            </a:r>
            <a:r>
              <a:rPr lang="fr-FR" sz="2400" dirty="0"/>
              <a:t> et </a:t>
            </a:r>
            <a:r>
              <a:rPr lang="fr-FR" sz="2400" dirty="0">
                <a:solidFill>
                  <a:srgbClr val="FF0000"/>
                </a:solidFill>
              </a:rPr>
              <a:t>blonds</a:t>
            </a:r>
            <a:r>
              <a:rPr lang="fr-FR" sz="2400" dirty="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pluriel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r="27536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728171" y="2123559"/>
            <a:ext cx="112246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E07EDF-0355-8D8F-D09F-59E4D78F5A10}"/>
              </a:ext>
            </a:extLst>
          </p:cNvPr>
          <p:cNvSpPr/>
          <p:nvPr/>
        </p:nvSpPr>
        <p:spPr>
          <a:xfrm>
            <a:off x="521641" y="4313765"/>
            <a:ext cx="13581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C09D89-9C5D-CE54-DD75-58FF22BDD410}"/>
              </a:ext>
            </a:extLst>
          </p:cNvPr>
          <p:cNvSpPr/>
          <p:nvPr/>
        </p:nvSpPr>
        <p:spPr>
          <a:xfrm>
            <a:off x="521321" y="5076669"/>
            <a:ext cx="69696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5C1290-ED64-50E1-1FBF-971A47DF35B2}"/>
              </a:ext>
            </a:extLst>
          </p:cNvPr>
          <p:cNvSpPr/>
          <p:nvPr/>
        </p:nvSpPr>
        <p:spPr>
          <a:xfrm>
            <a:off x="1581760" y="5076669"/>
            <a:ext cx="84332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11">
            <a:extLst>
              <a:ext uri="{FF2B5EF4-FFF2-40B4-BE49-F238E27FC236}">
                <a16:creationId xmlns:a16="http://schemas.microsoft.com/office/drawing/2014/main" id="{2AB51169-4092-67BE-F469-0E4B64B3DD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168704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11">
            <a:extLst>
              <a:ext uri="{FF2B5EF4-FFF2-40B4-BE49-F238E27FC236}">
                <a16:creationId xmlns:a16="http://schemas.microsoft.com/office/drawing/2014/main" id="{96D5799A-2313-DE06-8776-68E2D6431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1288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838391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7226FC-88D8-7D44-EB3A-E3DB627D1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Phonétique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C147030F-56FF-C04E-4E20-8254AEE028A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9028372"/>
              </p:ext>
            </p:extLst>
          </p:nvPr>
        </p:nvGraphicFramePr>
        <p:xfrm>
          <a:off x="864066" y="2759978"/>
          <a:ext cx="4286774" cy="207208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57974">
                  <a:extLst>
                    <a:ext uri="{9D8B030D-6E8A-4147-A177-3AD203B41FA5}">
                      <a16:colId xmlns:a16="http://schemas.microsoft.com/office/drawing/2014/main" val="3369495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233062322"/>
                    </a:ext>
                  </a:extLst>
                </a:gridCol>
              </a:tblGrid>
              <a:tr h="2072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« cochon »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X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94495"/>
                  </a:ext>
                </a:extLst>
              </a:tr>
            </a:tbl>
          </a:graphicData>
        </a:graphic>
      </p:graphicFrame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CDC08E05-AA29-0CF5-C8B9-5E55861225A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9847023"/>
              </p:ext>
            </p:extLst>
          </p:nvPr>
        </p:nvGraphicFramePr>
        <p:xfrm>
          <a:off x="5696125" y="1979802"/>
          <a:ext cx="5712903" cy="426999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75068">
                  <a:extLst>
                    <a:ext uri="{9D8B030D-6E8A-4147-A177-3AD203B41FA5}">
                      <a16:colId xmlns:a16="http://schemas.microsoft.com/office/drawing/2014/main" val="3524959405"/>
                    </a:ext>
                  </a:extLst>
                </a:gridCol>
                <a:gridCol w="4137835">
                  <a:extLst>
                    <a:ext uri="{9D8B030D-6E8A-4147-A177-3AD203B41FA5}">
                      <a16:colId xmlns:a16="http://schemas.microsoft.com/office/drawing/2014/main" val="3332522489"/>
                    </a:ext>
                  </a:extLst>
                </a:gridCol>
              </a:tblGrid>
              <a:tr h="601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a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Je d</a:t>
                      </a:r>
                      <a:r>
                        <a:rPr lang="fr-FR" sz="2800" b="0" dirty="0">
                          <a:effectLst/>
                          <a:highlight>
                            <a:srgbClr val="00FF00"/>
                          </a:highlight>
                        </a:rPr>
                        <a:t>onn</a:t>
                      </a:r>
                      <a:r>
                        <a:rPr lang="fr-FR" sz="2800" b="0" dirty="0">
                          <a:effectLst/>
                        </a:rPr>
                        <a:t>e 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9903895"/>
                  </a:ext>
                </a:extLst>
              </a:tr>
              <a:tr h="620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b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Il est bl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on</a:t>
                      </a:r>
                      <a:r>
                        <a:rPr lang="fr-FR" sz="2800" dirty="0">
                          <a:effectLst/>
                        </a:rPr>
                        <a:t>d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117586"/>
                  </a:ext>
                </a:extLst>
              </a:tr>
              <a:tr h="620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c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Un pantal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on</a:t>
                      </a:r>
                      <a:r>
                        <a:rPr lang="fr-FR" sz="2800" dirty="0">
                          <a:effectLst/>
                        </a:rPr>
                        <a:t> jaune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267354"/>
                  </a:ext>
                </a:extLst>
              </a:tr>
              <a:tr h="601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Il est grand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232740"/>
                  </a:ext>
                </a:extLst>
              </a:tr>
              <a:tr h="601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Un sac marr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384660"/>
                  </a:ext>
                </a:extLst>
              </a:tr>
              <a:tr h="601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f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Une jupe l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on</a:t>
                      </a:r>
                      <a:r>
                        <a:rPr lang="fr-FR" sz="2800" dirty="0">
                          <a:effectLst/>
                        </a:rPr>
                        <a:t>gue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966158"/>
                  </a:ext>
                </a:extLst>
              </a:tr>
              <a:tr h="620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g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On</a:t>
                      </a:r>
                      <a:r>
                        <a:rPr lang="fr-FR" sz="2800" dirty="0">
                          <a:effectLst/>
                        </a:rPr>
                        <a:t> est différents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56140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AA6F15D-EAB5-7AF3-C902-09E4353D71BD}"/>
              </a:ext>
            </a:extLst>
          </p:cNvPr>
          <p:cNvSpPr/>
          <p:nvPr/>
        </p:nvSpPr>
        <p:spPr>
          <a:xfrm>
            <a:off x="7315200" y="2021747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E00736-8E56-84E2-49DF-EF2C2EB545C6}"/>
              </a:ext>
            </a:extLst>
          </p:cNvPr>
          <p:cNvSpPr/>
          <p:nvPr/>
        </p:nvSpPr>
        <p:spPr>
          <a:xfrm>
            <a:off x="7324987" y="2652320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EF92F2-CC2F-A604-8BEF-FD7D76121231}"/>
              </a:ext>
            </a:extLst>
          </p:cNvPr>
          <p:cNvSpPr/>
          <p:nvPr/>
        </p:nvSpPr>
        <p:spPr>
          <a:xfrm>
            <a:off x="7326385" y="3274504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D959A8-F03D-353E-46B1-6BAB8AAB21BB}"/>
              </a:ext>
            </a:extLst>
          </p:cNvPr>
          <p:cNvSpPr/>
          <p:nvPr/>
        </p:nvSpPr>
        <p:spPr>
          <a:xfrm>
            <a:off x="7352950" y="3879910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257A03-0D28-46CA-C123-B73FF3F7C728}"/>
              </a:ext>
            </a:extLst>
          </p:cNvPr>
          <p:cNvSpPr/>
          <p:nvPr/>
        </p:nvSpPr>
        <p:spPr>
          <a:xfrm>
            <a:off x="7354348" y="4493705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E8FAAF-71F4-B1EC-83B8-4CBB68733BFC}"/>
              </a:ext>
            </a:extLst>
          </p:cNvPr>
          <p:cNvSpPr/>
          <p:nvPr/>
        </p:nvSpPr>
        <p:spPr>
          <a:xfrm>
            <a:off x="7355746" y="5082333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613D9A-5164-E549-DE4F-260DE2F1D4B9}"/>
              </a:ext>
            </a:extLst>
          </p:cNvPr>
          <p:cNvSpPr/>
          <p:nvPr/>
        </p:nvSpPr>
        <p:spPr>
          <a:xfrm>
            <a:off x="7340366" y="5712906"/>
            <a:ext cx="4009938" cy="478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4CDB393-1CEE-6F5E-A5D7-FBB97C450387}"/>
              </a:ext>
            </a:extLst>
          </p:cNvPr>
          <p:cNvSpPr txBox="1"/>
          <p:nvPr/>
        </p:nvSpPr>
        <p:spPr>
          <a:xfrm>
            <a:off x="864066" y="1835790"/>
            <a:ext cx="4286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14 p.47</a:t>
            </a:r>
          </a:p>
        </p:txBody>
      </p:sp>
      <p:pic>
        <p:nvPicPr>
          <p:cNvPr id="15" name="PISTE075">
            <a:hlinkClick r:id="" action="ppaction://media"/>
            <a:extLst>
              <a:ext uri="{FF2B5EF4-FFF2-40B4-BE49-F238E27FC236}">
                <a16:creationId xmlns:a16="http://schemas.microsoft.com/office/drawing/2014/main" id="{2C948154-1421-01E6-39A5-F6F96E9B5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81227" y="1900322"/>
            <a:ext cx="304800" cy="304800"/>
          </a:xfrm>
          <a:prstGeom prst="rect">
            <a:avLst/>
          </a:prstGeom>
        </p:spPr>
      </p:pic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2BE978FB-5C8F-1199-D5E3-A2BCF6FEE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34147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805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49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5930B76-2B1D-694D-4837-A4A145BF6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  <p:graphicFrame>
        <p:nvGraphicFramePr>
          <p:cNvPr id="6" name="Diagramme 11">
            <a:extLst>
              <a:ext uri="{FF2B5EF4-FFF2-40B4-BE49-F238E27FC236}">
                <a16:creationId xmlns:a16="http://schemas.microsoft.com/office/drawing/2014/main" id="{537DFA0C-613A-FD18-85BD-2F9FEDF142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090773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1189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List </a:t>
            </a:r>
            <a:r>
              <a:rPr lang="fr-FR" sz="2000" dirty="0" err="1"/>
              <a:t>differences</a:t>
            </a:r>
            <a:r>
              <a:rPr lang="fr-FR" sz="2000" dirty="0"/>
              <a:t> and </a:t>
            </a:r>
            <a:r>
              <a:rPr lang="fr-FR" sz="2000" dirty="0" err="1"/>
              <a:t>similarities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Check </a:t>
            </a:r>
            <a:r>
              <a:rPr lang="fr-FR" sz="2000" dirty="0" err="1"/>
              <a:t>grammar</a:t>
            </a:r>
            <a:r>
              <a:rPr lang="fr-FR" sz="2000" dirty="0"/>
              <a:t> structures</a:t>
            </a:r>
          </a:p>
          <a:p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10931" y="1095767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795655" algn="l"/>
              </a:tabLs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votre voisin, 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posez-vous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 questions faites la liste de vos ressemblances et vos différences.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133" dirty="0"/>
              <a:t>Compare also </a:t>
            </a:r>
            <a:r>
              <a:rPr lang="en-US" sz="2133" dirty="0" err="1"/>
              <a:t>personnalities</a:t>
            </a:r>
            <a:r>
              <a:rPr lang="en-US" sz="2133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ea typeface="ＭＳ Ｐゴシック"/>
              </a:rPr>
              <a:t>　　　　　 </a:t>
            </a:r>
            <a:r>
              <a:rPr lang="fr-FR" altLang="ja-JP" sz="2200" dirty="0">
                <a:ea typeface="ＭＳ Ｐゴシック"/>
              </a:rPr>
              <a:t>moi, lui, elle</a:t>
            </a:r>
            <a:endParaRPr lang="en-US" altLang="ja-JP" sz="22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200" dirty="0">
                <a:ea typeface="ＭＳ Ｐゴシック"/>
              </a:rPr>
              <a:t>　　　　　</a:t>
            </a:r>
            <a:r>
              <a:rPr lang="fr-FR" altLang="ja-JP" sz="2200" dirty="0">
                <a:ea typeface="ＭＳ Ｐゴシック"/>
              </a:rPr>
              <a:t> et, mais</a:t>
            </a:r>
            <a:endParaRPr lang="en-US" sz="22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200" dirty="0">
                <a:ea typeface="ＭＳ Ｐゴシック"/>
              </a:rPr>
              <a:t>　　　　　</a:t>
            </a:r>
            <a:r>
              <a:rPr lang="en-US" altLang="ja-JP" sz="2200" dirty="0">
                <a:ea typeface="ＭＳ Ｐゴシック"/>
              </a:rPr>
              <a:t>3 features</a:t>
            </a:r>
            <a:endParaRPr lang="en-US" sz="22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dire </a:t>
            </a:r>
            <a:r>
              <a:rPr lang="fr-FR" sz="3200" dirty="0">
                <a:solidFill>
                  <a:schemeClr val="tx1"/>
                </a:solidFill>
              </a:rPr>
              <a:t>les ressemblances et différences.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2050" name="Picture 2" descr="Jumeaux mais pas trop en DVD : Jumeaux mais pas trop DVD - AlloCiné">
            <a:extLst>
              <a:ext uri="{FF2B5EF4-FFF2-40B4-BE49-F238E27FC236}">
                <a16:creationId xmlns:a16="http://schemas.microsoft.com/office/drawing/2014/main" id="{7DD31720-B824-B784-84E7-661440A40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42" y="2163633"/>
            <a:ext cx="2575664" cy="349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0EFE9B-7FB2-40FF-78F6-9D2BA3913FD4}"/>
              </a:ext>
            </a:extLst>
          </p:cNvPr>
          <p:cNvSpPr/>
          <p:nvPr/>
        </p:nvSpPr>
        <p:spPr>
          <a:xfrm>
            <a:off x="3456363" y="2163633"/>
            <a:ext cx="2165719" cy="349242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795655" algn="l"/>
              </a:tabLs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 : Est-ce que tu aimes le cinéma ?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795655" algn="l"/>
              </a:tabLs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aime (tous les deux) le cinéma. </a:t>
            </a:r>
            <a:r>
              <a:rPr lang="fr-F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Lui, il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aime le foot, moi j’aime le basket, etc…</a:t>
            </a:r>
          </a:p>
          <a:p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11">
            <a:extLst>
              <a:ext uri="{FF2B5EF4-FFF2-40B4-BE49-F238E27FC236}">
                <a16:creationId xmlns:a16="http://schemas.microsoft.com/office/drawing/2014/main" id="{30AF37C6-FCE7-8282-4EC7-8E2B4463B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65417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3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40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5741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9D467-FB9E-D882-17D9-3030BEB1C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00" y="540167"/>
            <a:ext cx="5253049" cy="2135867"/>
          </a:xfrm>
        </p:spPr>
        <p:txBody>
          <a:bodyPr anchor="b">
            <a:normAutofit/>
          </a:bodyPr>
          <a:lstStyle/>
          <a:p>
            <a:r>
              <a:rPr lang="fr-FR" sz="4800" dirty="0">
                <a:solidFill>
                  <a:schemeClr val="tx1"/>
                </a:solidFill>
              </a:rPr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1B1331-7DE4-4636-9D20-495FD242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900" y="2880452"/>
            <a:ext cx="4028783" cy="3095445"/>
          </a:xfrm>
        </p:spPr>
        <p:txBody>
          <a:bodyPr anchor="t">
            <a:normAutofit/>
          </a:bodyPr>
          <a:lstStyle/>
          <a:p>
            <a:r>
              <a:rPr lang="fr-F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Accord des adjectifs </a:t>
            </a:r>
            <a:r>
              <a:rPr lang="fr-FR" sz="18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https://wordwall.net/play/21190/291/494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4" name="Picture 16" descr="Qr code&#10;&#10;Description automatically generated">
            <a:extLst>
              <a:ext uri="{FF2B5EF4-FFF2-40B4-BE49-F238E27FC236}">
                <a16:creationId xmlns:a16="http://schemas.microsoft.com/office/drawing/2014/main" id="{ACDD0772-772E-2EDA-D8B8-D04CC59CB8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841" y="710848"/>
            <a:ext cx="5253049" cy="545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9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ED423E-BA48-CC17-A82E-CD0AD332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Activités en ligne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73A680-AAA5-3381-D42B-0BB28818A4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693"/>
          <a:stretch/>
        </p:blipFill>
        <p:spPr>
          <a:xfrm>
            <a:off x="1013153" y="2642616"/>
            <a:ext cx="4228189" cy="36057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E24799-4B98-BC51-A6C3-9160FF2804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6" r="924" b="-3"/>
          <a:stretch/>
        </p:blipFill>
        <p:spPr>
          <a:xfrm>
            <a:off x="6947605" y="2642616"/>
            <a:ext cx="4228197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1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Tell the </a:t>
            </a:r>
            <a:r>
              <a:rPr lang="fr-FR" sz="3200" b="1" dirty="0" err="1"/>
              <a:t>similarities</a:t>
            </a:r>
            <a:r>
              <a:rPr lang="fr-FR" sz="3200" b="1" dirty="0"/>
              <a:t> and </a:t>
            </a:r>
            <a:r>
              <a:rPr lang="fr-FR" sz="3200" b="1" dirty="0" err="1"/>
              <a:t>differencies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Match adjectives and </a:t>
            </a:r>
            <a:r>
              <a:rPr lang="fr-FR" sz="3200" b="1" dirty="0" err="1">
                <a:ea typeface="UD Digi Kyokasho NK-R" panose="02020400000000000000" pitchFamily="18" charset="-128"/>
              </a:rPr>
              <a:t>nouns</a:t>
            </a:r>
            <a:r>
              <a:rPr lang="fr-FR" sz="3200" b="1" dirty="0">
                <a:ea typeface="UD Digi Kyokasho NK-R" panose="02020400000000000000" pitchFamily="18" charset="-128"/>
              </a:rPr>
              <a:t> or </a:t>
            </a:r>
            <a:r>
              <a:rPr lang="fr-FR" sz="3200" b="1" dirty="0" err="1">
                <a:ea typeface="UD Digi Kyokasho NK-R" panose="02020400000000000000" pitchFamily="18" charset="-128"/>
              </a:rPr>
              <a:t>subjects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the </a:t>
            </a:r>
            <a:r>
              <a:rPr lang="fr-FR" sz="3200" b="1" dirty="0" err="1">
                <a:ea typeface="UD Digi Kyokasho NK-R" panose="02020400000000000000" pitchFamily="18" charset="-128"/>
              </a:rPr>
              <a:t>pronoun</a:t>
            </a:r>
            <a:r>
              <a:rPr lang="fr-FR" sz="3200" b="1" dirty="0">
                <a:ea typeface="UD Digi Kyokasho NK-R" panose="02020400000000000000" pitchFamily="18" charset="-128"/>
              </a:rPr>
              <a:t> « on ».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3A4AA0-B4FC-53EC-B791-3D39F4256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4" name="Média en ligne 3" title="Twin Teens: One Black, One White, Celebrate Their Differences">
            <a:hlinkClick r:id="" action="ppaction://media"/>
            <a:extLst>
              <a:ext uri="{FF2B5EF4-FFF2-40B4-BE49-F238E27FC236}">
                <a16:creationId xmlns:a16="http://schemas.microsoft.com/office/drawing/2014/main" id="{05107587-4A0D-AB8E-C5C8-CFA6C614BD1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8682" y="1607211"/>
            <a:ext cx="8444753" cy="47712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EC29FCB-5219-4900-815C-04A26DD0C0C9}"/>
              </a:ext>
            </a:extLst>
          </p:cNvPr>
          <p:cNvSpPr txBox="1"/>
          <p:nvPr/>
        </p:nvSpPr>
        <p:spPr>
          <a:xfrm>
            <a:off x="3618628" y="1184539"/>
            <a:ext cx="40262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Décris les jumelles Lucy et Maria Aylmer.</a:t>
            </a: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D3E96556-5075-F9FE-A153-5C90B114C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471461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1017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5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40"/>
          <a:ext cx="10944000" cy="28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11">
            <a:extLst>
              <a:ext uri="{FF2B5EF4-FFF2-40B4-BE49-F238E27FC236}">
                <a16:creationId xmlns:a16="http://schemas.microsoft.com/office/drawing/2014/main" id="{1E31112D-E468-539D-9CA7-934939B988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79066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236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les ressemblances et différences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entre deux personnes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14090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11">
            <a:extLst>
              <a:ext uri="{FF2B5EF4-FFF2-40B4-BE49-F238E27FC236}">
                <a16:creationId xmlns:a16="http://schemas.microsoft.com/office/drawing/2014/main" id="{8CC44738-4974-BC9E-CAE3-3872D5A75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79066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3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583652"/>
              </p:ext>
            </p:extLst>
          </p:nvPr>
        </p:nvGraphicFramePr>
        <p:xfrm>
          <a:off x="5108540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11">
            <a:extLst>
              <a:ext uri="{FF2B5EF4-FFF2-40B4-BE49-F238E27FC236}">
                <a16:creationId xmlns:a16="http://schemas.microsoft.com/office/drawing/2014/main" id="{17F90938-0435-A49F-927B-BED1B603C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79066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626039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563948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1">
            <a:extLst>
              <a:ext uri="{FF2B5EF4-FFF2-40B4-BE49-F238E27FC236}">
                <a16:creationId xmlns:a16="http://schemas.microsoft.com/office/drawing/2014/main" id="{779F309B-626D-9DF8-755D-3EBEC80C4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79066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11">
            <a:extLst>
              <a:ext uri="{FF2B5EF4-FFF2-40B4-BE49-F238E27FC236}">
                <a16:creationId xmlns:a16="http://schemas.microsoft.com/office/drawing/2014/main" id="{9B4AFB53-2DDC-D1DC-5E89-C92948526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790666"/>
              </p:ext>
            </p:extLst>
          </p:nvPr>
        </p:nvGraphicFramePr>
        <p:xfrm>
          <a:off x="-1" y="9097"/>
          <a:ext cx="12192001" cy="25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44342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2205</Words>
  <Application>Microsoft Office PowerPoint</Application>
  <PresentationFormat>Widescreen</PresentationFormat>
  <Paragraphs>444</Paragraphs>
  <Slides>41</Slides>
  <Notes>8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Wingdings 2</vt:lpstr>
      <vt:lpstr>Office Theme</vt:lpstr>
      <vt:lpstr>Office Theme</vt:lpstr>
      <vt:lpstr>Thème Office</vt:lpstr>
      <vt:lpstr>Office Theme</vt:lpstr>
      <vt:lpstr>1_Thème Office</vt:lpstr>
      <vt:lpstr>PowerPoint Presentation</vt:lpstr>
      <vt:lpstr>Jumelles, mais différentes !</vt:lpstr>
      <vt:lpstr>PowerPoint Presentation</vt:lpstr>
      <vt:lpstr>I. Starter</vt:lpstr>
      <vt:lpstr>À la fin de la leçon…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À la fin de la leçon…</vt:lpstr>
      <vt:lpstr>PowerPoint Presentation</vt:lpstr>
      <vt:lpstr>III. Grammaire :  Parler de nous-même</vt:lpstr>
      <vt:lpstr>PowerPoint Presentation</vt:lpstr>
      <vt:lpstr>LE 6 p.41 &amp; LE 5 p.46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Le pluriel des adjectifs</vt:lpstr>
      <vt:lpstr>PowerPoint Presentation</vt:lpstr>
      <vt:lpstr>PowerPoint Presentation</vt:lpstr>
      <vt:lpstr>PowerPoint Presentation</vt:lpstr>
      <vt:lpstr>Ex LE 6-7 p.46 </vt:lpstr>
      <vt:lpstr>PowerPoint Presentation</vt:lpstr>
      <vt:lpstr>Mémo </vt:lpstr>
      <vt:lpstr>Online activity</vt:lpstr>
      <vt:lpstr>PowerPoint Presentation</vt:lpstr>
      <vt:lpstr>Learning review</vt:lpstr>
      <vt:lpstr>V. Phonétique</vt:lpstr>
      <vt:lpstr>Practice your pronunciation !</vt:lpstr>
      <vt:lpstr>VI. Production</vt:lpstr>
      <vt:lpstr>Learning outcomes</vt:lpstr>
      <vt:lpstr>Activités en ligne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Jumelles, mais différentes !</dc:title>
  <dc:creator>Chan, Makara Valery Ouk</dc:creator>
  <cp:lastModifiedBy>Chan, Makara Valery Ouk</cp:lastModifiedBy>
  <cp:revision>26</cp:revision>
  <cp:lastPrinted>2023-02-16T03:57:15Z</cp:lastPrinted>
  <dcterms:created xsi:type="dcterms:W3CDTF">2022-12-07T00:56:55Z</dcterms:created>
  <dcterms:modified xsi:type="dcterms:W3CDTF">2024-01-13T10:10:26Z</dcterms:modified>
</cp:coreProperties>
</file>