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7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8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9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10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notesSlides/notesSlide11.xml" ContentType="application/vnd.openxmlformats-officedocument.presentationml.notesSlide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notesSlides/notesSlide12.xml" ContentType="application/vnd.openxmlformats-officedocument.presentationml.notesSlide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notesSlides/notesSlide13.xml" ContentType="application/vnd.openxmlformats-officedocument.presentationml.notesSlide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notesSlides/notesSlide14.xml" ContentType="application/vnd.openxmlformats-officedocument.presentationml.notesSlide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notesSlides/notesSlide15.xml" ContentType="application/vnd.openxmlformats-officedocument.presentationml.notesSlide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80"/>
  </p:notesMasterIdLst>
  <p:sldIdLst>
    <p:sldId id="256" r:id="rId7"/>
    <p:sldId id="272" r:id="rId8"/>
    <p:sldId id="314" r:id="rId9"/>
    <p:sldId id="1528" r:id="rId10"/>
    <p:sldId id="276" r:id="rId11"/>
    <p:sldId id="346" r:id="rId12"/>
    <p:sldId id="277" r:id="rId13"/>
    <p:sldId id="260" r:id="rId14"/>
    <p:sldId id="1613" r:id="rId15"/>
    <p:sldId id="278" r:id="rId16"/>
    <p:sldId id="451" r:id="rId17"/>
    <p:sldId id="399" r:id="rId18"/>
    <p:sldId id="1590" r:id="rId19"/>
    <p:sldId id="1498" r:id="rId20"/>
    <p:sldId id="1592" r:id="rId21"/>
    <p:sldId id="1594" r:id="rId22"/>
    <p:sldId id="267" r:id="rId23"/>
    <p:sldId id="269" r:id="rId24"/>
    <p:sldId id="1533" r:id="rId25"/>
    <p:sldId id="410" r:id="rId26"/>
    <p:sldId id="1595" r:id="rId27"/>
    <p:sldId id="411" r:id="rId28"/>
    <p:sldId id="1596" r:id="rId29"/>
    <p:sldId id="1588" r:id="rId30"/>
    <p:sldId id="1597" r:id="rId31"/>
    <p:sldId id="1619" r:id="rId32"/>
    <p:sldId id="1621" r:id="rId33"/>
    <p:sldId id="1598" r:id="rId34"/>
    <p:sldId id="1599" r:id="rId35"/>
    <p:sldId id="1600" r:id="rId36"/>
    <p:sldId id="1614" r:id="rId37"/>
    <p:sldId id="372" r:id="rId38"/>
    <p:sldId id="420" r:id="rId39"/>
    <p:sldId id="421" r:id="rId40"/>
    <p:sldId id="1602" r:id="rId41"/>
    <p:sldId id="1601" r:id="rId42"/>
    <p:sldId id="279" r:id="rId43"/>
    <p:sldId id="1603" r:id="rId44"/>
    <p:sldId id="1607" r:id="rId45"/>
    <p:sldId id="1604" r:id="rId46"/>
    <p:sldId id="1606" r:id="rId47"/>
    <p:sldId id="1568" r:id="rId48"/>
    <p:sldId id="1615" r:id="rId49"/>
    <p:sldId id="1569" r:id="rId50"/>
    <p:sldId id="1608" r:id="rId51"/>
    <p:sldId id="1571" r:id="rId52"/>
    <p:sldId id="1574" r:id="rId53"/>
    <p:sldId id="1622" r:id="rId54"/>
    <p:sldId id="1623" r:id="rId55"/>
    <p:sldId id="1609" r:id="rId56"/>
    <p:sldId id="309" r:id="rId57"/>
    <p:sldId id="1616" r:id="rId58"/>
    <p:sldId id="373" r:id="rId59"/>
    <p:sldId id="1610" r:id="rId60"/>
    <p:sldId id="1522" r:id="rId61"/>
    <p:sldId id="1611" r:id="rId62"/>
    <p:sldId id="1612" r:id="rId63"/>
    <p:sldId id="1620" r:id="rId64"/>
    <p:sldId id="1520" r:id="rId65"/>
    <p:sldId id="1617" r:id="rId66"/>
    <p:sldId id="1521" r:id="rId67"/>
    <p:sldId id="335" r:id="rId68"/>
    <p:sldId id="310" r:id="rId69"/>
    <p:sldId id="261" r:id="rId70"/>
    <p:sldId id="1624" r:id="rId71"/>
    <p:sldId id="1618" r:id="rId72"/>
    <p:sldId id="271" r:id="rId73"/>
    <p:sldId id="342" r:id="rId74"/>
    <p:sldId id="262" r:id="rId75"/>
    <p:sldId id="263" r:id="rId76"/>
    <p:sldId id="264" r:id="rId77"/>
    <p:sldId id="265" r:id="rId78"/>
    <p:sldId id="343" r:id="rId7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60" autoAdjust="0"/>
    <p:restoredTop sz="94660"/>
  </p:normalViewPr>
  <p:slideViewPr>
    <p:cSldViewPr snapToGrid="0">
      <p:cViewPr varScale="1">
        <p:scale>
          <a:sx n="76" d="100"/>
          <a:sy n="76" d="100"/>
        </p:scale>
        <p:origin x="1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tableStyles" Target="tableStyles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viewProps" Target="viewProp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6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6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6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6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6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4.xml"/><Relationship Id="rId7" Type="http://schemas.openxmlformats.org/officeDocument/2006/relationships/slide" Target="../slides/slide62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64.xml"/><Relationship Id="rId5" Type="http://schemas.openxmlformats.org/officeDocument/2006/relationships/slide" Target="../slides/slide37.xml"/><Relationship Id="rId10" Type="http://schemas.openxmlformats.org/officeDocument/2006/relationships/slide" Target="../slides/slide46.xml"/><Relationship Id="rId4" Type="http://schemas.openxmlformats.org/officeDocument/2006/relationships/slide" Target="../slides/slide33.xml"/><Relationship Id="rId9" Type="http://schemas.openxmlformats.org/officeDocument/2006/relationships/slide" Target="../slides/slide55.xml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Les mots interrogatifs : où, quand</a:t>
          </a:r>
        </a:p>
        <a:p>
          <a:pPr rtl="0"/>
          <a:r>
            <a:rPr lang="fr-FR" sz="1800" b="0" noProof="0" dirty="0"/>
            <a:t>- Les adjectifs démonstratifs</a:t>
          </a:r>
        </a:p>
        <a:p>
          <a:pPr rtl="0"/>
          <a:r>
            <a:rPr lang="fr-FR" sz="1800" b="0" noProof="0" dirty="0"/>
            <a:t>- Il y a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vacances scolaires en Europe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mois de l’année</a:t>
          </a:r>
        </a:p>
        <a:p>
          <a:pPr rtl="0"/>
          <a:r>
            <a:rPr lang="fr-FR" sz="1800" b="0" noProof="0" dirty="0"/>
            <a:t>- La date</a:t>
          </a:r>
        </a:p>
        <a:p>
          <a:pPr rtl="0"/>
          <a:r>
            <a:rPr lang="fr-FR" sz="1800" b="0" noProof="0" dirty="0"/>
            <a:t>- Le collège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Les mots interrogatifs : où, quand</a:t>
          </a:r>
        </a:p>
        <a:p>
          <a:pPr rtl="0"/>
          <a:r>
            <a:rPr lang="fr-FR" sz="1800" b="0" noProof="0" dirty="0"/>
            <a:t>- Les adjectifs démonstratifs</a:t>
          </a:r>
        </a:p>
        <a:p>
          <a:pPr rtl="0"/>
          <a:r>
            <a:rPr lang="fr-FR" sz="1800" b="0" noProof="0" dirty="0"/>
            <a:t>- Il y a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vacances scolaires en Europe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mois de l’année</a:t>
          </a:r>
        </a:p>
        <a:p>
          <a:pPr rtl="0"/>
          <a:r>
            <a:rPr lang="fr-FR" sz="1800" b="0" strike="sngStrike" noProof="0" dirty="0"/>
            <a:t>- La date</a:t>
          </a:r>
        </a:p>
        <a:p>
          <a:pPr rtl="0"/>
          <a:r>
            <a:rPr lang="fr-FR" sz="1800" b="0" noProof="0" dirty="0"/>
            <a:t>- Le collège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Les mots interrogatifs : où, quand</a:t>
          </a:r>
        </a:p>
        <a:p>
          <a:pPr rtl="0"/>
          <a:r>
            <a:rPr lang="fr-FR" sz="1800" b="0" noProof="0" dirty="0"/>
            <a:t>- Les adjectifs démonstratifs</a:t>
          </a:r>
        </a:p>
        <a:p>
          <a:pPr rtl="0"/>
          <a:r>
            <a:rPr lang="fr-FR" sz="1800" b="0" noProof="0" dirty="0"/>
            <a:t>- Il y a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vacances scolaires en Europe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mois de l’année</a:t>
          </a:r>
        </a:p>
        <a:p>
          <a:pPr rtl="0"/>
          <a:r>
            <a:rPr lang="fr-FR" sz="1800" b="0" strike="sngStrike" noProof="0" dirty="0"/>
            <a:t>- La date</a:t>
          </a:r>
        </a:p>
        <a:p>
          <a:pPr rtl="0"/>
          <a:r>
            <a:rPr lang="fr-FR" sz="1800" b="0" noProof="0" dirty="0"/>
            <a:t>- Le collège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Les mots interrogatifs : où, quand</a:t>
          </a:r>
        </a:p>
        <a:p>
          <a:pPr rtl="0"/>
          <a:r>
            <a:rPr lang="fr-FR" sz="1800" b="0" noProof="0" dirty="0"/>
            <a:t>- Les adjectifs démonstratifs</a:t>
          </a:r>
        </a:p>
        <a:p>
          <a:pPr rtl="0"/>
          <a:r>
            <a:rPr lang="fr-FR" sz="1800" b="0" noProof="0" dirty="0"/>
            <a:t>- Il y a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Les vacances scolaires en Europe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mois de l’année</a:t>
          </a:r>
        </a:p>
        <a:p>
          <a:pPr rtl="0"/>
          <a:r>
            <a:rPr lang="fr-FR" sz="1800" b="0" noProof="0" dirty="0"/>
            <a:t>- La date</a:t>
          </a:r>
        </a:p>
        <a:p>
          <a:pPr rtl="0"/>
          <a:r>
            <a:rPr lang="fr-FR" sz="1800" b="0" noProof="0" dirty="0"/>
            <a:t>- Le collège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Les mots interrogatifs : où, quand</a:t>
          </a:r>
        </a:p>
        <a:p>
          <a:pPr rtl="0"/>
          <a:r>
            <a:rPr lang="fr-FR" sz="1800" b="0" noProof="0" dirty="0"/>
            <a:t>- Les adjectifs démonstratifs</a:t>
          </a:r>
        </a:p>
        <a:p>
          <a:pPr rtl="0"/>
          <a:r>
            <a:rPr lang="fr-FR" sz="1800" b="0" noProof="0" dirty="0"/>
            <a:t>- Il y a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vacances scolaires en Europe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mois de l’année</a:t>
          </a:r>
        </a:p>
        <a:p>
          <a:pPr rtl="0"/>
          <a:r>
            <a:rPr lang="fr-FR" sz="1800" b="0" strike="sngStrike" noProof="0" dirty="0"/>
            <a:t>- La date</a:t>
          </a:r>
        </a:p>
        <a:p>
          <a:pPr rtl="0"/>
          <a:r>
            <a:rPr lang="fr-FR" sz="1800" b="0" strike="sngStrike" noProof="0" dirty="0"/>
            <a:t>- Le collège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Les mots interrogatifs : où, quand</a:t>
          </a:r>
        </a:p>
        <a:p>
          <a:pPr rtl="0"/>
          <a:r>
            <a:rPr lang="fr-FR" sz="1800" b="0" strike="sngStrike" noProof="0" dirty="0"/>
            <a:t>- Les adjectifs démonstratifs</a:t>
          </a:r>
        </a:p>
        <a:p>
          <a:pPr rtl="0"/>
          <a:r>
            <a:rPr lang="fr-FR" sz="1800" b="0" noProof="0" dirty="0"/>
            <a:t>- Il y a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vacances scolaires en Europe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mois de l’année</a:t>
          </a:r>
        </a:p>
        <a:p>
          <a:pPr rtl="0"/>
          <a:r>
            <a:rPr lang="fr-FR" sz="1800" b="0" strike="sngStrike" noProof="0" dirty="0"/>
            <a:t>- La date</a:t>
          </a:r>
        </a:p>
        <a:p>
          <a:pPr rtl="0"/>
          <a:r>
            <a:rPr lang="fr-FR" sz="1800" b="0" strike="sngStrike" noProof="0" dirty="0"/>
            <a:t>- Le collège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the </a:t>
          </a:r>
          <a:r>
            <a:rPr lang="fr-FR" dirty="0" err="1"/>
            <a:t>months</a:t>
          </a:r>
          <a:r>
            <a:rPr lang="fr-FR" dirty="0"/>
            <a:t> of the </a:t>
          </a:r>
          <a:r>
            <a:rPr lang="fr-FR" dirty="0" err="1"/>
            <a:t>year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talk about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 </a:t>
          </a:r>
          <a:r>
            <a:rPr lang="fr-FR" dirty="0" err="1"/>
            <a:t>timetable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the </a:t>
          </a:r>
          <a:r>
            <a:rPr lang="fr-FR" dirty="0" err="1"/>
            <a:t>months</a:t>
          </a:r>
          <a:r>
            <a:rPr lang="fr-FR" dirty="0"/>
            <a:t> of the </a:t>
          </a:r>
          <a:r>
            <a:rPr lang="fr-FR" dirty="0" err="1"/>
            <a:t>year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talk about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 </a:t>
          </a:r>
          <a:r>
            <a:rPr lang="fr-FR" dirty="0" err="1"/>
            <a:t>timetable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</a:t>
          </a:r>
          <a:r>
            <a:rPr lang="fr-FR" sz="1600" noProof="0" dirty="0"/>
            <a:t>. </a:t>
          </a:r>
          <a:r>
            <a:rPr lang="fr-FR" sz="16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vacances scolaires en Europe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16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mois et les saisons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X.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Présenter mon collège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La voyelle nasale [ɑ̃]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V. Compréhension de texte 2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73BBBA7B-F152-44F8-B4BC-2E00D32F67E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</a:p>
      </dgm:t>
    </dgm:pt>
    <dgm:pt modelId="{E32A0C27-AB38-48F3-B60C-B6CAACD51320}" type="parTrans" cxnId="{3686A8F9-3041-430B-83A5-09478E02E92F}">
      <dgm:prSet/>
      <dgm:spPr/>
      <dgm:t>
        <a:bodyPr/>
        <a:lstStyle/>
        <a:p>
          <a:endParaRPr lang="fr-FR"/>
        </a:p>
      </dgm:t>
    </dgm:pt>
    <dgm:pt modelId="{C6C1B497-E978-4CDF-BEA3-63E48BB68BD1}" type="sibTrans" cxnId="{3686A8F9-3041-430B-83A5-09478E02E92F}">
      <dgm:prSet/>
      <dgm:spPr/>
      <dgm:t>
        <a:bodyPr/>
        <a:lstStyle/>
        <a:p>
          <a:endParaRPr lang="fr-FR"/>
        </a:p>
      </dgm:t>
    </dgm:pt>
    <dgm:pt modelId="{ED0258D7-4A20-4625-9C16-D7277AACA85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VI. Vocabulaire</a:t>
          </a:r>
        </a:p>
      </dgm:t>
    </dgm:pt>
    <dgm:pt modelId="{01D39897-10C4-4D17-9398-3F9D7CC07AC1}" type="parTrans" cxnId="{990F03BE-0D71-43D7-9DAD-93C1B496F582}">
      <dgm:prSet/>
      <dgm:spPr/>
      <dgm:t>
        <a:bodyPr/>
        <a:lstStyle/>
        <a:p>
          <a:endParaRPr lang="fr-FR"/>
        </a:p>
      </dgm:t>
    </dgm:pt>
    <dgm:pt modelId="{E12106C4-2748-497B-B2B6-CFFAA99A5F77}" type="sibTrans" cxnId="{990F03BE-0D71-43D7-9DAD-93C1B496F582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IV. Grammaire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Poser des questions avec « où » et « quand »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VII. Grammaire </a:t>
          </a:r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D8F1390A-DD68-4065-86F7-CFFA420E008B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adjectifs démonstratifs</a:t>
          </a:r>
        </a:p>
      </dgm:t>
    </dgm:pt>
    <dgm:pt modelId="{67EA9475-E42F-4EC9-8234-46209FAD5382}" type="parTrans" cxnId="{87337D36-16AA-4BA0-A8C5-DF2151322A79}">
      <dgm:prSet/>
      <dgm:spPr/>
      <dgm:t>
        <a:bodyPr/>
        <a:lstStyle/>
        <a:p>
          <a:endParaRPr lang="fr-FR"/>
        </a:p>
      </dgm:t>
    </dgm:pt>
    <dgm:pt modelId="{6876B097-6118-497B-9A6B-805F0DE83873}" type="sibTrans" cxnId="{87337D36-16AA-4BA0-A8C5-DF2151322A79}">
      <dgm:prSet/>
      <dgm:spPr/>
      <dgm:t>
        <a:bodyPr/>
        <a:lstStyle/>
        <a:p>
          <a:endParaRPr lang="fr-FR"/>
        </a:p>
      </dgm:t>
    </dgm:pt>
    <dgm:pt modelId="{2AC2792E-1313-46DC-888B-24D9B1DE1A98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Les lieux du collège</a:t>
          </a:r>
        </a:p>
      </dgm:t>
    </dgm:pt>
    <dgm:pt modelId="{4ECE2695-1F61-4BAB-B0A5-F1BF6A46F832}" type="parTrans" cxnId="{7AD85199-B99C-4A2F-B1BF-B5A412DA505E}">
      <dgm:prSet/>
      <dgm:spPr/>
      <dgm:t>
        <a:bodyPr/>
        <a:lstStyle/>
        <a:p>
          <a:endParaRPr lang="fr-FR"/>
        </a:p>
      </dgm:t>
    </dgm:pt>
    <dgm:pt modelId="{BDE782B5-71FF-4B22-B5A8-6FE97931CFF6}" type="sibTrans" cxnId="{7AD85199-B99C-4A2F-B1BF-B5A412DA505E}">
      <dgm:prSet/>
      <dgm:spPr/>
      <dgm:t>
        <a:bodyPr/>
        <a:lstStyle/>
        <a:p>
          <a:endParaRPr lang="fr-FR"/>
        </a:p>
      </dgm:t>
    </dgm:pt>
    <dgm:pt modelId="{3F384722-4670-4AA3-B353-2F9BC1AA1F17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« Il y a » </a:t>
          </a:r>
        </a:p>
      </dgm:t>
    </dgm:pt>
    <dgm:pt modelId="{5B0BDC0F-CA3C-4F2C-923C-5DBEF3D6FEA7}" type="parTrans" cxnId="{1BF1C3CA-A8F9-471B-A6AB-DDFC0EF94C4C}">
      <dgm:prSet/>
      <dgm:spPr/>
      <dgm:t>
        <a:bodyPr/>
        <a:lstStyle/>
        <a:p>
          <a:endParaRPr lang="fr-FR"/>
        </a:p>
      </dgm:t>
    </dgm:pt>
    <dgm:pt modelId="{FAB8129E-4ACD-4611-8149-32C5EE2B5160}" type="sibTrans" cxnId="{1BF1C3CA-A8F9-471B-A6AB-DDFC0EF94C4C}">
      <dgm:prSet/>
      <dgm:spPr/>
      <dgm:t>
        <a:bodyPr/>
        <a:lstStyle/>
        <a:p>
          <a:endParaRPr lang="fr-FR"/>
        </a:p>
      </dgm:t>
    </dgm:pt>
    <dgm:pt modelId="{638FD9B4-09F7-48EA-A44F-85C92630A13A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VIII. Grammaire</a:t>
          </a:r>
        </a:p>
      </dgm:t>
    </dgm:pt>
    <dgm:pt modelId="{FFBCDBDF-FA43-4D9B-AED1-3397E2C19268}" type="parTrans" cxnId="{BF3DAB33-06C1-4D65-AFA8-56451B081239}">
      <dgm:prSet/>
      <dgm:spPr/>
      <dgm:t>
        <a:bodyPr/>
        <a:lstStyle/>
        <a:p>
          <a:endParaRPr lang="fr-FR"/>
        </a:p>
      </dgm:t>
    </dgm:pt>
    <dgm:pt modelId="{16DDB494-5C65-41B3-80B1-E3A1F3B57C8C}" type="sibTrans" cxnId="{BF3DAB33-06C1-4D65-AFA8-56451B081239}">
      <dgm:prSet/>
      <dgm:spPr/>
      <dgm:t>
        <a:bodyPr/>
        <a:lstStyle/>
        <a:p>
          <a:endParaRPr lang="fr-FR"/>
        </a:p>
      </dgm:t>
    </dgm:pt>
    <dgm:pt modelId="{28277A45-55BB-4F24-8463-FE3818D05432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IX. Phonétique</a:t>
          </a:r>
          <a:endParaRPr lang="fr-FR" sz="1600" noProof="0" dirty="0"/>
        </a:p>
      </dgm:t>
    </dgm:pt>
    <dgm:pt modelId="{72883D14-0DA2-437B-9038-2BE88DF33DAB}" type="parTrans" cxnId="{C74BDDED-83EE-43C0-A4C0-5396BC70EBB4}">
      <dgm:prSet/>
      <dgm:spPr/>
      <dgm:t>
        <a:bodyPr/>
        <a:lstStyle/>
        <a:p>
          <a:endParaRPr lang="fr-FR"/>
        </a:p>
      </dgm:t>
    </dgm:pt>
    <dgm:pt modelId="{FD6ECC1F-9965-4F22-8E3C-0C4FFA6263DE}" type="sibTrans" cxnId="{C74BDDED-83EE-43C0-A4C0-5396BC70EBB4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10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10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10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10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10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10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10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10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10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10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6BE7CA45-C8E0-4F8B-85EE-A89EEE0081D4}" type="pres">
      <dgm:prSet presAssocID="{ED0258D7-4A20-4625-9C16-D7277AACA85B}" presName="linNode" presStyleCnt="0"/>
      <dgm:spPr/>
    </dgm:pt>
    <dgm:pt modelId="{6F7A0067-8171-4DDC-92E7-4B9A16313AC6}" type="pres">
      <dgm:prSet presAssocID="{ED0258D7-4A20-4625-9C16-D7277AACA85B}" presName="parentShp" presStyleLbl="node1" presStyleIdx="5" presStyleCnt="10">
        <dgm:presLayoutVars>
          <dgm:bulletEnabled val="1"/>
        </dgm:presLayoutVars>
      </dgm:prSet>
      <dgm:spPr/>
    </dgm:pt>
    <dgm:pt modelId="{FED72C93-5205-4170-8F17-2809BE3A4FCC}" type="pres">
      <dgm:prSet presAssocID="{ED0258D7-4A20-4625-9C16-D7277AACA85B}" presName="childShp" presStyleLbl="bgAccFollowNode1" presStyleIdx="5" presStyleCnt="10">
        <dgm:presLayoutVars>
          <dgm:bulletEnabled val="1"/>
        </dgm:presLayoutVars>
      </dgm:prSet>
      <dgm:spPr/>
    </dgm:pt>
    <dgm:pt modelId="{C916661E-190F-4A23-8C16-1F5AD0B91E4B}" type="pres">
      <dgm:prSet presAssocID="{E12106C4-2748-497B-B2B6-CFFAA99A5F77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6" presStyleCnt="10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6" presStyleCnt="10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271A1ED4-890A-4750-B62E-3C3C0E8C53EF}" type="pres">
      <dgm:prSet presAssocID="{638FD9B4-09F7-48EA-A44F-85C92630A13A}" presName="linNode" presStyleCnt="0"/>
      <dgm:spPr/>
    </dgm:pt>
    <dgm:pt modelId="{120A899D-A80B-4121-85B6-7DE1B80405CE}" type="pres">
      <dgm:prSet presAssocID="{638FD9B4-09F7-48EA-A44F-85C92630A13A}" presName="parentShp" presStyleLbl="node1" presStyleIdx="7" presStyleCnt="10">
        <dgm:presLayoutVars>
          <dgm:bulletEnabled val="1"/>
        </dgm:presLayoutVars>
      </dgm:prSet>
      <dgm:spPr/>
    </dgm:pt>
    <dgm:pt modelId="{0B198A26-6EDD-469A-8FA5-043CDB2A5A4A}" type="pres">
      <dgm:prSet presAssocID="{638FD9B4-09F7-48EA-A44F-85C92630A13A}" presName="childShp" presStyleLbl="bgAccFollowNode1" presStyleIdx="7" presStyleCnt="10">
        <dgm:presLayoutVars>
          <dgm:bulletEnabled val="1"/>
        </dgm:presLayoutVars>
      </dgm:prSet>
      <dgm:spPr/>
    </dgm:pt>
    <dgm:pt modelId="{5C58BDBF-1183-4487-8AE8-AAF5067FAEBF}" type="pres">
      <dgm:prSet presAssocID="{16DDB494-5C65-41B3-80B1-E3A1F3B57C8C}" presName="spacing" presStyleCnt="0"/>
      <dgm:spPr/>
    </dgm:pt>
    <dgm:pt modelId="{117824B7-70B9-4C8F-9BF1-E992D3C1B1F6}" type="pres">
      <dgm:prSet presAssocID="{28277A45-55BB-4F24-8463-FE3818D05432}" presName="linNode" presStyleCnt="0"/>
      <dgm:spPr/>
    </dgm:pt>
    <dgm:pt modelId="{16F7AD9C-753D-4EEA-87C2-3129C19BF60A}" type="pres">
      <dgm:prSet presAssocID="{28277A45-55BB-4F24-8463-FE3818D05432}" presName="parentShp" presStyleLbl="node1" presStyleIdx="8" presStyleCnt="10">
        <dgm:presLayoutVars>
          <dgm:bulletEnabled val="1"/>
        </dgm:presLayoutVars>
      </dgm:prSet>
      <dgm:spPr/>
    </dgm:pt>
    <dgm:pt modelId="{4533DFEA-32A9-445D-92F6-0FCC6E437E43}" type="pres">
      <dgm:prSet presAssocID="{28277A45-55BB-4F24-8463-FE3818D05432}" presName="childShp" presStyleLbl="bgAccFollowNode1" presStyleIdx="8" presStyleCnt="10">
        <dgm:presLayoutVars>
          <dgm:bulletEnabled val="1"/>
        </dgm:presLayoutVars>
      </dgm:prSet>
      <dgm:spPr/>
    </dgm:pt>
    <dgm:pt modelId="{BD04ABF9-EEA6-427A-9623-9C3DB0215A0B}" type="pres">
      <dgm:prSet presAssocID="{FD6ECC1F-9965-4F22-8E3C-0C4FFA6263DE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9" presStyleCnt="10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9" presStyleCnt="10">
        <dgm:presLayoutVars>
          <dgm:bulletEnabled val="1"/>
        </dgm:presLayoutVars>
      </dgm:prSet>
      <dgm:spPr/>
    </dgm:pt>
  </dgm:ptLst>
  <dgm:cxnLst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62589B04-3898-4B22-A51D-EDE6B5EE93CA}" type="presOf" srcId="{28277A45-55BB-4F24-8463-FE3818D05432}" destId="{16F7AD9C-753D-4EEA-87C2-3129C19BF60A}" srcOrd="0" destOrd="0" presId="urn:microsoft.com/office/officeart/2005/8/layout/vList6"/>
    <dgm:cxn modelId="{D930D004-84BE-440D-A05D-4F55FE007806}" type="presOf" srcId="{3F384722-4670-4AA3-B353-2F9BC1AA1F17}" destId="{0B198A26-6EDD-469A-8FA5-043CDB2A5A4A}" srcOrd="0" destOrd="0" presId="urn:microsoft.com/office/officeart/2005/8/layout/vList6"/>
    <dgm:cxn modelId="{46A6420B-B435-40E9-B2A3-D9ABE6EA9124}" type="presOf" srcId="{638FD9B4-09F7-48EA-A44F-85C92630A13A}" destId="{120A899D-A80B-4121-85B6-7DE1B80405CE}" srcOrd="0" destOrd="0" presId="urn:microsoft.com/office/officeart/2005/8/layout/vList6"/>
    <dgm:cxn modelId="{5337320D-5D44-42DE-95E6-DD6719E6F2C8}" srcId="{28277A45-55BB-4F24-8463-FE3818D05432}" destId="{5AE5B198-A4E4-4590-9D2C-C359F1312E71}" srcOrd="0" destOrd="0" parTransId="{1C9A8E19-7B31-4322-8152-D53CB2657472}" sibTransId="{759BC3F3-0325-4DA0-AE66-88068E9DFF83}"/>
    <dgm:cxn modelId="{7580AF0E-71D7-4ECA-8361-B4D29D3AF167}" type="presOf" srcId="{73BBBA7B-F152-44F8-B4BC-2E00D32F67E8}" destId="{C6291843-C46A-4280-9111-FA5AC9ADD2FE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FB5CF724-7B8B-4B37-A1E6-12AF4A4540ED}" type="presOf" srcId="{ED0258D7-4A20-4625-9C16-D7277AACA85B}" destId="{6F7A0067-8171-4DDC-92E7-4B9A16313AC6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BF3DAB33-06C1-4D65-AFA8-56451B081239}" srcId="{CF9055CF-8DEB-4A02-949A-DE72B6AC5D37}" destId="{638FD9B4-09F7-48EA-A44F-85C92630A13A}" srcOrd="7" destOrd="0" parTransId="{FFBCDBDF-FA43-4D9B-AED1-3397E2C19268}" sibTransId="{16DDB494-5C65-41B3-80B1-E3A1F3B57C8C}"/>
    <dgm:cxn modelId="{87337D36-16AA-4BA0-A8C5-DF2151322A79}" srcId="{FEAEA849-3772-415C-AAE7-3452CCD87253}" destId="{D8F1390A-DD68-4065-86F7-CFFA420E008B}" srcOrd="0" destOrd="0" parTransId="{67EA9475-E42F-4EC9-8234-46209FAD5382}" sibTransId="{6876B097-6118-497B-9A6B-805F0DE83873}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EE8D2E7C-FE94-44C4-8C35-07A701120589}" type="presOf" srcId="{2AC2792E-1313-46DC-888B-24D9B1DE1A98}" destId="{FED72C93-5205-4170-8F17-2809BE3A4FCC}" srcOrd="0" destOrd="0" presId="urn:microsoft.com/office/officeart/2005/8/layout/vList6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7AD85199-B99C-4A2F-B1BF-B5A412DA505E}" srcId="{ED0258D7-4A20-4625-9C16-D7277AACA85B}" destId="{2AC2792E-1313-46DC-888B-24D9B1DE1A98}" srcOrd="0" destOrd="0" parTransId="{4ECE2695-1F61-4BAB-B0A5-F1BF6A46F832}" sibTransId="{BDE782B5-71FF-4B22-B5A8-6FE97931CFF6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DF6F92A3-03B7-4964-9E27-FF36BEA9791E}" srcId="{CF9055CF-8DEB-4A02-949A-DE72B6AC5D37}" destId="{03834B6F-A6BE-453B-970C-3773864D70F1}" srcOrd="9" destOrd="0" parTransId="{5EEE660E-9757-4F43-9695-C35F0B8866E5}" sibTransId="{D26AE52F-24DF-4B4E-A19B-91CDA636C345}"/>
    <dgm:cxn modelId="{026A70A7-B117-4CA3-91EB-F599BAC3C2F2}" type="presOf" srcId="{D8F1390A-DD68-4065-86F7-CFFA420E008B}" destId="{1D6A6107-DC69-411D-9BAF-A5F5CBE3C448}" srcOrd="0" destOrd="0" presId="urn:microsoft.com/office/officeart/2005/8/layout/vList6"/>
    <dgm:cxn modelId="{34F662A9-026D-4A72-8706-B31CDF796125}" srcId="{CF9055CF-8DEB-4A02-949A-DE72B6AC5D37}" destId="{FEAEA849-3772-415C-AAE7-3452CCD87253}" srcOrd="6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990F03BE-0D71-43D7-9DAD-93C1B496F582}" srcId="{CF9055CF-8DEB-4A02-949A-DE72B6AC5D37}" destId="{ED0258D7-4A20-4625-9C16-D7277AACA85B}" srcOrd="5" destOrd="0" parTransId="{01D39897-10C4-4D17-9398-3F9D7CC07AC1}" sibTransId="{E12106C4-2748-497B-B2B6-CFFAA99A5F77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FD229AC8-B753-4C93-AF4B-F5930A406AEE}" type="presOf" srcId="{5AE5B198-A4E4-4590-9D2C-C359F1312E71}" destId="{4533DFEA-32A9-445D-92F6-0FCC6E437E43}" srcOrd="0" destOrd="0" presId="urn:microsoft.com/office/officeart/2005/8/layout/vList6"/>
    <dgm:cxn modelId="{1BF1C3CA-A8F9-471B-A6AB-DDFC0EF94C4C}" srcId="{638FD9B4-09F7-48EA-A44F-85C92630A13A}" destId="{3F384722-4670-4AA3-B353-2F9BC1AA1F17}" srcOrd="0" destOrd="0" parTransId="{5B0BDC0F-CA3C-4F2C-923C-5DBEF3D6FEA7}" sibTransId="{FAB8129E-4ACD-4611-8149-32C5EE2B5160}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C74BDDED-83EE-43C0-A4C0-5396BC70EBB4}" srcId="{CF9055CF-8DEB-4A02-949A-DE72B6AC5D37}" destId="{28277A45-55BB-4F24-8463-FE3818D05432}" srcOrd="8" destOrd="0" parTransId="{72883D14-0DA2-437B-9038-2BE88DF33DAB}" sibTransId="{FD6ECC1F-9965-4F22-8E3C-0C4FFA6263DE}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3686A8F9-3041-430B-83A5-09478E02E92F}" srcId="{D9A51279-0F3D-4663-8B0A-D5BC77B84BB7}" destId="{73BBBA7B-F152-44F8-B4BC-2E00D32F67E8}" srcOrd="0" destOrd="0" parTransId="{E32A0C27-AB38-48F3-B60C-B6CAACD51320}" sibTransId="{C6C1B497-E978-4CDF-BEA3-63E48BB68BD1}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7A89718A-CB2C-4771-8538-9B702F9E9079}" type="presParOf" srcId="{5ACC8FAA-3A9A-41B0-9DDA-865905840129}" destId="{6BE7CA45-C8E0-4F8B-85EE-A89EEE0081D4}" srcOrd="10" destOrd="0" presId="urn:microsoft.com/office/officeart/2005/8/layout/vList6"/>
    <dgm:cxn modelId="{2155AD74-8FDC-4B94-A624-26F3DD5A2E56}" type="presParOf" srcId="{6BE7CA45-C8E0-4F8B-85EE-A89EEE0081D4}" destId="{6F7A0067-8171-4DDC-92E7-4B9A16313AC6}" srcOrd="0" destOrd="0" presId="urn:microsoft.com/office/officeart/2005/8/layout/vList6"/>
    <dgm:cxn modelId="{F6F0BB85-B3DD-401B-A562-330000ACE1FC}" type="presParOf" srcId="{6BE7CA45-C8E0-4F8B-85EE-A89EEE0081D4}" destId="{FED72C93-5205-4170-8F17-2809BE3A4FCC}" srcOrd="1" destOrd="0" presId="urn:microsoft.com/office/officeart/2005/8/layout/vList6"/>
    <dgm:cxn modelId="{EDAC5217-CCF0-42BF-926F-8BE50832EAB7}" type="presParOf" srcId="{5ACC8FAA-3A9A-41B0-9DDA-865905840129}" destId="{C916661E-190F-4A23-8C16-1F5AD0B91E4B}" srcOrd="11" destOrd="0" presId="urn:microsoft.com/office/officeart/2005/8/layout/vList6"/>
    <dgm:cxn modelId="{4C07BF2D-327C-42E3-9788-51919AD143F5}" type="presParOf" srcId="{5ACC8FAA-3A9A-41B0-9DDA-865905840129}" destId="{323884AA-7BB6-4C23-B682-97E3FBD68C1B}" srcOrd="12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3" destOrd="0" presId="urn:microsoft.com/office/officeart/2005/8/layout/vList6"/>
    <dgm:cxn modelId="{81FCDB1D-1C2F-4FA5-A10A-FFB4A3FC92B8}" type="presParOf" srcId="{5ACC8FAA-3A9A-41B0-9DDA-865905840129}" destId="{271A1ED4-890A-4750-B62E-3C3C0E8C53EF}" srcOrd="14" destOrd="0" presId="urn:microsoft.com/office/officeart/2005/8/layout/vList6"/>
    <dgm:cxn modelId="{66100865-7963-436D-9FF8-E950F095AF3B}" type="presParOf" srcId="{271A1ED4-890A-4750-B62E-3C3C0E8C53EF}" destId="{120A899D-A80B-4121-85B6-7DE1B80405CE}" srcOrd="0" destOrd="0" presId="urn:microsoft.com/office/officeart/2005/8/layout/vList6"/>
    <dgm:cxn modelId="{1C4C5DA7-C3A0-4051-AA9C-12060EB432C1}" type="presParOf" srcId="{271A1ED4-890A-4750-B62E-3C3C0E8C53EF}" destId="{0B198A26-6EDD-469A-8FA5-043CDB2A5A4A}" srcOrd="1" destOrd="0" presId="urn:microsoft.com/office/officeart/2005/8/layout/vList6"/>
    <dgm:cxn modelId="{25EC21B2-D5A1-4ABC-8BFA-064C47F64B60}" type="presParOf" srcId="{5ACC8FAA-3A9A-41B0-9DDA-865905840129}" destId="{5C58BDBF-1183-4487-8AE8-AAF5067FAEBF}" srcOrd="15" destOrd="0" presId="urn:microsoft.com/office/officeart/2005/8/layout/vList6"/>
    <dgm:cxn modelId="{4A4D917E-071E-4845-A09B-1322A8A4C289}" type="presParOf" srcId="{5ACC8FAA-3A9A-41B0-9DDA-865905840129}" destId="{117824B7-70B9-4C8F-9BF1-E992D3C1B1F6}" srcOrd="16" destOrd="0" presId="urn:microsoft.com/office/officeart/2005/8/layout/vList6"/>
    <dgm:cxn modelId="{20DBE851-C708-4127-A55E-6142ABCEF5E0}" type="presParOf" srcId="{117824B7-70B9-4C8F-9BF1-E992D3C1B1F6}" destId="{16F7AD9C-753D-4EEA-87C2-3129C19BF60A}" srcOrd="0" destOrd="0" presId="urn:microsoft.com/office/officeart/2005/8/layout/vList6"/>
    <dgm:cxn modelId="{66C6DBA7-CEE8-4400-BC04-3D8FCE1279C3}" type="presParOf" srcId="{117824B7-70B9-4C8F-9BF1-E992D3C1B1F6}" destId="{4533DFEA-32A9-445D-92F6-0FCC6E437E43}" srcOrd="1" destOrd="0" presId="urn:microsoft.com/office/officeart/2005/8/layout/vList6"/>
    <dgm:cxn modelId="{614BFC2D-1B0B-425A-BF17-15697894B8F0}" type="presParOf" srcId="{5ACC8FAA-3A9A-41B0-9DDA-865905840129}" destId="{BD04ABF9-EEA6-427A-9623-9C3DB0215A0B}" srcOrd="17" destOrd="0" presId="urn:microsoft.com/office/officeart/2005/8/layout/vList6"/>
    <dgm:cxn modelId="{A3C3D1DA-BBA3-4A73-9F9B-04E2F6B420C5}" type="presParOf" srcId="{5ACC8FAA-3A9A-41B0-9DDA-865905840129}" destId="{B5D8C780-2588-464C-9E0F-096DCDC48D42}" srcOrd="18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mois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collège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où/quand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il y a 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Gr : adj démonstratifs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786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mois de l’année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date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collège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071460"/>
        <a:ext cx="3574968" cy="1071460"/>
      </dsp:txXfrm>
    </dsp:sp>
    <dsp:sp modelId="{279DFE09-28EE-48A2-B192-FFEC93ADF17D}">
      <dsp:nvSpPr>
        <dsp:cNvPr id="0" name=""/>
        <dsp:cNvSpPr/>
      </dsp:nvSpPr>
      <dsp:spPr>
        <a:xfrm>
          <a:off x="1343786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786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mots interrogatifs : où, quand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adjectifs démonstratifs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Il y a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071460"/>
        <a:ext cx="3574968" cy="1071460"/>
      </dsp:txXfrm>
    </dsp:sp>
    <dsp:sp modelId="{112E1D68-647B-46C7-AF2C-FF0A84DB584F}">
      <dsp:nvSpPr>
        <dsp:cNvPr id="0" name=""/>
        <dsp:cNvSpPr/>
      </dsp:nvSpPr>
      <dsp:spPr>
        <a:xfrm>
          <a:off x="5026004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786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vacances scolaires en Europe</a:t>
          </a:r>
        </a:p>
      </dsp:txBody>
      <dsp:txXfrm>
        <a:off x="7366733" y="1071460"/>
        <a:ext cx="3574968" cy="1071460"/>
      </dsp:txXfrm>
    </dsp:sp>
    <dsp:sp modelId="{6D76E5FF-7D2E-406A-B668-9F0EAFB414C8}">
      <dsp:nvSpPr>
        <dsp:cNvPr id="0" name=""/>
        <dsp:cNvSpPr/>
      </dsp:nvSpPr>
      <dsp:spPr>
        <a:xfrm>
          <a:off x="8708222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76520"/>
          <a:ext cx="10128488" cy="212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786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mois de l’année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date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collège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071460"/>
        <a:ext cx="3574968" cy="1071460"/>
      </dsp:txXfrm>
    </dsp:sp>
    <dsp:sp modelId="{279DFE09-28EE-48A2-B192-FFEC93ADF17D}">
      <dsp:nvSpPr>
        <dsp:cNvPr id="0" name=""/>
        <dsp:cNvSpPr/>
      </dsp:nvSpPr>
      <dsp:spPr>
        <a:xfrm>
          <a:off x="1343786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786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mots interrogatifs : où, quand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adjectifs démonstratifs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Il y a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071460"/>
        <a:ext cx="3574968" cy="1071460"/>
      </dsp:txXfrm>
    </dsp:sp>
    <dsp:sp modelId="{112E1D68-647B-46C7-AF2C-FF0A84DB584F}">
      <dsp:nvSpPr>
        <dsp:cNvPr id="0" name=""/>
        <dsp:cNvSpPr/>
      </dsp:nvSpPr>
      <dsp:spPr>
        <a:xfrm>
          <a:off x="5026004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786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vacances scolaires en Europe</a:t>
          </a:r>
        </a:p>
      </dsp:txBody>
      <dsp:txXfrm>
        <a:off x="7366733" y="1071460"/>
        <a:ext cx="3574968" cy="1071460"/>
      </dsp:txXfrm>
    </dsp:sp>
    <dsp:sp modelId="{6D76E5FF-7D2E-406A-B668-9F0EAFB414C8}">
      <dsp:nvSpPr>
        <dsp:cNvPr id="0" name=""/>
        <dsp:cNvSpPr/>
      </dsp:nvSpPr>
      <dsp:spPr>
        <a:xfrm>
          <a:off x="8708222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76520"/>
          <a:ext cx="10128488" cy="212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786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mois de l’année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date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collège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071460"/>
        <a:ext cx="3574968" cy="1071460"/>
      </dsp:txXfrm>
    </dsp:sp>
    <dsp:sp modelId="{279DFE09-28EE-48A2-B192-FFEC93ADF17D}">
      <dsp:nvSpPr>
        <dsp:cNvPr id="0" name=""/>
        <dsp:cNvSpPr/>
      </dsp:nvSpPr>
      <dsp:spPr>
        <a:xfrm>
          <a:off x="1343786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786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mots interrogatifs : où, quand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adjectifs démonstratifs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Il y a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071460"/>
        <a:ext cx="3574968" cy="1071460"/>
      </dsp:txXfrm>
    </dsp:sp>
    <dsp:sp modelId="{112E1D68-647B-46C7-AF2C-FF0A84DB584F}">
      <dsp:nvSpPr>
        <dsp:cNvPr id="0" name=""/>
        <dsp:cNvSpPr/>
      </dsp:nvSpPr>
      <dsp:spPr>
        <a:xfrm>
          <a:off x="5026004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786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vacances scolaires en Europe</a:t>
          </a:r>
        </a:p>
      </dsp:txBody>
      <dsp:txXfrm>
        <a:off x="7366733" y="1071460"/>
        <a:ext cx="3574968" cy="1071460"/>
      </dsp:txXfrm>
    </dsp:sp>
    <dsp:sp modelId="{6D76E5FF-7D2E-406A-B668-9F0EAFB414C8}">
      <dsp:nvSpPr>
        <dsp:cNvPr id="0" name=""/>
        <dsp:cNvSpPr/>
      </dsp:nvSpPr>
      <dsp:spPr>
        <a:xfrm>
          <a:off x="8708222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76520"/>
          <a:ext cx="10128488" cy="212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mois de l’année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date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collège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mots interrogatifs : où, quand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adjectifs démonstratifs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Il y a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vacances scolaires en Europe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786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mois de l’année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date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collège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071460"/>
        <a:ext cx="3574968" cy="1071460"/>
      </dsp:txXfrm>
    </dsp:sp>
    <dsp:sp modelId="{279DFE09-28EE-48A2-B192-FFEC93ADF17D}">
      <dsp:nvSpPr>
        <dsp:cNvPr id="0" name=""/>
        <dsp:cNvSpPr/>
      </dsp:nvSpPr>
      <dsp:spPr>
        <a:xfrm>
          <a:off x="1343786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786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mots interrogatifs : où, quand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adjectifs démonstratifs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Il y a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071460"/>
        <a:ext cx="3574968" cy="1071460"/>
      </dsp:txXfrm>
    </dsp:sp>
    <dsp:sp modelId="{112E1D68-647B-46C7-AF2C-FF0A84DB584F}">
      <dsp:nvSpPr>
        <dsp:cNvPr id="0" name=""/>
        <dsp:cNvSpPr/>
      </dsp:nvSpPr>
      <dsp:spPr>
        <a:xfrm>
          <a:off x="5026004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786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vacances scolaires en Europe</a:t>
          </a:r>
        </a:p>
      </dsp:txBody>
      <dsp:txXfrm>
        <a:off x="7366733" y="1071460"/>
        <a:ext cx="3574968" cy="1071460"/>
      </dsp:txXfrm>
    </dsp:sp>
    <dsp:sp modelId="{6D76E5FF-7D2E-406A-B668-9F0EAFB414C8}">
      <dsp:nvSpPr>
        <dsp:cNvPr id="0" name=""/>
        <dsp:cNvSpPr/>
      </dsp:nvSpPr>
      <dsp:spPr>
        <a:xfrm>
          <a:off x="8708222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76520"/>
          <a:ext cx="10128488" cy="212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786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mois de l’année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date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collège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071460"/>
        <a:ext cx="3574968" cy="1071460"/>
      </dsp:txXfrm>
    </dsp:sp>
    <dsp:sp modelId="{279DFE09-28EE-48A2-B192-FFEC93ADF17D}">
      <dsp:nvSpPr>
        <dsp:cNvPr id="0" name=""/>
        <dsp:cNvSpPr/>
      </dsp:nvSpPr>
      <dsp:spPr>
        <a:xfrm>
          <a:off x="1343786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786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mots interrogatifs : où, quand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adjectifs démonstratifs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Il y a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071460"/>
        <a:ext cx="3574968" cy="1071460"/>
      </dsp:txXfrm>
    </dsp:sp>
    <dsp:sp modelId="{112E1D68-647B-46C7-AF2C-FF0A84DB584F}">
      <dsp:nvSpPr>
        <dsp:cNvPr id="0" name=""/>
        <dsp:cNvSpPr/>
      </dsp:nvSpPr>
      <dsp:spPr>
        <a:xfrm>
          <a:off x="5026004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786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vacances scolaires en Europe</a:t>
          </a:r>
        </a:p>
      </dsp:txBody>
      <dsp:txXfrm>
        <a:off x="7366733" y="1071460"/>
        <a:ext cx="3574968" cy="1071460"/>
      </dsp:txXfrm>
    </dsp:sp>
    <dsp:sp modelId="{6D76E5FF-7D2E-406A-B668-9F0EAFB414C8}">
      <dsp:nvSpPr>
        <dsp:cNvPr id="0" name=""/>
        <dsp:cNvSpPr/>
      </dsp:nvSpPr>
      <dsp:spPr>
        <a:xfrm>
          <a:off x="8708222" y="160718"/>
          <a:ext cx="891990" cy="89199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76520"/>
          <a:ext cx="10128488" cy="212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the </a:t>
          </a:r>
          <a:r>
            <a:rPr lang="fr-FR" sz="2500" kern="1200" dirty="0" err="1"/>
            <a:t>months</a:t>
          </a:r>
          <a:r>
            <a:rPr lang="fr-FR" sz="2500" kern="1200" dirty="0"/>
            <a:t> of the </a:t>
          </a:r>
          <a:r>
            <a:rPr lang="fr-FR" sz="2500" kern="1200" dirty="0" err="1"/>
            <a:t>year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school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talk about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school</a:t>
          </a:r>
          <a:r>
            <a:rPr lang="fr-FR" sz="2500" kern="1200" dirty="0"/>
            <a:t> </a:t>
          </a:r>
          <a:r>
            <a:rPr lang="fr-FR" sz="2500" kern="1200" dirty="0" err="1"/>
            <a:t>timetable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the </a:t>
          </a:r>
          <a:r>
            <a:rPr lang="fr-FR" sz="2500" kern="1200" dirty="0" err="1"/>
            <a:t>months</a:t>
          </a:r>
          <a:r>
            <a:rPr lang="fr-FR" sz="2500" kern="1200" dirty="0"/>
            <a:t> of the </a:t>
          </a:r>
          <a:r>
            <a:rPr lang="fr-FR" sz="2500" kern="1200" dirty="0" err="1"/>
            <a:t>year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school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talk about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school</a:t>
          </a:r>
          <a:r>
            <a:rPr lang="fr-FR" sz="2500" kern="1200" dirty="0"/>
            <a:t> </a:t>
          </a:r>
          <a:r>
            <a:rPr lang="fr-FR" sz="2500" kern="1200" dirty="0" err="1"/>
            <a:t>timetable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1999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vacances scolaires en Europe</a:t>
          </a:r>
        </a:p>
      </dsp:txBody>
      <dsp:txXfrm>
        <a:off x="4206240" y="63545"/>
        <a:ext cx="6124723" cy="369274"/>
      </dsp:txXfrm>
    </dsp:sp>
    <dsp:sp modelId="{2139DAE1-194F-4D50-9F03-BFE7EEE6D6C5}">
      <dsp:nvSpPr>
        <dsp:cNvPr id="0" name=""/>
        <dsp:cNvSpPr/>
      </dsp:nvSpPr>
      <dsp:spPr>
        <a:xfrm>
          <a:off x="0" y="1999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</a:t>
          </a:r>
          <a:r>
            <a:rPr lang="fr-FR" sz="1600" kern="1200" noProof="0" dirty="0"/>
            <a:t>. </a:t>
          </a:r>
          <a:r>
            <a:rPr lang="fr-FR" sz="1600" b="1" kern="1200" noProof="0" dirty="0"/>
            <a:t>Starter</a:t>
          </a:r>
        </a:p>
      </dsp:txBody>
      <dsp:txXfrm>
        <a:off x="24035" y="26034"/>
        <a:ext cx="4158170" cy="444296"/>
      </dsp:txXfrm>
    </dsp:sp>
    <dsp:sp modelId="{FC232115-E94D-46B1-97D1-031007A68C7D}">
      <dsp:nvSpPr>
        <dsp:cNvPr id="0" name=""/>
        <dsp:cNvSpPr/>
      </dsp:nvSpPr>
      <dsp:spPr>
        <a:xfrm>
          <a:off x="4206240" y="543602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206881"/>
            <a:satOff val="-5694"/>
            <a:lumOff val="-20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206881"/>
              <a:satOff val="-5694"/>
              <a:lumOff val="-2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605148"/>
        <a:ext cx="6124723" cy="369274"/>
      </dsp:txXfrm>
    </dsp:sp>
    <dsp:sp modelId="{769FF7B9-526A-48E9-A158-552348347FA9}">
      <dsp:nvSpPr>
        <dsp:cNvPr id="0" name=""/>
        <dsp:cNvSpPr/>
      </dsp:nvSpPr>
      <dsp:spPr>
        <a:xfrm>
          <a:off x="0" y="543602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1088988"/>
                <a:satOff val="-4531"/>
                <a:lumOff val="106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II. Compréhension de texte 1</a:t>
          </a:r>
        </a:p>
      </dsp:txBody>
      <dsp:txXfrm>
        <a:off x="24035" y="567637"/>
        <a:ext cx="4158170" cy="444296"/>
      </dsp:txXfrm>
    </dsp:sp>
    <dsp:sp modelId="{504663BE-D4A1-41D5-AB00-9F9185954B99}">
      <dsp:nvSpPr>
        <dsp:cNvPr id="0" name=""/>
        <dsp:cNvSpPr/>
      </dsp:nvSpPr>
      <dsp:spPr>
        <a:xfrm>
          <a:off x="4206240" y="1085205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413761"/>
            <a:satOff val="-11388"/>
            <a:lumOff val="-41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413761"/>
              <a:satOff val="-11388"/>
              <a:lumOff val="-41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mois et les saisons</a:t>
          </a:r>
        </a:p>
      </dsp:txBody>
      <dsp:txXfrm>
        <a:off x="4206240" y="1146751"/>
        <a:ext cx="6124723" cy="369274"/>
      </dsp:txXfrm>
    </dsp:sp>
    <dsp:sp modelId="{A48C84AE-E78F-4D72-992D-EC46DC5449EC}">
      <dsp:nvSpPr>
        <dsp:cNvPr id="0" name=""/>
        <dsp:cNvSpPr/>
      </dsp:nvSpPr>
      <dsp:spPr>
        <a:xfrm>
          <a:off x="0" y="1085205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2177976"/>
                <a:satOff val="-9062"/>
                <a:lumOff val="21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III. Vocabulaire</a:t>
          </a:r>
        </a:p>
      </dsp:txBody>
      <dsp:txXfrm>
        <a:off x="24035" y="1109240"/>
        <a:ext cx="4158170" cy="444296"/>
      </dsp:txXfrm>
    </dsp:sp>
    <dsp:sp modelId="{850D5E25-18CF-4A0C-AAC0-652BF5CA1A14}">
      <dsp:nvSpPr>
        <dsp:cNvPr id="0" name=""/>
        <dsp:cNvSpPr/>
      </dsp:nvSpPr>
      <dsp:spPr>
        <a:xfrm>
          <a:off x="4206240" y="1626808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Poser des questions avec « où » et « quand »</a:t>
          </a:r>
        </a:p>
      </dsp:txBody>
      <dsp:txXfrm>
        <a:off x="4206240" y="1688354"/>
        <a:ext cx="6124723" cy="369274"/>
      </dsp:txXfrm>
    </dsp:sp>
    <dsp:sp modelId="{5270A24F-D9E5-4D72-AB80-C2724269F1C7}">
      <dsp:nvSpPr>
        <dsp:cNvPr id="0" name=""/>
        <dsp:cNvSpPr/>
      </dsp:nvSpPr>
      <dsp:spPr>
        <a:xfrm>
          <a:off x="0" y="1626808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IV. Grammaire </a:t>
          </a:r>
        </a:p>
      </dsp:txBody>
      <dsp:txXfrm>
        <a:off x="24035" y="1650843"/>
        <a:ext cx="4158170" cy="444296"/>
      </dsp:txXfrm>
    </dsp:sp>
    <dsp:sp modelId="{C6291843-C46A-4280-9111-FA5AC9ADD2FE}">
      <dsp:nvSpPr>
        <dsp:cNvPr id="0" name=""/>
        <dsp:cNvSpPr/>
      </dsp:nvSpPr>
      <dsp:spPr>
        <a:xfrm>
          <a:off x="4206240" y="2168411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827523"/>
            <a:satOff val="-22776"/>
            <a:lumOff val="-82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827523"/>
              <a:satOff val="-22776"/>
              <a:lumOff val="-82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</a:p>
      </dsp:txBody>
      <dsp:txXfrm>
        <a:off x="4206240" y="2229957"/>
        <a:ext cx="6124723" cy="369274"/>
      </dsp:txXfrm>
    </dsp:sp>
    <dsp:sp modelId="{A5F69CFA-F8D5-4CEE-8AC7-94C4EEDE8D9F}">
      <dsp:nvSpPr>
        <dsp:cNvPr id="0" name=""/>
        <dsp:cNvSpPr/>
      </dsp:nvSpPr>
      <dsp:spPr>
        <a:xfrm>
          <a:off x="0" y="2168411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4355951"/>
                <a:satOff val="-18123"/>
                <a:lumOff val="427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V. Compréhension de texte 2</a:t>
          </a:r>
        </a:p>
      </dsp:txBody>
      <dsp:txXfrm>
        <a:off x="24035" y="2192446"/>
        <a:ext cx="4158170" cy="444296"/>
      </dsp:txXfrm>
    </dsp:sp>
    <dsp:sp modelId="{FED72C93-5205-4170-8F17-2809BE3A4FCC}">
      <dsp:nvSpPr>
        <dsp:cNvPr id="0" name=""/>
        <dsp:cNvSpPr/>
      </dsp:nvSpPr>
      <dsp:spPr>
        <a:xfrm>
          <a:off x="4206240" y="2710014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034403"/>
            <a:satOff val="-28469"/>
            <a:lumOff val="-102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034403"/>
              <a:satOff val="-28469"/>
              <a:lumOff val="-10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lieux du collège</a:t>
          </a:r>
        </a:p>
      </dsp:txBody>
      <dsp:txXfrm>
        <a:off x="4206240" y="2771560"/>
        <a:ext cx="6124723" cy="369274"/>
      </dsp:txXfrm>
    </dsp:sp>
    <dsp:sp modelId="{6F7A0067-8171-4DDC-92E7-4B9A16313AC6}">
      <dsp:nvSpPr>
        <dsp:cNvPr id="0" name=""/>
        <dsp:cNvSpPr/>
      </dsp:nvSpPr>
      <dsp:spPr>
        <a:xfrm>
          <a:off x="0" y="2710014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5444940"/>
                <a:satOff val="-22654"/>
                <a:lumOff val="53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VI. Vocabulaire</a:t>
          </a:r>
        </a:p>
      </dsp:txBody>
      <dsp:txXfrm>
        <a:off x="24035" y="2734049"/>
        <a:ext cx="4158170" cy="444296"/>
      </dsp:txXfrm>
    </dsp:sp>
    <dsp:sp modelId="{1D6A6107-DC69-411D-9BAF-A5F5CBE3C448}">
      <dsp:nvSpPr>
        <dsp:cNvPr id="0" name=""/>
        <dsp:cNvSpPr/>
      </dsp:nvSpPr>
      <dsp:spPr>
        <a:xfrm>
          <a:off x="4206240" y="3251617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adjectifs démonstratifs</a:t>
          </a:r>
        </a:p>
      </dsp:txBody>
      <dsp:txXfrm>
        <a:off x="4206240" y="3313163"/>
        <a:ext cx="6124723" cy="369274"/>
      </dsp:txXfrm>
    </dsp:sp>
    <dsp:sp modelId="{E5078EBD-CCF1-4A84-9F40-1D13B4880633}">
      <dsp:nvSpPr>
        <dsp:cNvPr id="0" name=""/>
        <dsp:cNvSpPr/>
      </dsp:nvSpPr>
      <dsp:spPr>
        <a:xfrm>
          <a:off x="0" y="3251617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VII. Grammaire </a:t>
          </a:r>
        </a:p>
      </dsp:txBody>
      <dsp:txXfrm>
        <a:off x="24035" y="3275652"/>
        <a:ext cx="4158170" cy="444296"/>
      </dsp:txXfrm>
    </dsp:sp>
    <dsp:sp modelId="{0B198A26-6EDD-469A-8FA5-043CDB2A5A4A}">
      <dsp:nvSpPr>
        <dsp:cNvPr id="0" name=""/>
        <dsp:cNvSpPr/>
      </dsp:nvSpPr>
      <dsp:spPr>
        <a:xfrm>
          <a:off x="4206240" y="3793220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448164"/>
            <a:satOff val="-39857"/>
            <a:lumOff val="-144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448164"/>
              <a:satOff val="-39857"/>
              <a:lumOff val="-14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« Il y a » </a:t>
          </a:r>
        </a:p>
      </dsp:txBody>
      <dsp:txXfrm>
        <a:off x="4206240" y="3854766"/>
        <a:ext cx="6124723" cy="369274"/>
      </dsp:txXfrm>
    </dsp:sp>
    <dsp:sp modelId="{120A899D-A80B-4121-85B6-7DE1B80405CE}">
      <dsp:nvSpPr>
        <dsp:cNvPr id="0" name=""/>
        <dsp:cNvSpPr/>
      </dsp:nvSpPr>
      <dsp:spPr>
        <a:xfrm>
          <a:off x="0" y="3793220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7622915"/>
                <a:satOff val="-31715"/>
                <a:lumOff val="74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VIII. Grammaire</a:t>
          </a:r>
        </a:p>
      </dsp:txBody>
      <dsp:txXfrm>
        <a:off x="24035" y="3817255"/>
        <a:ext cx="4158170" cy="444296"/>
      </dsp:txXfrm>
    </dsp:sp>
    <dsp:sp modelId="{4533DFEA-32A9-445D-92F6-0FCC6E437E43}">
      <dsp:nvSpPr>
        <dsp:cNvPr id="0" name=""/>
        <dsp:cNvSpPr/>
      </dsp:nvSpPr>
      <dsp:spPr>
        <a:xfrm>
          <a:off x="4206240" y="4334823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655045"/>
            <a:satOff val="-45551"/>
            <a:lumOff val="-164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655045"/>
              <a:satOff val="-45551"/>
              <a:lumOff val="-164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La voyelle nasale [ɑ̃]</a:t>
          </a:r>
        </a:p>
      </dsp:txBody>
      <dsp:txXfrm>
        <a:off x="4206240" y="4396369"/>
        <a:ext cx="6124723" cy="369274"/>
      </dsp:txXfrm>
    </dsp:sp>
    <dsp:sp modelId="{16F7AD9C-753D-4EEA-87C2-3129C19BF60A}">
      <dsp:nvSpPr>
        <dsp:cNvPr id="0" name=""/>
        <dsp:cNvSpPr/>
      </dsp:nvSpPr>
      <dsp:spPr>
        <a:xfrm>
          <a:off x="0" y="4334823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8711903"/>
                <a:satOff val="-36246"/>
                <a:lumOff val="854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IX. Phonétique</a:t>
          </a:r>
          <a:endParaRPr lang="fr-FR" sz="1600" kern="1200" noProof="0" dirty="0"/>
        </a:p>
      </dsp:txBody>
      <dsp:txXfrm>
        <a:off x="24035" y="4358858"/>
        <a:ext cx="4158170" cy="444296"/>
      </dsp:txXfrm>
    </dsp:sp>
    <dsp:sp modelId="{DA3F2CB2-660E-4134-BEBD-04D86016252A}">
      <dsp:nvSpPr>
        <dsp:cNvPr id="0" name=""/>
        <dsp:cNvSpPr/>
      </dsp:nvSpPr>
      <dsp:spPr>
        <a:xfrm>
          <a:off x="4206240" y="4876426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Présenter mon collège</a:t>
          </a:r>
        </a:p>
      </dsp:txBody>
      <dsp:txXfrm>
        <a:off x="4206240" y="4937972"/>
        <a:ext cx="6124723" cy="369274"/>
      </dsp:txXfrm>
    </dsp:sp>
    <dsp:sp modelId="{DAED7678-2CFC-423C-BA3A-CF91C0162302}">
      <dsp:nvSpPr>
        <dsp:cNvPr id="0" name=""/>
        <dsp:cNvSpPr/>
      </dsp:nvSpPr>
      <dsp:spPr>
        <a:xfrm>
          <a:off x="0" y="4876426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X. Production</a:t>
          </a:r>
        </a:p>
      </dsp:txBody>
      <dsp:txXfrm>
        <a:off x="24035" y="4900461"/>
        <a:ext cx="4158170" cy="4442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mois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où/quand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collège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adj démonstratifs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il y a 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2F5D9-EF37-4B1B-BEED-C5F8369DCD84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26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92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0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1. Association ;  rentrée ; semaine ; janvier ;  atelier ; exposition ; quand ; décembre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85739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44072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609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Ne pas prendre les autres questions à cause de leurs structures spécifiques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738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41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Période = du …au ….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076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37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1/8/2024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1/8/2024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1/8/2024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1/8/2024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1/8/2024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1/8/2024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1.xml"/><Relationship Id="rId5" Type="http://schemas.openxmlformats.org/officeDocument/2006/relationships/image" Target="../media/image6.png"/><Relationship Id="rId10" Type="http://schemas.microsoft.com/office/2007/relationships/diagramDrawing" Target="../diagrams/drawing11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1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13.xml"/><Relationship Id="rId5" Type="http://schemas.openxmlformats.org/officeDocument/2006/relationships/image" Target="../media/image23.png"/><Relationship Id="rId10" Type="http://schemas.microsoft.com/office/2007/relationships/diagramDrawing" Target="../diagrams/drawing13.xml"/><Relationship Id="rId4" Type="http://schemas.openxmlformats.org/officeDocument/2006/relationships/notesSlide" Target="../notesSlides/notesSlide6.xml"/><Relationship Id="rId9" Type="http://schemas.openxmlformats.org/officeDocument/2006/relationships/diagramColors" Target="../diagrams/colors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4.xml"/><Relationship Id="rId9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15.xml"/><Relationship Id="rId5" Type="http://schemas.openxmlformats.org/officeDocument/2006/relationships/image" Target="../media/image25.png"/><Relationship Id="rId10" Type="http://schemas.microsoft.com/office/2007/relationships/diagramDrawing" Target="../diagrams/drawing15.xml"/><Relationship Id="rId4" Type="http://schemas.openxmlformats.org/officeDocument/2006/relationships/image" Target="../media/image24.png"/><Relationship Id="rId9" Type="http://schemas.openxmlformats.org/officeDocument/2006/relationships/diagramColors" Target="../diagrams/colors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microsoft.com/office/2007/relationships/diagramDrawing" Target="../diagrams/drawing16.xml"/><Relationship Id="rId3" Type="http://schemas.microsoft.com/office/2007/relationships/media" Target="../media/media6.mp3"/><Relationship Id="rId7" Type="http://schemas.openxmlformats.org/officeDocument/2006/relationships/image" Target="../media/image27.png"/><Relationship Id="rId12" Type="http://schemas.openxmlformats.org/officeDocument/2006/relationships/diagramColors" Target="../diagrams/colors16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6.png"/><Relationship Id="rId11" Type="http://schemas.openxmlformats.org/officeDocument/2006/relationships/diagramQuickStyle" Target="../diagrams/quickStyle16.xml"/><Relationship Id="rId5" Type="http://schemas.openxmlformats.org/officeDocument/2006/relationships/slideLayout" Target="../slideLayouts/slideLayout6.xml"/><Relationship Id="rId10" Type="http://schemas.openxmlformats.org/officeDocument/2006/relationships/diagramLayout" Target="../diagrams/layout16.xml"/><Relationship Id="rId4" Type="http://schemas.openxmlformats.org/officeDocument/2006/relationships/audio" Target="../media/media6.mp3"/><Relationship Id="rId9" Type="http://schemas.openxmlformats.org/officeDocument/2006/relationships/diagramData" Target="../diagrams/data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7.xml"/><Relationship Id="rId3" Type="http://schemas.openxmlformats.org/officeDocument/2006/relationships/image" Target="../media/image28.png"/><Relationship Id="rId7" Type="http://schemas.openxmlformats.org/officeDocument/2006/relationships/diagramLayout" Target="../diagrams/layout1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17.xml"/><Relationship Id="rId5" Type="http://schemas.openxmlformats.org/officeDocument/2006/relationships/image" Target="../media/image29.png"/><Relationship Id="rId10" Type="http://schemas.microsoft.com/office/2007/relationships/diagramDrawing" Target="../diagrams/drawing17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8.xml"/><Relationship Id="rId5" Type="http://schemas.openxmlformats.org/officeDocument/2006/relationships/image" Target="../media/image6.png"/><Relationship Id="rId10" Type="http://schemas.microsoft.com/office/2007/relationships/diagramDrawing" Target="../diagrams/drawing18.xml"/><Relationship Id="rId4" Type="http://schemas.openxmlformats.org/officeDocument/2006/relationships/image" Target="../media/image30.png"/><Relationship Id="rId9" Type="http://schemas.openxmlformats.org/officeDocument/2006/relationships/diagramColors" Target="../diagrams/colors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9.xml"/><Relationship Id="rId5" Type="http://schemas.openxmlformats.org/officeDocument/2006/relationships/image" Target="../media/image6.png"/><Relationship Id="rId10" Type="http://schemas.microsoft.com/office/2007/relationships/diagramDrawing" Target="../diagrams/drawing19.xml"/><Relationship Id="rId4" Type="http://schemas.openxmlformats.org/officeDocument/2006/relationships/image" Target="../media/image31.png"/><Relationship Id="rId9" Type="http://schemas.openxmlformats.org/officeDocument/2006/relationships/diagramColors" Target="../diagrams/colors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0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diagramData" Target="../diagrams/data20.xml"/><Relationship Id="rId5" Type="http://schemas.openxmlformats.org/officeDocument/2006/relationships/image" Target="../media/image33.png"/><Relationship Id="rId10" Type="http://schemas.microsoft.com/office/2007/relationships/diagramDrawing" Target="../diagrams/drawing20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1.xml"/><Relationship Id="rId3" Type="http://schemas.openxmlformats.org/officeDocument/2006/relationships/hyperlink" Target="https://play.kahoot.it/v2/?quizId=236b0c82-be29-4292-a328-c2cbef98011f" TargetMode="External"/><Relationship Id="rId7" Type="http://schemas.openxmlformats.org/officeDocument/2006/relationships/diagramQuickStyle" Target="../diagrams/quickStyle21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1.xml"/><Relationship Id="rId5" Type="http://schemas.openxmlformats.org/officeDocument/2006/relationships/diagramData" Target="../diagrams/data21.xml"/><Relationship Id="rId4" Type="http://schemas.openxmlformats.org/officeDocument/2006/relationships/hyperlink" Target="https://create.kahoot.it/details/9511dd47-e6d4-4d28-a56d-10eafd98c251" TargetMode="External"/><Relationship Id="rId9" Type="http://schemas.microsoft.com/office/2007/relationships/diagramDrawing" Target="../diagrams/drawing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22.xml"/><Relationship Id="rId5" Type="http://schemas.openxmlformats.org/officeDocument/2006/relationships/image" Target="../media/image25.png"/><Relationship Id="rId10" Type="http://schemas.microsoft.com/office/2007/relationships/diagramDrawing" Target="../diagrams/drawing22.xml"/><Relationship Id="rId4" Type="http://schemas.openxmlformats.org/officeDocument/2006/relationships/image" Target="../media/image24.png"/><Relationship Id="rId9" Type="http://schemas.openxmlformats.org/officeDocument/2006/relationships/diagramColors" Target="../diagrams/colors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3.xml"/><Relationship Id="rId5" Type="http://schemas.openxmlformats.org/officeDocument/2006/relationships/image" Target="../media/image6.png"/><Relationship Id="rId10" Type="http://schemas.microsoft.com/office/2007/relationships/diagramDrawing" Target="../diagrams/drawing23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4.xml"/><Relationship Id="rId9" Type="http://schemas.openxmlformats.org/officeDocument/2006/relationships/image" Target="../media/image13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25.xml"/><Relationship Id="rId5" Type="http://schemas.openxmlformats.org/officeDocument/2006/relationships/image" Target="../media/image25.png"/><Relationship Id="rId10" Type="http://schemas.microsoft.com/office/2007/relationships/diagramDrawing" Target="../diagrams/drawing25.xml"/><Relationship Id="rId4" Type="http://schemas.openxmlformats.org/officeDocument/2006/relationships/image" Target="../media/image35.png"/><Relationship Id="rId9" Type="http://schemas.openxmlformats.org/officeDocument/2006/relationships/diagramColors" Target="../diagrams/colors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9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9.xml"/><Relationship Id="rId5" Type="http://schemas.openxmlformats.org/officeDocument/2006/relationships/image" Target="../media/image6.png"/><Relationship Id="rId10" Type="http://schemas.microsoft.com/office/2007/relationships/diagramDrawing" Target="../diagrams/drawing29.xml"/><Relationship Id="rId4" Type="http://schemas.openxmlformats.org/officeDocument/2006/relationships/image" Target="../media/image38.png"/><Relationship Id="rId9" Type="http://schemas.openxmlformats.org/officeDocument/2006/relationships/diagramColors" Target="../diagrams/colors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diagramColors" Target="../diagrams/colors30.xml"/><Relationship Id="rId3" Type="http://schemas.microsoft.com/office/2007/relationships/media" Target="../media/media1.mp4"/><Relationship Id="rId7" Type="http://schemas.openxmlformats.org/officeDocument/2006/relationships/image" Target="../media/image40.png"/><Relationship Id="rId12" Type="http://schemas.openxmlformats.org/officeDocument/2006/relationships/diagramQuickStyle" Target="../diagrams/quickStyle30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9.png"/><Relationship Id="rId11" Type="http://schemas.openxmlformats.org/officeDocument/2006/relationships/diagramLayout" Target="../diagrams/layout30.xml"/><Relationship Id="rId5" Type="http://schemas.openxmlformats.org/officeDocument/2006/relationships/slideLayout" Target="../slideLayouts/slideLayout6.xml"/><Relationship Id="rId10" Type="http://schemas.openxmlformats.org/officeDocument/2006/relationships/diagramData" Target="../diagrams/data30.xml"/><Relationship Id="rId4" Type="http://schemas.openxmlformats.org/officeDocument/2006/relationships/video" Target="../media/media1.mp4"/><Relationship Id="rId9" Type="http://schemas.openxmlformats.org/officeDocument/2006/relationships/image" Target="../media/image6.png"/><Relationship Id="rId14" Type="http://schemas.microsoft.com/office/2007/relationships/diagramDrawing" Target="../diagrams/drawing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1.xml"/><Relationship Id="rId3" Type="http://schemas.openxmlformats.org/officeDocument/2006/relationships/hyperlink" Target="https://create.kahoot.it/details/f6c1e314-10bf-4502-ba75-7090d168f3bc" TargetMode="External"/><Relationship Id="rId7" Type="http://schemas.openxmlformats.org/officeDocument/2006/relationships/diagramColors" Target="../diagrams/colors31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1.xml"/><Relationship Id="rId5" Type="http://schemas.openxmlformats.org/officeDocument/2006/relationships/diagramLayout" Target="../diagrams/layout31.xml"/><Relationship Id="rId4" Type="http://schemas.openxmlformats.org/officeDocument/2006/relationships/diagramData" Target="../diagrams/data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32.xml"/><Relationship Id="rId5" Type="http://schemas.openxmlformats.org/officeDocument/2006/relationships/image" Target="../media/image25.png"/><Relationship Id="rId10" Type="http://schemas.microsoft.com/office/2007/relationships/diagramDrawing" Target="../diagrams/drawing32.xml"/><Relationship Id="rId4" Type="http://schemas.openxmlformats.org/officeDocument/2006/relationships/image" Target="../media/image35.png"/><Relationship Id="rId9" Type="http://schemas.openxmlformats.org/officeDocument/2006/relationships/diagramColors" Target="../diagrams/colors3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3.xml"/><Relationship Id="rId5" Type="http://schemas.openxmlformats.org/officeDocument/2006/relationships/image" Target="../media/image6.png"/><Relationship Id="rId10" Type="http://schemas.microsoft.com/office/2007/relationships/diagramDrawing" Target="../diagrams/drawing33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4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7.png"/><Relationship Id="rId12" Type="http://schemas.microsoft.com/office/2007/relationships/diagramDrawing" Target="../diagrams/drawing3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3.png"/><Relationship Id="rId11" Type="http://schemas.openxmlformats.org/officeDocument/2006/relationships/diagramColors" Target="../diagrams/colors34.xml"/><Relationship Id="rId5" Type="http://schemas.openxmlformats.org/officeDocument/2006/relationships/image" Target="../media/image42.png"/><Relationship Id="rId10" Type="http://schemas.openxmlformats.org/officeDocument/2006/relationships/diagramQuickStyle" Target="../diagrams/quickStyle34.xml"/><Relationship Id="rId4" Type="http://schemas.openxmlformats.org/officeDocument/2006/relationships/image" Target="../media/image41.png"/><Relationship Id="rId9" Type="http://schemas.openxmlformats.org/officeDocument/2006/relationships/diagramLayout" Target="../diagrams/layout3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5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3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35.xml"/><Relationship Id="rId5" Type="http://schemas.openxmlformats.org/officeDocument/2006/relationships/diagramData" Target="../diagrams/data35.xml"/><Relationship Id="rId4" Type="http://schemas.openxmlformats.org/officeDocument/2006/relationships/image" Target="../media/image23.png"/><Relationship Id="rId9" Type="http://schemas.microsoft.com/office/2007/relationships/diagramDrawing" Target="../diagrams/drawing35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6.xml"/><Relationship Id="rId3" Type="http://schemas.openxmlformats.org/officeDocument/2006/relationships/image" Target="../media/image45.png"/><Relationship Id="rId7" Type="http://schemas.openxmlformats.org/officeDocument/2006/relationships/diagramColors" Target="../diagrams/colors36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6.xml"/><Relationship Id="rId5" Type="http://schemas.openxmlformats.org/officeDocument/2006/relationships/diagramLayout" Target="../diagrams/layout36.xml"/><Relationship Id="rId4" Type="http://schemas.openxmlformats.org/officeDocument/2006/relationships/diagramData" Target="../diagrams/data3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7.xml"/><Relationship Id="rId9" Type="http://schemas.openxmlformats.org/officeDocument/2006/relationships/image" Target="../media/image13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8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3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38.xml"/><Relationship Id="rId5" Type="http://schemas.openxmlformats.org/officeDocument/2006/relationships/image" Target="../media/image25.png"/><Relationship Id="rId10" Type="http://schemas.microsoft.com/office/2007/relationships/diagramDrawing" Target="../diagrams/drawing38.xml"/><Relationship Id="rId4" Type="http://schemas.openxmlformats.org/officeDocument/2006/relationships/image" Target="../media/image46.png"/><Relationship Id="rId9" Type="http://schemas.openxmlformats.org/officeDocument/2006/relationships/diagramColors" Target="../diagrams/colors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0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0.xml"/><Relationship Id="rId5" Type="http://schemas.openxmlformats.org/officeDocument/2006/relationships/image" Target="../media/image6.png"/><Relationship Id="rId10" Type="http://schemas.microsoft.com/office/2007/relationships/diagramDrawing" Target="../diagrams/drawing40.xml"/><Relationship Id="rId4" Type="http://schemas.openxmlformats.org/officeDocument/2006/relationships/image" Target="../media/image48.png"/><Relationship Id="rId9" Type="http://schemas.openxmlformats.org/officeDocument/2006/relationships/diagramColors" Target="../diagrams/colors4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1.xml"/><Relationship Id="rId5" Type="http://schemas.openxmlformats.org/officeDocument/2006/relationships/image" Target="../media/image8.png"/><Relationship Id="rId10" Type="http://schemas.microsoft.com/office/2007/relationships/diagramDrawing" Target="../diagrams/drawing1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1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1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diagramData" Target="../diagrams/data41.xml"/><Relationship Id="rId5" Type="http://schemas.openxmlformats.org/officeDocument/2006/relationships/image" Target="../media/image33.png"/><Relationship Id="rId10" Type="http://schemas.microsoft.com/office/2007/relationships/diagramDrawing" Target="../diagrams/drawing41.xml"/><Relationship Id="rId4" Type="http://schemas.openxmlformats.org/officeDocument/2006/relationships/image" Target="../media/image49.jpeg"/><Relationship Id="rId9" Type="http://schemas.openxmlformats.org/officeDocument/2006/relationships/diagramColors" Target="../diagrams/colors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2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2.xml"/><Relationship Id="rId5" Type="http://schemas.openxmlformats.org/officeDocument/2006/relationships/image" Target="../media/image6.png"/><Relationship Id="rId10" Type="http://schemas.microsoft.com/office/2007/relationships/diagramDrawing" Target="../diagrams/drawing42.xml"/><Relationship Id="rId4" Type="http://schemas.openxmlformats.org/officeDocument/2006/relationships/image" Target="../media/image50.png"/><Relationship Id="rId9" Type="http://schemas.openxmlformats.org/officeDocument/2006/relationships/diagramColors" Target="../diagrams/colors4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3.xml"/><Relationship Id="rId3" Type="http://schemas.openxmlformats.org/officeDocument/2006/relationships/hyperlink" Target="https://dashboard.blooket.com/set/61a4c5e97f0324821c8886f3" TargetMode="External"/><Relationship Id="rId7" Type="http://schemas.openxmlformats.org/officeDocument/2006/relationships/diagramQuickStyle" Target="../diagrams/quickStyle43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3.xml"/><Relationship Id="rId5" Type="http://schemas.openxmlformats.org/officeDocument/2006/relationships/diagramData" Target="../diagrams/data43.xml"/><Relationship Id="rId4" Type="http://schemas.openxmlformats.org/officeDocument/2006/relationships/hyperlink" Target="https://quizlet.com/627004374/les-lieux-de-lecole-flash-cards/" TargetMode="External"/><Relationship Id="rId9" Type="http://schemas.microsoft.com/office/2007/relationships/diagramDrawing" Target="../diagrams/drawing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4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44.xml"/><Relationship Id="rId5" Type="http://schemas.openxmlformats.org/officeDocument/2006/relationships/image" Target="../media/image25.png"/><Relationship Id="rId10" Type="http://schemas.microsoft.com/office/2007/relationships/diagramDrawing" Target="../diagrams/drawing44.xml"/><Relationship Id="rId4" Type="http://schemas.openxmlformats.org/officeDocument/2006/relationships/image" Target="../media/image46.png"/><Relationship Id="rId9" Type="http://schemas.openxmlformats.org/officeDocument/2006/relationships/diagramColors" Target="../diagrams/colors4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5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5.xml"/><Relationship Id="rId5" Type="http://schemas.openxmlformats.org/officeDocument/2006/relationships/image" Target="../media/image6.png"/><Relationship Id="rId10" Type="http://schemas.microsoft.com/office/2007/relationships/diagramDrawing" Target="../diagrams/drawing45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6.xml"/><Relationship Id="rId9" Type="http://schemas.openxmlformats.org/officeDocument/2006/relationships/image" Target="../media/image13.jp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7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47.xml"/><Relationship Id="rId5" Type="http://schemas.openxmlformats.org/officeDocument/2006/relationships/image" Target="../media/image25.png"/><Relationship Id="rId10" Type="http://schemas.microsoft.com/office/2007/relationships/diagramDrawing" Target="../diagrams/drawing47.xml"/><Relationship Id="rId4" Type="http://schemas.openxmlformats.org/officeDocument/2006/relationships/image" Target="../media/image51.png"/><Relationship Id="rId9" Type="http://schemas.openxmlformats.org/officeDocument/2006/relationships/diagramColors" Target="../diagrams/colors4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9.xml"/><Relationship Id="rId2" Type="http://schemas.openxmlformats.org/officeDocument/2006/relationships/diagramData" Target="../diagrams/data4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9.xml"/><Relationship Id="rId5" Type="http://schemas.openxmlformats.org/officeDocument/2006/relationships/diagramColors" Target="../diagrams/colors49.xml"/><Relationship Id="rId4" Type="http://schemas.openxmlformats.org/officeDocument/2006/relationships/diagramQuickStyle" Target="../diagrams/quickStyle4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0.xml"/><Relationship Id="rId2" Type="http://schemas.openxmlformats.org/officeDocument/2006/relationships/diagramData" Target="../diagrams/data5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0.xml"/><Relationship Id="rId5" Type="http://schemas.openxmlformats.org/officeDocument/2006/relationships/diagramColors" Target="../diagrams/colors50.xml"/><Relationship Id="rId4" Type="http://schemas.openxmlformats.org/officeDocument/2006/relationships/diagramQuickStyle" Target="../diagrams/quickStyle5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4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3.jpg"/><Relationship Id="rId1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diagramColors" Target="../diagrams/colors51.xml"/><Relationship Id="rId3" Type="http://schemas.microsoft.com/office/2007/relationships/media" Target="../media/media1.mp4"/><Relationship Id="rId7" Type="http://schemas.openxmlformats.org/officeDocument/2006/relationships/image" Target="../media/image54.png"/><Relationship Id="rId12" Type="http://schemas.openxmlformats.org/officeDocument/2006/relationships/diagramQuickStyle" Target="../diagrams/quickStyle5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53.png"/><Relationship Id="rId11" Type="http://schemas.openxmlformats.org/officeDocument/2006/relationships/diagramLayout" Target="../diagrams/layout51.xml"/><Relationship Id="rId5" Type="http://schemas.openxmlformats.org/officeDocument/2006/relationships/slideLayout" Target="../slideLayouts/slideLayout7.xml"/><Relationship Id="rId10" Type="http://schemas.openxmlformats.org/officeDocument/2006/relationships/diagramData" Target="../diagrams/data51.xml"/><Relationship Id="rId4" Type="http://schemas.openxmlformats.org/officeDocument/2006/relationships/video" Target="../media/media1.mp4"/><Relationship Id="rId9" Type="http://schemas.openxmlformats.org/officeDocument/2006/relationships/image" Target="../media/image6.png"/><Relationship Id="rId14" Type="http://schemas.microsoft.com/office/2007/relationships/diagramDrawing" Target="../diagrams/drawing51.xml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2.xml"/><Relationship Id="rId3" Type="http://schemas.openxmlformats.org/officeDocument/2006/relationships/hyperlink" Target="https://create.kahoot.it/details/87337cf6-c1bd-4c33-954d-a9913b31a0fb" TargetMode="External"/><Relationship Id="rId7" Type="http://schemas.openxmlformats.org/officeDocument/2006/relationships/diagramColors" Target="../diagrams/colors5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52.xml"/><Relationship Id="rId5" Type="http://schemas.openxmlformats.org/officeDocument/2006/relationships/diagramLayout" Target="../diagrams/layout52.xml"/><Relationship Id="rId4" Type="http://schemas.openxmlformats.org/officeDocument/2006/relationships/diagramData" Target="../diagrams/data5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3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53.xml"/><Relationship Id="rId5" Type="http://schemas.openxmlformats.org/officeDocument/2006/relationships/image" Target="../media/image25.png"/><Relationship Id="rId10" Type="http://schemas.microsoft.com/office/2007/relationships/diagramDrawing" Target="../diagrams/drawing53.xml"/><Relationship Id="rId4" Type="http://schemas.openxmlformats.org/officeDocument/2006/relationships/image" Target="../media/image51.png"/><Relationship Id="rId9" Type="http://schemas.openxmlformats.org/officeDocument/2006/relationships/diagramColors" Target="../diagrams/colors53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4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4.xml"/><Relationship Id="rId5" Type="http://schemas.openxmlformats.org/officeDocument/2006/relationships/image" Target="../media/image6.png"/><Relationship Id="rId10" Type="http://schemas.microsoft.com/office/2007/relationships/diagramDrawing" Target="../diagrams/drawing54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54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5.xml"/><Relationship Id="rId9" Type="http://schemas.openxmlformats.org/officeDocument/2006/relationships/image" Target="../media/image13.jp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6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56.xml"/><Relationship Id="rId5" Type="http://schemas.openxmlformats.org/officeDocument/2006/relationships/image" Target="../media/image25.png"/><Relationship Id="rId10" Type="http://schemas.microsoft.com/office/2007/relationships/diagramDrawing" Target="../diagrams/drawing56.xml"/><Relationship Id="rId4" Type="http://schemas.openxmlformats.org/officeDocument/2006/relationships/image" Target="../media/image55.png"/><Relationship Id="rId9" Type="http://schemas.openxmlformats.org/officeDocument/2006/relationships/diagramColors" Target="../diagrams/colors5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7.xml"/><Relationship Id="rId7" Type="http://schemas.microsoft.com/office/2007/relationships/diagramDrawing" Target="../diagrams/drawing57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7.xml"/><Relationship Id="rId5" Type="http://schemas.openxmlformats.org/officeDocument/2006/relationships/diagramQuickStyle" Target="../diagrams/quickStyle57.xml"/><Relationship Id="rId4" Type="http://schemas.openxmlformats.org/officeDocument/2006/relationships/diagramLayout" Target="../diagrams/layout5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8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8.xml"/><Relationship Id="rId5" Type="http://schemas.openxmlformats.org/officeDocument/2006/relationships/image" Target="../media/image6.png"/><Relationship Id="rId10" Type="http://schemas.microsoft.com/office/2007/relationships/diagramDrawing" Target="../diagrams/drawing58.xml"/><Relationship Id="rId4" Type="http://schemas.openxmlformats.org/officeDocument/2006/relationships/image" Target="../media/image57.png"/><Relationship Id="rId9" Type="http://schemas.openxmlformats.org/officeDocument/2006/relationships/diagramColors" Target="../diagrams/colors5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9.xml"/><Relationship Id="rId13" Type="http://schemas.openxmlformats.org/officeDocument/2006/relationships/diagramQuickStyle" Target="../diagrams/quickStyle60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9.xml"/><Relationship Id="rId12" Type="http://schemas.openxmlformats.org/officeDocument/2006/relationships/diagramLayout" Target="../diagrams/layout6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9.xml"/><Relationship Id="rId11" Type="http://schemas.openxmlformats.org/officeDocument/2006/relationships/diagramData" Target="../diagrams/data60.xml"/><Relationship Id="rId5" Type="http://schemas.openxmlformats.org/officeDocument/2006/relationships/image" Target="../media/image6.png"/><Relationship Id="rId15" Type="http://schemas.microsoft.com/office/2007/relationships/diagramDrawing" Target="../diagrams/drawing60.xml"/><Relationship Id="rId10" Type="http://schemas.microsoft.com/office/2007/relationships/diagramDrawing" Target="../diagrams/drawing59.xml"/><Relationship Id="rId4" Type="http://schemas.openxmlformats.org/officeDocument/2006/relationships/image" Target="../media/image58.png"/><Relationship Id="rId9" Type="http://schemas.openxmlformats.org/officeDocument/2006/relationships/diagramColors" Target="../diagrams/colors59.xml"/><Relationship Id="rId14" Type="http://schemas.openxmlformats.org/officeDocument/2006/relationships/diagramColors" Target="../diagrams/colors6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5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1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6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61.xml"/><Relationship Id="rId5" Type="http://schemas.openxmlformats.org/officeDocument/2006/relationships/image" Target="../media/image25.png"/><Relationship Id="rId10" Type="http://schemas.microsoft.com/office/2007/relationships/diagramDrawing" Target="../diagrams/drawing61.xml"/><Relationship Id="rId4" Type="http://schemas.openxmlformats.org/officeDocument/2006/relationships/image" Target="../media/image55.png"/><Relationship Id="rId9" Type="http://schemas.openxmlformats.org/officeDocument/2006/relationships/diagramColors" Target="../diagrams/colors61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2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6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62.xml"/><Relationship Id="rId5" Type="http://schemas.openxmlformats.org/officeDocument/2006/relationships/image" Target="../media/image6.png"/><Relationship Id="rId10" Type="http://schemas.microsoft.com/office/2007/relationships/diagramDrawing" Target="../diagrams/drawing62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6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3.xml"/><Relationship Id="rId3" Type="http://schemas.openxmlformats.org/officeDocument/2006/relationships/image" Target="../media/image59.gif"/><Relationship Id="rId7" Type="http://schemas.openxmlformats.org/officeDocument/2006/relationships/diagramQuickStyle" Target="../diagrams/quickStyle6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3.xml"/><Relationship Id="rId5" Type="http://schemas.openxmlformats.org/officeDocument/2006/relationships/diagramData" Target="../diagrams/data63.xml"/><Relationship Id="rId4" Type="http://schemas.openxmlformats.org/officeDocument/2006/relationships/image" Target="../media/image60.png"/><Relationship Id="rId9" Type="http://schemas.microsoft.com/office/2007/relationships/diagramDrawing" Target="../diagrams/drawing63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4.xml"/><Relationship Id="rId3" Type="http://schemas.openxmlformats.org/officeDocument/2006/relationships/image" Target="../media/image61.png"/><Relationship Id="rId7" Type="http://schemas.openxmlformats.org/officeDocument/2006/relationships/diagramLayout" Target="../diagrams/layout6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64.xml"/><Relationship Id="rId5" Type="http://schemas.openxmlformats.org/officeDocument/2006/relationships/image" Target="../media/image63.png"/><Relationship Id="rId10" Type="http://schemas.microsoft.com/office/2007/relationships/diagramDrawing" Target="../diagrams/drawing64.xml"/><Relationship Id="rId4" Type="http://schemas.openxmlformats.org/officeDocument/2006/relationships/image" Target="../media/image62.gif"/><Relationship Id="rId9" Type="http://schemas.openxmlformats.org/officeDocument/2006/relationships/diagramColors" Target="../diagrams/colors64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5.xml"/><Relationship Id="rId3" Type="http://schemas.openxmlformats.org/officeDocument/2006/relationships/image" Target="../media/image64.png"/><Relationship Id="rId7" Type="http://schemas.openxmlformats.org/officeDocument/2006/relationships/diagramData" Target="../diagrams/data6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microsoft.com/office/2007/relationships/diagramDrawing" Target="../diagrams/drawing65.xml"/><Relationship Id="rId5" Type="http://schemas.openxmlformats.org/officeDocument/2006/relationships/image" Target="../media/image66.png"/><Relationship Id="rId10" Type="http://schemas.openxmlformats.org/officeDocument/2006/relationships/diagramColors" Target="../diagrams/colors65.xml"/><Relationship Id="rId4" Type="http://schemas.openxmlformats.org/officeDocument/2006/relationships/image" Target="../media/image65.png"/><Relationship Id="rId9" Type="http://schemas.openxmlformats.org/officeDocument/2006/relationships/diagramQuickStyle" Target="../diagrams/quickStyle6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6.xml"/><Relationship Id="rId2" Type="http://schemas.openxmlformats.org/officeDocument/2006/relationships/diagramData" Target="../diagrams/data6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6.xml"/><Relationship Id="rId5" Type="http://schemas.openxmlformats.org/officeDocument/2006/relationships/diagramColors" Target="../diagrams/colors66.xml"/><Relationship Id="rId4" Type="http://schemas.openxmlformats.org/officeDocument/2006/relationships/diagramQuickStyle" Target="../diagrams/quickStyle6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7.xml"/><Relationship Id="rId7" Type="http://schemas.microsoft.com/office/2007/relationships/diagramDrawing" Target="../diagrams/drawing6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7.xml"/><Relationship Id="rId5" Type="http://schemas.openxmlformats.org/officeDocument/2006/relationships/diagramQuickStyle" Target="../diagrams/quickStyle67.xml"/><Relationship Id="rId4" Type="http://schemas.openxmlformats.org/officeDocument/2006/relationships/diagramLayout" Target="../diagrams/layout6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sv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slideLayout" Target="../slideLayouts/slideLayout3.xml"/><Relationship Id="rId7" Type="http://schemas.openxmlformats.org/officeDocument/2006/relationships/diagramData" Target="../diagrams/data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microsoft.com/office/2007/relationships/diagramDrawing" Target="../diagrams/drawing10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10.xml"/><Relationship Id="rId4" Type="http://schemas.openxmlformats.org/officeDocument/2006/relationships/notesSlide" Target="../notesSlides/notesSlide5.xml"/><Relationship Id="rId9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B6638D-E377-144A-A590-36A33978D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039" y="853441"/>
            <a:ext cx="12191982" cy="519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8" name="Rectangle 1037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 dirty="0">
                <a:solidFill>
                  <a:srgbClr val="FFFFFF"/>
                </a:solidFill>
              </a:rPr>
              <a:t>Au collège Louis-Jouvet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4 – Leçon 7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5B9FE849-03E5-3D81-1EA5-038A33784C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0039" y="412376"/>
            <a:ext cx="2261961" cy="1272353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E76BCEE8-D187-6A92-B0BD-C7DCD7CA17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7631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C04C3F6-106E-3EA4-0696-1C07F95B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600"/>
              <a:t>II. Compréhension de texte (doc 1)</a:t>
            </a:r>
          </a:p>
        </p:txBody>
      </p:sp>
      <p:sp>
        <p:nvSpPr>
          <p:cNvPr id="3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CE62138-1597-99D1-6A75-BB9D6B1E1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56" y="2374098"/>
            <a:ext cx="8120556" cy="425225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E494166-00BE-20AF-3580-CBE2E8B663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402" b="47127"/>
          <a:stretch/>
        </p:blipFill>
        <p:spPr>
          <a:xfrm>
            <a:off x="8380681" y="2497465"/>
            <a:ext cx="3697202" cy="24493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8782287-E4FF-A444-4677-AB95CB7B44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4325" r="29838" b="42"/>
          <a:stretch/>
        </p:blipFill>
        <p:spPr>
          <a:xfrm>
            <a:off x="8427991" y="4993392"/>
            <a:ext cx="3694840" cy="625086"/>
          </a:xfrm>
          <a:prstGeom prst="rect">
            <a:avLst/>
          </a:prstGeom>
        </p:spPr>
      </p:pic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06189C41-6FC8-D4DC-A2A0-8358DA63C8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92615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10376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06FCFF-4A12-D90C-2B92-07AACB61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 détaillée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F828F9-1AAD-A507-072F-CA975A4F9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D07A2D90-A267-2BB9-F86E-3F27308AB1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811985"/>
              </p:ext>
            </p:extLst>
          </p:nvPr>
        </p:nvGraphicFramePr>
        <p:xfrm>
          <a:off x="4777316" y="1251010"/>
          <a:ext cx="6780701" cy="435365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363997">
                  <a:extLst>
                    <a:ext uri="{9D8B030D-6E8A-4147-A177-3AD203B41FA5}">
                      <a16:colId xmlns:a16="http://schemas.microsoft.com/office/drawing/2014/main" val="72337232"/>
                    </a:ext>
                  </a:extLst>
                </a:gridCol>
                <a:gridCol w="3416704">
                  <a:extLst>
                    <a:ext uri="{9D8B030D-6E8A-4147-A177-3AD203B41FA5}">
                      <a16:colId xmlns:a16="http://schemas.microsoft.com/office/drawing/2014/main" val="3706615475"/>
                    </a:ext>
                  </a:extLst>
                </a:gridCol>
              </a:tblGrid>
              <a:tr h="1142632">
                <a:tc>
                  <a:txBody>
                    <a:bodyPr/>
                    <a:lstStyle/>
                    <a:p>
                      <a:pPr algn="ctr"/>
                      <a:r>
                        <a:rPr lang="fr-FR" sz="3200" b="1" cap="none" spc="60" dirty="0">
                          <a:solidFill>
                            <a:schemeClr val="bg1"/>
                          </a:solidFill>
                        </a:rPr>
                        <a:t>La date</a:t>
                      </a:r>
                      <a:endParaRPr lang="fr-FR" sz="32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b="1" cap="none" spc="60" dirty="0">
                          <a:solidFill>
                            <a:schemeClr val="bg1"/>
                          </a:solidFill>
                        </a:rPr>
                        <a:t>Poser des questions</a:t>
                      </a:r>
                      <a:endParaRPr lang="fr-FR" sz="32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64262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Vendredi 1</a:t>
                      </a:r>
                      <a:r>
                        <a:rPr lang="fr-FR" sz="2800" cap="none" spc="0" baseline="30000" dirty="0">
                          <a:solidFill>
                            <a:schemeClr val="tx1"/>
                          </a:solidFill>
                          <a:latin typeface="+mn-lt"/>
                        </a:rPr>
                        <a:t>er</a:t>
                      </a:r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février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où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2017370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Lundi 11 février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quand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84364830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Vendredi 15 février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8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8685492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Lundi 4 mars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8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81938083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Samedi 23 mars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8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4409060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E04B1D9-B9D6-8D94-6251-6DE31F0A7934}"/>
              </a:ext>
            </a:extLst>
          </p:cNvPr>
          <p:cNvSpPr/>
          <p:nvPr/>
        </p:nvSpPr>
        <p:spPr>
          <a:xfrm>
            <a:off x="4808846" y="2440501"/>
            <a:ext cx="3269404" cy="5360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6DEEC0-122A-0101-07DE-33A6A5546F52}"/>
              </a:ext>
            </a:extLst>
          </p:cNvPr>
          <p:cNvSpPr/>
          <p:nvPr/>
        </p:nvSpPr>
        <p:spPr>
          <a:xfrm>
            <a:off x="4808846" y="3084359"/>
            <a:ext cx="3269404" cy="5360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4275EB-526F-53BF-A33C-74D57A0EB12B}"/>
              </a:ext>
            </a:extLst>
          </p:cNvPr>
          <p:cNvSpPr/>
          <p:nvPr/>
        </p:nvSpPr>
        <p:spPr>
          <a:xfrm>
            <a:off x="4808846" y="3727883"/>
            <a:ext cx="3269404" cy="5360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ADED25-63EE-CB13-BB3F-360988E5AE0C}"/>
              </a:ext>
            </a:extLst>
          </p:cNvPr>
          <p:cNvSpPr/>
          <p:nvPr/>
        </p:nvSpPr>
        <p:spPr>
          <a:xfrm>
            <a:off x="4808846" y="4371741"/>
            <a:ext cx="3269404" cy="5360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F43D0D-ED86-BA27-5581-BC642D1163D4}"/>
              </a:ext>
            </a:extLst>
          </p:cNvPr>
          <p:cNvSpPr/>
          <p:nvPr/>
        </p:nvSpPr>
        <p:spPr>
          <a:xfrm>
            <a:off x="4808846" y="5001410"/>
            <a:ext cx="3269404" cy="5360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C3C4B7-6704-D987-5B24-44DB481FA20D}"/>
              </a:ext>
            </a:extLst>
          </p:cNvPr>
          <p:cNvSpPr/>
          <p:nvPr/>
        </p:nvSpPr>
        <p:spPr>
          <a:xfrm>
            <a:off x="8183431" y="2453404"/>
            <a:ext cx="3269404" cy="5360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14F140-00DF-E7C8-32FE-F80AE4439E10}"/>
              </a:ext>
            </a:extLst>
          </p:cNvPr>
          <p:cNvSpPr/>
          <p:nvPr/>
        </p:nvSpPr>
        <p:spPr>
          <a:xfrm>
            <a:off x="8183431" y="3097262"/>
            <a:ext cx="3269404" cy="5360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8FB22C01-A094-EA54-09FF-0568F921F2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465158"/>
            <a:ext cx="2459990" cy="1383744"/>
          </a:xfrm>
          <a:prstGeom prst="rect">
            <a:avLst/>
          </a:prstGeom>
        </p:spPr>
      </p:pic>
      <p:graphicFrame>
        <p:nvGraphicFramePr>
          <p:cNvPr id="14" name="Diagramme 3">
            <a:extLst>
              <a:ext uri="{FF2B5EF4-FFF2-40B4-BE49-F238E27FC236}">
                <a16:creationId xmlns:a16="http://schemas.microsoft.com/office/drawing/2014/main" id="{7A91C2E8-3CBF-2073-EAED-7ECC61EE97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13896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1699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et décrire mon collège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0231924"/>
              </p:ext>
            </p:extLst>
          </p:nvPr>
        </p:nvGraphicFramePr>
        <p:xfrm>
          <a:off x="632372" y="3257439"/>
          <a:ext cx="10944000" cy="2678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0DC945-68BA-241C-4F45-2C796DB881D8}"/>
              </a:ext>
            </a:extLst>
          </p:cNvPr>
          <p:cNvSpPr/>
          <p:nvPr/>
        </p:nvSpPr>
        <p:spPr>
          <a:xfrm>
            <a:off x="1178794" y="4795910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81E7E0C-0E22-4A87-ED51-B627B702DF5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028ABF-D82E-07DB-A811-80A2400F0015}"/>
              </a:ext>
            </a:extLst>
          </p:cNvPr>
          <p:cNvSpPr/>
          <p:nvPr/>
        </p:nvSpPr>
        <p:spPr>
          <a:xfrm>
            <a:off x="1178794" y="5143843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887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7338" y="731769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mois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l’année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151391" y="2872899"/>
            <a:ext cx="507473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Ton </a:t>
            </a:r>
            <a:r>
              <a:rPr lang="en-US" sz="2800" dirty="0" err="1"/>
              <a:t>anniversaire</a:t>
            </a:r>
            <a:r>
              <a:rPr lang="en-US" sz="2800" dirty="0"/>
              <a:t>, </a:t>
            </a:r>
            <a:r>
              <a:rPr lang="en-US" sz="2800" dirty="0" err="1"/>
              <a:t>c’est</a:t>
            </a:r>
            <a:r>
              <a:rPr lang="en-US" sz="2800" dirty="0"/>
              <a:t> </a:t>
            </a:r>
            <a:r>
              <a:rPr lang="en-US" sz="2800" dirty="0" err="1"/>
              <a:t>quand</a:t>
            </a:r>
            <a:r>
              <a:rPr lang="en-US" sz="2800" dirty="0"/>
              <a:t> ?</a:t>
            </a:r>
          </a:p>
          <a:p>
            <a:pPr>
              <a:spcAft>
                <a:spcPts val="600"/>
              </a:spcAft>
            </a:pPr>
            <a:endParaRPr lang="en-US" sz="28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800" dirty="0"/>
              <a:t>La saison des pluies, c’est en …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3" r="13623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14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D8DE74F-0A60-AB61-0CB0-6AAAAA7246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690054"/>
            <a:ext cx="2076348" cy="1167946"/>
          </a:xfrm>
          <a:prstGeom prst="rect">
            <a:avLst/>
          </a:prstGeom>
        </p:spPr>
      </p:pic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4B67AEE2-EC28-8E00-321B-17613719B8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074390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8695176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711328-1A3D-472E-A3B0-C0A0A118D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4243995" cy="1639553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noAutofit/>
          </a:bodyPr>
          <a:lstStyle/>
          <a:p>
            <a:r>
              <a:rPr lang="fr-FR" sz="3600" b="1" dirty="0">
                <a:solidFill>
                  <a:schemeClr val="tx1"/>
                </a:solidFill>
              </a:rPr>
              <a:t>III. Vocabulaire: </a:t>
            </a:r>
            <a:br>
              <a:rPr lang="fr-FR" sz="3600" dirty="0">
                <a:solidFill>
                  <a:schemeClr val="tx1"/>
                </a:solidFill>
              </a:rPr>
            </a:br>
            <a:r>
              <a:rPr lang="fr-FR" sz="3600" dirty="0">
                <a:solidFill>
                  <a:schemeClr val="tx1"/>
                </a:solidFill>
              </a:rPr>
              <a:t>les mois </a:t>
            </a:r>
            <a:br>
              <a:rPr lang="fr-FR" sz="3600" dirty="0">
                <a:solidFill>
                  <a:schemeClr val="tx1"/>
                </a:solidFill>
              </a:rPr>
            </a:br>
            <a:r>
              <a:rPr lang="fr-FR" sz="3600" dirty="0">
                <a:solidFill>
                  <a:schemeClr val="tx1"/>
                </a:solidFill>
              </a:rPr>
              <a:t>et les saisons</a:t>
            </a:r>
          </a:p>
        </p:txBody>
      </p:sp>
      <p:pic>
        <p:nvPicPr>
          <p:cNvPr id="6" name="Picture 10" descr="Aucune description de photo disponible.">
            <a:extLst>
              <a:ext uri="{FF2B5EF4-FFF2-40B4-BE49-F238E27FC236}">
                <a16:creationId xmlns:a16="http://schemas.microsoft.com/office/drawing/2014/main" id="{380E2FD1-8E38-E72C-11DF-3953DA98ED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102" y="640080"/>
            <a:ext cx="6660108" cy="5577840"/>
          </a:xfrm>
          <a:prstGeom prst="rect">
            <a:avLst/>
          </a:prstGeom>
          <a:noFill/>
        </p:spPr>
      </p:pic>
      <p:pic>
        <p:nvPicPr>
          <p:cNvPr id="4" name="mp3-output-ttsfree(dot)com (13)">
            <a:hlinkClick r:id="" action="ppaction://media"/>
            <a:extLst>
              <a:ext uri="{FF2B5EF4-FFF2-40B4-BE49-F238E27FC236}">
                <a16:creationId xmlns:a16="http://schemas.microsoft.com/office/drawing/2014/main" id="{2E54DE26-4B09-00DC-6E7F-FA5ADF2BD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40626" y="3554182"/>
            <a:ext cx="304800" cy="304800"/>
          </a:xfrm>
          <a:prstGeom prst="rect">
            <a:avLst/>
          </a:prstGeom>
        </p:spPr>
      </p:pic>
      <p:pic>
        <p:nvPicPr>
          <p:cNvPr id="5" name="mp3-output-ttsfree(dot)com (14)">
            <a:hlinkClick r:id="" action="ppaction://media"/>
            <a:extLst>
              <a:ext uri="{FF2B5EF4-FFF2-40B4-BE49-F238E27FC236}">
                <a16:creationId xmlns:a16="http://schemas.microsoft.com/office/drawing/2014/main" id="{B0341B6B-81B9-7A98-3EA4-2B2B69B31A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20097" y="2122674"/>
            <a:ext cx="304800" cy="304800"/>
          </a:xfrm>
          <a:prstGeom prst="rect">
            <a:avLst/>
          </a:prstGeom>
        </p:spPr>
      </p:pic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063" y="5352247"/>
            <a:ext cx="1425937" cy="150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Espace réservé du contenu 4">
            <a:extLst>
              <a:ext uri="{FF2B5EF4-FFF2-40B4-BE49-F238E27FC236}">
                <a16:creationId xmlns:a16="http://schemas.microsoft.com/office/drawing/2014/main" id="{FA052226-F969-D595-AE76-3B62126754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3460284"/>
              </p:ext>
            </p:extLst>
          </p:nvPr>
        </p:nvGraphicFramePr>
        <p:xfrm>
          <a:off x="838200" y="2602523"/>
          <a:ext cx="3363997" cy="340138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363997">
                  <a:extLst>
                    <a:ext uri="{9D8B030D-6E8A-4147-A177-3AD203B41FA5}">
                      <a16:colId xmlns:a16="http://schemas.microsoft.com/office/drawing/2014/main" val="771929621"/>
                    </a:ext>
                  </a:extLst>
                </a:gridCol>
              </a:tblGrid>
              <a:tr h="874974">
                <a:tc>
                  <a:txBody>
                    <a:bodyPr/>
                    <a:lstStyle/>
                    <a:p>
                      <a:pPr algn="ctr"/>
                      <a:r>
                        <a:rPr lang="fr-FR" sz="3200" b="1" cap="none" spc="60" dirty="0">
                          <a:solidFill>
                            <a:schemeClr val="bg1"/>
                          </a:solidFill>
                        </a:rPr>
                        <a:t>La date</a:t>
                      </a:r>
                      <a:endParaRPr lang="fr-FR" sz="32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40670796"/>
                  </a:ext>
                </a:extLst>
              </a:tr>
              <a:tr h="491769">
                <a:tc>
                  <a:txBody>
                    <a:bodyPr/>
                    <a:lstStyle/>
                    <a:p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Vendredi 1</a:t>
                      </a:r>
                      <a:r>
                        <a:rPr lang="fr-FR" sz="2800" cap="none" spc="0" baseline="30000" dirty="0">
                          <a:solidFill>
                            <a:schemeClr val="tx1"/>
                          </a:solidFill>
                          <a:latin typeface="+mn-lt"/>
                        </a:rPr>
                        <a:t>er</a:t>
                      </a:r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février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91257393"/>
                  </a:ext>
                </a:extLst>
              </a:tr>
              <a:tr h="491769">
                <a:tc>
                  <a:txBody>
                    <a:bodyPr/>
                    <a:lstStyle/>
                    <a:p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Lundi 11 février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44110640"/>
                  </a:ext>
                </a:extLst>
              </a:tr>
              <a:tr h="491769">
                <a:tc>
                  <a:txBody>
                    <a:bodyPr/>
                    <a:lstStyle/>
                    <a:p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Vendredi 15 février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5139367"/>
                  </a:ext>
                </a:extLst>
              </a:tr>
              <a:tr h="491769">
                <a:tc>
                  <a:txBody>
                    <a:bodyPr/>
                    <a:lstStyle/>
                    <a:p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Lundi 4 mars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9351484"/>
                  </a:ext>
                </a:extLst>
              </a:tr>
              <a:tr h="491769">
                <a:tc>
                  <a:txBody>
                    <a:bodyPr/>
                    <a:lstStyle/>
                    <a:p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Samedi 23 mars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744377"/>
                  </a:ext>
                </a:extLst>
              </a:tr>
            </a:tbl>
          </a:graphicData>
        </a:graphic>
      </p:graphicFrame>
      <p:graphicFrame>
        <p:nvGraphicFramePr>
          <p:cNvPr id="9" name="Diagramme 3">
            <a:extLst>
              <a:ext uri="{FF2B5EF4-FFF2-40B4-BE49-F238E27FC236}">
                <a16:creationId xmlns:a16="http://schemas.microsoft.com/office/drawing/2014/main" id="{04DA238A-2C1E-F0E9-D17B-E489B6A3F1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716311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95092592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A690BD-AA9D-0EEA-F922-409A621B5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738257" cy="1325563"/>
          </a:xfrm>
        </p:spPr>
        <p:txBody>
          <a:bodyPr/>
          <a:lstStyle/>
          <a:p>
            <a:r>
              <a:rPr lang="fr-FR" b="1" dirty="0"/>
              <a:t>III. Vocabulaire : </a:t>
            </a:r>
            <a:r>
              <a:rPr lang="fr-FR" dirty="0"/>
              <a:t>Dire la date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1BB1AD4-E948-9B32-4976-DD1C4C332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1CA64197-09F4-B2F5-B684-D4662B180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75131" y="1690688"/>
            <a:ext cx="4695512" cy="312079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F3254EEA-DB32-FC05-E17B-AF57E0878D56}"/>
              </a:ext>
            </a:extLst>
          </p:cNvPr>
          <p:cNvSpPr txBox="1">
            <a:spLocks/>
          </p:cNvSpPr>
          <p:nvPr/>
        </p:nvSpPr>
        <p:spPr>
          <a:xfrm>
            <a:off x="838200" y="1574574"/>
            <a:ext cx="5920991" cy="47351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Pour dire </a:t>
            </a:r>
            <a:r>
              <a:rPr lang="en-US" sz="2200" dirty="0" err="1"/>
              <a:t>une</a:t>
            </a:r>
            <a:r>
              <a:rPr lang="en-US" sz="2200" b="1" dirty="0"/>
              <a:t> date</a:t>
            </a:r>
          </a:p>
          <a:p>
            <a:r>
              <a:rPr lang="en-US" sz="2200" dirty="0">
                <a:solidFill>
                  <a:srgbClr val="FF0000"/>
                </a:solidFill>
              </a:rPr>
              <a:t>le + </a:t>
            </a:r>
            <a:r>
              <a:rPr lang="en-US" sz="2200" dirty="0">
                <a:solidFill>
                  <a:srgbClr val="00B050"/>
                </a:solidFill>
              </a:rPr>
              <a:t>jour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>
                <a:solidFill>
                  <a:srgbClr val="00B050"/>
                </a:solidFill>
              </a:rPr>
              <a:t>/ </a:t>
            </a:r>
            <a:r>
              <a:rPr lang="en-US" sz="2200" dirty="0" err="1">
                <a:solidFill>
                  <a:srgbClr val="00B050"/>
                </a:solidFill>
              </a:rPr>
              <a:t>mois</a:t>
            </a:r>
            <a:endParaRPr lang="en-US" sz="2200" dirty="0">
              <a:solidFill>
                <a:srgbClr val="00B050"/>
              </a:solidFill>
            </a:endParaRPr>
          </a:p>
          <a:p>
            <a:r>
              <a:rPr lang="en-US" sz="2200" dirty="0"/>
              <a:t>04/04 = Nous </a:t>
            </a:r>
            <a:r>
              <a:rPr lang="en-US" sz="2200" dirty="0" err="1"/>
              <a:t>sommes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FF0000"/>
                </a:solidFill>
              </a:rPr>
              <a:t>le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00B050"/>
                </a:solidFill>
              </a:rPr>
              <a:t>4 </a:t>
            </a:r>
            <a:r>
              <a:rPr lang="en-US" sz="2200" dirty="0" err="1">
                <a:solidFill>
                  <a:srgbClr val="00B050"/>
                </a:solidFill>
              </a:rPr>
              <a:t>avril</a:t>
            </a:r>
            <a:r>
              <a:rPr lang="en-US" sz="2200" dirty="0"/>
              <a:t>.</a:t>
            </a:r>
          </a:p>
          <a:p>
            <a:r>
              <a:rPr lang="en-US" sz="2200" dirty="0"/>
              <a:t>01/06 = Nous </a:t>
            </a:r>
            <a:r>
              <a:rPr lang="en-US" sz="2200" dirty="0" err="1"/>
              <a:t>sommes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FF0000"/>
                </a:solidFill>
              </a:rPr>
              <a:t>le</a:t>
            </a:r>
            <a:r>
              <a:rPr lang="en-US" sz="2200" dirty="0"/>
              <a:t> premier </a:t>
            </a:r>
            <a:r>
              <a:rPr lang="en-US" sz="2200" dirty="0" err="1"/>
              <a:t>juin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endParaRPr lang="fr-FR" sz="2200" u="sng" dirty="0"/>
          </a:p>
          <a:p>
            <a:pPr marL="0" indent="0">
              <a:buNone/>
            </a:pPr>
            <a:r>
              <a:rPr lang="fr-FR" sz="2200" u="sng" dirty="0"/>
              <a:t>Exemples</a:t>
            </a:r>
            <a:r>
              <a:rPr lang="fr-FR" sz="2200" dirty="0"/>
              <a:t> </a:t>
            </a:r>
          </a:p>
          <a:p>
            <a:pPr marL="0" indent="0">
              <a:buNone/>
            </a:pPr>
            <a:r>
              <a:rPr lang="fr-FR" sz="2200" dirty="0"/>
              <a:t>(Saison, mois) Noël, c’est…</a:t>
            </a:r>
          </a:p>
          <a:p>
            <a:pPr marL="0" indent="0">
              <a:buNone/>
            </a:pPr>
            <a:r>
              <a:rPr lang="fr-FR" sz="2200" dirty="0"/>
              <a:t>(Année) La prochaine coupe du monde, c’est …</a:t>
            </a:r>
          </a:p>
          <a:p>
            <a:pPr marL="0" indent="0">
              <a:buNone/>
            </a:pPr>
            <a:r>
              <a:rPr lang="fr-FR" sz="2200" dirty="0"/>
              <a:t>(</a:t>
            </a:r>
            <a:r>
              <a:rPr lang="fr-FR" sz="2200" b="1" dirty="0"/>
              <a:t>Période</a:t>
            </a:r>
            <a:r>
              <a:rPr lang="fr-FR" sz="2200" dirty="0"/>
              <a:t>) Les vacances du Têt, c’est …</a:t>
            </a:r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19A326-CA83-6595-9F28-DBCAD750B547}"/>
              </a:ext>
            </a:extLst>
          </p:cNvPr>
          <p:cNvSpPr/>
          <p:nvPr/>
        </p:nvSpPr>
        <p:spPr>
          <a:xfrm>
            <a:off x="1086114" y="1974333"/>
            <a:ext cx="4403077" cy="11521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2" descr="Cat Kitty Sticker by 궁디팡팡 캣페스타">
            <a:extLst>
              <a:ext uri="{FF2B5EF4-FFF2-40B4-BE49-F238E27FC236}">
                <a16:creationId xmlns:a16="http://schemas.microsoft.com/office/drawing/2014/main" id="{15D0A0B2-8BB3-A2C0-EA74-8EE2A59C28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723" y="5189453"/>
            <a:ext cx="1642409" cy="164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8A19B62-7D77-0DA4-D95C-778A9216FB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89" y="5332414"/>
            <a:ext cx="5639755" cy="1097415"/>
          </a:xfrm>
          <a:prstGeom prst="rect">
            <a:avLst/>
          </a:prstGeom>
        </p:spPr>
      </p:pic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F415702E-7085-C9CE-B385-F60F0123BD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716311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7205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8C9FFC-5F91-F43A-A415-D46CA6801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Lisez et répondez avec votre voisin(e).</a:t>
            </a:r>
          </a:p>
        </p:txBody>
      </p:sp>
      <p:pic>
        <p:nvPicPr>
          <p:cNvPr id="4" name="Picture 18">
            <a:extLst>
              <a:ext uri="{FF2B5EF4-FFF2-40B4-BE49-F238E27FC236}">
                <a16:creationId xmlns:a16="http://schemas.microsoft.com/office/drawing/2014/main" id="{A0BCDABF-5C7B-5258-179A-76B4A04CCB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4487" t="47466" b="7418"/>
          <a:stretch/>
        </p:blipFill>
        <p:spPr bwMode="auto">
          <a:xfrm>
            <a:off x="4777316" y="1164307"/>
            <a:ext cx="6780700" cy="452705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AC3F7E8C-3030-8B86-FCDA-726553407C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191461"/>
            <a:ext cx="2962736" cy="1666539"/>
          </a:xfrm>
          <a:prstGeom prst="rect">
            <a:avLst/>
          </a:prstGeom>
        </p:spPr>
      </p:pic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D1536A42-E84E-6D30-43C4-BAE00C2AAE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716311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4114670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CF73C51-7283-F7F3-6533-367683984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Lisez et répondez avec votre voisin(e).</a:t>
            </a:r>
          </a:p>
        </p:txBody>
      </p:sp>
      <p:pic>
        <p:nvPicPr>
          <p:cNvPr id="4" name="Picture 19">
            <a:extLst>
              <a:ext uri="{FF2B5EF4-FFF2-40B4-BE49-F238E27FC236}">
                <a16:creationId xmlns:a16="http://schemas.microsoft.com/office/drawing/2014/main" id="{D61180BE-F642-8E47-17C6-177418B3C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26201" b="29271"/>
          <a:stretch/>
        </p:blipFill>
        <p:spPr bwMode="auto">
          <a:xfrm>
            <a:off x="4777316" y="1294047"/>
            <a:ext cx="6780700" cy="426757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42EC21B-4F45-0AF2-7116-AF3D8536EF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191461"/>
            <a:ext cx="2962736" cy="1666539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5361B76F-6547-F91A-9D4D-DC212C0DD7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716311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9455455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0669B7B-35BF-B889-AB61-766E78C1A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1,2 p.52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4BA8F30-BE8D-60D5-08B3-AFAB5FEECF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67" y="2032097"/>
            <a:ext cx="10905066" cy="368045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81D8B5-702A-3CCB-A487-B6E7C18CE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205F234A-6E25-B7F1-29DC-559EF76CF8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37420" y="412376"/>
            <a:ext cx="2354580" cy="1324451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8C181395-E4B9-5672-00CB-3D7D1A9867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716311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01060268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U3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Tell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what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like or dislike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Talk about hobbies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Make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an interview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C2A4085-FE26-3806-E84B-F762315303A8}"/>
              </a:ext>
            </a:extLst>
          </p:cNvPr>
          <p:cNvSpPr txBox="1"/>
          <p:nvPr/>
        </p:nvSpPr>
        <p:spPr>
          <a:xfrm>
            <a:off x="477981" y="2481026"/>
            <a:ext cx="495507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Les mois de l’année </a:t>
            </a:r>
          </a:p>
          <a:p>
            <a:pPr marL="0" indent="0">
              <a:buNone/>
            </a:pPr>
            <a:r>
              <a:rPr lang="fr-FR" dirty="0">
                <a:hlinkClick r:id="rId3"/>
              </a:rPr>
              <a:t>https://play.kahoot.it/v2/?quizId=236b0c82-be29-4292-a328-c2cbef98011f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Le calendrier et la date</a:t>
            </a:r>
          </a:p>
          <a:p>
            <a:pPr marL="0" indent="0">
              <a:buNone/>
            </a:pPr>
            <a:r>
              <a:rPr lang="fr-FR" dirty="0">
                <a:hlinkClick r:id="rId4"/>
              </a:rPr>
              <a:t>https://create.kahoot.it/details/9511dd47-e6d4-4d28-a56d-10eafd98c251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73D1DA80-ACBD-4C29-3F52-960B010189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716311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746283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mois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l’année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151391" y="2872899"/>
            <a:ext cx="507473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Ton </a:t>
            </a:r>
            <a:r>
              <a:rPr lang="en-US" sz="2800" dirty="0" err="1"/>
              <a:t>anniversaire</a:t>
            </a:r>
            <a:r>
              <a:rPr lang="en-US" sz="2800" dirty="0"/>
              <a:t>, </a:t>
            </a:r>
            <a:r>
              <a:rPr lang="en-US" sz="2800" dirty="0" err="1"/>
              <a:t>c’est</a:t>
            </a:r>
            <a:r>
              <a:rPr lang="en-US" sz="2800" dirty="0"/>
              <a:t> </a:t>
            </a:r>
            <a:r>
              <a:rPr lang="en-US" sz="2800" dirty="0" err="1"/>
              <a:t>quand</a:t>
            </a:r>
            <a:r>
              <a:rPr lang="en-US" sz="2800" dirty="0"/>
              <a:t> ?</a:t>
            </a:r>
          </a:p>
          <a:p>
            <a:pPr>
              <a:spcAft>
                <a:spcPts val="600"/>
              </a:spcAft>
            </a:pPr>
            <a:endParaRPr lang="en-US" sz="28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800" dirty="0"/>
              <a:t>La saison des pluies, c’est en …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3" r="13623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21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EB0A846A-192E-46CA-E8FC-C5837747FA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690054"/>
            <a:ext cx="2076348" cy="1167946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7DFC7CB3-D633-1DC2-7CD6-413A4AB133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716311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2732462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CC30992-01C8-2325-F48D-F5C05D172C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0039" y="412376"/>
            <a:ext cx="2261961" cy="1272353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86E65CEB-3DE7-328E-93A3-0FEA38D0A5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716311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et décrire mon collège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3100706"/>
              </p:ext>
            </p:extLst>
          </p:nvPr>
        </p:nvGraphicFramePr>
        <p:xfrm>
          <a:off x="632372" y="3257439"/>
          <a:ext cx="10944000" cy="2678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0DC945-68BA-241C-4F45-2C796DB881D8}"/>
              </a:ext>
            </a:extLst>
          </p:cNvPr>
          <p:cNvSpPr/>
          <p:nvPr/>
        </p:nvSpPr>
        <p:spPr>
          <a:xfrm>
            <a:off x="4502565" y="4788652"/>
            <a:ext cx="3248064" cy="3058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81E7E0C-0E22-4A87-ED51-B627B702DF5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29457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6353844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Demander le lieu et le moment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5" y="1707844"/>
            <a:ext cx="6353844" cy="48090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Salut Arthur, la finale des jeux </a:t>
            </a:r>
            <a:r>
              <a:rPr lang="en-US" sz="2800" dirty="0" err="1"/>
              <a:t>olympiques</a:t>
            </a:r>
            <a:r>
              <a:rPr lang="en-US" sz="2800" dirty="0"/>
              <a:t> de VAS, </a:t>
            </a:r>
            <a:r>
              <a:rPr lang="en-US" sz="2800" dirty="0" err="1"/>
              <a:t>c’est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où</a:t>
            </a:r>
            <a:r>
              <a:rPr lang="en-US" sz="2800" dirty="0"/>
              <a:t> ?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Salut Nicolas!  </a:t>
            </a:r>
            <a:r>
              <a:rPr lang="en-US" sz="2800" dirty="0" err="1"/>
              <a:t>C’est</a:t>
            </a:r>
            <a:r>
              <a:rPr lang="en-US" sz="2800" dirty="0"/>
              <a:t> au campus Sala !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Ah super ! Et </a:t>
            </a:r>
            <a:r>
              <a:rPr lang="en-US" sz="2800" dirty="0" err="1"/>
              <a:t>c’est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quand</a:t>
            </a:r>
            <a:r>
              <a:rPr lang="en-US" sz="2800" dirty="0"/>
              <a:t> ?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 err="1"/>
              <a:t>C’est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le</a:t>
            </a:r>
            <a:r>
              <a:rPr lang="en-US" sz="2800" dirty="0"/>
              <a:t> 25 mars 2023, et </a:t>
            </a:r>
            <a:r>
              <a:rPr lang="en-US" sz="2800" dirty="0" err="1"/>
              <a:t>c’est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de</a:t>
            </a:r>
            <a:r>
              <a:rPr lang="en-US" sz="2800" dirty="0"/>
              <a:t> 7h </a:t>
            </a:r>
            <a:r>
              <a:rPr lang="en-US" sz="2800" dirty="0">
                <a:solidFill>
                  <a:srgbClr val="FF0000"/>
                </a:solidFill>
              </a:rPr>
              <a:t>à</a:t>
            </a:r>
            <a:r>
              <a:rPr lang="en-US" sz="2800" dirty="0"/>
              <a:t> 13h !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1" b="15758"/>
          <a:stretch/>
        </p:blipFill>
        <p:spPr bwMode="auto">
          <a:xfrm>
            <a:off x="6631459" y="411052"/>
            <a:ext cx="5560541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24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4481171" y="2542688"/>
            <a:ext cx="376762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EE00F9-1B01-31A7-E0C2-E9382A4A7B4A}"/>
              </a:ext>
            </a:extLst>
          </p:cNvPr>
          <p:cNvSpPr/>
          <p:nvPr/>
        </p:nvSpPr>
        <p:spPr>
          <a:xfrm>
            <a:off x="3471955" y="3986859"/>
            <a:ext cx="1009215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0F2D14-66EF-4D48-B23E-D77199149329}"/>
              </a:ext>
            </a:extLst>
          </p:cNvPr>
          <p:cNvSpPr/>
          <p:nvPr/>
        </p:nvSpPr>
        <p:spPr>
          <a:xfrm>
            <a:off x="1592355" y="4702901"/>
            <a:ext cx="323531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9926C-590B-11DD-3DBB-4ECBE84A48AA}"/>
              </a:ext>
            </a:extLst>
          </p:cNvPr>
          <p:cNvSpPr/>
          <p:nvPr/>
        </p:nvSpPr>
        <p:spPr>
          <a:xfrm>
            <a:off x="5428422" y="4702901"/>
            <a:ext cx="323531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09B325-AA35-9805-E101-AF4DBCBFA064}"/>
              </a:ext>
            </a:extLst>
          </p:cNvPr>
          <p:cNvSpPr/>
          <p:nvPr/>
        </p:nvSpPr>
        <p:spPr>
          <a:xfrm>
            <a:off x="6303201" y="4702901"/>
            <a:ext cx="323531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04EBAB0A-802F-1EC2-46F8-EDBDB1BA3A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780314"/>
            <a:ext cx="1915886" cy="1077686"/>
          </a:xfrm>
          <a:prstGeom prst="rect">
            <a:avLst/>
          </a:prstGeom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5987E2EE-B7F6-F7E8-982C-3FB765A6A2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584702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5561410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339125-F951-6F02-E023-DA9A00314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6691"/>
            <a:ext cx="10515600" cy="803997"/>
          </a:xfrm>
        </p:spPr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Poser des questions avec « </a:t>
            </a:r>
            <a:r>
              <a:rPr lang="fr-FR" i="1" dirty="0"/>
              <a:t>où , quand »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953A3FE1-1063-7001-9CE7-C30626A7A0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4794289"/>
              </p:ext>
            </p:extLst>
          </p:nvPr>
        </p:nvGraphicFramePr>
        <p:xfrm>
          <a:off x="556097" y="1845447"/>
          <a:ext cx="7255214" cy="398691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627607">
                  <a:extLst>
                    <a:ext uri="{9D8B030D-6E8A-4147-A177-3AD203B41FA5}">
                      <a16:colId xmlns:a16="http://schemas.microsoft.com/office/drawing/2014/main" val="3273234383"/>
                    </a:ext>
                  </a:extLst>
                </a:gridCol>
                <a:gridCol w="3627607">
                  <a:extLst>
                    <a:ext uri="{9D8B030D-6E8A-4147-A177-3AD203B41FA5}">
                      <a16:colId xmlns:a16="http://schemas.microsoft.com/office/drawing/2014/main" val="2314788427"/>
                    </a:ext>
                  </a:extLst>
                </a:gridCol>
              </a:tblGrid>
              <a:tr h="996048">
                <a:tc gridSpan="2">
                  <a:txBody>
                    <a:bodyPr/>
                    <a:lstStyle/>
                    <a:p>
                      <a:pPr algn="ctr"/>
                      <a:r>
                        <a:rPr lang="fr-FR" sz="3600" b="1" cap="none" spc="60" dirty="0">
                          <a:solidFill>
                            <a:schemeClr val="bg1"/>
                          </a:solidFill>
                        </a:rPr>
                        <a:t>Poser des questions</a:t>
                      </a:r>
                      <a:endParaRPr lang="fr-FR" sz="36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32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27742523"/>
                  </a:ext>
                </a:extLst>
              </a:tr>
              <a:tr h="559819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où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quand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03094000"/>
                  </a:ext>
                </a:extLst>
              </a:tr>
              <a:tr h="559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accent6"/>
                          </a:solidFill>
                          <a:latin typeface="+mn-lt"/>
                        </a:rPr>
                        <a:t>Dans la salle 22.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accent6"/>
                          </a:solidFill>
                          <a:latin typeface="+mn-lt"/>
                        </a:rPr>
                        <a:t>Du 1</a:t>
                      </a:r>
                      <a:r>
                        <a:rPr lang="fr-FR" sz="2400" cap="none" spc="0" baseline="30000" dirty="0">
                          <a:solidFill>
                            <a:schemeClr val="accent6"/>
                          </a:solidFill>
                          <a:latin typeface="+mn-lt"/>
                        </a:rPr>
                        <a:t>er</a:t>
                      </a:r>
                      <a:r>
                        <a:rPr lang="fr-FR" sz="2400" cap="none" spc="0" dirty="0">
                          <a:solidFill>
                            <a:schemeClr val="accent6"/>
                          </a:solidFill>
                          <a:latin typeface="+mn-lt"/>
                        </a:rPr>
                        <a:t> au 15 février, le midi.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3739335"/>
                  </a:ext>
                </a:extLst>
              </a:tr>
              <a:tr h="695389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8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5254308"/>
                  </a:ext>
                </a:extLst>
              </a:tr>
              <a:tr h="994842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On pose une question sur un lieu avec le mot interrogatif «</a:t>
                      </a:r>
                      <a:r>
                        <a:rPr lang="fr-FR" sz="24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 Où 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»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On pose une question sur un moment avec le mot interrogatif «</a:t>
                      </a:r>
                      <a:r>
                        <a:rPr lang="fr-FR" sz="24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 Quand 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»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151146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416F8A7-6B18-00F3-51DC-140FBEF56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9735DF-7127-4AB8-6F53-602A8F53A662}"/>
              </a:ext>
            </a:extLst>
          </p:cNvPr>
          <p:cNvSpPr/>
          <p:nvPr/>
        </p:nvSpPr>
        <p:spPr>
          <a:xfrm>
            <a:off x="1277803" y="2900907"/>
            <a:ext cx="348523" cy="41938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62A3CA-98E8-BC76-04E1-237135536345}"/>
              </a:ext>
            </a:extLst>
          </p:cNvPr>
          <p:cNvSpPr/>
          <p:nvPr/>
        </p:nvSpPr>
        <p:spPr>
          <a:xfrm>
            <a:off x="991147" y="5027538"/>
            <a:ext cx="511082" cy="41938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A8A2FE-2753-B70A-29C6-B7983F0611E3}"/>
              </a:ext>
            </a:extLst>
          </p:cNvPr>
          <p:cNvSpPr/>
          <p:nvPr/>
        </p:nvSpPr>
        <p:spPr>
          <a:xfrm>
            <a:off x="4920890" y="2900907"/>
            <a:ext cx="820236" cy="4193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0C310B-E81A-6FB5-F621-CA02FC5B1645}"/>
              </a:ext>
            </a:extLst>
          </p:cNvPr>
          <p:cNvSpPr/>
          <p:nvPr/>
        </p:nvSpPr>
        <p:spPr>
          <a:xfrm>
            <a:off x="4604485" y="5050114"/>
            <a:ext cx="1136641" cy="4193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BCD543-9D33-8DEC-95A2-A8EEE838C66D}"/>
              </a:ext>
            </a:extLst>
          </p:cNvPr>
          <p:cNvSpPr/>
          <p:nvPr/>
        </p:nvSpPr>
        <p:spPr>
          <a:xfrm>
            <a:off x="548671" y="4605747"/>
            <a:ext cx="3631320" cy="12266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4DE29E-7B69-E2E4-1FB6-0C6CA6644A82}"/>
              </a:ext>
            </a:extLst>
          </p:cNvPr>
          <p:cNvSpPr/>
          <p:nvPr/>
        </p:nvSpPr>
        <p:spPr>
          <a:xfrm>
            <a:off x="4179991" y="4605747"/>
            <a:ext cx="3631320" cy="12266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EF47347-EE13-B134-0D77-D4503BBDC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486" y="2765987"/>
            <a:ext cx="3758184" cy="3066378"/>
          </a:xfrm>
          <a:prstGeom prst="rect">
            <a:avLst/>
          </a:prstGeom>
        </p:spPr>
      </p:pic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C1499EDD-1C98-5FF6-9B3F-78EB7ADD56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5143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920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>
            <a:extLst>
              <a:ext uri="{FF2B5EF4-FFF2-40B4-BE49-F238E27FC236}">
                <a16:creationId xmlns:a16="http://schemas.microsoft.com/office/drawing/2014/main" id="{0451AD04-F0FC-3884-CAD8-6EA9E4055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616032"/>
            <a:ext cx="10905066" cy="362593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Diagramme 3">
            <a:extLst>
              <a:ext uri="{FF2B5EF4-FFF2-40B4-BE49-F238E27FC236}">
                <a16:creationId xmlns:a16="http://schemas.microsoft.com/office/drawing/2014/main" id="{3161829C-468A-CE92-504F-8C793DA5FE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5143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1034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D8F96-383D-D093-2ACA-848FC202F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B8840-FCD0-7B43-F7B4-4E4098AFF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Fill in the </a:t>
            </a:r>
            <a:r>
              <a:rPr lang="fr-FR" dirty="0" err="1"/>
              <a:t>blanks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the </a:t>
            </a:r>
            <a:r>
              <a:rPr lang="fr-FR" dirty="0" err="1"/>
              <a:t>appropriate</a:t>
            </a:r>
            <a:r>
              <a:rPr lang="fr-FR" dirty="0"/>
              <a:t> question </a:t>
            </a:r>
            <a:r>
              <a:rPr lang="fr-FR" dirty="0" err="1"/>
              <a:t>words</a:t>
            </a:r>
            <a:r>
              <a:rPr lang="fr-FR" dirty="0"/>
              <a:t> « où » or « quand » </a:t>
            </a:r>
            <a:r>
              <a:rPr lang="fr-FR" dirty="0" err="1"/>
              <a:t>then</a:t>
            </a:r>
            <a:r>
              <a:rPr lang="fr-FR" dirty="0"/>
              <a:t> </a:t>
            </a:r>
            <a:r>
              <a:rPr lang="fr-FR" dirty="0" err="1"/>
              <a:t>answer</a:t>
            </a:r>
            <a:r>
              <a:rPr lang="fr-FR" dirty="0"/>
              <a:t> !</a:t>
            </a:r>
          </a:p>
          <a:p>
            <a:endParaRPr lang="fr-FR" dirty="0"/>
          </a:p>
          <a:p>
            <a:r>
              <a:rPr lang="fr-FR" dirty="0"/>
              <a:t>1. ___________ est-ce que tu vas à l'école? </a:t>
            </a:r>
          </a:p>
          <a:p>
            <a:r>
              <a:rPr lang="fr-FR" dirty="0"/>
              <a:t>2. ___________ est-ce que tu fais tes devoirs?</a:t>
            </a:r>
          </a:p>
          <a:p>
            <a:r>
              <a:rPr lang="fr-FR" dirty="0"/>
              <a:t>3. ___________ est-ce que tu manges le déjeuner?</a:t>
            </a:r>
          </a:p>
          <a:p>
            <a:r>
              <a:rPr lang="fr-FR" dirty="0"/>
              <a:t>4. ___________ est-ce que tu joues au football?</a:t>
            </a:r>
          </a:p>
          <a:p>
            <a:r>
              <a:rPr lang="fr-FR" dirty="0"/>
              <a:t>5. ___________ est-ce que tu regardes la télévision?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06B007-7BCE-C849-2A78-875E81BBA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27</a:t>
            </a:fld>
            <a:endParaRPr lang="en-US"/>
          </a:p>
        </p:txBody>
      </p:sp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6CBDEFA9-188A-A9F8-D8C1-EB87F4718B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5143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74617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0005AC1-99EA-4A8E-0D2A-E916A7D20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Pratique ton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français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pic>
        <p:nvPicPr>
          <p:cNvPr id="6" name="Image 5" descr="Une image contenant texte, Police, capture d’écran, ligne&#10;&#10;Description générée automatiquement">
            <a:extLst>
              <a:ext uri="{FF2B5EF4-FFF2-40B4-BE49-F238E27FC236}">
                <a16:creationId xmlns:a16="http://schemas.microsoft.com/office/drawing/2014/main" id="{F18E30C0-E679-5EE2-D716-34927575A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67" y="2754557"/>
            <a:ext cx="10905066" cy="223553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B5D8B6-8934-E5B7-988D-CF3D23A71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6FF356-8675-F4B2-62AF-C3AFD21FB1FA}"/>
              </a:ext>
            </a:extLst>
          </p:cNvPr>
          <p:cNvSpPr/>
          <p:nvPr/>
        </p:nvSpPr>
        <p:spPr>
          <a:xfrm>
            <a:off x="9980579" y="2412460"/>
            <a:ext cx="1867710" cy="11284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F632A5A-1343-BECE-4A47-451983B744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29264" y="412376"/>
            <a:ext cx="2962736" cy="1666539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E73D7E9A-55E6-2B8F-9A09-6CB0BDEA6A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5143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91139387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088400B-CDB4-8760-706E-6C2991CDA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000">
                <a:solidFill>
                  <a:srgbClr val="FFFFFF"/>
                </a:solidFill>
              </a:rPr>
              <a:t>LE 1,2 p.55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3C04131-1566-4D9F-C483-D116EA0EEB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748" y="2576000"/>
            <a:ext cx="5131088" cy="320848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435DBD9-0FBA-C8DA-5144-C7A5766A90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5165" y="2217815"/>
            <a:ext cx="3727976" cy="3997831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07D139D-C6C9-26E9-56DD-47F13425E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31079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29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1" name="EXPLORE_1_LE_PISTE079">
            <a:hlinkClick r:id="" action="ppaction://media"/>
            <a:extLst>
              <a:ext uri="{FF2B5EF4-FFF2-40B4-BE49-F238E27FC236}">
                <a16:creationId xmlns:a16="http://schemas.microsoft.com/office/drawing/2014/main" id="{CFF4DAEF-DEE9-A58C-BB55-9D94A4756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22858" y="2861401"/>
            <a:ext cx="304800" cy="304800"/>
          </a:xfrm>
          <a:prstGeom prst="rect">
            <a:avLst/>
          </a:prstGeom>
        </p:spPr>
      </p:pic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76BC759-2EE9-B213-A239-7954A50879F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22538" y="420488"/>
            <a:ext cx="2069460" cy="1164071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1501B445-5025-6D70-E314-15C63FCB6B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5143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48712829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8" y="689866"/>
            <a:ext cx="3440186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Start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10" y="1789339"/>
            <a:ext cx="5481213" cy="45335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400" dirty="0"/>
              <a:t>À VAS, les élèves vont à l’école du </a:t>
            </a:r>
            <a:r>
              <a:rPr lang="fr-FR" sz="2400" dirty="0">
                <a:solidFill>
                  <a:srgbClr val="FF0000"/>
                </a:solidFill>
              </a:rPr>
              <a:t>mois</a:t>
            </a:r>
            <a:r>
              <a:rPr lang="fr-FR" sz="2400" dirty="0"/>
              <a:t> d’août au </a:t>
            </a:r>
            <a:r>
              <a:rPr lang="fr-FR" sz="2400" dirty="0">
                <a:solidFill>
                  <a:srgbClr val="FF0000"/>
                </a:solidFill>
              </a:rPr>
              <a:t>mois</a:t>
            </a:r>
            <a:r>
              <a:rPr lang="fr-FR" sz="2400" dirty="0"/>
              <a:t> de juin pendant 187 </a:t>
            </a:r>
            <a:r>
              <a:rPr lang="fr-FR" sz="2400" dirty="0">
                <a:solidFill>
                  <a:srgbClr val="FF0000"/>
                </a:solidFill>
              </a:rPr>
              <a:t>jours</a:t>
            </a:r>
            <a:r>
              <a:rPr lang="fr-FR" sz="2400" dirty="0"/>
              <a:t>. Ils ont environ deux </a:t>
            </a:r>
            <a:r>
              <a:rPr lang="fr-FR" sz="2400" dirty="0">
                <a:solidFill>
                  <a:srgbClr val="FF0000"/>
                </a:solidFill>
              </a:rPr>
              <a:t>semaines</a:t>
            </a:r>
            <a:r>
              <a:rPr lang="fr-FR" sz="2400" dirty="0"/>
              <a:t> de vacances à Noël, deux autres </a:t>
            </a:r>
            <a:r>
              <a:rPr lang="fr-FR" sz="2400" dirty="0">
                <a:solidFill>
                  <a:srgbClr val="FF0000"/>
                </a:solidFill>
              </a:rPr>
              <a:t>semaines</a:t>
            </a:r>
            <a:r>
              <a:rPr lang="fr-FR" sz="2400" dirty="0"/>
              <a:t> pour la fête du Têt et dix </a:t>
            </a:r>
            <a:r>
              <a:rPr lang="fr-FR" sz="2400" dirty="0">
                <a:solidFill>
                  <a:srgbClr val="FF0000"/>
                </a:solidFill>
              </a:rPr>
              <a:t>semaines</a:t>
            </a:r>
            <a:r>
              <a:rPr lang="fr-FR" sz="2400" dirty="0"/>
              <a:t> de vacances d’été.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3" r="25093"/>
          <a:stretch/>
        </p:blipFill>
        <p:spPr bwMode="auto">
          <a:xfrm>
            <a:off x="6186389" y="719895"/>
            <a:ext cx="5682455" cy="5927870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39D6538-13FE-5D3D-A629-20015EE42727}"/>
              </a:ext>
            </a:extLst>
          </p:cNvPr>
          <p:cNvSpPr/>
          <p:nvPr/>
        </p:nvSpPr>
        <p:spPr>
          <a:xfrm>
            <a:off x="4901603" y="2889888"/>
            <a:ext cx="681074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F66D217-32BE-0FEB-1629-97DDE6E49D3D}"/>
              </a:ext>
            </a:extLst>
          </p:cNvPr>
          <p:cNvSpPr/>
          <p:nvPr/>
        </p:nvSpPr>
        <p:spPr>
          <a:xfrm>
            <a:off x="1545017" y="2824005"/>
            <a:ext cx="681073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8ADE74E-120A-B0A0-AD19-A048D11EE9D3}"/>
              </a:ext>
            </a:extLst>
          </p:cNvPr>
          <p:cNvSpPr/>
          <p:nvPr/>
        </p:nvSpPr>
        <p:spPr>
          <a:xfrm>
            <a:off x="5014903" y="2087230"/>
            <a:ext cx="681073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C7C936-FFE1-B874-A852-3CE33CFD2889}"/>
              </a:ext>
            </a:extLst>
          </p:cNvPr>
          <p:cNvSpPr/>
          <p:nvPr/>
        </p:nvSpPr>
        <p:spPr>
          <a:xfrm>
            <a:off x="2856894" y="3603541"/>
            <a:ext cx="120430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C405EF-4546-E573-6426-05417BC8777C}"/>
              </a:ext>
            </a:extLst>
          </p:cNvPr>
          <p:cNvSpPr/>
          <p:nvPr/>
        </p:nvSpPr>
        <p:spPr>
          <a:xfrm>
            <a:off x="2856894" y="4333708"/>
            <a:ext cx="120430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4963C96-C4E3-83DA-3F21-F333B4750E92}"/>
              </a:ext>
            </a:extLst>
          </p:cNvPr>
          <p:cNvSpPr/>
          <p:nvPr/>
        </p:nvSpPr>
        <p:spPr>
          <a:xfrm>
            <a:off x="1885553" y="5083151"/>
            <a:ext cx="120430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F1EE3E3-B131-083A-E9D3-3827BEADAD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5565242"/>
            <a:ext cx="2261961" cy="127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936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D69EA7-3B3F-DB47-5D36-5981F0FB771A}"/>
              </a:ext>
            </a:extLst>
          </p:cNvPr>
          <p:cNvSpPr txBox="1"/>
          <p:nvPr/>
        </p:nvSpPr>
        <p:spPr>
          <a:xfrm>
            <a:off x="630620" y="2731491"/>
            <a:ext cx="72271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Les mots interrogatifs: Qui, Où, Quand, À quelle heure</a:t>
            </a:r>
            <a:endParaRPr lang="fr-FR" dirty="0"/>
          </a:p>
          <a:p>
            <a:r>
              <a:rPr lang="fr-FR" dirty="0">
                <a:hlinkClick r:id="rId3"/>
              </a:rPr>
              <a:t>https://create.kahoot.it/details/f6c1e314-10bf-4502-ba75-7090d168f3bc</a:t>
            </a: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78910D1-2468-FEC0-16EA-DE85C5A7B5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5143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50768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6353844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Demander le lieu et le moment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5" y="1707844"/>
            <a:ext cx="6353844" cy="48090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Salut Arthur, la finale des jeux </a:t>
            </a:r>
            <a:r>
              <a:rPr lang="en-US" sz="2800" dirty="0" err="1"/>
              <a:t>olympiques</a:t>
            </a:r>
            <a:r>
              <a:rPr lang="en-US" sz="2800" dirty="0"/>
              <a:t> de VAS, </a:t>
            </a:r>
            <a:r>
              <a:rPr lang="en-US" sz="2800" dirty="0" err="1"/>
              <a:t>c’est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où</a:t>
            </a:r>
            <a:r>
              <a:rPr lang="en-US" sz="2800" dirty="0"/>
              <a:t> ?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Salut Nicolas!  </a:t>
            </a:r>
            <a:r>
              <a:rPr lang="en-US" sz="2800" dirty="0" err="1"/>
              <a:t>C’est</a:t>
            </a:r>
            <a:r>
              <a:rPr lang="en-US" sz="2800" dirty="0"/>
              <a:t> au campus Sala !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Ah super ! Et </a:t>
            </a:r>
            <a:r>
              <a:rPr lang="en-US" sz="2800" dirty="0" err="1"/>
              <a:t>c’est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quand</a:t>
            </a:r>
            <a:r>
              <a:rPr lang="en-US" sz="2800" dirty="0"/>
              <a:t> ?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 err="1"/>
              <a:t>C’est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le</a:t>
            </a:r>
            <a:r>
              <a:rPr lang="en-US" sz="2800" dirty="0"/>
              <a:t> 25 mars 2023, et </a:t>
            </a:r>
            <a:r>
              <a:rPr lang="en-US" sz="2800" dirty="0" err="1"/>
              <a:t>c’est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de</a:t>
            </a:r>
            <a:r>
              <a:rPr lang="en-US" sz="2800" dirty="0"/>
              <a:t> 7h </a:t>
            </a:r>
            <a:r>
              <a:rPr lang="en-US" sz="2800" dirty="0">
                <a:solidFill>
                  <a:srgbClr val="FF0000"/>
                </a:solidFill>
              </a:rPr>
              <a:t>à</a:t>
            </a:r>
            <a:r>
              <a:rPr lang="en-US" sz="2800" dirty="0"/>
              <a:t> 13h !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1" b="15758"/>
          <a:stretch/>
        </p:blipFill>
        <p:spPr bwMode="auto">
          <a:xfrm>
            <a:off x="6631459" y="411052"/>
            <a:ext cx="5560541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31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4481171" y="2542688"/>
            <a:ext cx="376762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EE00F9-1B01-31A7-E0C2-E9382A4A7B4A}"/>
              </a:ext>
            </a:extLst>
          </p:cNvPr>
          <p:cNvSpPr/>
          <p:nvPr/>
        </p:nvSpPr>
        <p:spPr>
          <a:xfrm>
            <a:off x="3471955" y="3986859"/>
            <a:ext cx="1009215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0F2D14-66EF-4D48-B23E-D77199149329}"/>
              </a:ext>
            </a:extLst>
          </p:cNvPr>
          <p:cNvSpPr/>
          <p:nvPr/>
        </p:nvSpPr>
        <p:spPr>
          <a:xfrm>
            <a:off x="1592355" y="4702901"/>
            <a:ext cx="323531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9926C-590B-11DD-3DBB-4ECBE84A48AA}"/>
              </a:ext>
            </a:extLst>
          </p:cNvPr>
          <p:cNvSpPr/>
          <p:nvPr/>
        </p:nvSpPr>
        <p:spPr>
          <a:xfrm>
            <a:off x="5428422" y="4702901"/>
            <a:ext cx="323531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09B325-AA35-9805-E101-AF4DBCBFA064}"/>
              </a:ext>
            </a:extLst>
          </p:cNvPr>
          <p:cNvSpPr/>
          <p:nvPr/>
        </p:nvSpPr>
        <p:spPr>
          <a:xfrm>
            <a:off x="6303201" y="4702901"/>
            <a:ext cx="323531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57370AA-42DA-2758-3E0B-55763B6E4F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780314"/>
            <a:ext cx="1915886" cy="1077686"/>
          </a:xfrm>
          <a:prstGeom prst="rect">
            <a:avLst/>
          </a:prstGeom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570C5812-8E9A-5071-543F-B5107D74AA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5143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836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3" grpId="0" animBg="1"/>
      <p:bldP spid="9" grpId="0" animBg="1"/>
      <p:bldP spid="10" grpId="0" animBg="1"/>
      <p:bldP spid="11" grpId="0" animBg="1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FCC681E-2C6C-9FDC-98BA-C1102DF8E3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0039" y="412376"/>
            <a:ext cx="2261961" cy="1272353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3455EF63-AB14-E7A7-0695-574532A4B9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5143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>
            <a:extLst>
              <a:ext uri="{FF2B5EF4-FFF2-40B4-BE49-F238E27FC236}">
                <a16:creationId xmlns:a16="http://schemas.microsoft.com/office/drawing/2014/main" id="{4845A0EE-C4C8-4AE1-B3C6-1261368AC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rgbClr val="546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62118EA-42B4-5E59-D81A-C8DEB66FA5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176" y="3281362"/>
            <a:ext cx="5153875" cy="22558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0ABFAF3-1A32-5099-EFFA-CFA421EFB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8541" y="1175339"/>
            <a:ext cx="5468547" cy="310852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E4F000B-73A4-A61E-FAF7-144B083AAB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8541" y="4505379"/>
            <a:ext cx="5373586" cy="124588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61787B7-2F18-9DB7-DDA9-E4A2ABF7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29" y="640080"/>
            <a:ext cx="4225290" cy="55788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4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4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texte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(doc 2)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7C0BB-8737-80D3-D14B-AEBCACA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  <p:pic>
        <p:nvPicPr>
          <p:cNvPr id="11" name="EXPLORE_1_LE_PISTE068">
            <a:hlinkClick r:id="" action="ppaction://media"/>
            <a:extLst>
              <a:ext uri="{FF2B5EF4-FFF2-40B4-BE49-F238E27FC236}">
                <a16:creationId xmlns:a16="http://schemas.microsoft.com/office/drawing/2014/main" id="{8D898231-8FDC-0295-F291-784EF1B1E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4911" y="3730755"/>
            <a:ext cx="774623" cy="774623"/>
          </a:xfrm>
          <a:prstGeom prst="rect">
            <a:avLst/>
          </a:prstGeom>
        </p:spPr>
      </p:pic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77E290B0-481F-6158-ABC4-090020B008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298500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3782113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A5F099-29E5-2803-5BCB-BE9EC8A27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4790" y="6356351"/>
            <a:ext cx="2743200" cy="365125"/>
          </a:xfrm>
        </p:spPr>
        <p:txBody>
          <a:bodyPr/>
          <a:lstStyle/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0789342"/>
              </p:ext>
            </p:extLst>
          </p:nvPr>
        </p:nvGraphicFramePr>
        <p:xfrm>
          <a:off x="838199" y="1150893"/>
          <a:ext cx="105156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23483789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388806709"/>
                    </a:ext>
                  </a:extLst>
                </a:gridCol>
              </a:tblGrid>
              <a:tr h="522453">
                <a:tc>
                  <a:txBody>
                    <a:bodyPr/>
                    <a:lstStyle/>
                    <a:p>
                      <a:r>
                        <a:rPr lang="fr-FR" sz="2000" dirty="0"/>
                        <a:t>Nommer les lieux du collège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Montrer précisément (avec la main) quelque chose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Mentionner l’existence de quelque chose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295300">
                <a:tc>
                  <a:txBody>
                    <a:bodyPr/>
                    <a:lstStyle/>
                    <a:p>
                      <a:r>
                        <a:rPr lang="fr-FR" sz="2000" dirty="0"/>
                        <a:t>C’est la cour de récréation.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À cet endroit, c’est la cantine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Il y a les salles de cours.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522453">
                <a:tc>
                  <a:txBody>
                    <a:bodyPr/>
                    <a:lstStyle/>
                    <a:p>
                      <a:r>
                        <a:rPr lang="fr-FR" sz="2000" dirty="0"/>
                        <a:t>C’est la cantine.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Ce </a:t>
                      </a:r>
                      <a:r>
                        <a:rPr lang="fr-FR" sz="2000" dirty="0" err="1"/>
                        <a:t>batiment</a:t>
                      </a:r>
                      <a:r>
                        <a:rPr lang="fr-FR" sz="2000" dirty="0"/>
                        <a:t> bleu, c’est le gymnase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Il n’y a pas d’ordinateurs dans les classes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52245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C’est le terrain de foot.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Et cette salle, c’est le CDI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Mais il y a des tableaux numériques.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295300">
                <a:tc>
                  <a:txBody>
                    <a:bodyPr/>
                    <a:lstStyle/>
                    <a:p>
                      <a:r>
                        <a:rPr lang="fr-FR" sz="2000" dirty="0"/>
                        <a:t>C’est le gymnase.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Non, pas dans ces salles.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qu’il y a des casiers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522453">
                <a:tc>
                  <a:txBody>
                    <a:bodyPr/>
                    <a:lstStyle/>
                    <a:p>
                      <a:r>
                        <a:rPr lang="fr-FR" sz="2000" dirty="0"/>
                        <a:t>Nous entrons dans le bâtiment principal.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Non, il n’y a pas de casiers.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223161"/>
                  </a:ext>
                </a:extLst>
              </a:tr>
              <a:tr h="295300">
                <a:tc>
                  <a:txBody>
                    <a:bodyPr/>
                    <a:lstStyle/>
                    <a:p>
                      <a:r>
                        <a:rPr lang="fr-FR" sz="2000" dirty="0"/>
                        <a:t>Il y a les salles de cours.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062133"/>
                  </a:ext>
                </a:extLst>
              </a:tr>
              <a:tr h="295300">
                <a:tc>
                  <a:txBody>
                    <a:bodyPr/>
                    <a:lstStyle/>
                    <a:p>
                      <a:r>
                        <a:rPr lang="fr-FR" sz="2000" dirty="0"/>
                        <a:t>C’est le CDI.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6651"/>
                  </a:ext>
                </a:extLst>
              </a:tr>
              <a:tr h="52245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Ils sont dans la salle informatique.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88872"/>
                  </a:ext>
                </a:extLst>
              </a:tr>
              <a:tr h="295300">
                <a:tc>
                  <a:txBody>
                    <a:bodyPr/>
                    <a:lstStyle/>
                    <a:p>
                      <a:r>
                        <a:rPr lang="fr-FR" sz="2000" dirty="0"/>
                        <a:t>Est-ce qu’il y a des casiers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28323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E3628C1-94A0-5601-A1D7-AC1123234924}"/>
              </a:ext>
            </a:extLst>
          </p:cNvPr>
          <p:cNvSpPr/>
          <p:nvPr/>
        </p:nvSpPr>
        <p:spPr>
          <a:xfrm>
            <a:off x="888998" y="1879600"/>
            <a:ext cx="3356430" cy="33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47CA20-E372-96AB-9CFC-BC5A645DE0C6}"/>
              </a:ext>
            </a:extLst>
          </p:cNvPr>
          <p:cNvSpPr/>
          <p:nvPr/>
        </p:nvSpPr>
        <p:spPr>
          <a:xfrm>
            <a:off x="888998" y="3674043"/>
            <a:ext cx="3356430" cy="33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C28F96-4C6F-347F-E354-8D701DE7A71B}"/>
              </a:ext>
            </a:extLst>
          </p:cNvPr>
          <p:cNvSpPr/>
          <p:nvPr/>
        </p:nvSpPr>
        <p:spPr>
          <a:xfrm>
            <a:off x="888998" y="4775416"/>
            <a:ext cx="3356430" cy="33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8288BA-E7CE-7062-E4BE-B5A938DEFE37}"/>
              </a:ext>
            </a:extLst>
          </p:cNvPr>
          <p:cNvSpPr/>
          <p:nvPr/>
        </p:nvSpPr>
        <p:spPr>
          <a:xfrm>
            <a:off x="888998" y="5181601"/>
            <a:ext cx="3356430" cy="33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22BA64-4611-029A-1060-431FC8C97018}"/>
              </a:ext>
            </a:extLst>
          </p:cNvPr>
          <p:cNvSpPr/>
          <p:nvPr/>
        </p:nvSpPr>
        <p:spPr>
          <a:xfrm>
            <a:off x="888998" y="6261203"/>
            <a:ext cx="3356430" cy="33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6B11FC-F6E0-87A5-AE20-72ED685BA7D5}"/>
              </a:ext>
            </a:extLst>
          </p:cNvPr>
          <p:cNvSpPr/>
          <p:nvPr/>
        </p:nvSpPr>
        <p:spPr>
          <a:xfrm>
            <a:off x="888998" y="2292826"/>
            <a:ext cx="3356430" cy="6136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EC7FC7-29B1-1137-FD6F-B5526501416E}"/>
              </a:ext>
            </a:extLst>
          </p:cNvPr>
          <p:cNvSpPr/>
          <p:nvPr/>
        </p:nvSpPr>
        <p:spPr>
          <a:xfrm>
            <a:off x="888998" y="2994321"/>
            <a:ext cx="3356430" cy="6136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6894F4-DB7E-1AF8-8CDF-7C45D950BDA9}"/>
              </a:ext>
            </a:extLst>
          </p:cNvPr>
          <p:cNvSpPr/>
          <p:nvPr/>
        </p:nvSpPr>
        <p:spPr>
          <a:xfrm>
            <a:off x="888998" y="4097729"/>
            <a:ext cx="3356430" cy="6136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5335E8-3954-ECC5-F9FB-418F6CCA604C}"/>
              </a:ext>
            </a:extLst>
          </p:cNvPr>
          <p:cNvSpPr/>
          <p:nvPr/>
        </p:nvSpPr>
        <p:spPr>
          <a:xfrm>
            <a:off x="888998" y="5571434"/>
            <a:ext cx="3356430" cy="6136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D37DA5-B715-DCB3-DFF1-B727E794467A}"/>
              </a:ext>
            </a:extLst>
          </p:cNvPr>
          <p:cNvSpPr/>
          <p:nvPr/>
        </p:nvSpPr>
        <p:spPr>
          <a:xfrm>
            <a:off x="4361560" y="1879600"/>
            <a:ext cx="3356430" cy="33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E163A9-2E76-2C2B-8E33-1C5A8E1C440D}"/>
              </a:ext>
            </a:extLst>
          </p:cNvPr>
          <p:cNvSpPr/>
          <p:nvPr/>
        </p:nvSpPr>
        <p:spPr>
          <a:xfrm>
            <a:off x="4361560" y="3674043"/>
            <a:ext cx="3356430" cy="33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79C62D-45EF-207A-DDA7-7E6940DC0BA0}"/>
              </a:ext>
            </a:extLst>
          </p:cNvPr>
          <p:cNvSpPr/>
          <p:nvPr/>
        </p:nvSpPr>
        <p:spPr>
          <a:xfrm>
            <a:off x="4361560" y="2292826"/>
            <a:ext cx="3356430" cy="6136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4C6828-596E-D47B-2E7E-EDF4911D7376}"/>
              </a:ext>
            </a:extLst>
          </p:cNvPr>
          <p:cNvSpPr/>
          <p:nvPr/>
        </p:nvSpPr>
        <p:spPr>
          <a:xfrm>
            <a:off x="4361560" y="2994321"/>
            <a:ext cx="3356430" cy="6136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462074C-64D4-A970-5A6F-31E9590FF241}"/>
              </a:ext>
            </a:extLst>
          </p:cNvPr>
          <p:cNvSpPr/>
          <p:nvPr/>
        </p:nvSpPr>
        <p:spPr>
          <a:xfrm>
            <a:off x="7903030" y="1878668"/>
            <a:ext cx="3356430" cy="33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2059B8F-398D-7164-1036-0EA167BC5FD3}"/>
              </a:ext>
            </a:extLst>
          </p:cNvPr>
          <p:cNvSpPr/>
          <p:nvPr/>
        </p:nvSpPr>
        <p:spPr>
          <a:xfrm>
            <a:off x="7903030" y="3673111"/>
            <a:ext cx="3356430" cy="33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1920FC-4C58-76D4-DB63-EC5809691521}"/>
              </a:ext>
            </a:extLst>
          </p:cNvPr>
          <p:cNvSpPr/>
          <p:nvPr/>
        </p:nvSpPr>
        <p:spPr>
          <a:xfrm>
            <a:off x="7903030" y="2291894"/>
            <a:ext cx="3356430" cy="6136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709B10-0D07-8237-9CC6-FAB014030077}"/>
              </a:ext>
            </a:extLst>
          </p:cNvPr>
          <p:cNvSpPr/>
          <p:nvPr/>
        </p:nvSpPr>
        <p:spPr>
          <a:xfrm>
            <a:off x="7903030" y="2993389"/>
            <a:ext cx="3356430" cy="6136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6DB4B3-2FF7-7E4B-858E-8CF2548CE3E8}"/>
              </a:ext>
            </a:extLst>
          </p:cNvPr>
          <p:cNvSpPr/>
          <p:nvPr/>
        </p:nvSpPr>
        <p:spPr>
          <a:xfrm>
            <a:off x="7903030" y="4096797"/>
            <a:ext cx="3356430" cy="6136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4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EB743958-7019-2DBB-8885-E492FAE986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66004" y="5465158"/>
            <a:ext cx="2459990" cy="1383744"/>
          </a:xfrm>
          <a:prstGeom prst="rect">
            <a:avLst/>
          </a:prstGeom>
        </p:spPr>
      </p:pic>
      <p:graphicFrame>
        <p:nvGraphicFramePr>
          <p:cNvPr id="25" name="Diagramme 3">
            <a:extLst>
              <a:ext uri="{FF2B5EF4-FFF2-40B4-BE49-F238E27FC236}">
                <a16:creationId xmlns:a16="http://schemas.microsoft.com/office/drawing/2014/main" id="{7513497C-92FB-6EAD-8EFD-DB524CE9BF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058704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6924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9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19334DB-EC8F-4050-9C6E-F92B6A72D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6" name="Color Cover">
              <a:extLst>
                <a:ext uri="{FF2B5EF4-FFF2-40B4-BE49-F238E27FC236}">
                  <a16:creationId xmlns:a16="http://schemas.microsoft.com/office/drawing/2014/main" id="{EA01B1DD-00B6-4407-827C-3F408B773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Color Cover">
              <a:extLst>
                <a:ext uri="{FF2B5EF4-FFF2-40B4-BE49-F238E27FC236}">
                  <a16:creationId xmlns:a16="http://schemas.microsoft.com/office/drawing/2014/main" id="{AF1D500A-77DB-437E-A54D-45B239D6D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F87BA2A-0B66-4DEF-A04F-2CC172257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20" name="Color">
              <a:extLst>
                <a:ext uri="{FF2B5EF4-FFF2-40B4-BE49-F238E27FC236}">
                  <a16:creationId xmlns:a16="http://schemas.microsoft.com/office/drawing/2014/main" id="{522B2F8C-7861-41DA-AB7F-C621655E4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Color">
              <a:extLst>
                <a:ext uri="{FF2B5EF4-FFF2-40B4-BE49-F238E27FC236}">
                  <a16:creationId xmlns:a16="http://schemas.microsoft.com/office/drawing/2014/main" id="{90AE996F-5C1A-4DD0-B66D-9C837744AA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497765C9-8C15-3D77-A071-B298FAD83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999" y="1173128"/>
            <a:ext cx="4489557" cy="39395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BC4D62-EBC8-938B-9A7E-27D6E538D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5110" y="5100101"/>
            <a:ext cx="6541468" cy="98122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52" cy="6858000"/>
            <a:chOff x="0" y="0"/>
            <a:chExt cx="12188952" cy="6858000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5418A870-AAAB-BE1C-BC2C-F93D4E278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644" y="1197809"/>
            <a:ext cx="5203990" cy="234962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800">
                <a:solidFill>
                  <a:schemeClr val="bg1"/>
                </a:solidFill>
              </a:rPr>
              <a:t>Transcription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62882B-0B35-1632-A6A2-B814B1620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8272" y="6217920"/>
            <a:ext cx="640080" cy="640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A0576F8-4F0C-FD4F-B2E1-A427388F89CF}" type="slidenum">
              <a:rPr lang="en-US" sz="1600">
                <a:solidFill>
                  <a:schemeClr val="tx2"/>
                </a:solidFill>
              </a:rPr>
              <a:pPr algn="ctr">
                <a:spcAft>
                  <a:spcPts val="600"/>
                </a:spcAft>
              </a:pPr>
              <a:t>35</a:t>
            </a:fld>
            <a:endParaRPr lang="en-US" sz="1600">
              <a:solidFill>
                <a:schemeClr val="tx2"/>
              </a:solidFill>
            </a:endParaRPr>
          </a:p>
        </p:txBody>
      </p:sp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C6C7A1C9-18CE-E446-7D05-63A9C50239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058704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3585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et décrire mon collège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9991469"/>
              </p:ext>
            </p:extLst>
          </p:nvPr>
        </p:nvGraphicFramePr>
        <p:xfrm>
          <a:off x="632372" y="3257439"/>
          <a:ext cx="10944000" cy="2678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0DC945-68BA-241C-4F45-2C796DB881D8}"/>
              </a:ext>
            </a:extLst>
          </p:cNvPr>
          <p:cNvSpPr/>
          <p:nvPr/>
        </p:nvSpPr>
        <p:spPr>
          <a:xfrm>
            <a:off x="788210" y="5469078"/>
            <a:ext cx="3248064" cy="3058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81E7E0C-0E22-4A87-ED51-B627B702DF5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21616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lieux</a:t>
            </a:r>
            <a:r>
              <a:rPr lang="en-US" sz="3067" b="1" dirty="0">
                <a:latin typeface="+mj-lt"/>
                <a:ea typeface="+mj-ea"/>
                <a:cs typeface="+mj-cs"/>
              </a:rPr>
              <a:t> du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collège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7" r="11057"/>
          <a:stretch/>
        </p:blipFill>
        <p:spPr bwMode="auto">
          <a:xfrm>
            <a:off x="6299651" y="1103086"/>
            <a:ext cx="5761301" cy="525326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37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5546307" cy="4610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Vous allez </a:t>
            </a:r>
            <a:r>
              <a:rPr lang="fr-FR" sz="2200" dirty="0">
                <a:solidFill>
                  <a:srgbClr val="FF0000"/>
                </a:solidFill>
              </a:rPr>
              <a:t>où</a:t>
            </a:r>
            <a:r>
              <a:rPr lang="fr-FR" sz="2200" dirty="0"/>
              <a:t> ?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Nous allons à la </a:t>
            </a:r>
            <a:r>
              <a:rPr lang="fr-FR" sz="2200" dirty="0">
                <a:solidFill>
                  <a:srgbClr val="FF0000"/>
                </a:solidFill>
              </a:rPr>
              <a:t>cantine</a:t>
            </a:r>
            <a:r>
              <a:rPr lang="fr-FR" sz="2200" dirty="0"/>
              <a:t>. Aujourd’hui, il y a des spaghettis à la bolognaise! C’est trop bon !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D’accord, bon appétit ! Moi je déjeune plus tard parce que j’ai mon ECA Basket.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C’est </a:t>
            </a:r>
            <a:r>
              <a:rPr lang="fr-FR" sz="2200" dirty="0">
                <a:solidFill>
                  <a:srgbClr val="FF0000"/>
                </a:solidFill>
              </a:rPr>
              <a:t>quand</a:t>
            </a:r>
            <a:r>
              <a:rPr lang="fr-FR" sz="2200" dirty="0"/>
              <a:t> ?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À 11h45, nous jouons dans le </a:t>
            </a:r>
            <a:r>
              <a:rPr lang="fr-FR" sz="2200" dirty="0">
                <a:solidFill>
                  <a:srgbClr val="FF0000"/>
                </a:solidFill>
              </a:rPr>
              <a:t>gymnase</a:t>
            </a:r>
            <a:r>
              <a:rPr lang="fr-FR" sz="2200" dirty="0"/>
              <a:t>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OK ! Bon courage et amuse-toi bien 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78572A-DCF3-4409-8FC3-7B8FFE27E3AF}"/>
              </a:ext>
            </a:extLst>
          </p:cNvPr>
          <p:cNvSpPr/>
          <p:nvPr/>
        </p:nvSpPr>
        <p:spPr>
          <a:xfrm>
            <a:off x="1968004" y="2036107"/>
            <a:ext cx="332509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2201A1-6785-5702-D27B-BAE66C4D3185}"/>
              </a:ext>
            </a:extLst>
          </p:cNvPr>
          <p:cNvSpPr/>
          <p:nvPr/>
        </p:nvSpPr>
        <p:spPr>
          <a:xfrm>
            <a:off x="2716182" y="2551365"/>
            <a:ext cx="83981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E1549AB-85B7-B830-3E86-2B016530773D}"/>
              </a:ext>
            </a:extLst>
          </p:cNvPr>
          <p:cNvSpPr/>
          <p:nvPr/>
        </p:nvSpPr>
        <p:spPr>
          <a:xfrm>
            <a:off x="1388125" y="5062337"/>
            <a:ext cx="759989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D24AEDA-EBC7-D7EF-CB61-93964025C319}"/>
              </a:ext>
            </a:extLst>
          </p:cNvPr>
          <p:cNvSpPr/>
          <p:nvPr/>
        </p:nvSpPr>
        <p:spPr>
          <a:xfrm>
            <a:off x="4138582" y="5555822"/>
            <a:ext cx="1035761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7565F18B-B214-63C6-4A2F-990FD783B4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6114" y="430288"/>
            <a:ext cx="1915886" cy="1077686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0E84CCC0-201E-86E1-9938-4B7B973677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822193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304410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8C79-A6B4-7913-C44E-378B0DDE5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VI. Vocabulaire </a:t>
            </a:r>
            <a:r>
              <a:rPr lang="fr-FR" dirty="0"/>
              <a:t>: le collège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547E76D-2AA5-CA16-B7BD-3C3F1850BA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0651699"/>
              </p:ext>
            </p:extLst>
          </p:nvPr>
        </p:nvGraphicFramePr>
        <p:xfrm>
          <a:off x="838200" y="1825625"/>
          <a:ext cx="4053396" cy="4772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3396">
                  <a:extLst>
                    <a:ext uri="{9D8B030D-6E8A-4147-A177-3AD203B41FA5}">
                      <a16:colId xmlns:a16="http://schemas.microsoft.com/office/drawing/2014/main" val="841212648"/>
                    </a:ext>
                  </a:extLst>
                </a:gridCol>
              </a:tblGrid>
              <a:tr h="522453">
                <a:tc>
                  <a:txBody>
                    <a:bodyPr/>
                    <a:lstStyle/>
                    <a:p>
                      <a:r>
                        <a:rPr lang="fr-FR" sz="2000" dirty="0"/>
                        <a:t>Nommer les lieux du collège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909028"/>
                  </a:ext>
                </a:extLst>
              </a:tr>
              <a:tr h="295300">
                <a:tc>
                  <a:txBody>
                    <a:bodyPr/>
                    <a:lstStyle/>
                    <a:p>
                      <a:r>
                        <a:rPr lang="fr-FR" sz="2000" dirty="0"/>
                        <a:t>C’est la cour de récréation.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5787401"/>
                  </a:ext>
                </a:extLst>
              </a:tr>
              <a:tr h="522453">
                <a:tc>
                  <a:txBody>
                    <a:bodyPr/>
                    <a:lstStyle/>
                    <a:p>
                      <a:r>
                        <a:rPr lang="fr-FR" sz="2000" dirty="0"/>
                        <a:t>C’est la cantine.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679202"/>
                  </a:ext>
                </a:extLst>
              </a:tr>
              <a:tr h="52245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C’est le terrain de foot.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648098"/>
                  </a:ext>
                </a:extLst>
              </a:tr>
              <a:tr h="295300">
                <a:tc>
                  <a:txBody>
                    <a:bodyPr/>
                    <a:lstStyle/>
                    <a:p>
                      <a:r>
                        <a:rPr lang="fr-FR" sz="2000" dirty="0"/>
                        <a:t>C’est le gymnase.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7161"/>
                  </a:ext>
                </a:extLst>
              </a:tr>
              <a:tr h="522453">
                <a:tc>
                  <a:txBody>
                    <a:bodyPr/>
                    <a:lstStyle/>
                    <a:p>
                      <a:r>
                        <a:rPr lang="fr-FR" sz="2000" dirty="0"/>
                        <a:t>Nous entrons dans le bâtiment principal.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3618819"/>
                  </a:ext>
                </a:extLst>
              </a:tr>
              <a:tr h="295300">
                <a:tc>
                  <a:txBody>
                    <a:bodyPr/>
                    <a:lstStyle/>
                    <a:p>
                      <a:r>
                        <a:rPr lang="fr-FR" sz="2000" dirty="0"/>
                        <a:t>Il y a les salles de cours.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8521682"/>
                  </a:ext>
                </a:extLst>
              </a:tr>
              <a:tr h="295300">
                <a:tc>
                  <a:txBody>
                    <a:bodyPr/>
                    <a:lstStyle/>
                    <a:p>
                      <a:r>
                        <a:rPr lang="fr-FR" sz="2000" dirty="0"/>
                        <a:t>C’est le CDI.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807971"/>
                  </a:ext>
                </a:extLst>
              </a:tr>
              <a:tr h="52245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Ils sont dans la salle informatique.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565747"/>
                  </a:ext>
                </a:extLst>
              </a:tr>
              <a:tr h="295300">
                <a:tc>
                  <a:txBody>
                    <a:bodyPr/>
                    <a:lstStyle/>
                    <a:p>
                      <a:r>
                        <a:rPr lang="fr-FR" sz="2000" dirty="0"/>
                        <a:t>Est-ce qu’il y a des casiers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5657018"/>
                  </a:ext>
                </a:extLst>
              </a:tr>
            </a:tbl>
          </a:graphicData>
        </a:graphic>
      </p:graphicFrame>
      <p:pic>
        <p:nvPicPr>
          <p:cNvPr id="5" name="Picture 2" descr="LA PROF DE FLE: Le collège">
            <a:extLst>
              <a:ext uri="{FF2B5EF4-FFF2-40B4-BE49-F238E27FC236}">
                <a16:creationId xmlns:a16="http://schemas.microsoft.com/office/drawing/2014/main" id="{89279A8B-FB4A-ABEC-EE03-C3B64E0B4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6410" y="1914918"/>
            <a:ext cx="6186484" cy="4593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655097EF-2AF3-2B64-6D1A-B000C9C0C6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419801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394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A1C5D3-C053-4EE9-BE1A-419B6E27C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87147E4-FEFF-E2C1-AD95-DA6696D0A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3 p.53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age 4" descr="Une image contenant texte, capture d’écran&#10;&#10;Description générée automatiquement">
            <a:extLst>
              <a:ext uri="{FF2B5EF4-FFF2-40B4-BE49-F238E27FC236}">
                <a16:creationId xmlns:a16="http://schemas.microsoft.com/office/drawing/2014/main" id="{59B257B3-1255-56C7-E735-773B2F3CE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72" y="2203367"/>
            <a:ext cx="11420856" cy="3968745"/>
          </a:xfrm>
          <a:prstGeom prst="rect">
            <a:avLst/>
          </a:prstGeom>
        </p:spPr>
      </p:pic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66E25D4-AD54-09E4-AFDE-40D68C930E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78340" y="412377"/>
            <a:ext cx="1813660" cy="1020184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758E3950-76C7-5914-4553-E2F60629BC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419801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94491015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9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3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F7E2B1-49C1-4B1F-F562-4616B4D0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000">
                <a:solidFill>
                  <a:srgbClr val="FFFFFF"/>
                </a:solidFill>
              </a:rPr>
              <a:t>I. Starter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EB9B58-BB9B-9F1C-8BD0-B9696CE312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567"/>
          <a:stretch/>
        </p:blipFill>
        <p:spPr>
          <a:xfrm>
            <a:off x="326758" y="2483850"/>
            <a:ext cx="5131088" cy="3466746"/>
          </a:xfrm>
          <a:prstGeom prst="rect">
            <a:avLst/>
          </a:prstGeom>
        </p:spPr>
      </p:pic>
      <p:pic>
        <p:nvPicPr>
          <p:cNvPr id="3" name="unité_4_· culture_et_citoyenneté (720p)">
            <a:hlinkClick r:id="" action="ppaction://media"/>
            <a:extLst>
              <a:ext uri="{FF2B5EF4-FFF2-40B4-BE49-F238E27FC236}">
                <a16:creationId xmlns:a16="http://schemas.microsoft.com/office/drawing/2014/main" id="{95398C18-8557-7A5E-A7A4-EDC01E8919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84604" y="2483850"/>
            <a:ext cx="6163105" cy="3466746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F020EC0A-6EFA-34A7-79F6-134BB26455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898889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7772492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us au collège worksheet">
            <a:extLst>
              <a:ext uri="{FF2B5EF4-FFF2-40B4-BE49-F238E27FC236}">
                <a16:creationId xmlns:a16="http://schemas.microsoft.com/office/drawing/2014/main" id="{25DBCBF6-1116-95C0-428C-74AE84F468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8" b="41402"/>
          <a:stretch/>
        </p:blipFill>
        <p:spPr bwMode="auto">
          <a:xfrm>
            <a:off x="2247601" y="643466"/>
            <a:ext cx="8574279" cy="620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BCDA3786-D958-FC38-FC1F-FA82B01898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861797"/>
            <a:ext cx="1771028" cy="996203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85CFB432-C165-63F7-33BA-44D4DC4375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419801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6447100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748E058-B51B-8955-8BD3-08808496C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6B6F25-B81A-7494-5452-93F3FFAE7F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401711"/>
            <a:ext cx="10512547" cy="3337733"/>
          </a:xfrm>
          <a:prstGeom prst="rect">
            <a:avLst/>
          </a:prstGeom>
        </p:spPr>
      </p:pic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DF97AF4-63B0-53EB-A4C9-0E31A619BC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7468" y="412376"/>
            <a:ext cx="1721484" cy="968335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D7FE80F3-2A9B-F122-2CA7-94F0B08FF2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419801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87884567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105327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B4EAE3-612F-C0BB-D150-15009FEF0237}"/>
              </a:ext>
            </a:extLst>
          </p:cNvPr>
          <p:cNvSpPr txBox="1"/>
          <p:nvPr/>
        </p:nvSpPr>
        <p:spPr>
          <a:xfrm>
            <a:off x="477981" y="2782669"/>
            <a:ext cx="412555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1" i="0" dirty="0" err="1">
                <a:solidFill>
                  <a:srgbClr val="3A3A3A"/>
                </a:solidFill>
                <a:effectLst/>
                <a:latin typeface="Nunito" pitchFamily="2" charset="0"/>
              </a:rPr>
              <a:t>Voca</a:t>
            </a:r>
            <a:r>
              <a:rPr lang="fr-FR" b="1" i="0" dirty="0">
                <a:solidFill>
                  <a:srgbClr val="3A3A3A"/>
                </a:solidFill>
                <a:effectLst/>
                <a:latin typeface="Nunito" pitchFamily="2" charset="0"/>
              </a:rPr>
              <a:t> - Les lieux</a:t>
            </a:r>
          </a:p>
          <a:p>
            <a:pPr algn="l"/>
            <a:r>
              <a:rPr lang="fr-FR" b="0" i="0" dirty="0">
                <a:solidFill>
                  <a:srgbClr val="3A3A3A"/>
                </a:solidFill>
                <a:effectLst/>
                <a:latin typeface="Nunito" pitchFamily="2" charset="0"/>
              </a:rPr>
              <a:t>Lex lieux du collèg</a:t>
            </a:r>
            <a:r>
              <a:rPr lang="fr-FR" dirty="0">
                <a:solidFill>
                  <a:srgbClr val="3A3A3A"/>
                </a:solidFill>
                <a:latin typeface="Nunito" pitchFamily="2" charset="0"/>
              </a:rPr>
              <a:t>e</a:t>
            </a:r>
            <a:endParaRPr lang="fr-FR" dirty="0"/>
          </a:p>
          <a:p>
            <a:r>
              <a:rPr lang="fr-FR" dirty="0">
                <a:hlinkClick r:id="rId3"/>
              </a:rPr>
              <a:t>https://dashboard.blooket.com/set/61a4c5e97f0324821c8886f3</a:t>
            </a:r>
            <a:endParaRPr lang="fr-FR" dirty="0"/>
          </a:p>
          <a:p>
            <a:endParaRPr lang="fr-FR" dirty="0"/>
          </a:p>
          <a:p>
            <a:r>
              <a:rPr lang="fr-FR" b="1" dirty="0">
                <a:effectLst/>
              </a:rPr>
              <a:t>Les Lieux de L'</a:t>
            </a:r>
            <a:r>
              <a:rPr lang="fr-FR" b="1" dirty="0" err="1">
                <a:effectLst/>
              </a:rPr>
              <a:t>ecole</a:t>
            </a:r>
            <a:endParaRPr lang="fr-FR" dirty="0"/>
          </a:p>
          <a:p>
            <a:r>
              <a:rPr lang="fr-FR" dirty="0">
                <a:hlinkClick r:id="rId4"/>
              </a:rPr>
              <a:t>https://quizlet.com/627004374/les-lieux-de-lecole-flash-cards/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BAB9776F-961E-0476-265F-F161841B7D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419801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47950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lieux</a:t>
            </a:r>
            <a:r>
              <a:rPr lang="en-US" sz="3067" b="1" dirty="0">
                <a:latin typeface="+mj-lt"/>
                <a:ea typeface="+mj-ea"/>
                <a:cs typeface="+mj-cs"/>
              </a:rPr>
              <a:t> du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collège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7" r="11057"/>
          <a:stretch/>
        </p:blipFill>
        <p:spPr bwMode="auto">
          <a:xfrm>
            <a:off x="6299651" y="1103086"/>
            <a:ext cx="5761301" cy="525326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5546307" cy="4610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Vous allez </a:t>
            </a:r>
            <a:r>
              <a:rPr lang="fr-FR" sz="2200" dirty="0">
                <a:solidFill>
                  <a:srgbClr val="FF0000"/>
                </a:solidFill>
              </a:rPr>
              <a:t>où</a:t>
            </a:r>
            <a:r>
              <a:rPr lang="fr-FR" sz="2200" dirty="0"/>
              <a:t> ?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Nous allons à la </a:t>
            </a:r>
            <a:r>
              <a:rPr lang="fr-FR" sz="2200" dirty="0">
                <a:solidFill>
                  <a:srgbClr val="FF0000"/>
                </a:solidFill>
              </a:rPr>
              <a:t>cantine</a:t>
            </a:r>
            <a:r>
              <a:rPr lang="fr-FR" sz="2200" dirty="0"/>
              <a:t>. Aujourd’hui, il y a des spaghettis à la bolognaise! C’est trop bon !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D’accord, bon appétit ! Moi je déjeune plus tard parce que j’ai mon ECA Basket.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C’est </a:t>
            </a:r>
            <a:r>
              <a:rPr lang="fr-FR" sz="2200" dirty="0">
                <a:solidFill>
                  <a:srgbClr val="FF0000"/>
                </a:solidFill>
              </a:rPr>
              <a:t>quand</a:t>
            </a:r>
            <a:r>
              <a:rPr lang="fr-FR" sz="2200" dirty="0"/>
              <a:t> ?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À 11h45, nous jouons dans le </a:t>
            </a:r>
            <a:r>
              <a:rPr lang="fr-FR" sz="2200" dirty="0">
                <a:solidFill>
                  <a:srgbClr val="FF0000"/>
                </a:solidFill>
              </a:rPr>
              <a:t>gymnase</a:t>
            </a:r>
            <a:r>
              <a:rPr lang="fr-FR" sz="2200" dirty="0"/>
              <a:t>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OK ! Bon courage et amuse-toi bien 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78572A-DCF3-4409-8FC3-7B8FFE27E3AF}"/>
              </a:ext>
            </a:extLst>
          </p:cNvPr>
          <p:cNvSpPr/>
          <p:nvPr/>
        </p:nvSpPr>
        <p:spPr>
          <a:xfrm>
            <a:off x="1968004" y="2036107"/>
            <a:ext cx="332509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2201A1-6785-5702-D27B-BAE66C4D3185}"/>
              </a:ext>
            </a:extLst>
          </p:cNvPr>
          <p:cNvSpPr/>
          <p:nvPr/>
        </p:nvSpPr>
        <p:spPr>
          <a:xfrm>
            <a:off x="2716182" y="2551365"/>
            <a:ext cx="83981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E1549AB-85B7-B830-3E86-2B016530773D}"/>
              </a:ext>
            </a:extLst>
          </p:cNvPr>
          <p:cNvSpPr/>
          <p:nvPr/>
        </p:nvSpPr>
        <p:spPr>
          <a:xfrm>
            <a:off x="1388125" y="5062337"/>
            <a:ext cx="759989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D24AEDA-EBC7-D7EF-CB61-93964025C319}"/>
              </a:ext>
            </a:extLst>
          </p:cNvPr>
          <p:cNvSpPr/>
          <p:nvPr/>
        </p:nvSpPr>
        <p:spPr>
          <a:xfrm>
            <a:off x="4138582" y="5555822"/>
            <a:ext cx="1035761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D0CCC658-EF97-03A6-7323-ECE110C532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6114" y="430288"/>
            <a:ext cx="1915886" cy="1077686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B2085AE9-C390-57A1-E6DA-32EE381F91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419801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6619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6" grpId="0" animBg="1"/>
      <p:bldP spid="18" grpId="0" animBg="1"/>
      <p:bldP spid="19" grpId="0" animBg="1"/>
      <p:bldP spid="2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1C3692EA-9BEE-3F4B-497D-03CD73DF23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0039" y="412376"/>
            <a:ext cx="2261961" cy="1272353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F835C205-3AE2-184C-7430-9E89ADE3AF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419801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913794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et décrire mon collège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9763989"/>
              </p:ext>
            </p:extLst>
          </p:nvPr>
        </p:nvGraphicFramePr>
        <p:xfrm>
          <a:off x="632372" y="3257439"/>
          <a:ext cx="10944000" cy="2678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0DC945-68BA-241C-4F45-2C796DB881D8}"/>
              </a:ext>
            </a:extLst>
          </p:cNvPr>
          <p:cNvSpPr/>
          <p:nvPr/>
        </p:nvSpPr>
        <p:spPr>
          <a:xfrm>
            <a:off x="4561220" y="5105093"/>
            <a:ext cx="3248064" cy="3058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81E7E0C-0E22-4A87-ED51-B627B702DF5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4376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adjectifs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démonstratifs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4" r="8080" b="-333"/>
          <a:stretch/>
        </p:blipFill>
        <p:spPr bwMode="auto">
          <a:xfrm>
            <a:off x="6151361" y="602670"/>
            <a:ext cx="5989411" cy="624147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46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5445156" cy="3435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100" i="1" dirty="0"/>
              <a:t>Seb montre le document à Nico.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100" dirty="0"/>
              <a:t>Nico! Regarde </a:t>
            </a:r>
            <a:r>
              <a:rPr lang="fr-FR" sz="2100" dirty="0">
                <a:solidFill>
                  <a:srgbClr val="FF0000"/>
                </a:solidFill>
              </a:rPr>
              <a:t>ce</a:t>
            </a:r>
            <a:r>
              <a:rPr lang="fr-FR" sz="2100" dirty="0"/>
              <a:t> match, c’est TPHCM contre HN!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100" dirty="0"/>
              <a:t>Wow! Combien coûte une place dans </a:t>
            </a:r>
            <a:r>
              <a:rPr lang="fr-FR" sz="2100" dirty="0">
                <a:solidFill>
                  <a:srgbClr val="FF0000"/>
                </a:solidFill>
              </a:rPr>
              <a:t>cette</a:t>
            </a:r>
            <a:r>
              <a:rPr lang="fr-FR" sz="2100" dirty="0"/>
              <a:t> zone? </a:t>
            </a:r>
            <a:r>
              <a:rPr lang="fr-FR" sz="2100" i="1" dirty="0"/>
              <a:t>(il pointe du doigt la zone bleue)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100" dirty="0"/>
              <a:t>60 000 </a:t>
            </a:r>
            <a:r>
              <a:rPr lang="fr-FR" sz="2100" dirty="0" err="1"/>
              <a:t>vnd</a:t>
            </a:r>
            <a:r>
              <a:rPr lang="fr-FR" sz="2100" dirty="0"/>
              <a:t>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100" dirty="0"/>
              <a:t>Parfait ! On y va 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78572A-DCF3-4409-8FC3-7B8FFE27E3AF}"/>
              </a:ext>
            </a:extLst>
          </p:cNvPr>
          <p:cNvSpPr/>
          <p:nvPr/>
        </p:nvSpPr>
        <p:spPr>
          <a:xfrm>
            <a:off x="2378434" y="2483195"/>
            <a:ext cx="30242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FCA72F-D0B6-156C-D300-B9D7A7232EF8}"/>
              </a:ext>
            </a:extLst>
          </p:cNvPr>
          <p:cNvSpPr/>
          <p:nvPr/>
        </p:nvSpPr>
        <p:spPr>
          <a:xfrm>
            <a:off x="5121634" y="3446086"/>
            <a:ext cx="669566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FAC5A7EB-CDCC-12BE-3C08-6F7E5348F2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6114" y="430288"/>
            <a:ext cx="1915886" cy="1077686"/>
          </a:xfrm>
          <a:prstGeom prst="rect">
            <a:avLst/>
          </a:prstGeom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7B47F95E-E958-ABD9-2F26-547B5C0D09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213046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435514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7AA8C7A-1829-4B53-594E-66B133DEAE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738239"/>
              </p:ext>
            </p:extLst>
          </p:nvPr>
        </p:nvGraphicFramePr>
        <p:xfrm>
          <a:off x="838198" y="1463492"/>
          <a:ext cx="6237306" cy="4952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7306">
                  <a:extLst>
                    <a:ext uri="{9D8B030D-6E8A-4147-A177-3AD203B41FA5}">
                      <a16:colId xmlns:a16="http://schemas.microsoft.com/office/drawing/2014/main" val="1865483742"/>
                    </a:ext>
                  </a:extLst>
                </a:gridCol>
              </a:tblGrid>
              <a:tr h="517336">
                <a:tc>
                  <a:txBody>
                    <a:bodyPr/>
                    <a:lstStyle/>
                    <a:p>
                      <a:r>
                        <a:rPr lang="fr-FR" sz="2400" dirty="0"/>
                        <a:t>Montrer précisément (avec la main) quelque chose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822574"/>
                  </a:ext>
                </a:extLst>
              </a:tr>
              <a:tr h="3923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Ce bâtiment bleu, c’est le gymnase.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242781"/>
                  </a:ext>
                </a:extLst>
              </a:tr>
              <a:tr h="5173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À cet endroit, c’est la cantine.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706824"/>
                  </a:ext>
                </a:extLst>
              </a:tr>
              <a:tr h="5173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Et cette salle, c’est le CDI.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320346"/>
                  </a:ext>
                </a:extLst>
              </a:tr>
              <a:tr h="392359">
                <a:tc>
                  <a:txBody>
                    <a:bodyPr/>
                    <a:lstStyle/>
                    <a:p>
                      <a:r>
                        <a:rPr lang="fr-FR" sz="2400" dirty="0"/>
                        <a:t>Non, pas dans ces salles.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212438"/>
                  </a:ext>
                </a:extLst>
              </a:tr>
              <a:tr h="437375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613209"/>
                  </a:ext>
                </a:extLst>
              </a:tr>
              <a:tr h="1600894">
                <a:tc>
                  <a:txBody>
                    <a:bodyPr/>
                    <a:lstStyle/>
                    <a:p>
                      <a:r>
                        <a:rPr lang="fr-FR" sz="2400" dirty="0"/>
                        <a:t>Ce        + nom singulier masculin</a:t>
                      </a:r>
                    </a:p>
                    <a:p>
                      <a:r>
                        <a:rPr lang="fr-FR" sz="2400" dirty="0"/>
                        <a:t>Cet      + nom singulier masculin (voyelle)</a:t>
                      </a:r>
                    </a:p>
                    <a:p>
                      <a:r>
                        <a:rPr lang="fr-FR" sz="2400" dirty="0"/>
                        <a:t>Cette   + nom singulier féminin</a:t>
                      </a:r>
                    </a:p>
                    <a:p>
                      <a:r>
                        <a:rPr lang="fr-FR" sz="2400" dirty="0"/>
                        <a:t>Ces      + nom pluriel </a:t>
                      </a:r>
                      <a:r>
                        <a:rPr lang="fr-FR" sz="2400" dirty="0" err="1"/>
                        <a:t>masc</a:t>
                      </a:r>
                      <a:r>
                        <a:rPr lang="fr-FR" sz="2400" dirty="0"/>
                        <a:t>/</a:t>
                      </a:r>
                      <a:r>
                        <a:rPr lang="fr-FR" sz="2400" dirty="0" err="1"/>
                        <a:t>fém</a:t>
                      </a:r>
                      <a:endParaRPr lang="fr-FR" sz="24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84016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CB7A01D-2660-ECB6-AF6C-0E097D7C9B1E}"/>
              </a:ext>
            </a:extLst>
          </p:cNvPr>
          <p:cNvSpPr/>
          <p:nvPr/>
        </p:nvSpPr>
        <p:spPr>
          <a:xfrm>
            <a:off x="882307" y="2328969"/>
            <a:ext cx="394160" cy="3602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F02A91-A4BD-DD58-CAF7-BB0CCE3A4ED9}"/>
              </a:ext>
            </a:extLst>
          </p:cNvPr>
          <p:cNvSpPr/>
          <p:nvPr/>
        </p:nvSpPr>
        <p:spPr>
          <a:xfrm>
            <a:off x="1150860" y="2796693"/>
            <a:ext cx="438304" cy="36021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B2A388-0516-968A-1CFD-BE9CAB008A23}"/>
              </a:ext>
            </a:extLst>
          </p:cNvPr>
          <p:cNvSpPr/>
          <p:nvPr/>
        </p:nvSpPr>
        <p:spPr>
          <a:xfrm>
            <a:off x="2705499" y="3842139"/>
            <a:ext cx="466523" cy="36021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52ED76-FC6B-460F-88FC-CCE0B680AC70}"/>
              </a:ext>
            </a:extLst>
          </p:cNvPr>
          <p:cNvSpPr/>
          <p:nvPr/>
        </p:nvSpPr>
        <p:spPr>
          <a:xfrm>
            <a:off x="1224675" y="3327971"/>
            <a:ext cx="667187" cy="36021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E531B70-BB62-E21C-0667-F7363265C357}"/>
              </a:ext>
            </a:extLst>
          </p:cNvPr>
          <p:cNvSpPr txBox="1"/>
          <p:nvPr/>
        </p:nvSpPr>
        <p:spPr>
          <a:xfrm>
            <a:off x="7855123" y="3974739"/>
            <a:ext cx="3775229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/>
              <a:t>Demonstrative adjectives designate something someone can see or show. They are used to point out things or people. </a:t>
            </a:r>
          </a:p>
          <a:p>
            <a:pPr algn="just"/>
            <a:r>
              <a:rPr lang="en-US" sz="2200" dirty="0"/>
              <a:t>They agree in number and gender with the noun they introduce.</a:t>
            </a:r>
            <a:endParaRPr lang="fr-FR" sz="220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4B330A84-6509-995D-8A0D-52EE75D52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705" y="1714364"/>
            <a:ext cx="3775229" cy="205992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DCEC279-65F7-1292-4ABD-21DFA449E0DE}"/>
              </a:ext>
            </a:extLst>
          </p:cNvPr>
          <p:cNvSpPr/>
          <p:nvPr/>
        </p:nvSpPr>
        <p:spPr>
          <a:xfrm>
            <a:off x="921414" y="4903800"/>
            <a:ext cx="394160" cy="2735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96A166-0D6B-0840-9869-057B3155F8E3}"/>
              </a:ext>
            </a:extLst>
          </p:cNvPr>
          <p:cNvSpPr/>
          <p:nvPr/>
        </p:nvSpPr>
        <p:spPr>
          <a:xfrm>
            <a:off x="916969" y="5285735"/>
            <a:ext cx="438304" cy="27359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8E2D8D-65B4-73DE-E17A-F63A88997F54}"/>
              </a:ext>
            </a:extLst>
          </p:cNvPr>
          <p:cNvSpPr/>
          <p:nvPr/>
        </p:nvSpPr>
        <p:spPr>
          <a:xfrm>
            <a:off x="916969" y="5667669"/>
            <a:ext cx="673493" cy="25633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B41542-991B-29E8-1108-253091607FC8}"/>
              </a:ext>
            </a:extLst>
          </p:cNvPr>
          <p:cNvSpPr/>
          <p:nvPr/>
        </p:nvSpPr>
        <p:spPr>
          <a:xfrm>
            <a:off x="915472" y="6006152"/>
            <a:ext cx="452414" cy="28489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FB753D-3119-5306-7409-9A91AB60E041}"/>
              </a:ext>
            </a:extLst>
          </p:cNvPr>
          <p:cNvSpPr/>
          <p:nvPr/>
        </p:nvSpPr>
        <p:spPr>
          <a:xfrm>
            <a:off x="1952170" y="4794195"/>
            <a:ext cx="5117027" cy="1621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2A9DA0-244D-1FB9-E1DF-6334A950C6B5}"/>
              </a:ext>
            </a:extLst>
          </p:cNvPr>
          <p:cNvSpPr/>
          <p:nvPr/>
        </p:nvSpPr>
        <p:spPr>
          <a:xfrm>
            <a:off x="838198" y="4803908"/>
            <a:ext cx="1107665" cy="1621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aphicFrame>
        <p:nvGraphicFramePr>
          <p:cNvPr id="13" name="Diagramme 3">
            <a:extLst>
              <a:ext uri="{FF2B5EF4-FFF2-40B4-BE49-F238E27FC236}">
                <a16:creationId xmlns:a16="http://schemas.microsoft.com/office/drawing/2014/main" id="{9BC13F4F-51E8-3ED6-BD60-40FFBED819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141764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474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7" grpId="1" animBg="1"/>
      <p:bldP spid="8" grpId="1" animBg="1"/>
      <p:bldP spid="9" grpId="1" animBg="1"/>
      <p:bldP spid="15" grpId="0"/>
      <p:bldP spid="12" grpId="0" animBg="1"/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A5F471-38A0-56D6-C30E-BCFCA4A6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1 :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complétez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le tableau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0B9DC2-455A-66E2-FF4A-F47ECE546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06629"/>
              </p:ext>
            </p:extLst>
          </p:nvPr>
        </p:nvGraphicFramePr>
        <p:xfrm>
          <a:off x="4762076" y="715181"/>
          <a:ext cx="6780700" cy="583404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2307906">
                  <a:extLst>
                    <a:ext uri="{9D8B030D-6E8A-4147-A177-3AD203B41FA5}">
                      <a16:colId xmlns:a16="http://schemas.microsoft.com/office/drawing/2014/main" val="987120766"/>
                    </a:ext>
                  </a:extLst>
                </a:gridCol>
                <a:gridCol w="2164888">
                  <a:extLst>
                    <a:ext uri="{9D8B030D-6E8A-4147-A177-3AD203B41FA5}">
                      <a16:colId xmlns:a16="http://schemas.microsoft.com/office/drawing/2014/main" val="2810356558"/>
                    </a:ext>
                  </a:extLst>
                </a:gridCol>
                <a:gridCol w="2307906">
                  <a:extLst>
                    <a:ext uri="{9D8B030D-6E8A-4147-A177-3AD203B41FA5}">
                      <a16:colId xmlns:a16="http://schemas.microsoft.com/office/drawing/2014/main" val="1511117093"/>
                    </a:ext>
                  </a:extLst>
                </a:gridCol>
              </a:tblGrid>
              <a:tr h="253654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fr-FR" sz="1600" dirty="0">
                          <a:effectLst/>
                        </a:rPr>
                        <a:t>Article indéfini</a:t>
                      </a:r>
                      <a:endParaRPr lang="fr-F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 dirty="0">
                          <a:effectLst/>
                        </a:rPr>
                        <a:t>Article défini</a:t>
                      </a:r>
                      <a:endParaRPr lang="fr-F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 dirty="0">
                          <a:effectLst/>
                        </a:rPr>
                        <a:t>Adjectif démonstratif</a:t>
                      </a:r>
                      <a:endParaRPr lang="fr-F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966740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Un séjour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Le séjour 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Ce séjour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4144614332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Le couloir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3284242304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Cette porte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853848742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Un immeuble</a:t>
                      </a:r>
                      <a:endParaRPr lang="fr-F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3851684338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Le quartier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195548229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Ces jardins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3957138177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Un ascenseur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3159241366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L’employé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2867802880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Ce voisin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123171994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Une chambre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2027717964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Les cuisine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1274339092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Cette salle de bains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1165840637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Un appartement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2553550341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L’arrondissement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78795500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Cet étage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4088695678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Des courses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1954143972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La voiture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590353545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Cette liste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1222302591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une maison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1282235542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les vendeurs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3085797653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Cet ami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118809457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tabLst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une amie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63" marR="65263" marT="0" marB="0"/>
                </a:tc>
                <a:extLst>
                  <a:ext uri="{0D108BD9-81ED-4DB2-BD59-A6C34878D82A}">
                    <a16:rowId xmlns:a16="http://schemas.microsoft.com/office/drawing/2014/main" val="657224805"/>
                  </a:ext>
                </a:extLst>
              </a:tr>
            </a:tbl>
          </a:graphicData>
        </a:graphic>
      </p:graphicFrame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0C693319-052B-51D7-5A35-220E719601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141764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81249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320E30-6792-B544-DE94-A01F75236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Exercice 2.  Complétez par ce, cet, cette.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61226-62CE-BA92-8F82-639F09C3C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6266656"/>
          </a:xfrm>
        </p:spPr>
        <p:txBody>
          <a:bodyPr anchor="ctr">
            <a:normAutofit/>
          </a:bodyPr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Vous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voyez________ascenseur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_________escalier ? 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___________porte est rouge.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Prenez _______couloir et tournez à gauche 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____________cuisine est très belle.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____________fille ne parle pas français.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6.____________garçon cherche le secrétariat.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___________étudiante est espagnole, elle vient pour le stage de commerce.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8. ___________étudiant est perdu ; il ne trouve pas la salle 111.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9.____________salle se trouve au premier étage.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10. __________bâtiment n’est pas moderne, il est ancien.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11. __________stage n’est pas facile.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12___________stagiaire est une jeune fille de 19 ans.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13___________stagiaire est un jeune homme de 20 ans.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14. Nous parlons à _________employée.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 ___________jardin est très joli.</a:t>
            </a:r>
          </a:p>
          <a:p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16. Vous habitez dans _________quartier ? </a:t>
            </a:r>
          </a:p>
          <a:p>
            <a:pPr marL="0" indent="0">
              <a:buNone/>
            </a:pPr>
            <a:endParaRPr lang="fr-FR" sz="1800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0E941D4D-76FB-AF78-6764-CFFA7898DE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141764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9006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59246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3">
            <a:extLst>
              <a:ext uri="{FF2B5EF4-FFF2-40B4-BE49-F238E27FC236}">
                <a16:creationId xmlns:a16="http://schemas.microsoft.com/office/drawing/2014/main" id="{C22D2397-F604-89A8-4464-1E4B1262EA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7631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4B825ED-7BAB-0B56-130E-4F95F0575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/>
              <a:t>LE 3,4 p.55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2C5A389-4047-4EFC-7D0F-5D334AD7BE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8873" y="1932540"/>
            <a:ext cx="4013993" cy="47785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9FAB4B3-9CF8-7210-41B9-C3A99E551B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8863" y="1974696"/>
            <a:ext cx="4674264" cy="4329346"/>
          </a:xfrm>
          <a:prstGeom prst="rect">
            <a:avLst/>
          </a:prstGeom>
        </p:spPr>
      </p:pic>
      <p:pic>
        <p:nvPicPr>
          <p:cNvPr id="8" name="EXPLORE_1_LE_PISTE080">
            <a:hlinkClick r:id="" action="ppaction://media"/>
            <a:extLst>
              <a:ext uri="{FF2B5EF4-FFF2-40B4-BE49-F238E27FC236}">
                <a16:creationId xmlns:a16="http://schemas.microsoft.com/office/drawing/2014/main" id="{87C21EBA-6BB0-8484-9D39-F589C569A9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88838" y="2256936"/>
            <a:ext cx="740285" cy="740285"/>
          </a:xfrm>
          <a:prstGeom prst="rect">
            <a:avLst/>
          </a:prstGeom>
        </p:spPr>
      </p:pic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D4C2C4B-E596-5E34-BFFC-E522FBC8A55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5889665"/>
            <a:ext cx="1721484" cy="968335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3823B35F-F6A4-BC13-10CE-5FE84A1651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141764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4664270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9350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C3FC50-3204-4D07-9BCB-B99CE1FC7FA7}"/>
              </a:ext>
            </a:extLst>
          </p:cNvPr>
          <p:cNvSpPr txBox="1"/>
          <p:nvPr/>
        </p:nvSpPr>
        <p:spPr>
          <a:xfrm>
            <a:off x="580368" y="3312022"/>
            <a:ext cx="61074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Les adjectifs démonstratifs</a:t>
            </a:r>
          </a:p>
          <a:p>
            <a:r>
              <a:rPr lang="fr-FR" dirty="0">
                <a:hlinkClick r:id="rId3"/>
              </a:rPr>
              <a:t>https://create.kahoot.it/details/87337cf6-c1bd-4c33-954d-a9913b31a0fb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44E5562E-683B-61DF-C3CF-4FCF181FB8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375500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adjectifs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démonstratifs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4" r="8080" b="-333"/>
          <a:stretch/>
        </p:blipFill>
        <p:spPr bwMode="auto">
          <a:xfrm>
            <a:off x="6151361" y="602670"/>
            <a:ext cx="5989411" cy="624147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52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5445156" cy="3435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100" i="1" dirty="0"/>
              <a:t>Seb montre le document à Nico.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100" dirty="0"/>
              <a:t>Nico! Regarde </a:t>
            </a:r>
            <a:r>
              <a:rPr lang="fr-FR" sz="2100" dirty="0">
                <a:solidFill>
                  <a:srgbClr val="FF0000"/>
                </a:solidFill>
              </a:rPr>
              <a:t>ce</a:t>
            </a:r>
            <a:r>
              <a:rPr lang="fr-FR" sz="2100" dirty="0"/>
              <a:t> match, c’est TPHCM contre HN!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100" dirty="0"/>
              <a:t>Wow! Combien coûte une place dans </a:t>
            </a:r>
            <a:r>
              <a:rPr lang="fr-FR" sz="2100" dirty="0">
                <a:solidFill>
                  <a:srgbClr val="FF0000"/>
                </a:solidFill>
              </a:rPr>
              <a:t>cette</a:t>
            </a:r>
            <a:r>
              <a:rPr lang="fr-FR" sz="2100" dirty="0"/>
              <a:t> zone? </a:t>
            </a:r>
            <a:r>
              <a:rPr lang="fr-FR" sz="2100" i="1" dirty="0"/>
              <a:t>(il pointe du doigt la zone bleue)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100" dirty="0"/>
              <a:t>60 000 </a:t>
            </a:r>
            <a:r>
              <a:rPr lang="fr-FR" sz="2100" dirty="0" err="1"/>
              <a:t>vnd</a:t>
            </a:r>
            <a:r>
              <a:rPr lang="fr-FR" sz="2100" dirty="0"/>
              <a:t>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100" dirty="0"/>
              <a:t>Parfait ! On y va 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78572A-DCF3-4409-8FC3-7B8FFE27E3AF}"/>
              </a:ext>
            </a:extLst>
          </p:cNvPr>
          <p:cNvSpPr/>
          <p:nvPr/>
        </p:nvSpPr>
        <p:spPr>
          <a:xfrm>
            <a:off x="2378434" y="2483195"/>
            <a:ext cx="30242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FCA72F-D0B6-156C-D300-B9D7A7232EF8}"/>
              </a:ext>
            </a:extLst>
          </p:cNvPr>
          <p:cNvSpPr/>
          <p:nvPr/>
        </p:nvSpPr>
        <p:spPr>
          <a:xfrm>
            <a:off x="5121634" y="3446086"/>
            <a:ext cx="669566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999B1C0D-AA3E-23B9-EC10-80BCAC0374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6114" y="430288"/>
            <a:ext cx="1915886" cy="1077686"/>
          </a:xfrm>
          <a:prstGeom prst="rect">
            <a:avLst/>
          </a:prstGeom>
        </p:spPr>
      </p:pic>
      <p:graphicFrame>
        <p:nvGraphicFramePr>
          <p:cNvPr id="2" name="Diagramme 3">
            <a:extLst>
              <a:ext uri="{FF2B5EF4-FFF2-40B4-BE49-F238E27FC236}">
                <a16:creationId xmlns:a16="http://schemas.microsoft.com/office/drawing/2014/main" id="{8BA5C340-E3F3-BF00-C737-7B2FF0380C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375500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26259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6" grpId="0" animBg="1"/>
      <p:bldP spid="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6EC89A2-0701-1810-D11F-1E427E8A54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0039" y="412376"/>
            <a:ext cx="2261961" cy="1272353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A9433A44-10FD-BEC2-98E5-76E02652C7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141764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31786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54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et décrire mon collège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289015"/>
              </p:ext>
            </p:extLst>
          </p:nvPr>
        </p:nvGraphicFramePr>
        <p:xfrm>
          <a:off x="632372" y="3257439"/>
          <a:ext cx="10944000" cy="2678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0DC945-68BA-241C-4F45-2C796DB881D8}"/>
              </a:ext>
            </a:extLst>
          </p:cNvPr>
          <p:cNvSpPr/>
          <p:nvPr/>
        </p:nvSpPr>
        <p:spPr>
          <a:xfrm>
            <a:off x="4561220" y="5489772"/>
            <a:ext cx="3248064" cy="3058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81E7E0C-0E22-4A87-ED51-B627B702DF5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48073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11794728" cy="5795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Mentionner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l’existence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qqch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67" t="-815" r="-1369" b="815"/>
          <a:stretch/>
        </p:blipFill>
        <p:spPr bwMode="auto">
          <a:xfrm>
            <a:off x="4267200" y="1488053"/>
            <a:ext cx="7578756" cy="536084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55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675080"/>
            <a:ext cx="4128974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/>
              <a:t>Dans l’équipe du PSG, </a:t>
            </a:r>
            <a:r>
              <a:rPr lang="fr-FR" sz="2400" dirty="0">
                <a:solidFill>
                  <a:srgbClr val="FF0000"/>
                </a:solidFill>
              </a:rPr>
              <a:t>il y a </a:t>
            </a:r>
            <a:r>
              <a:rPr lang="fr-FR" sz="2400" dirty="0"/>
              <a:t>des joueurs de nationalités variées !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solidFill>
                  <a:srgbClr val="FF0000"/>
                </a:solidFill>
              </a:rPr>
              <a:t>Il y a </a:t>
            </a:r>
            <a:r>
              <a:rPr lang="fr-FR" sz="2400" dirty="0"/>
              <a:t>des Français, des Argentins, des Brésiliens, des Sénégalais, des Allemands, des Italiens, un Uruguayen et un Belge, un Costaricien et un Espagnol ! Mais </a:t>
            </a:r>
            <a:r>
              <a:rPr lang="fr-FR" sz="2400" dirty="0">
                <a:solidFill>
                  <a:srgbClr val="FF0000"/>
                </a:solidFill>
              </a:rPr>
              <a:t>il n’y a pas d’ </a:t>
            </a:r>
            <a:r>
              <a:rPr lang="fr-FR" sz="2400" dirty="0"/>
              <a:t>anglais !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14062A1-2894-0DA4-61F1-097C72E6A735}"/>
              </a:ext>
            </a:extLst>
          </p:cNvPr>
          <p:cNvSpPr/>
          <p:nvPr/>
        </p:nvSpPr>
        <p:spPr>
          <a:xfrm>
            <a:off x="3179626" y="1792845"/>
            <a:ext cx="734283" cy="4225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1BE692-B09B-C035-1404-87A091B4343C}"/>
              </a:ext>
            </a:extLst>
          </p:cNvPr>
          <p:cNvSpPr/>
          <p:nvPr/>
        </p:nvSpPr>
        <p:spPr>
          <a:xfrm>
            <a:off x="408711" y="2949699"/>
            <a:ext cx="1239980" cy="4225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4BFE72-D721-EE2A-07A4-632551A558FA}"/>
              </a:ext>
            </a:extLst>
          </p:cNvPr>
          <p:cNvSpPr/>
          <p:nvPr/>
        </p:nvSpPr>
        <p:spPr>
          <a:xfrm>
            <a:off x="2559636" y="5685642"/>
            <a:ext cx="1915382" cy="4225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48F8CAC7-E3FB-691B-78B1-C3AF95F342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6114" y="430288"/>
            <a:ext cx="1915886" cy="1077686"/>
          </a:xfrm>
          <a:prstGeom prst="rect">
            <a:avLst/>
          </a:prstGeom>
        </p:spPr>
      </p:pic>
      <p:graphicFrame>
        <p:nvGraphicFramePr>
          <p:cNvPr id="10" name="Diagramme 3">
            <a:extLst>
              <a:ext uri="{FF2B5EF4-FFF2-40B4-BE49-F238E27FC236}">
                <a16:creationId xmlns:a16="http://schemas.microsoft.com/office/drawing/2014/main" id="{6C6D8425-D8F6-26DB-C221-4FB39A31C9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649559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306971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09E651-3DB3-BD93-BE07-88BA2246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0933"/>
          </a:xfrm>
        </p:spPr>
        <p:txBody>
          <a:bodyPr/>
          <a:lstStyle/>
          <a:p>
            <a:r>
              <a:rPr lang="fr-FR" b="1" dirty="0"/>
              <a:t>VIII. Grammaire: </a:t>
            </a:r>
            <a:r>
              <a:rPr lang="fr-FR" dirty="0"/>
              <a:t>« il y a »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93D127A-D5EB-3FDB-B47D-9D95E17FF2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3443880"/>
              </p:ext>
            </p:extLst>
          </p:nvPr>
        </p:nvGraphicFramePr>
        <p:xfrm>
          <a:off x="838200" y="1491797"/>
          <a:ext cx="5171615" cy="3503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1615">
                  <a:extLst>
                    <a:ext uri="{9D8B030D-6E8A-4147-A177-3AD203B41FA5}">
                      <a16:colId xmlns:a16="http://schemas.microsoft.com/office/drawing/2014/main" val="479609101"/>
                    </a:ext>
                  </a:extLst>
                </a:gridCol>
              </a:tblGrid>
              <a:tr h="583853">
                <a:tc>
                  <a:txBody>
                    <a:bodyPr/>
                    <a:lstStyle/>
                    <a:p>
                      <a:r>
                        <a:rPr lang="fr-FR" sz="2000"/>
                        <a:t>Mentionner l’existence de quelque chose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457350"/>
                  </a:ext>
                </a:extLst>
              </a:tr>
              <a:tr h="583853">
                <a:tc>
                  <a:txBody>
                    <a:bodyPr/>
                    <a:lstStyle/>
                    <a:p>
                      <a:r>
                        <a:rPr lang="fr-FR" sz="2000"/>
                        <a:t>Il y a les salles de cours.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278403"/>
                  </a:ext>
                </a:extLst>
              </a:tr>
              <a:tr h="5838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Mais il y a des tableaux numériques.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782777"/>
                  </a:ext>
                </a:extLst>
              </a:tr>
              <a:tr h="5838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Est-ce qu’ il y a des casiers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4068615"/>
                  </a:ext>
                </a:extLst>
              </a:tr>
              <a:tr h="5838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Non, il n’y a pas  de casiers.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262284"/>
                  </a:ext>
                </a:extLst>
              </a:tr>
              <a:tr h="5838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Il n’y a pas  d’ ordinateurs dans les classes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51853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7F115BF-9507-AB75-3A3F-EB3A4D202994}"/>
              </a:ext>
            </a:extLst>
          </p:cNvPr>
          <p:cNvSpPr txBox="1"/>
          <p:nvPr/>
        </p:nvSpPr>
        <p:spPr>
          <a:xfrm>
            <a:off x="880513" y="5201984"/>
            <a:ext cx="47737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i="0" dirty="0">
                <a:solidFill>
                  <a:srgbClr val="0000AA"/>
                </a:solidFill>
                <a:effectLst/>
                <a:latin typeface="Arial" panose="020B0604020202020204" pitchFamily="34" charset="0"/>
              </a:rPr>
              <a:t>Il y a</a:t>
            </a:r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b="1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+ noun</a:t>
            </a:r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 usually indicates the existence of a person or a thing. It is commonly translated as 'there is' or 'there are.'</a:t>
            </a: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31E8B2-8D3A-700F-7DD8-4749CEDF5AF2}"/>
              </a:ext>
            </a:extLst>
          </p:cNvPr>
          <p:cNvSpPr/>
          <p:nvPr/>
        </p:nvSpPr>
        <p:spPr>
          <a:xfrm>
            <a:off x="863951" y="2119286"/>
            <a:ext cx="561253" cy="32792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CDA031-4FAB-A80C-E530-4AECB63F802C}"/>
              </a:ext>
            </a:extLst>
          </p:cNvPr>
          <p:cNvSpPr/>
          <p:nvPr/>
        </p:nvSpPr>
        <p:spPr>
          <a:xfrm>
            <a:off x="1450430" y="2710373"/>
            <a:ext cx="561253" cy="32792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89B938-F83C-569B-66A5-19F50B1483F7}"/>
              </a:ext>
            </a:extLst>
          </p:cNvPr>
          <p:cNvSpPr/>
          <p:nvPr/>
        </p:nvSpPr>
        <p:spPr>
          <a:xfrm>
            <a:off x="1943365" y="3306416"/>
            <a:ext cx="561253" cy="32792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CF9114-B9D4-72E1-6086-5D2E985C2611}"/>
              </a:ext>
            </a:extLst>
          </p:cNvPr>
          <p:cNvSpPr/>
          <p:nvPr/>
        </p:nvSpPr>
        <p:spPr>
          <a:xfrm>
            <a:off x="1453061" y="3896474"/>
            <a:ext cx="1145096" cy="327923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2E7219-25F8-39A5-5714-9190C6AC0A2A}"/>
              </a:ext>
            </a:extLst>
          </p:cNvPr>
          <p:cNvSpPr/>
          <p:nvPr/>
        </p:nvSpPr>
        <p:spPr>
          <a:xfrm>
            <a:off x="880513" y="4445694"/>
            <a:ext cx="1145096" cy="327923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72EEA98-E3DA-1207-91E7-C67DC11E9E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591233"/>
              </p:ext>
            </p:extLst>
          </p:nvPr>
        </p:nvGraphicFramePr>
        <p:xfrm>
          <a:off x="6622045" y="1431752"/>
          <a:ext cx="5025669" cy="189024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025669">
                  <a:extLst>
                    <a:ext uri="{9D8B030D-6E8A-4147-A177-3AD203B41FA5}">
                      <a16:colId xmlns:a16="http://schemas.microsoft.com/office/drawing/2014/main" val="2907024220"/>
                    </a:ext>
                  </a:extLst>
                </a:gridCol>
              </a:tblGrid>
              <a:tr h="440103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Rappel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142788"/>
                  </a:ext>
                </a:extLst>
              </a:tr>
              <a:tr h="1372088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Dans les phrases négatives, </a:t>
                      </a:r>
                    </a:p>
                    <a:p>
                      <a:pPr algn="ctr"/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Un, une, des, du, de la, de l’, des</a:t>
                      </a:r>
                      <a:r>
                        <a:rPr lang="fr-FR" sz="2000" dirty="0"/>
                        <a:t> </a:t>
                      </a:r>
                    </a:p>
                    <a:p>
                      <a:pPr algn="ctr"/>
                      <a:r>
                        <a:rPr lang="fr-FR" sz="2000" dirty="0"/>
                        <a:t>deviennent «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ne… pas</a:t>
                      </a:r>
                      <a:r>
                        <a:rPr lang="fr-FR" sz="2000" dirty="0"/>
                        <a:t>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de/d’ </a:t>
                      </a:r>
                      <a:r>
                        <a:rPr lang="fr-FR" sz="2000" dirty="0"/>
                        <a:t>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577677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1FA3BE7B-7704-8B64-3039-81B636600331}"/>
              </a:ext>
            </a:extLst>
          </p:cNvPr>
          <p:cNvSpPr/>
          <p:nvPr/>
        </p:nvSpPr>
        <p:spPr>
          <a:xfrm>
            <a:off x="2667005" y="3896473"/>
            <a:ext cx="268533" cy="3279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00C949-29C6-5E31-7C77-5994366A22B8}"/>
              </a:ext>
            </a:extLst>
          </p:cNvPr>
          <p:cNvSpPr/>
          <p:nvPr/>
        </p:nvSpPr>
        <p:spPr>
          <a:xfrm>
            <a:off x="2077112" y="4445694"/>
            <a:ext cx="268533" cy="3279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A388EF-DAD4-379D-C0FD-BE542D3B5FF0}"/>
              </a:ext>
            </a:extLst>
          </p:cNvPr>
          <p:cNvSpPr/>
          <p:nvPr/>
        </p:nvSpPr>
        <p:spPr>
          <a:xfrm>
            <a:off x="903835" y="5221741"/>
            <a:ext cx="915449" cy="36681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24806E4-6D9D-45BE-9920-BAF713FA4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346" y="3767192"/>
            <a:ext cx="5091368" cy="234986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DFE2276-7EDD-498E-12A5-31CA97BDFB66}"/>
              </a:ext>
            </a:extLst>
          </p:cNvPr>
          <p:cNvSpPr/>
          <p:nvPr/>
        </p:nvSpPr>
        <p:spPr>
          <a:xfrm>
            <a:off x="8596197" y="4445695"/>
            <a:ext cx="917917" cy="35704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40EF8AE1-CD40-6A42-77C6-8F4F310FA8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178770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4984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2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BC46EBD-B135-CD89-BEAE-E5F55C899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5 p.56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A7C203-C252-7DA2-4C22-F672D650E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9201" y="643466"/>
            <a:ext cx="3396929" cy="5568739"/>
          </a:xfrm>
          <a:prstGeom prst="rect">
            <a:avLst/>
          </a:prstGeom>
        </p:spPr>
      </p:pic>
      <p:pic>
        <p:nvPicPr>
          <p:cNvPr id="8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DC3F6C17-5BFD-E903-6B3D-AAC038E277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880567"/>
            <a:ext cx="1721484" cy="968335"/>
          </a:xfrm>
          <a:prstGeom prst="rect">
            <a:avLst/>
          </a:prstGeom>
        </p:spPr>
      </p:pic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04DFA288-55A2-C7E8-9FA3-B20EC1CEA0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178770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6601170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37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BC46EBD-B135-CD89-BEAE-E5F55C899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6 p.56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D8E1A0E-5C9B-23D5-6CD1-1E8F668338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1441566"/>
            <a:ext cx="7188199" cy="3971479"/>
          </a:xfrm>
          <a:prstGeom prst="rect">
            <a:avLst/>
          </a:prstGeom>
        </p:spPr>
      </p:pic>
      <p:pic>
        <p:nvPicPr>
          <p:cNvPr id="8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A1AE000B-01AA-9C0F-937E-EF2C8CB64B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880567"/>
            <a:ext cx="1721484" cy="968335"/>
          </a:xfrm>
          <a:prstGeom prst="rect">
            <a:avLst/>
          </a:prstGeom>
        </p:spPr>
      </p:pic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E83448FA-D342-10A6-53FE-6FBFA5B72C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178770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B9D2A6EA-7A1D-63B9-89C4-A8E4BB3763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1787709"/>
              </p:ext>
            </p:extLst>
          </p:nvPr>
        </p:nvGraphicFramePr>
        <p:xfrm>
          <a:off x="152399" y="1614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6443515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</p:spTree>
    <p:extLst>
      <p:ext uri="{BB962C8B-B14F-4D97-AF65-F5344CB8AC3E}">
        <p14:creationId xmlns:p14="http://schemas.microsoft.com/office/powerpoint/2010/main" val="1269657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et décrire mon collège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4953512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4BC723B2-4A61-A80A-5971-DFB219DCA1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7631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11794728" cy="5795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Mentionner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l’existence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qqch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67" t="-815" r="-1369" b="815"/>
          <a:stretch/>
        </p:blipFill>
        <p:spPr bwMode="auto">
          <a:xfrm>
            <a:off x="4267200" y="1488053"/>
            <a:ext cx="7578756" cy="536084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60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565839D-CB1B-0E15-2B8B-865BE79E8E44}"/>
              </a:ext>
            </a:extLst>
          </p:cNvPr>
          <p:cNvSpPr txBox="1"/>
          <p:nvPr/>
        </p:nvSpPr>
        <p:spPr>
          <a:xfrm>
            <a:off x="346044" y="1675080"/>
            <a:ext cx="4128974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/>
              <a:t>Dans l’équipe du PSG, </a:t>
            </a:r>
            <a:r>
              <a:rPr lang="fr-FR" sz="2400" dirty="0">
                <a:solidFill>
                  <a:srgbClr val="FF0000"/>
                </a:solidFill>
              </a:rPr>
              <a:t>il y a </a:t>
            </a:r>
            <a:r>
              <a:rPr lang="fr-FR" sz="2400" dirty="0"/>
              <a:t>des joueurs de nationalités variées !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solidFill>
                  <a:srgbClr val="FF0000"/>
                </a:solidFill>
              </a:rPr>
              <a:t>Il y a </a:t>
            </a:r>
            <a:r>
              <a:rPr lang="fr-FR" sz="2400" dirty="0"/>
              <a:t>des Français, des Argentins, des Brésiliens, des Sénégalais, des Allemands, des Italiens, un Uruguayen et un Belge, un Costaricien et un Espagnol ! Mais </a:t>
            </a:r>
            <a:r>
              <a:rPr lang="fr-FR" sz="2400" dirty="0">
                <a:solidFill>
                  <a:srgbClr val="FF0000"/>
                </a:solidFill>
              </a:rPr>
              <a:t>il n’y a pas d’ </a:t>
            </a:r>
            <a:r>
              <a:rPr lang="fr-FR" sz="2400" dirty="0"/>
              <a:t>anglais !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B47AF4-37EA-954F-FC39-1321761379F5}"/>
              </a:ext>
            </a:extLst>
          </p:cNvPr>
          <p:cNvSpPr/>
          <p:nvPr/>
        </p:nvSpPr>
        <p:spPr>
          <a:xfrm>
            <a:off x="3179626" y="1792845"/>
            <a:ext cx="734283" cy="4225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C44703-237D-30BD-123B-8882F00CEDD0}"/>
              </a:ext>
            </a:extLst>
          </p:cNvPr>
          <p:cNvSpPr/>
          <p:nvPr/>
        </p:nvSpPr>
        <p:spPr>
          <a:xfrm>
            <a:off x="408711" y="2949699"/>
            <a:ext cx="1239980" cy="4225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97AB37-0CC0-88D8-85F6-F4E3C8B22447}"/>
              </a:ext>
            </a:extLst>
          </p:cNvPr>
          <p:cNvSpPr/>
          <p:nvPr/>
        </p:nvSpPr>
        <p:spPr>
          <a:xfrm>
            <a:off x="2559636" y="5685642"/>
            <a:ext cx="1915382" cy="4225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102650DF-FEA6-A539-E550-D7DDE080E9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95429" y="501178"/>
            <a:ext cx="1596571" cy="898071"/>
          </a:xfrm>
          <a:prstGeom prst="rect">
            <a:avLst/>
          </a:prstGeom>
        </p:spPr>
      </p:pic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38F08FE9-C3C2-2B3D-2B68-F67AAC6A74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178770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074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A56BB0F-AE5A-2B68-7486-44C9B52485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0039" y="412376"/>
            <a:ext cx="2261961" cy="1272353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FC430724-A496-A86C-75B2-B9D96E468E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178770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6538046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IX</a:t>
            </a:r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002B165-14CA-0392-7350-843EA0535616}"/>
              </a:ext>
            </a:extLst>
          </p:cNvPr>
          <p:cNvSpPr txBox="1"/>
          <p:nvPr/>
        </p:nvSpPr>
        <p:spPr>
          <a:xfrm>
            <a:off x="4034971" y="769257"/>
            <a:ext cx="72498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/>
              <a:t>Le son [ɑ̃]</a:t>
            </a:r>
          </a:p>
          <a:p>
            <a:endParaRPr lang="fr-FR" dirty="0"/>
          </a:p>
          <a:p>
            <a:pPr marL="342900" indent="-342900">
              <a:buAutoNum type="arabicPeriod"/>
            </a:pPr>
            <a:r>
              <a:rPr lang="fr-FR" dirty="0"/>
              <a:t>On entend [ɑ̃] ou on n’entend pas [ɑ̃] ?</a:t>
            </a:r>
          </a:p>
          <a:p>
            <a:pPr marL="342900" indent="-342900">
              <a:buAutoNum type="arabicPeriod"/>
            </a:pPr>
            <a:r>
              <a:rPr lang="fr-FR" dirty="0"/>
              <a:t>Répète : vacances ; novembre ; présente</a:t>
            </a:r>
          </a:p>
          <a:p>
            <a:pPr marL="342900" indent="-342900">
              <a:buAutoNum type="arabicPeriod"/>
            </a:pPr>
            <a:r>
              <a:rPr lang="fr-FR" dirty="0"/>
              <a:t>Repère 5 mots avec le son [ɑ̃] page 48.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B37169F-A585-17E1-9227-A5641AF4A5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8501" y="2872356"/>
            <a:ext cx="7202825" cy="2279682"/>
          </a:xfrm>
          <a:prstGeom prst="rect">
            <a:avLst/>
          </a:prstGeom>
        </p:spPr>
      </p:pic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29B0E278-2B1F-C05D-390F-EA1F9333EF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577313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CC293966-91E0-95EE-85B5-301AAA621C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182699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Name different places 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Use “il y a”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Use demonstrative adjectives</a:t>
            </a:r>
          </a:p>
          <a:p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X.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préparer </a:t>
            </a:r>
            <a:r>
              <a:rPr lang="fr-FR" sz="3200" dirty="0">
                <a:solidFill>
                  <a:schemeClr val="tx1"/>
                </a:solidFill>
              </a:rPr>
              <a:t>la visite de mon collège.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69ACD74-9518-606A-37AE-DE8EA39EA6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308" y="1220080"/>
            <a:ext cx="5124648" cy="122524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B7F1492-9F0E-41F8-091B-4091FDA208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307" y="4111588"/>
            <a:ext cx="2072347" cy="1868509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8C105DA5-45C2-2964-DD9C-CE063CEB6A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71456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61344-7B23-1CD7-B783-1313CB951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description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7BFA4-4CCE-31BF-330E-9A8B887F5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dirty="0"/>
              <a:t>Dans mon lycée, </a:t>
            </a:r>
            <a:r>
              <a:rPr lang="fr-FR" b="1" dirty="0">
                <a:solidFill>
                  <a:srgbClr val="00B0F0"/>
                </a:solidFill>
              </a:rPr>
              <a:t>il y a </a:t>
            </a:r>
            <a:r>
              <a:rPr lang="fr-FR" dirty="0"/>
              <a:t>un bâtiment principal. Au rez-de-chaussée, </a:t>
            </a:r>
            <a:r>
              <a:rPr lang="fr-FR" b="1" dirty="0">
                <a:solidFill>
                  <a:srgbClr val="00B0F0"/>
                </a:solidFill>
              </a:rPr>
              <a:t>il y a </a:t>
            </a:r>
            <a:r>
              <a:rPr lang="fr-FR" dirty="0"/>
              <a:t>la </a:t>
            </a:r>
            <a:r>
              <a:rPr lang="fr-FR" dirty="0">
                <a:solidFill>
                  <a:srgbClr val="00B050"/>
                </a:solidFill>
              </a:rPr>
              <a:t>bibliothèque</a:t>
            </a:r>
            <a:r>
              <a:rPr lang="fr-FR" dirty="0"/>
              <a:t>, le </a:t>
            </a:r>
            <a:r>
              <a:rPr lang="fr-FR" dirty="0">
                <a:solidFill>
                  <a:srgbClr val="00B050"/>
                </a:solidFill>
              </a:rPr>
              <a:t>secrétariat</a:t>
            </a:r>
            <a:r>
              <a:rPr lang="fr-FR" dirty="0"/>
              <a:t>, la </a:t>
            </a:r>
            <a:r>
              <a:rPr lang="fr-FR" dirty="0">
                <a:solidFill>
                  <a:srgbClr val="00B050"/>
                </a:solidFill>
              </a:rPr>
              <a:t>salle de musique </a:t>
            </a:r>
            <a:r>
              <a:rPr lang="fr-FR" dirty="0"/>
              <a:t>et une grande salle d’examen. </a:t>
            </a:r>
          </a:p>
          <a:p>
            <a:pPr algn="just"/>
            <a:r>
              <a:rPr lang="fr-FR" dirty="0"/>
              <a:t>Au premier étage, </a:t>
            </a:r>
            <a:r>
              <a:rPr lang="fr-FR" b="1" dirty="0">
                <a:solidFill>
                  <a:srgbClr val="00B0F0"/>
                </a:solidFill>
              </a:rPr>
              <a:t>il y a </a:t>
            </a:r>
            <a:r>
              <a:rPr lang="fr-FR" dirty="0"/>
              <a:t>les </a:t>
            </a:r>
            <a:r>
              <a:rPr lang="fr-FR" dirty="0">
                <a:solidFill>
                  <a:srgbClr val="00B050"/>
                </a:solidFill>
              </a:rPr>
              <a:t>salles de classe </a:t>
            </a:r>
            <a:r>
              <a:rPr lang="fr-FR" dirty="0"/>
              <a:t>des élèves du primaire. Au deuxième et troisième étages, </a:t>
            </a:r>
            <a:r>
              <a:rPr lang="fr-FR" b="1" dirty="0">
                <a:solidFill>
                  <a:srgbClr val="00B0F0"/>
                </a:solidFill>
              </a:rPr>
              <a:t>il y a </a:t>
            </a:r>
            <a:r>
              <a:rPr lang="fr-FR" dirty="0"/>
              <a:t>les </a:t>
            </a:r>
            <a:r>
              <a:rPr lang="fr-FR" dirty="0">
                <a:solidFill>
                  <a:srgbClr val="00B050"/>
                </a:solidFill>
              </a:rPr>
              <a:t>salles de classe </a:t>
            </a:r>
            <a:r>
              <a:rPr lang="fr-FR" dirty="0"/>
              <a:t>des élèves du secondaire.</a:t>
            </a:r>
          </a:p>
          <a:p>
            <a:pPr algn="just"/>
            <a:r>
              <a:rPr lang="fr-FR" dirty="0"/>
              <a:t>Au quatrième étage, </a:t>
            </a:r>
            <a:r>
              <a:rPr lang="fr-FR" b="1" dirty="0">
                <a:solidFill>
                  <a:srgbClr val="00B0F0"/>
                </a:solidFill>
              </a:rPr>
              <a:t>il y a </a:t>
            </a:r>
            <a:r>
              <a:rPr lang="fr-FR" dirty="0"/>
              <a:t>la </a:t>
            </a:r>
            <a:r>
              <a:rPr lang="fr-FR" dirty="0">
                <a:solidFill>
                  <a:srgbClr val="00B050"/>
                </a:solidFill>
              </a:rPr>
              <a:t>cantine</a:t>
            </a:r>
            <a:r>
              <a:rPr lang="fr-FR" dirty="0"/>
              <a:t>, une </a:t>
            </a:r>
            <a:r>
              <a:rPr lang="fr-FR" dirty="0">
                <a:solidFill>
                  <a:srgbClr val="00B050"/>
                </a:solidFill>
              </a:rPr>
              <a:t>salle d’art</a:t>
            </a:r>
            <a:r>
              <a:rPr lang="fr-FR" dirty="0"/>
              <a:t>, j’adore </a:t>
            </a:r>
            <a:r>
              <a:rPr lang="fr-FR" b="1" dirty="0">
                <a:solidFill>
                  <a:srgbClr val="7030A0"/>
                </a:solidFill>
              </a:rPr>
              <a:t>cette</a:t>
            </a:r>
            <a:r>
              <a:rPr lang="fr-FR" dirty="0"/>
              <a:t> salle ! </a:t>
            </a:r>
            <a:r>
              <a:rPr lang="fr-FR" b="1" dirty="0">
                <a:solidFill>
                  <a:srgbClr val="00B0F0"/>
                </a:solidFill>
              </a:rPr>
              <a:t>il y a </a:t>
            </a:r>
            <a:r>
              <a:rPr lang="fr-FR" dirty="0"/>
              <a:t>aussi les </a:t>
            </a:r>
            <a:r>
              <a:rPr lang="fr-FR" dirty="0">
                <a:solidFill>
                  <a:srgbClr val="00B050"/>
                </a:solidFill>
              </a:rPr>
              <a:t>laboratoires</a:t>
            </a:r>
            <a:r>
              <a:rPr lang="fr-FR" dirty="0"/>
              <a:t> de physique et chimie. </a:t>
            </a:r>
          </a:p>
          <a:p>
            <a:pPr algn="just"/>
            <a:r>
              <a:rPr lang="fr-FR" dirty="0"/>
              <a:t>Il y a des </a:t>
            </a:r>
            <a:r>
              <a:rPr lang="fr-FR" dirty="0">
                <a:solidFill>
                  <a:srgbClr val="00B050"/>
                </a:solidFill>
              </a:rPr>
              <a:t>toilettes</a:t>
            </a:r>
            <a:r>
              <a:rPr lang="fr-FR" dirty="0"/>
              <a:t> à tous les étages.</a:t>
            </a:r>
          </a:p>
          <a:p>
            <a:pPr algn="just"/>
            <a:r>
              <a:rPr lang="fr-FR" dirty="0"/>
              <a:t>Au lycée, </a:t>
            </a:r>
            <a:r>
              <a:rPr lang="fr-FR" b="1" u="sng" dirty="0">
                <a:solidFill>
                  <a:srgbClr val="00B0F0"/>
                </a:solidFill>
              </a:rPr>
              <a:t>il n’y a pas de</a:t>
            </a:r>
            <a:r>
              <a:rPr lang="fr-FR" dirty="0">
                <a:solidFill>
                  <a:srgbClr val="00B0F0"/>
                </a:solidFill>
              </a:rPr>
              <a:t> </a:t>
            </a:r>
            <a:r>
              <a:rPr lang="fr-FR" dirty="0">
                <a:solidFill>
                  <a:srgbClr val="00B050"/>
                </a:solidFill>
              </a:rPr>
              <a:t>stade</a:t>
            </a:r>
            <a:r>
              <a:rPr lang="fr-FR" dirty="0"/>
              <a:t> de foot, ni de </a:t>
            </a:r>
            <a:r>
              <a:rPr lang="fr-FR" dirty="0">
                <a:solidFill>
                  <a:srgbClr val="00B050"/>
                </a:solidFill>
              </a:rPr>
              <a:t>piscine</a:t>
            </a:r>
            <a:r>
              <a:rPr lang="fr-FR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4474D-AA63-3E0B-387A-C91282AA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65</a:t>
            </a:fld>
            <a:endParaRPr lang="en-US"/>
          </a:p>
        </p:txBody>
      </p:sp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7C6B56BF-FECD-7058-7C59-F6B3B6479B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44498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103234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921045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Telling</a:t>
            </a:r>
            <a:r>
              <a:rPr lang="fr-FR" sz="3200" b="1" dirty="0"/>
              <a:t> the date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Presenting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your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school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Asking</a:t>
            </a:r>
            <a:r>
              <a:rPr lang="fr-FR" sz="3200" b="1" dirty="0">
                <a:ea typeface="UD Digi Kyokasho NK-R" panose="02020400000000000000" pitchFamily="18" charset="-128"/>
              </a:rPr>
              <a:t> questions </a:t>
            </a:r>
            <a:r>
              <a:rPr lang="fr-FR" sz="3200" b="1" dirty="0" err="1">
                <a:ea typeface="UD Digi Kyokasho NK-R" panose="02020400000000000000" pitchFamily="18" charset="-128"/>
              </a:rPr>
              <a:t>with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i="1" dirty="0">
                <a:ea typeface="UD Digi Kyokasho NK-R" panose="02020400000000000000" pitchFamily="18" charset="-128"/>
              </a:rPr>
              <a:t>où</a:t>
            </a:r>
            <a:r>
              <a:rPr lang="fr-FR" sz="3200" b="1" dirty="0">
                <a:ea typeface="UD Digi Kyokasho NK-R" panose="02020400000000000000" pitchFamily="18" charset="-128"/>
              </a:rPr>
              <a:t> and </a:t>
            </a:r>
            <a:r>
              <a:rPr lang="fr-FR" sz="3200" b="1" i="1" dirty="0">
                <a:ea typeface="UD Digi Kyokasho NK-R" panose="02020400000000000000" pitchFamily="18" charset="-128"/>
              </a:rPr>
              <a:t>quand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0015975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B0D4467-691F-13BF-2F67-54135F28DD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7631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71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983" y="54505"/>
            <a:ext cx="4798423" cy="677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6551524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6E12E978-F5E0-FB2A-0F94-5C9B77FD1B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7631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8" y="689866"/>
            <a:ext cx="3440186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End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10" y="1789339"/>
            <a:ext cx="5481213" cy="45335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400" dirty="0"/>
              <a:t>À VAS, les élèves vont à l’école du </a:t>
            </a:r>
            <a:r>
              <a:rPr lang="fr-FR" sz="2400" dirty="0">
                <a:solidFill>
                  <a:srgbClr val="FF0000"/>
                </a:solidFill>
              </a:rPr>
              <a:t>mois</a:t>
            </a:r>
            <a:r>
              <a:rPr lang="fr-FR" sz="2400" dirty="0"/>
              <a:t> d’août au </a:t>
            </a:r>
            <a:r>
              <a:rPr lang="fr-FR" sz="2400" dirty="0">
                <a:solidFill>
                  <a:srgbClr val="FF0000"/>
                </a:solidFill>
              </a:rPr>
              <a:t>mois</a:t>
            </a:r>
            <a:r>
              <a:rPr lang="fr-FR" sz="2400" dirty="0"/>
              <a:t> de juin pendant 187 </a:t>
            </a:r>
            <a:r>
              <a:rPr lang="fr-FR" sz="2400" dirty="0">
                <a:solidFill>
                  <a:srgbClr val="FF0000"/>
                </a:solidFill>
              </a:rPr>
              <a:t>jours</a:t>
            </a:r>
            <a:r>
              <a:rPr lang="fr-FR" sz="2400" dirty="0"/>
              <a:t>. Ils ont environ deux </a:t>
            </a:r>
            <a:r>
              <a:rPr lang="fr-FR" sz="2400" dirty="0">
                <a:solidFill>
                  <a:srgbClr val="FF0000"/>
                </a:solidFill>
              </a:rPr>
              <a:t>semaines</a:t>
            </a:r>
            <a:r>
              <a:rPr lang="fr-FR" sz="2400" dirty="0"/>
              <a:t> de vacances à Noël, deux autres </a:t>
            </a:r>
            <a:r>
              <a:rPr lang="fr-FR" sz="2400" dirty="0">
                <a:solidFill>
                  <a:srgbClr val="FF0000"/>
                </a:solidFill>
              </a:rPr>
              <a:t>semaines</a:t>
            </a:r>
            <a:r>
              <a:rPr lang="fr-FR" sz="2400" dirty="0"/>
              <a:t> pour la fête du Têt et dix </a:t>
            </a:r>
            <a:r>
              <a:rPr lang="fr-FR" sz="2400" dirty="0">
                <a:solidFill>
                  <a:srgbClr val="FF0000"/>
                </a:solidFill>
              </a:rPr>
              <a:t>semaines</a:t>
            </a:r>
            <a:r>
              <a:rPr lang="fr-FR" sz="2400" dirty="0"/>
              <a:t> de vacances d’été.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3" r="25093"/>
          <a:stretch/>
        </p:blipFill>
        <p:spPr bwMode="auto">
          <a:xfrm>
            <a:off x="6186389" y="719895"/>
            <a:ext cx="5682455" cy="5927870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39D6538-13FE-5D3D-A629-20015EE42727}"/>
              </a:ext>
            </a:extLst>
          </p:cNvPr>
          <p:cNvSpPr/>
          <p:nvPr/>
        </p:nvSpPr>
        <p:spPr>
          <a:xfrm>
            <a:off x="4901603" y="2889888"/>
            <a:ext cx="681074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F66D217-32BE-0FEB-1629-97DDE6E49D3D}"/>
              </a:ext>
            </a:extLst>
          </p:cNvPr>
          <p:cNvSpPr/>
          <p:nvPr/>
        </p:nvSpPr>
        <p:spPr>
          <a:xfrm>
            <a:off x="1545017" y="2824005"/>
            <a:ext cx="681073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8ADE74E-120A-B0A0-AD19-A048D11EE9D3}"/>
              </a:ext>
            </a:extLst>
          </p:cNvPr>
          <p:cNvSpPr/>
          <p:nvPr/>
        </p:nvSpPr>
        <p:spPr>
          <a:xfrm>
            <a:off x="5014903" y="2087230"/>
            <a:ext cx="681073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C7C936-FFE1-B874-A852-3CE33CFD2889}"/>
              </a:ext>
            </a:extLst>
          </p:cNvPr>
          <p:cNvSpPr/>
          <p:nvPr/>
        </p:nvSpPr>
        <p:spPr>
          <a:xfrm>
            <a:off x="2856894" y="3603541"/>
            <a:ext cx="120430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C405EF-4546-E573-6426-05417BC8777C}"/>
              </a:ext>
            </a:extLst>
          </p:cNvPr>
          <p:cNvSpPr/>
          <p:nvPr/>
        </p:nvSpPr>
        <p:spPr>
          <a:xfrm>
            <a:off x="2856894" y="4333708"/>
            <a:ext cx="120430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4963C96-C4E3-83DA-3F21-F333B4750E92}"/>
              </a:ext>
            </a:extLst>
          </p:cNvPr>
          <p:cNvSpPr/>
          <p:nvPr/>
        </p:nvSpPr>
        <p:spPr>
          <a:xfrm>
            <a:off x="1885553" y="5083151"/>
            <a:ext cx="120430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DA19F6A9-6F5B-B121-98C0-C4502C6D48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5565242"/>
            <a:ext cx="2261961" cy="1272353"/>
          </a:xfrm>
          <a:prstGeom prst="rect">
            <a:avLst/>
          </a:prstGeom>
        </p:spPr>
      </p:pic>
      <p:graphicFrame>
        <p:nvGraphicFramePr>
          <p:cNvPr id="11" name="Diagramme 3">
            <a:extLst>
              <a:ext uri="{FF2B5EF4-FFF2-40B4-BE49-F238E27FC236}">
                <a16:creationId xmlns:a16="http://schemas.microsoft.com/office/drawing/2014/main" id="{27D20F02-96F2-4915-EE56-7CAB5A0D68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7631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1812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6" grpId="0" animBg="1"/>
      <p:bldP spid="8" grpId="0" animBg="1"/>
      <p:bldP spid="10" grpId="0" animBg="1"/>
      <p:bldP spid="19" grpId="0" animBg="1"/>
      <p:bldP spid="23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8911</TotalTime>
  <Words>6102</Words>
  <Application>Microsoft Office PowerPoint</Application>
  <PresentationFormat>Widescreen</PresentationFormat>
  <Paragraphs>1165</Paragraphs>
  <Slides>73</Slides>
  <Notes>16</Notes>
  <HiddenSlides>0</HiddenSlides>
  <MMClips>37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73</vt:i4>
      </vt:variant>
    </vt:vector>
  </HeadingPairs>
  <TitlesOfParts>
    <vt:vector size="87" baseType="lpstr">
      <vt:lpstr>UD Digi Kyokasho NK-R</vt:lpstr>
      <vt:lpstr>Arial</vt:lpstr>
      <vt:lpstr>Calibri</vt:lpstr>
      <vt:lpstr>Calibri Light</vt:lpstr>
      <vt:lpstr>Montserrat</vt:lpstr>
      <vt:lpstr>Nunito</vt:lpstr>
      <vt:lpstr>Times New Roman</vt:lpstr>
      <vt:lpstr>Verdana</vt:lpstr>
      <vt:lpstr>Office Theme</vt:lpstr>
      <vt:lpstr>Office Theme</vt:lpstr>
      <vt:lpstr>Thème Office</vt:lpstr>
      <vt:lpstr>Thème Office</vt:lpstr>
      <vt:lpstr>1_Thème Office</vt:lpstr>
      <vt:lpstr>Thème Office</vt:lpstr>
      <vt:lpstr>Au collège Louis-Jouvet</vt:lpstr>
      <vt:lpstr>PowerPoint Presentation</vt:lpstr>
      <vt:lpstr>Progress check Start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II. Compréhension de texte (doc 1)</vt:lpstr>
      <vt:lpstr>Compréhension détaillée</vt:lpstr>
      <vt:lpstr>À la fin de la leçon…</vt:lpstr>
      <vt:lpstr>PowerPoint Presentation</vt:lpstr>
      <vt:lpstr>III. Vocabulaire:  les mois  et les saisons</vt:lpstr>
      <vt:lpstr>III. Vocabulaire : Dire la date</vt:lpstr>
      <vt:lpstr>Lisez et répondez avec votre voisin(e).</vt:lpstr>
      <vt:lpstr>Lisez et répondez avec votre voisin(e).</vt:lpstr>
      <vt:lpstr>LE 1,2 p.52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Poser des questions avec « où , quand »</vt:lpstr>
      <vt:lpstr>PowerPoint Presentation</vt:lpstr>
      <vt:lpstr>Exercice</vt:lpstr>
      <vt:lpstr>Pratique ton français !</vt:lpstr>
      <vt:lpstr>LE 1,2 p.55</vt:lpstr>
      <vt:lpstr>Online activity</vt:lpstr>
      <vt:lpstr>PowerPoint Presentation</vt:lpstr>
      <vt:lpstr>Learning review</vt:lpstr>
      <vt:lpstr>V. Compréhension de texte (doc 2)</vt:lpstr>
      <vt:lpstr>Compréhension détaillée</vt:lpstr>
      <vt:lpstr>Transcription</vt:lpstr>
      <vt:lpstr>À la fin de la leçon…</vt:lpstr>
      <vt:lpstr>PowerPoint Presentation</vt:lpstr>
      <vt:lpstr>VI. Vocabulaire : le collège</vt:lpstr>
      <vt:lpstr>LE 3 p.53</vt:lpstr>
      <vt:lpstr>PowerPoint Presentation</vt:lpstr>
      <vt:lpstr>Pratique ton français !</vt:lpstr>
      <vt:lpstr>Online activity</vt:lpstr>
      <vt:lpstr>PowerPoint Presentation</vt:lpstr>
      <vt:lpstr>Learning review</vt:lpstr>
      <vt:lpstr>À la fin de la leçon…</vt:lpstr>
      <vt:lpstr>PowerPoint Presentation</vt:lpstr>
      <vt:lpstr>PowerPoint Presentation</vt:lpstr>
      <vt:lpstr>Exercice 1 : complétez le tableau</vt:lpstr>
      <vt:lpstr>Exercice 2.  Complétez par ce, cet, cette.</vt:lpstr>
      <vt:lpstr>LE 3,4 p.55</vt:lpstr>
      <vt:lpstr>Online activity</vt:lpstr>
      <vt:lpstr>PowerPoint Presentation</vt:lpstr>
      <vt:lpstr>Learning review</vt:lpstr>
      <vt:lpstr>À la fin de la leçon…</vt:lpstr>
      <vt:lpstr>PowerPoint Presentation</vt:lpstr>
      <vt:lpstr>VIII. Grammaire: « il y a » </vt:lpstr>
      <vt:lpstr>LE 5 p.56</vt:lpstr>
      <vt:lpstr>LE 6 p.56</vt:lpstr>
      <vt:lpstr>Online activity</vt:lpstr>
      <vt:lpstr>PowerPoint Presentation</vt:lpstr>
      <vt:lpstr>Learning review</vt:lpstr>
      <vt:lpstr>IX. Phonétique</vt:lpstr>
      <vt:lpstr>Practice your pronunciation !</vt:lpstr>
      <vt:lpstr>X. Production</vt:lpstr>
      <vt:lpstr>Exemple de description 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147</cp:revision>
  <dcterms:created xsi:type="dcterms:W3CDTF">2023-01-09T10:56:41Z</dcterms:created>
  <dcterms:modified xsi:type="dcterms:W3CDTF">2024-01-08T04:03:00Z</dcterms:modified>
</cp:coreProperties>
</file>