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7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8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9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notesSlides/notesSlide10.xml" ContentType="application/vnd.openxmlformats-officedocument.presentationml.notesSlide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notesSlides/notesSlide11.xml" ContentType="application/vnd.openxmlformats-officedocument.presentationml.notesSlide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diagrams/data63.xml" ContentType="application/vnd.openxmlformats-officedocument.drawingml.diagramData+xml"/>
  <Override PartName="/ppt/diagrams/layout63.xml" ContentType="application/vnd.openxmlformats-officedocument.drawingml.diagramLayout+xml"/>
  <Override PartName="/ppt/diagrams/quickStyle63.xml" ContentType="application/vnd.openxmlformats-officedocument.drawingml.diagramStyle+xml"/>
  <Override PartName="/ppt/diagrams/colors63.xml" ContentType="application/vnd.openxmlformats-officedocument.drawingml.diagramColors+xml"/>
  <Override PartName="/ppt/diagrams/drawing63.xml" ContentType="application/vnd.ms-office.drawingml.diagramDrawing+xml"/>
  <Override PartName="/ppt/notesSlides/notesSlide12.xml" ContentType="application/vnd.openxmlformats-officedocument.presentationml.notesSlide+xml"/>
  <Override PartName="/ppt/diagrams/data64.xml" ContentType="application/vnd.openxmlformats-officedocument.drawingml.diagramData+xml"/>
  <Override PartName="/ppt/diagrams/layout64.xml" ContentType="application/vnd.openxmlformats-officedocument.drawingml.diagramLayout+xml"/>
  <Override PartName="/ppt/diagrams/quickStyle64.xml" ContentType="application/vnd.openxmlformats-officedocument.drawingml.diagramStyle+xml"/>
  <Override PartName="/ppt/diagrams/colors64.xml" ContentType="application/vnd.openxmlformats-officedocument.drawingml.diagramColors+xml"/>
  <Override PartName="/ppt/diagrams/drawing64.xml" ContentType="application/vnd.ms-office.drawingml.diagramDrawing+xml"/>
  <Override PartName="/ppt/diagrams/data65.xml" ContentType="application/vnd.openxmlformats-officedocument.drawingml.diagramData+xml"/>
  <Override PartName="/ppt/diagrams/layout65.xml" ContentType="application/vnd.openxmlformats-officedocument.drawingml.diagramLayout+xml"/>
  <Override PartName="/ppt/diagrams/quickStyle65.xml" ContentType="application/vnd.openxmlformats-officedocument.drawingml.diagramStyle+xml"/>
  <Override PartName="/ppt/diagrams/colors65.xml" ContentType="application/vnd.openxmlformats-officedocument.drawingml.diagramColors+xml"/>
  <Override PartName="/ppt/diagrams/drawing65.xml" ContentType="application/vnd.ms-office.drawingml.diagramDrawing+xml"/>
  <Override PartName="/ppt/diagrams/data66.xml" ContentType="application/vnd.openxmlformats-officedocument.drawingml.diagramData+xml"/>
  <Override PartName="/ppt/diagrams/layout66.xml" ContentType="application/vnd.openxmlformats-officedocument.drawingml.diagramLayout+xml"/>
  <Override PartName="/ppt/diagrams/quickStyle66.xml" ContentType="application/vnd.openxmlformats-officedocument.drawingml.diagramStyle+xml"/>
  <Override PartName="/ppt/diagrams/colors66.xml" ContentType="application/vnd.openxmlformats-officedocument.drawingml.diagramColors+xml"/>
  <Override PartName="/ppt/diagrams/drawing66.xml" ContentType="application/vnd.ms-office.drawingml.diagramDrawing+xml"/>
  <Override PartName="/ppt/diagrams/data67.xml" ContentType="application/vnd.openxmlformats-officedocument.drawingml.diagramData+xml"/>
  <Override PartName="/ppt/diagrams/layout67.xml" ContentType="application/vnd.openxmlformats-officedocument.drawingml.diagramLayout+xml"/>
  <Override PartName="/ppt/diagrams/quickStyle67.xml" ContentType="application/vnd.openxmlformats-officedocument.drawingml.diagramStyle+xml"/>
  <Override PartName="/ppt/diagrams/colors67.xml" ContentType="application/vnd.openxmlformats-officedocument.drawingml.diagramColors+xml"/>
  <Override PartName="/ppt/diagrams/drawing67.xml" ContentType="application/vnd.ms-office.drawingml.diagramDrawing+xml"/>
  <Override PartName="/ppt/diagrams/data68.xml" ContentType="application/vnd.openxmlformats-officedocument.drawingml.diagramData+xml"/>
  <Override PartName="/ppt/diagrams/layout68.xml" ContentType="application/vnd.openxmlformats-officedocument.drawingml.diagramLayout+xml"/>
  <Override PartName="/ppt/diagrams/quickStyle68.xml" ContentType="application/vnd.openxmlformats-officedocument.drawingml.diagramStyle+xml"/>
  <Override PartName="/ppt/diagrams/colors68.xml" ContentType="application/vnd.openxmlformats-officedocument.drawingml.diagramColors+xml"/>
  <Override PartName="/ppt/diagrams/drawing68.xml" ContentType="application/vnd.ms-office.drawingml.diagramDrawing+xml"/>
  <Override PartName="/ppt/diagrams/data69.xml" ContentType="application/vnd.openxmlformats-officedocument.drawingml.diagramData+xml"/>
  <Override PartName="/ppt/diagrams/layout69.xml" ContentType="application/vnd.openxmlformats-officedocument.drawingml.diagramLayout+xml"/>
  <Override PartName="/ppt/diagrams/quickStyle69.xml" ContentType="application/vnd.openxmlformats-officedocument.drawingml.diagramStyle+xml"/>
  <Override PartName="/ppt/diagrams/colors69.xml" ContentType="application/vnd.openxmlformats-officedocument.drawingml.diagramColors+xml"/>
  <Override PartName="/ppt/diagrams/drawing69.xml" ContentType="application/vnd.ms-office.drawingml.diagramDrawing+xml"/>
  <Override PartName="/ppt/diagrams/data70.xml" ContentType="application/vnd.openxmlformats-officedocument.drawingml.diagramData+xml"/>
  <Override PartName="/ppt/diagrams/layout70.xml" ContentType="application/vnd.openxmlformats-officedocument.drawingml.diagramLayout+xml"/>
  <Override PartName="/ppt/diagrams/quickStyle70.xml" ContentType="application/vnd.openxmlformats-officedocument.drawingml.diagramStyle+xml"/>
  <Override PartName="/ppt/diagrams/colors70.xml" ContentType="application/vnd.openxmlformats-officedocument.drawingml.diagramColors+xml"/>
  <Override PartName="/ppt/diagrams/drawing70.xml" ContentType="application/vnd.ms-office.drawingml.diagramDrawing+xml"/>
  <Override PartName="/ppt/diagrams/data71.xml" ContentType="application/vnd.openxmlformats-officedocument.drawingml.diagramData+xml"/>
  <Override PartName="/ppt/diagrams/layout71.xml" ContentType="application/vnd.openxmlformats-officedocument.drawingml.diagramLayout+xml"/>
  <Override PartName="/ppt/diagrams/quickStyle71.xml" ContentType="application/vnd.openxmlformats-officedocument.drawingml.diagramStyle+xml"/>
  <Override PartName="/ppt/diagrams/colors71.xml" ContentType="application/vnd.openxmlformats-officedocument.drawingml.diagramColors+xml"/>
  <Override PartName="/ppt/diagrams/drawing71.xml" ContentType="application/vnd.ms-office.drawingml.diagramDrawing+xml"/>
  <Override PartName="/ppt/diagrams/data72.xml" ContentType="application/vnd.openxmlformats-officedocument.drawingml.diagramData+xml"/>
  <Override PartName="/ppt/diagrams/layout72.xml" ContentType="application/vnd.openxmlformats-officedocument.drawingml.diagramLayout+xml"/>
  <Override PartName="/ppt/diagrams/quickStyle72.xml" ContentType="application/vnd.openxmlformats-officedocument.drawingml.diagramStyle+xml"/>
  <Override PartName="/ppt/diagrams/colors72.xml" ContentType="application/vnd.openxmlformats-officedocument.drawingml.diagramColors+xml"/>
  <Override PartName="/ppt/diagrams/drawing72.xml" ContentType="application/vnd.ms-office.drawingml.diagramDrawing+xml"/>
  <Override PartName="/ppt/diagrams/data73.xml" ContentType="application/vnd.openxmlformats-officedocument.drawingml.diagramData+xml"/>
  <Override PartName="/ppt/diagrams/layout73.xml" ContentType="application/vnd.openxmlformats-officedocument.drawingml.diagramLayout+xml"/>
  <Override PartName="/ppt/diagrams/quickStyle73.xml" ContentType="application/vnd.openxmlformats-officedocument.drawingml.diagramStyle+xml"/>
  <Override PartName="/ppt/diagrams/colors73.xml" ContentType="application/vnd.openxmlformats-officedocument.drawingml.diagramColors+xml"/>
  <Override PartName="/ppt/diagrams/drawing73.xml" ContentType="application/vnd.ms-office.drawingml.diagramDrawing+xml"/>
  <Override PartName="/ppt/diagrams/data74.xml" ContentType="application/vnd.openxmlformats-officedocument.drawingml.diagramData+xml"/>
  <Override PartName="/ppt/diagrams/layout74.xml" ContentType="application/vnd.openxmlformats-officedocument.drawingml.diagramLayout+xml"/>
  <Override PartName="/ppt/diagrams/quickStyle74.xml" ContentType="application/vnd.openxmlformats-officedocument.drawingml.diagramStyle+xml"/>
  <Override PartName="/ppt/diagrams/colors74.xml" ContentType="application/vnd.openxmlformats-officedocument.drawingml.diagramColors+xml"/>
  <Override PartName="/ppt/diagrams/drawing74.xml" ContentType="application/vnd.ms-office.drawingml.diagramDrawing+xml"/>
  <Override PartName="/ppt/diagrams/data75.xml" ContentType="application/vnd.openxmlformats-officedocument.drawingml.diagramData+xml"/>
  <Override PartName="/ppt/diagrams/layout75.xml" ContentType="application/vnd.openxmlformats-officedocument.drawingml.diagramLayout+xml"/>
  <Override PartName="/ppt/diagrams/quickStyle75.xml" ContentType="application/vnd.openxmlformats-officedocument.drawingml.diagramStyle+xml"/>
  <Override PartName="/ppt/diagrams/colors75.xml" ContentType="application/vnd.openxmlformats-officedocument.drawingml.diagramColors+xml"/>
  <Override PartName="/ppt/diagrams/drawing75.xml" ContentType="application/vnd.ms-office.drawingml.diagramDrawing+xml"/>
  <Override PartName="/ppt/diagrams/data76.xml" ContentType="application/vnd.openxmlformats-officedocument.drawingml.diagramData+xml"/>
  <Override PartName="/ppt/diagrams/layout76.xml" ContentType="application/vnd.openxmlformats-officedocument.drawingml.diagramLayout+xml"/>
  <Override PartName="/ppt/diagrams/quickStyle76.xml" ContentType="application/vnd.openxmlformats-officedocument.drawingml.diagramStyle+xml"/>
  <Override PartName="/ppt/diagrams/colors76.xml" ContentType="application/vnd.openxmlformats-officedocument.drawingml.diagramColors+xml"/>
  <Override PartName="/ppt/diagrams/drawing76.xml" ContentType="application/vnd.ms-office.drawingml.diagramDrawing+xml"/>
  <Override PartName="/ppt/notesSlides/notesSlide13.xml" ContentType="application/vnd.openxmlformats-officedocument.presentationml.notesSlide+xml"/>
  <Override PartName="/ppt/diagrams/data77.xml" ContentType="application/vnd.openxmlformats-officedocument.drawingml.diagramData+xml"/>
  <Override PartName="/ppt/diagrams/layout77.xml" ContentType="application/vnd.openxmlformats-officedocument.drawingml.diagramLayout+xml"/>
  <Override PartName="/ppt/diagrams/quickStyle77.xml" ContentType="application/vnd.openxmlformats-officedocument.drawingml.diagramStyle+xml"/>
  <Override PartName="/ppt/diagrams/colors77.xml" ContentType="application/vnd.openxmlformats-officedocument.drawingml.diagramColors+xml"/>
  <Override PartName="/ppt/diagrams/drawing77.xml" ContentType="application/vnd.ms-office.drawingml.diagramDrawing+xml"/>
  <Override PartName="/ppt/notesSlides/notesSlide14.xml" ContentType="application/vnd.openxmlformats-officedocument.presentationml.notesSlide+xml"/>
  <Override PartName="/ppt/diagrams/data78.xml" ContentType="application/vnd.openxmlformats-officedocument.drawingml.diagramData+xml"/>
  <Override PartName="/ppt/diagrams/layout78.xml" ContentType="application/vnd.openxmlformats-officedocument.drawingml.diagramLayout+xml"/>
  <Override PartName="/ppt/diagrams/quickStyle78.xml" ContentType="application/vnd.openxmlformats-officedocument.drawingml.diagramStyle+xml"/>
  <Override PartName="/ppt/diagrams/colors78.xml" ContentType="application/vnd.openxmlformats-officedocument.drawingml.diagramColors+xml"/>
  <Override PartName="/ppt/diagrams/drawing78.xml" ContentType="application/vnd.ms-office.drawingml.diagramDrawing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91"/>
  </p:notesMasterIdLst>
  <p:sldIdLst>
    <p:sldId id="256" r:id="rId7"/>
    <p:sldId id="272" r:id="rId8"/>
    <p:sldId id="314" r:id="rId9"/>
    <p:sldId id="1658" r:id="rId10"/>
    <p:sldId id="276" r:id="rId11"/>
    <p:sldId id="346" r:id="rId12"/>
    <p:sldId id="277" r:id="rId13"/>
    <p:sldId id="260" r:id="rId14"/>
    <p:sldId id="1659" r:id="rId15"/>
    <p:sldId id="278" r:id="rId16"/>
    <p:sldId id="451" r:id="rId17"/>
    <p:sldId id="399" r:id="rId18"/>
    <p:sldId id="1619" r:id="rId19"/>
    <p:sldId id="1498" r:id="rId20"/>
    <p:sldId id="1620" r:id="rId21"/>
    <p:sldId id="1622" r:id="rId22"/>
    <p:sldId id="1623" r:id="rId23"/>
    <p:sldId id="1660" r:id="rId24"/>
    <p:sldId id="317" r:id="rId25"/>
    <p:sldId id="1621" r:id="rId26"/>
    <p:sldId id="1661" r:id="rId27"/>
    <p:sldId id="1624" r:id="rId28"/>
    <p:sldId id="410" r:id="rId29"/>
    <p:sldId id="1657" r:id="rId30"/>
    <p:sldId id="411" r:id="rId31"/>
    <p:sldId id="1626" r:id="rId32"/>
    <p:sldId id="1588" r:id="rId33"/>
    <p:sldId id="1627" r:id="rId34"/>
    <p:sldId id="1628" r:id="rId35"/>
    <p:sldId id="1629" r:id="rId36"/>
    <p:sldId id="1600" r:id="rId37"/>
    <p:sldId id="1630" r:id="rId38"/>
    <p:sldId id="372" r:id="rId39"/>
    <p:sldId id="420" r:id="rId40"/>
    <p:sldId id="421" r:id="rId41"/>
    <p:sldId id="1602" r:id="rId42"/>
    <p:sldId id="1631" r:id="rId43"/>
    <p:sldId id="1632" r:id="rId44"/>
    <p:sldId id="1603" r:id="rId45"/>
    <p:sldId id="290" r:id="rId46"/>
    <p:sldId id="1663" r:id="rId47"/>
    <p:sldId id="1641" r:id="rId48"/>
    <p:sldId id="1648" r:id="rId49"/>
    <p:sldId id="1568" r:id="rId50"/>
    <p:sldId id="1633" r:id="rId51"/>
    <p:sldId id="1569" r:id="rId52"/>
    <p:sldId id="1634" r:id="rId53"/>
    <p:sldId id="339" r:id="rId54"/>
    <p:sldId id="1644" r:id="rId55"/>
    <p:sldId id="1643" r:id="rId56"/>
    <p:sldId id="1637" r:id="rId57"/>
    <p:sldId id="1640" r:id="rId58"/>
    <p:sldId id="311" r:id="rId59"/>
    <p:sldId id="299" r:id="rId60"/>
    <p:sldId id="1664" r:id="rId61"/>
    <p:sldId id="1647" r:id="rId62"/>
    <p:sldId id="312" r:id="rId63"/>
    <p:sldId id="323" r:id="rId64"/>
    <p:sldId id="315" r:id="rId65"/>
    <p:sldId id="1636" r:id="rId66"/>
    <p:sldId id="309" r:id="rId67"/>
    <p:sldId id="373" r:id="rId68"/>
    <p:sldId id="1645" r:id="rId69"/>
    <p:sldId id="1654" r:id="rId70"/>
    <p:sldId id="1649" r:id="rId71"/>
    <p:sldId id="1662" r:id="rId72"/>
    <p:sldId id="268" r:id="rId73"/>
    <p:sldId id="1650" r:id="rId74"/>
    <p:sldId id="1651" r:id="rId75"/>
    <p:sldId id="1655" r:id="rId76"/>
    <p:sldId id="1520" r:id="rId77"/>
    <p:sldId id="1653" r:id="rId78"/>
    <p:sldId id="1521" r:id="rId79"/>
    <p:sldId id="335" r:id="rId80"/>
    <p:sldId id="310" r:id="rId81"/>
    <p:sldId id="261" r:id="rId82"/>
    <p:sldId id="1656" r:id="rId83"/>
    <p:sldId id="271" r:id="rId84"/>
    <p:sldId id="342" r:id="rId85"/>
    <p:sldId id="262" r:id="rId86"/>
    <p:sldId id="263" r:id="rId87"/>
    <p:sldId id="264" r:id="rId88"/>
    <p:sldId id="265" r:id="rId89"/>
    <p:sldId id="343" r:id="rId90"/>
  </p:sldIdLst>
  <p:sldSz cx="12192000" cy="6858000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357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tableStyles" Target="tableStyles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9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9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image" Target="../media/image12.jpg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image" Target="../media/image12.jpg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2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2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image" Target="../media/image12.jpg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3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3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3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image" Target="../media/image12.jpg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image" Target="../media/image12.jpg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4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4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image" Target="../media/image12.jpg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5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5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5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5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5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5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5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ata6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6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6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6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image" Target="../media/image12.jpg"/></Relationships>
</file>

<file path=ppt/diagrams/_rels/data6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6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6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6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6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7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7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7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7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7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7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7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7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ata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76.xml"/><Relationship Id="rId5" Type="http://schemas.openxmlformats.org/officeDocument/2006/relationships/slide" Target="../slides/slide38.xml"/><Relationship Id="rId10" Type="http://schemas.openxmlformats.org/officeDocument/2006/relationships/slide" Target="../slides/slide48.xml"/><Relationship Id="rId4" Type="http://schemas.openxmlformats.org/officeDocument/2006/relationships/slide" Target="../slides/slide34.xml"/><Relationship Id="rId9" Type="http://schemas.openxmlformats.org/officeDocument/2006/relationships/slide" Target="../slides/slide64.xml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image" Target="../media/image12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image" Target="../media/image12.jpg"/></Relationships>
</file>

<file path=ppt/diagrams/_rels/drawing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image" Target="../media/image12.jpg"/></Relationships>
</file>

<file path=ppt/diagrams/_rels/drawing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image" Target="../media/image12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image" Target="../media/image12.jpg"/></Relationships>
</file>

<file path=ppt/diagrams/_rels/drawing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image" Target="../media/image12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rawing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image" Target="../media/image12.jpg"/></Relationships>
</file>

<file path=ppt/diagrams/_rels/drawing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La préposition « à »</a:t>
          </a:r>
        </a:p>
        <a:p>
          <a:pPr rtl="0"/>
          <a:r>
            <a:rPr lang="fr-FR" sz="1800" b="0" noProof="0" dirty="0"/>
            <a:t>- Les verbes « aller » et « venir »</a:t>
          </a:r>
        </a:p>
        <a:p>
          <a:pPr rtl="0"/>
          <a:r>
            <a:rPr lang="fr-FR" sz="1800" b="0" noProof="0" dirty="0"/>
            <a:t>- Le pronom « on » 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collège en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matières scolaires</a:t>
          </a:r>
        </a:p>
        <a:p>
          <a:pPr rtl="0"/>
          <a:r>
            <a:rPr lang="fr-FR" sz="1800" b="0" noProof="0" dirty="0"/>
            <a:t>- L’heure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/>
        <a:lstStyle/>
        <a:p>
          <a:pPr rtl="0"/>
          <a:endParaRPr lang="fr-FR" sz="2000" b="1" noProof="0" dirty="0">
            <a:solidFill>
              <a:schemeClr val="tx1"/>
            </a:solidFill>
          </a:endParaRPr>
        </a:p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La préposition « à »</a:t>
          </a:r>
        </a:p>
        <a:p>
          <a:pPr rtl="0"/>
          <a:r>
            <a:rPr lang="fr-FR" sz="1800" b="0" strike="sngStrike" noProof="0" dirty="0"/>
            <a:t>- Les verbes « aller » et « venir »</a:t>
          </a:r>
        </a:p>
        <a:p>
          <a:pPr rtl="0"/>
          <a:r>
            <a:rPr lang="fr-FR" sz="1800" b="0" noProof="0" dirty="0"/>
            <a:t>- Le pronom « on » 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collège en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matières scolaires</a:t>
          </a:r>
        </a:p>
        <a:p>
          <a:pPr rtl="0"/>
          <a:r>
            <a:rPr lang="fr-FR" sz="1800" b="0" noProof="0" dirty="0"/>
            <a:t>- L’heure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 custLinFactNeighborX="-49" custLinFactNeighborY="-225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 custLinFactNeighborX="-49" custLinFactNeighborY="-225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 custLinFactNeighborX="-49" custLinFactNeighborY="-2256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La préposition « à »</a:t>
          </a:r>
        </a:p>
        <a:p>
          <a:pPr rtl="0"/>
          <a:r>
            <a:rPr lang="fr-FR" sz="1800" b="0" strike="sngStrike" noProof="0" dirty="0"/>
            <a:t>- Les verbes « aller » et « venir »</a:t>
          </a:r>
        </a:p>
        <a:p>
          <a:pPr rtl="0"/>
          <a:r>
            <a:rPr lang="fr-FR" sz="1800" b="0" noProof="0" dirty="0"/>
            <a:t>- Le pronom « on » 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collège en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matières scolaires</a:t>
          </a:r>
        </a:p>
        <a:p>
          <a:pPr rtl="0"/>
          <a:r>
            <a:rPr lang="fr-FR" sz="1800" b="0" noProof="0" dirty="0"/>
            <a:t>- L’heure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La préposition « à »</a:t>
          </a:r>
        </a:p>
        <a:p>
          <a:pPr rtl="0"/>
          <a:r>
            <a:rPr lang="fr-FR" sz="1800" b="0" noProof="0" dirty="0"/>
            <a:t>- Les verbes « aller » et « venir »</a:t>
          </a:r>
        </a:p>
        <a:p>
          <a:pPr rtl="0"/>
          <a:r>
            <a:rPr lang="fr-FR" sz="1800" b="0" noProof="0" dirty="0"/>
            <a:t>- Le pronom « on » 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Le collège en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matières scolaires</a:t>
          </a:r>
        </a:p>
        <a:p>
          <a:pPr rtl="0"/>
          <a:r>
            <a:rPr lang="fr-FR" sz="1800" b="0" noProof="0" dirty="0"/>
            <a:t>- L’heure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La préposition « à »</a:t>
          </a:r>
        </a:p>
        <a:p>
          <a:pPr rtl="0"/>
          <a:r>
            <a:rPr lang="fr-FR" sz="1800" b="0" strike="sngStrike" noProof="0" dirty="0"/>
            <a:t>- Les verbes « aller » et « venir »</a:t>
          </a:r>
        </a:p>
        <a:p>
          <a:pPr rtl="0"/>
          <a:r>
            <a:rPr lang="fr-FR" sz="1800" b="0" noProof="0" dirty="0"/>
            <a:t>- Le pronom « on » 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collège en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matières scolaires</a:t>
          </a:r>
        </a:p>
        <a:p>
          <a:pPr rtl="0"/>
          <a:r>
            <a:rPr lang="fr-FR" sz="1800" b="0" noProof="0" dirty="0"/>
            <a:t>- L’heure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the </a:t>
          </a:r>
          <a:r>
            <a:rPr lang="fr-FR" dirty="0" err="1"/>
            <a:t>school</a:t>
          </a:r>
          <a:r>
            <a:rPr lang="fr-FR" dirty="0"/>
            <a:t> </a:t>
          </a:r>
          <a:r>
            <a:rPr lang="fr-FR" dirty="0" err="1"/>
            <a:t>subjects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school</a:t>
          </a:r>
          <a:r>
            <a:rPr lang="fr-FR" dirty="0"/>
            <a:t> </a:t>
          </a:r>
          <a:r>
            <a:rPr lang="fr-FR" dirty="0" err="1"/>
            <a:t>timetable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their</a:t>
          </a:r>
          <a:r>
            <a:rPr lang="fr-FR" dirty="0"/>
            <a:t> future job.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La préposition « à »</a:t>
          </a:r>
        </a:p>
        <a:p>
          <a:pPr rtl="0"/>
          <a:r>
            <a:rPr lang="fr-FR" sz="1800" b="0" strike="sngStrike" noProof="0" dirty="0"/>
            <a:t>- Les verbes « aller » et « venir »</a:t>
          </a:r>
        </a:p>
        <a:p>
          <a:pPr rtl="0"/>
          <a:r>
            <a:rPr lang="fr-FR" sz="1800" b="0" noProof="0" dirty="0"/>
            <a:t>- Le pronom « on » 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collège en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matières scolaires</a:t>
          </a:r>
        </a:p>
        <a:p>
          <a:pPr rtl="0"/>
          <a:r>
            <a:rPr lang="fr-FR" sz="1800" b="0" strike="sngStrike" noProof="0" dirty="0"/>
            <a:t>- L’heure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7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8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the </a:t>
          </a:r>
          <a:r>
            <a:rPr lang="fr-FR" dirty="0" err="1"/>
            <a:t>school</a:t>
          </a:r>
          <a:r>
            <a:rPr lang="fr-FR" dirty="0"/>
            <a:t> </a:t>
          </a:r>
          <a:r>
            <a:rPr lang="fr-FR" dirty="0" err="1"/>
            <a:t>subjects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school</a:t>
          </a:r>
          <a:r>
            <a:rPr lang="fr-FR" dirty="0"/>
            <a:t> </a:t>
          </a:r>
          <a:r>
            <a:rPr lang="fr-FR" dirty="0" err="1"/>
            <a:t>timetable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their</a:t>
          </a:r>
          <a:r>
            <a:rPr lang="fr-FR" dirty="0"/>
            <a:t> future job.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</a:t>
          </a:r>
          <a:r>
            <a:rPr lang="fr-FR" sz="1600" noProof="0" dirty="0"/>
            <a:t>. </a:t>
          </a:r>
          <a:r>
            <a:rPr lang="fr-FR" sz="16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23A0DE4A-FE92-496E-B335-3433CEFB74E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L’emploi du temps au collège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E5E95E82-EF79-43CA-AA86-43B0E1CBCD3F}">
      <dgm:prSet phldrT="[Text]" custT="1"/>
      <dgm:spPr/>
      <dgm:t>
        <a:bodyPr rtlCol="0" anchor="t"/>
        <a:lstStyle/>
        <a:p>
          <a:pPr algn="l" rtl="0"/>
          <a:r>
            <a:rPr lang="fr-FR" sz="1600" b="1" noProof="0" dirty="0"/>
            <a:t>II. Compréhension de texte 1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775A1A75-C6CE-4C3D-A09A-9B9A71B9438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Inviter quelqu’un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3834B6F-A6BE-453B-970C-3773864D70F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X. Production</a:t>
          </a:r>
        </a:p>
      </dgm:t>
    </dgm:pt>
    <dgm:pt modelId="{D26AE52F-24DF-4B4E-A19B-91CDA636C345}" type="sib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5EEE660E-9757-4F43-9695-C35F0B8866E5}" type="par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III. Grammaire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FEF306D8-E1BF-4EEE-8073-CD15745EE9E5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Parler de mon emploi du temps idéal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75AC613C-B803-4E80-8026-A33ABCEE727A}">
      <dgm:prSet phldrT="[Text]" custT="1"/>
      <dgm:spPr/>
      <dgm:t>
        <a:bodyPr rtlCol="0" anchor="t"/>
        <a:lstStyle/>
        <a:p>
          <a:pPr algn="l" rtl="0"/>
          <a:r>
            <a:rPr lang="fr-FR" sz="16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/>
        </a:p>
      </dgm:t>
    </dgm:pt>
    <dgm:pt modelId="{5AE5B198-A4E4-4590-9D2C-C359F1312E71}">
      <dgm:prSet phldrT="[Text]" custT="1"/>
      <dgm:spPr/>
      <dgm:t>
        <a:bodyPr rtlCol="0" anchor="t"/>
        <a:lstStyle/>
        <a:p>
          <a:pPr algn="l" rtl="0"/>
          <a:r>
            <a:rPr lang="fr-FR" sz="1600" noProof="0" dirty="0"/>
            <a:t>Le son « on »</a:t>
          </a:r>
        </a:p>
      </dgm:t>
    </dgm:pt>
    <dgm:pt modelId="{1C9A8E19-7B31-4322-8152-D53CB2657472}" type="parTrans" cxnId="{5337320D-5D44-42DE-95E6-DD6719E6F2C8}">
      <dgm:prSet/>
      <dgm:spPr/>
      <dgm:t>
        <a:bodyPr/>
        <a:lstStyle/>
        <a:p>
          <a:endParaRPr lang="fr-FR"/>
        </a:p>
      </dgm:t>
    </dgm:pt>
    <dgm:pt modelId="{759BC3F3-0325-4DA0-AE66-88068E9DFF83}" type="sibTrans" cxnId="{5337320D-5D44-42DE-95E6-DD6719E6F2C8}">
      <dgm:prSet/>
      <dgm:spPr/>
      <dgm:t>
        <a:bodyPr/>
        <a:lstStyle/>
        <a:p>
          <a:endParaRPr lang="fr-FR"/>
        </a:p>
      </dgm:t>
    </dgm:pt>
    <dgm:pt modelId="{D9A51279-0F3D-4663-8B0A-D5BC77B84BB7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V. Compréhension de texte 2</a:t>
          </a:r>
        </a:p>
      </dgm:t>
    </dgm:pt>
    <dgm:pt modelId="{720F629A-BD4A-4740-A10B-F2F42DD6EE7C}" type="parTrans" cxnId="{A252D214-713D-412A-A4B4-D2C01F999501}">
      <dgm:prSet/>
      <dgm:spPr/>
      <dgm:t>
        <a:bodyPr/>
        <a:lstStyle/>
        <a:p>
          <a:endParaRPr lang="fr-FR"/>
        </a:p>
      </dgm:t>
    </dgm:pt>
    <dgm:pt modelId="{B7285975-B9B4-4C64-802F-AF2DD8217B6A}" type="sibTrans" cxnId="{A252D214-713D-412A-A4B4-D2C01F999501}">
      <dgm:prSet/>
      <dgm:spPr/>
      <dgm:t>
        <a:bodyPr/>
        <a:lstStyle/>
        <a:p>
          <a:endParaRPr lang="fr-FR"/>
        </a:p>
      </dgm:t>
    </dgm:pt>
    <dgm:pt modelId="{73BBBA7B-F152-44F8-B4BC-2E00D32F67E8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Recherche des phrases clés</a:t>
          </a:r>
        </a:p>
      </dgm:t>
    </dgm:pt>
    <dgm:pt modelId="{E32A0C27-AB38-48F3-B60C-B6CAACD51320}" type="parTrans" cxnId="{3686A8F9-3041-430B-83A5-09478E02E92F}">
      <dgm:prSet/>
      <dgm:spPr/>
      <dgm:t>
        <a:bodyPr/>
        <a:lstStyle/>
        <a:p>
          <a:endParaRPr lang="fr-FR"/>
        </a:p>
      </dgm:t>
    </dgm:pt>
    <dgm:pt modelId="{C6C1B497-E978-4CDF-BEA3-63E48BB68BD1}" type="sibTrans" cxnId="{3686A8F9-3041-430B-83A5-09478E02E92F}">
      <dgm:prSet/>
      <dgm:spPr/>
      <dgm:t>
        <a:bodyPr/>
        <a:lstStyle/>
        <a:p>
          <a:endParaRPr lang="fr-FR"/>
        </a:p>
      </dgm:t>
    </dgm:pt>
    <dgm:pt modelId="{ED0258D7-4A20-4625-9C16-D7277AACA85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VI. Vocabulaire</a:t>
          </a:r>
        </a:p>
      </dgm:t>
    </dgm:pt>
    <dgm:pt modelId="{01D39897-10C4-4D17-9398-3F9D7CC07AC1}" type="parTrans" cxnId="{990F03BE-0D71-43D7-9DAD-93C1B496F582}">
      <dgm:prSet/>
      <dgm:spPr/>
      <dgm:t>
        <a:bodyPr/>
        <a:lstStyle/>
        <a:p>
          <a:endParaRPr lang="fr-FR"/>
        </a:p>
      </dgm:t>
    </dgm:pt>
    <dgm:pt modelId="{E12106C4-2748-497B-B2B6-CFFAA99A5F77}" type="sibTrans" cxnId="{990F03BE-0D71-43D7-9DAD-93C1B496F582}">
      <dgm:prSet/>
      <dgm:spPr/>
      <dgm:t>
        <a:bodyPr/>
        <a:lstStyle/>
        <a:p>
          <a:endParaRPr lang="fr-FR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IV. Grammaire 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/>
        </a:p>
      </dgm:t>
    </dgm:pt>
    <dgm:pt modelId="{341C0CA9-13AA-4D0E-A5E2-B79034FE31AE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La préposition « à »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/>
        </a:p>
      </dgm:t>
    </dgm:pt>
    <dgm:pt modelId="{FEAEA849-3772-415C-AAE7-3452CCD87253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VII. Vocabulaire</a:t>
          </a:r>
        </a:p>
      </dgm:t>
    </dgm:pt>
    <dgm:pt modelId="{4339BE6D-BED1-474D-B14E-846B86FA1018}" type="parTrans" cxnId="{34F662A9-026D-4A72-8706-B31CDF796125}">
      <dgm:prSet/>
      <dgm:spPr/>
      <dgm:t>
        <a:bodyPr/>
        <a:lstStyle/>
        <a:p>
          <a:endParaRPr lang="fr-FR"/>
        </a:p>
      </dgm:t>
    </dgm:pt>
    <dgm:pt modelId="{B86BC903-7256-467C-853D-E2FA474D3357}" type="sibTrans" cxnId="{34F662A9-026D-4A72-8706-B31CDF796125}">
      <dgm:prSet/>
      <dgm:spPr/>
      <dgm:t>
        <a:bodyPr/>
        <a:lstStyle/>
        <a:p>
          <a:endParaRPr lang="fr-FR"/>
        </a:p>
      </dgm:t>
    </dgm:pt>
    <dgm:pt modelId="{D8F1390A-DD68-4065-86F7-CFFA420E008B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L’heure</a:t>
          </a:r>
        </a:p>
      </dgm:t>
    </dgm:pt>
    <dgm:pt modelId="{67EA9475-E42F-4EC9-8234-46209FAD5382}" type="parTrans" cxnId="{87337D36-16AA-4BA0-A8C5-DF2151322A79}">
      <dgm:prSet/>
      <dgm:spPr/>
      <dgm:t>
        <a:bodyPr/>
        <a:lstStyle/>
        <a:p>
          <a:endParaRPr lang="fr-FR"/>
        </a:p>
      </dgm:t>
    </dgm:pt>
    <dgm:pt modelId="{6876B097-6118-497B-9A6B-805F0DE83873}" type="sibTrans" cxnId="{87337D36-16AA-4BA0-A8C5-DF2151322A79}">
      <dgm:prSet/>
      <dgm:spPr/>
      <dgm:t>
        <a:bodyPr/>
        <a:lstStyle/>
        <a:p>
          <a:endParaRPr lang="fr-FR"/>
        </a:p>
      </dgm:t>
    </dgm:pt>
    <dgm:pt modelId="{2AC2792E-1313-46DC-888B-24D9B1DE1A98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Les matières scolaires</a:t>
          </a:r>
        </a:p>
      </dgm:t>
    </dgm:pt>
    <dgm:pt modelId="{4ECE2695-1F61-4BAB-B0A5-F1BF6A46F832}" type="parTrans" cxnId="{7AD85199-B99C-4A2F-B1BF-B5A412DA505E}">
      <dgm:prSet/>
      <dgm:spPr/>
      <dgm:t>
        <a:bodyPr/>
        <a:lstStyle/>
        <a:p>
          <a:endParaRPr lang="fr-FR"/>
        </a:p>
      </dgm:t>
    </dgm:pt>
    <dgm:pt modelId="{BDE782B5-71FF-4B22-B5A8-6FE97931CFF6}" type="sibTrans" cxnId="{7AD85199-B99C-4A2F-B1BF-B5A412DA505E}">
      <dgm:prSet/>
      <dgm:spPr/>
      <dgm:t>
        <a:bodyPr/>
        <a:lstStyle/>
        <a:p>
          <a:endParaRPr lang="fr-FR"/>
        </a:p>
      </dgm:t>
    </dgm:pt>
    <dgm:pt modelId="{3F384722-4670-4AA3-B353-2F9BC1AA1F17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 pronom personnel sujet « on » </a:t>
          </a:r>
        </a:p>
      </dgm:t>
    </dgm:pt>
    <dgm:pt modelId="{5B0BDC0F-CA3C-4F2C-923C-5DBEF3D6FEA7}" type="parTrans" cxnId="{1BF1C3CA-A8F9-471B-A6AB-DDFC0EF94C4C}">
      <dgm:prSet/>
      <dgm:spPr/>
      <dgm:t>
        <a:bodyPr/>
        <a:lstStyle/>
        <a:p>
          <a:endParaRPr lang="fr-FR"/>
        </a:p>
      </dgm:t>
    </dgm:pt>
    <dgm:pt modelId="{FAB8129E-4ACD-4611-8149-32C5EE2B5160}" type="sibTrans" cxnId="{1BF1C3CA-A8F9-471B-A6AB-DDFC0EF94C4C}">
      <dgm:prSet/>
      <dgm:spPr/>
      <dgm:t>
        <a:bodyPr/>
        <a:lstStyle/>
        <a:p>
          <a:endParaRPr lang="fr-FR"/>
        </a:p>
      </dgm:t>
    </dgm:pt>
    <dgm:pt modelId="{638FD9B4-09F7-48EA-A44F-85C92630A13A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VIII. Grammaire</a:t>
          </a:r>
        </a:p>
      </dgm:t>
    </dgm:pt>
    <dgm:pt modelId="{FFBCDBDF-FA43-4D9B-AED1-3397E2C19268}" type="parTrans" cxnId="{BF3DAB33-06C1-4D65-AFA8-56451B081239}">
      <dgm:prSet/>
      <dgm:spPr/>
      <dgm:t>
        <a:bodyPr/>
        <a:lstStyle/>
        <a:p>
          <a:endParaRPr lang="fr-FR"/>
        </a:p>
      </dgm:t>
    </dgm:pt>
    <dgm:pt modelId="{16DDB494-5C65-41B3-80B1-E3A1F3B57C8C}" type="sibTrans" cxnId="{BF3DAB33-06C1-4D65-AFA8-56451B081239}">
      <dgm:prSet/>
      <dgm:spPr/>
      <dgm:t>
        <a:bodyPr/>
        <a:lstStyle/>
        <a:p>
          <a:endParaRPr lang="fr-FR"/>
        </a:p>
      </dgm:t>
    </dgm:pt>
    <dgm:pt modelId="{28277A45-55BB-4F24-8463-FE3818D05432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IX. Phonétique</a:t>
          </a:r>
          <a:endParaRPr lang="fr-FR" sz="1600" noProof="0" dirty="0"/>
        </a:p>
      </dgm:t>
    </dgm:pt>
    <dgm:pt modelId="{72883D14-0DA2-437B-9038-2BE88DF33DAB}" type="parTrans" cxnId="{C74BDDED-83EE-43C0-A4C0-5396BC70EBB4}">
      <dgm:prSet/>
      <dgm:spPr/>
      <dgm:t>
        <a:bodyPr/>
        <a:lstStyle/>
        <a:p>
          <a:endParaRPr lang="fr-FR"/>
        </a:p>
      </dgm:t>
    </dgm:pt>
    <dgm:pt modelId="{FD6ECC1F-9965-4F22-8E3C-0C4FFA6263DE}" type="sibTrans" cxnId="{C74BDDED-83EE-43C0-A4C0-5396BC70EBB4}">
      <dgm:prSet/>
      <dgm:spPr/>
      <dgm:t>
        <a:bodyPr/>
        <a:lstStyle/>
        <a:p>
          <a:endParaRPr lang="fr-FR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10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10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10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10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10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10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10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10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552BE57-DEF9-4084-9338-90D0377522D3}" type="pres">
      <dgm:prSet presAssocID="{D9A51279-0F3D-4663-8B0A-D5BC77B84BB7}" presName="linNode" presStyleCnt="0"/>
      <dgm:spPr/>
    </dgm:pt>
    <dgm:pt modelId="{A5F69CFA-F8D5-4CEE-8AC7-94C4EEDE8D9F}" type="pres">
      <dgm:prSet presAssocID="{D9A51279-0F3D-4663-8B0A-D5BC77B84BB7}" presName="parentShp" presStyleLbl="node1" presStyleIdx="4" presStyleCnt="10">
        <dgm:presLayoutVars>
          <dgm:bulletEnabled val="1"/>
        </dgm:presLayoutVars>
      </dgm:prSet>
      <dgm:spPr/>
    </dgm:pt>
    <dgm:pt modelId="{C6291843-C46A-4280-9111-FA5AC9ADD2FE}" type="pres">
      <dgm:prSet presAssocID="{D9A51279-0F3D-4663-8B0A-D5BC77B84BB7}" presName="childShp" presStyleLbl="bgAccFollowNode1" presStyleIdx="4" presStyleCnt="10">
        <dgm:presLayoutVars>
          <dgm:bulletEnabled val="1"/>
        </dgm:presLayoutVars>
      </dgm:prSet>
      <dgm:spPr/>
    </dgm:pt>
    <dgm:pt modelId="{D9022806-76AD-44EC-B74C-8C83FA90E627}" type="pres">
      <dgm:prSet presAssocID="{B7285975-B9B4-4C64-802F-AF2DD8217B6A}" presName="spacing" presStyleCnt="0"/>
      <dgm:spPr/>
    </dgm:pt>
    <dgm:pt modelId="{6BE7CA45-C8E0-4F8B-85EE-A89EEE0081D4}" type="pres">
      <dgm:prSet presAssocID="{ED0258D7-4A20-4625-9C16-D7277AACA85B}" presName="linNode" presStyleCnt="0"/>
      <dgm:spPr/>
    </dgm:pt>
    <dgm:pt modelId="{6F7A0067-8171-4DDC-92E7-4B9A16313AC6}" type="pres">
      <dgm:prSet presAssocID="{ED0258D7-4A20-4625-9C16-D7277AACA85B}" presName="parentShp" presStyleLbl="node1" presStyleIdx="5" presStyleCnt="10">
        <dgm:presLayoutVars>
          <dgm:bulletEnabled val="1"/>
        </dgm:presLayoutVars>
      </dgm:prSet>
      <dgm:spPr/>
    </dgm:pt>
    <dgm:pt modelId="{FED72C93-5205-4170-8F17-2809BE3A4FCC}" type="pres">
      <dgm:prSet presAssocID="{ED0258D7-4A20-4625-9C16-D7277AACA85B}" presName="childShp" presStyleLbl="bgAccFollowNode1" presStyleIdx="5" presStyleCnt="10">
        <dgm:presLayoutVars>
          <dgm:bulletEnabled val="1"/>
        </dgm:presLayoutVars>
      </dgm:prSet>
      <dgm:spPr/>
    </dgm:pt>
    <dgm:pt modelId="{C916661E-190F-4A23-8C16-1F5AD0B91E4B}" type="pres">
      <dgm:prSet presAssocID="{E12106C4-2748-497B-B2B6-CFFAA99A5F77}" presName="spacing" presStyleCnt="0"/>
      <dgm:spPr/>
    </dgm:pt>
    <dgm:pt modelId="{323884AA-7BB6-4C23-B682-97E3FBD68C1B}" type="pres">
      <dgm:prSet presAssocID="{FEAEA849-3772-415C-AAE7-3452CCD87253}" presName="linNode" presStyleCnt="0"/>
      <dgm:spPr/>
    </dgm:pt>
    <dgm:pt modelId="{E5078EBD-CCF1-4A84-9F40-1D13B4880633}" type="pres">
      <dgm:prSet presAssocID="{FEAEA849-3772-415C-AAE7-3452CCD87253}" presName="parentShp" presStyleLbl="node1" presStyleIdx="6" presStyleCnt="10">
        <dgm:presLayoutVars>
          <dgm:bulletEnabled val="1"/>
        </dgm:presLayoutVars>
      </dgm:prSet>
      <dgm:spPr/>
    </dgm:pt>
    <dgm:pt modelId="{1D6A6107-DC69-411D-9BAF-A5F5CBE3C448}" type="pres">
      <dgm:prSet presAssocID="{FEAEA849-3772-415C-AAE7-3452CCD87253}" presName="childShp" presStyleLbl="bgAccFollowNode1" presStyleIdx="6" presStyleCnt="10">
        <dgm:presLayoutVars>
          <dgm:bulletEnabled val="1"/>
        </dgm:presLayoutVars>
      </dgm:prSet>
      <dgm:spPr/>
    </dgm:pt>
    <dgm:pt modelId="{6F6A2120-1884-4386-B4A8-EF253C77B9F3}" type="pres">
      <dgm:prSet presAssocID="{B86BC903-7256-467C-853D-E2FA474D3357}" presName="spacing" presStyleCnt="0"/>
      <dgm:spPr/>
    </dgm:pt>
    <dgm:pt modelId="{271A1ED4-890A-4750-B62E-3C3C0E8C53EF}" type="pres">
      <dgm:prSet presAssocID="{638FD9B4-09F7-48EA-A44F-85C92630A13A}" presName="linNode" presStyleCnt="0"/>
      <dgm:spPr/>
    </dgm:pt>
    <dgm:pt modelId="{120A899D-A80B-4121-85B6-7DE1B80405CE}" type="pres">
      <dgm:prSet presAssocID="{638FD9B4-09F7-48EA-A44F-85C92630A13A}" presName="parentShp" presStyleLbl="node1" presStyleIdx="7" presStyleCnt="10">
        <dgm:presLayoutVars>
          <dgm:bulletEnabled val="1"/>
        </dgm:presLayoutVars>
      </dgm:prSet>
      <dgm:spPr/>
    </dgm:pt>
    <dgm:pt modelId="{0B198A26-6EDD-469A-8FA5-043CDB2A5A4A}" type="pres">
      <dgm:prSet presAssocID="{638FD9B4-09F7-48EA-A44F-85C92630A13A}" presName="childShp" presStyleLbl="bgAccFollowNode1" presStyleIdx="7" presStyleCnt="10">
        <dgm:presLayoutVars>
          <dgm:bulletEnabled val="1"/>
        </dgm:presLayoutVars>
      </dgm:prSet>
      <dgm:spPr/>
    </dgm:pt>
    <dgm:pt modelId="{5C58BDBF-1183-4487-8AE8-AAF5067FAEBF}" type="pres">
      <dgm:prSet presAssocID="{16DDB494-5C65-41B3-80B1-E3A1F3B57C8C}" presName="spacing" presStyleCnt="0"/>
      <dgm:spPr/>
    </dgm:pt>
    <dgm:pt modelId="{117824B7-70B9-4C8F-9BF1-E992D3C1B1F6}" type="pres">
      <dgm:prSet presAssocID="{28277A45-55BB-4F24-8463-FE3818D05432}" presName="linNode" presStyleCnt="0"/>
      <dgm:spPr/>
    </dgm:pt>
    <dgm:pt modelId="{16F7AD9C-753D-4EEA-87C2-3129C19BF60A}" type="pres">
      <dgm:prSet presAssocID="{28277A45-55BB-4F24-8463-FE3818D05432}" presName="parentShp" presStyleLbl="node1" presStyleIdx="8" presStyleCnt="10">
        <dgm:presLayoutVars>
          <dgm:bulletEnabled val="1"/>
        </dgm:presLayoutVars>
      </dgm:prSet>
      <dgm:spPr/>
    </dgm:pt>
    <dgm:pt modelId="{4533DFEA-32A9-445D-92F6-0FCC6E437E43}" type="pres">
      <dgm:prSet presAssocID="{28277A45-55BB-4F24-8463-FE3818D05432}" presName="childShp" presStyleLbl="bgAccFollowNode1" presStyleIdx="8" presStyleCnt="10">
        <dgm:presLayoutVars>
          <dgm:bulletEnabled val="1"/>
        </dgm:presLayoutVars>
      </dgm:prSet>
      <dgm:spPr/>
    </dgm:pt>
    <dgm:pt modelId="{BD04ABF9-EEA6-427A-9623-9C3DB0215A0B}" type="pres">
      <dgm:prSet presAssocID="{FD6ECC1F-9965-4F22-8E3C-0C4FFA6263DE}" presName="spacing" presStyleCnt="0"/>
      <dgm:spPr/>
    </dgm:pt>
    <dgm:pt modelId="{B5D8C780-2588-464C-9E0F-096DCDC48D42}" type="pres">
      <dgm:prSet presAssocID="{03834B6F-A6BE-453B-970C-3773864D70F1}" presName="linNode" presStyleCnt="0"/>
      <dgm:spPr/>
    </dgm:pt>
    <dgm:pt modelId="{DAED7678-2CFC-423C-BA3A-CF91C0162302}" type="pres">
      <dgm:prSet presAssocID="{03834B6F-A6BE-453B-970C-3773864D70F1}" presName="parentShp" presStyleLbl="node1" presStyleIdx="9" presStyleCnt="10">
        <dgm:presLayoutVars>
          <dgm:bulletEnabled val="1"/>
        </dgm:presLayoutVars>
      </dgm:prSet>
      <dgm:spPr/>
    </dgm:pt>
    <dgm:pt modelId="{DA3F2CB2-660E-4134-BEBD-04D86016252A}" type="pres">
      <dgm:prSet presAssocID="{03834B6F-A6BE-453B-970C-3773864D70F1}" presName="childShp" presStyleLbl="bgAccFollowNode1" presStyleIdx="9" presStyleCnt="10">
        <dgm:presLayoutVars>
          <dgm:bulletEnabled val="1"/>
        </dgm:presLayoutVars>
      </dgm:prSet>
      <dgm:spPr/>
    </dgm:pt>
  </dgm:ptLst>
  <dgm:cxnLst>
    <dgm:cxn modelId="{69575904-21BC-4715-8317-E4CDABF708CF}" type="presOf" srcId="{FEAEA849-3772-415C-AAE7-3452CCD87253}" destId="{E5078EBD-CCF1-4A84-9F40-1D13B4880633}" srcOrd="0" destOrd="0" presId="urn:microsoft.com/office/officeart/2005/8/layout/vList6"/>
    <dgm:cxn modelId="{62589B04-3898-4B22-A51D-EDE6B5EE93CA}" type="presOf" srcId="{28277A45-55BB-4F24-8463-FE3818D05432}" destId="{16F7AD9C-753D-4EEA-87C2-3129C19BF60A}" srcOrd="0" destOrd="0" presId="urn:microsoft.com/office/officeart/2005/8/layout/vList6"/>
    <dgm:cxn modelId="{D930D004-84BE-440D-A05D-4F55FE007806}" type="presOf" srcId="{3F384722-4670-4AA3-B353-2F9BC1AA1F17}" destId="{0B198A26-6EDD-469A-8FA5-043CDB2A5A4A}" srcOrd="0" destOrd="0" presId="urn:microsoft.com/office/officeart/2005/8/layout/vList6"/>
    <dgm:cxn modelId="{46A6420B-B435-40E9-B2A3-D9ABE6EA9124}" type="presOf" srcId="{638FD9B4-09F7-48EA-A44F-85C92630A13A}" destId="{120A899D-A80B-4121-85B6-7DE1B80405CE}" srcOrd="0" destOrd="0" presId="urn:microsoft.com/office/officeart/2005/8/layout/vList6"/>
    <dgm:cxn modelId="{5337320D-5D44-42DE-95E6-DD6719E6F2C8}" srcId="{28277A45-55BB-4F24-8463-FE3818D05432}" destId="{5AE5B198-A4E4-4590-9D2C-C359F1312E71}" srcOrd="0" destOrd="0" parTransId="{1C9A8E19-7B31-4322-8152-D53CB2657472}" sibTransId="{759BC3F3-0325-4DA0-AE66-88068E9DFF83}"/>
    <dgm:cxn modelId="{7580AF0E-71D7-4ECA-8361-B4D29D3AF167}" type="presOf" srcId="{73BBBA7B-F152-44F8-B4BC-2E00D32F67E8}" destId="{C6291843-C46A-4280-9111-FA5AC9ADD2FE}" srcOrd="0" destOrd="0" presId="urn:microsoft.com/office/officeart/2005/8/layout/vList6"/>
    <dgm:cxn modelId="{A252D214-713D-412A-A4B4-D2C01F999501}" srcId="{CF9055CF-8DEB-4A02-949A-DE72B6AC5D37}" destId="{D9A51279-0F3D-4663-8B0A-D5BC77B84BB7}" srcOrd="4" destOrd="0" parTransId="{720F629A-BD4A-4740-A10B-F2F42DD6EE7C}" sibTransId="{B7285975-B9B4-4C64-802F-AF2DD8217B6A}"/>
    <dgm:cxn modelId="{FB5CF724-7B8B-4B37-A1E6-12AF4A4540ED}" type="presOf" srcId="{ED0258D7-4A20-4625-9C16-D7277AACA85B}" destId="{6F7A0067-8171-4DDC-92E7-4B9A16313AC6}" srcOrd="0" destOrd="0" presId="urn:microsoft.com/office/officeart/2005/8/layout/vList6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BF3DAB33-06C1-4D65-AFA8-56451B081239}" srcId="{CF9055CF-8DEB-4A02-949A-DE72B6AC5D37}" destId="{638FD9B4-09F7-48EA-A44F-85C92630A13A}" srcOrd="7" destOrd="0" parTransId="{FFBCDBDF-FA43-4D9B-AED1-3397E2C19268}" sibTransId="{16DDB494-5C65-41B3-80B1-E3A1F3B57C8C}"/>
    <dgm:cxn modelId="{87337D36-16AA-4BA0-A8C5-DF2151322A79}" srcId="{FEAEA849-3772-415C-AAE7-3452CCD87253}" destId="{D8F1390A-DD68-4065-86F7-CFFA420E008B}" srcOrd="0" destOrd="0" parTransId="{67EA9475-E42F-4EC9-8234-46209FAD5382}" sibTransId="{6876B097-6118-497B-9A6B-805F0DE83873}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96CBB03D-6BF8-4CCE-B648-165DE6B41FE8}" srcId="{03834B6F-A6BE-453B-970C-3773864D70F1}" destId="{FEF306D8-E1BF-4EEE-8073-CD15745EE9E5}" srcOrd="0" destOrd="0" parTransId="{ABEF529A-7DCD-4DC1-BBB1-D42021F95C1B}" sibTransId="{E728CC1D-97FF-40C5-9CDA-6C54CE81317A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EE8D2E7C-FE94-44C4-8C35-07A701120589}" type="presOf" srcId="{2AC2792E-1313-46DC-888B-24D9B1DE1A98}" destId="{FED72C93-5205-4170-8F17-2809BE3A4FCC}" srcOrd="0" destOrd="0" presId="urn:microsoft.com/office/officeart/2005/8/layout/vList6"/>
    <dgm:cxn modelId="{0C778483-3C1F-4281-9DEB-343E58C8E2A2}" type="presOf" srcId="{D9A51279-0F3D-4663-8B0A-D5BC77B84BB7}" destId="{A5F69CFA-F8D5-4CEE-8AC7-94C4EEDE8D9F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CF6F096-1AAA-463C-A652-4C38A98AF8FA}" type="presOf" srcId="{03834B6F-A6BE-453B-970C-3773864D70F1}" destId="{DAED7678-2CFC-423C-BA3A-CF91C0162302}" srcOrd="0" destOrd="0" presId="urn:microsoft.com/office/officeart/2005/8/layout/vList6"/>
    <dgm:cxn modelId="{7AD85199-B99C-4A2F-B1BF-B5A412DA505E}" srcId="{ED0258D7-4A20-4625-9C16-D7277AACA85B}" destId="{2AC2792E-1313-46DC-888B-24D9B1DE1A98}" srcOrd="0" destOrd="0" parTransId="{4ECE2695-1F61-4BAB-B0A5-F1BF6A46F832}" sibTransId="{BDE782B5-71FF-4B22-B5A8-6FE97931CFF6}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DF6F92A3-03B7-4964-9E27-FF36BEA9791E}" srcId="{CF9055CF-8DEB-4A02-949A-DE72B6AC5D37}" destId="{03834B6F-A6BE-453B-970C-3773864D70F1}" srcOrd="9" destOrd="0" parTransId="{5EEE660E-9757-4F43-9695-C35F0B8866E5}" sibTransId="{D26AE52F-24DF-4B4E-A19B-91CDA636C345}"/>
    <dgm:cxn modelId="{026A70A7-B117-4CA3-91EB-F599BAC3C2F2}" type="presOf" srcId="{D8F1390A-DD68-4065-86F7-CFFA420E008B}" destId="{1D6A6107-DC69-411D-9BAF-A5F5CBE3C448}" srcOrd="0" destOrd="0" presId="urn:microsoft.com/office/officeart/2005/8/layout/vList6"/>
    <dgm:cxn modelId="{34F662A9-026D-4A72-8706-B31CDF796125}" srcId="{CF9055CF-8DEB-4A02-949A-DE72B6AC5D37}" destId="{FEAEA849-3772-415C-AAE7-3452CCD87253}" srcOrd="6" destOrd="0" parTransId="{4339BE6D-BED1-474D-B14E-846B86FA1018}" sibTransId="{B86BC903-7256-467C-853D-E2FA474D3357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990F03BE-0D71-43D7-9DAD-93C1B496F582}" srcId="{CF9055CF-8DEB-4A02-949A-DE72B6AC5D37}" destId="{ED0258D7-4A20-4625-9C16-D7277AACA85B}" srcOrd="5" destOrd="0" parTransId="{01D39897-10C4-4D17-9398-3F9D7CC07AC1}" sibTransId="{E12106C4-2748-497B-B2B6-CFFAA99A5F77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2656B4C6-BDB2-4061-9C53-1B305BD9BA7F}" type="presOf" srcId="{FEF306D8-E1BF-4EEE-8073-CD15745EE9E5}" destId="{DA3F2CB2-660E-4134-BEBD-04D86016252A}" srcOrd="0" destOrd="0" presId="urn:microsoft.com/office/officeart/2005/8/layout/vList6"/>
    <dgm:cxn modelId="{FD229AC8-B753-4C93-AF4B-F5930A406AEE}" type="presOf" srcId="{5AE5B198-A4E4-4590-9D2C-C359F1312E71}" destId="{4533DFEA-32A9-445D-92F6-0FCC6E437E43}" srcOrd="0" destOrd="0" presId="urn:microsoft.com/office/officeart/2005/8/layout/vList6"/>
    <dgm:cxn modelId="{1BF1C3CA-A8F9-471B-A6AB-DDFC0EF94C4C}" srcId="{638FD9B4-09F7-48EA-A44F-85C92630A13A}" destId="{3F384722-4670-4AA3-B353-2F9BC1AA1F17}" srcOrd="0" destOrd="0" parTransId="{5B0BDC0F-CA3C-4F2C-923C-5DBEF3D6FEA7}" sibTransId="{FAB8129E-4ACD-4611-8149-32C5EE2B5160}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C74BDDED-83EE-43C0-A4C0-5396BC70EBB4}" srcId="{CF9055CF-8DEB-4A02-949A-DE72B6AC5D37}" destId="{28277A45-55BB-4F24-8463-FE3818D05432}" srcOrd="8" destOrd="0" parTransId="{72883D14-0DA2-437B-9038-2BE88DF33DAB}" sibTransId="{FD6ECC1F-9965-4F22-8E3C-0C4FFA6263DE}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3686A8F9-3041-430B-83A5-09478E02E92F}" srcId="{D9A51279-0F3D-4663-8B0A-D5BC77B84BB7}" destId="{73BBBA7B-F152-44F8-B4BC-2E00D32F67E8}" srcOrd="0" destOrd="0" parTransId="{E32A0C27-AB38-48F3-B60C-B6CAACD51320}" sibTransId="{C6C1B497-E978-4CDF-BEA3-63E48BB68BD1}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E9935250-2603-44CA-BEF9-826D887F2DD2}" type="presParOf" srcId="{5ACC8FAA-3A9A-41B0-9DDA-865905840129}" destId="{2552BE57-DEF9-4084-9338-90D0377522D3}" srcOrd="8" destOrd="0" presId="urn:microsoft.com/office/officeart/2005/8/layout/vList6"/>
    <dgm:cxn modelId="{FC9DBD15-B141-4507-8F00-DB92665FC767}" type="presParOf" srcId="{2552BE57-DEF9-4084-9338-90D0377522D3}" destId="{A5F69CFA-F8D5-4CEE-8AC7-94C4EEDE8D9F}" srcOrd="0" destOrd="0" presId="urn:microsoft.com/office/officeart/2005/8/layout/vList6"/>
    <dgm:cxn modelId="{CE29DCF9-0D12-46BD-BA6F-4E05F3F0AE7C}" type="presParOf" srcId="{2552BE57-DEF9-4084-9338-90D0377522D3}" destId="{C6291843-C46A-4280-9111-FA5AC9ADD2FE}" srcOrd="1" destOrd="0" presId="urn:microsoft.com/office/officeart/2005/8/layout/vList6"/>
    <dgm:cxn modelId="{30D7C26D-2F98-46D3-8479-A89598D07F68}" type="presParOf" srcId="{5ACC8FAA-3A9A-41B0-9DDA-865905840129}" destId="{D9022806-76AD-44EC-B74C-8C83FA90E627}" srcOrd="9" destOrd="0" presId="urn:microsoft.com/office/officeart/2005/8/layout/vList6"/>
    <dgm:cxn modelId="{7A89718A-CB2C-4771-8538-9B702F9E9079}" type="presParOf" srcId="{5ACC8FAA-3A9A-41B0-9DDA-865905840129}" destId="{6BE7CA45-C8E0-4F8B-85EE-A89EEE0081D4}" srcOrd="10" destOrd="0" presId="urn:microsoft.com/office/officeart/2005/8/layout/vList6"/>
    <dgm:cxn modelId="{2155AD74-8FDC-4B94-A624-26F3DD5A2E56}" type="presParOf" srcId="{6BE7CA45-C8E0-4F8B-85EE-A89EEE0081D4}" destId="{6F7A0067-8171-4DDC-92E7-4B9A16313AC6}" srcOrd="0" destOrd="0" presId="urn:microsoft.com/office/officeart/2005/8/layout/vList6"/>
    <dgm:cxn modelId="{F6F0BB85-B3DD-401B-A562-330000ACE1FC}" type="presParOf" srcId="{6BE7CA45-C8E0-4F8B-85EE-A89EEE0081D4}" destId="{FED72C93-5205-4170-8F17-2809BE3A4FCC}" srcOrd="1" destOrd="0" presId="urn:microsoft.com/office/officeart/2005/8/layout/vList6"/>
    <dgm:cxn modelId="{EDAC5217-CCF0-42BF-926F-8BE50832EAB7}" type="presParOf" srcId="{5ACC8FAA-3A9A-41B0-9DDA-865905840129}" destId="{C916661E-190F-4A23-8C16-1F5AD0B91E4B}" srcOrd="11" destOrd="0" presId="urn:microsoft.com/office/officeart/2005/8/layout/vList6"/>
    <dgm:cxn modelId="{4C07BF2D-327C-42E3-9788-51919AD143F5}" type="presParOf" srcId="{5ACC8FAA-3A9A-41B0-9DDA-865905840129}" destId="{323884AA-7BB6-4C23-B682-97E3FBD68C1B}" srcOrd="12" destOrd="0" presId="urn:microsoft.com/office/officeart/2005/8/layout/vList6"/>
    <dgm:cxn modelId="{C803595C-615E-4BC5-B074-DC54BFB3B87B}" type="presParOf" srcId="{323884AA-7BB6-4C23-B682-97E3FBD68C1B}" destId="{E5078EBD-CCF1-4A84-9F40-1D13B4880633}" srcOrd="0" destOrd="0" presId="urn:microsoft.com/office/officeart/2005/8/layout/vList6"/>
    <dgm:cxn modelId="{E42BF83E-12C2-46F1-A84A-CCEA4A869FBE}" type="presParOf" srcId="{323884AA-7BB6-4C23-B682-97E3FBD68C1B}" destId="{1D6A6107-DC69-411D-9BAF-A5F5CBE3C448}" srcOrd="1" destOrd="0" presId="urn:microsoft.com/office/officeart/2005/8/layout/vList6"/>
    <dgm:cxn modelId="{EF8EFDF1-8FF8-4F1E-B55B-28A8B9F9E5A9}" type="presParOf" srcId="{5ACC8FAA-3A9A-41B0-9DDA-865905840129}" destId="{6F6A2120-1884-4386-B4A8-EF253C77B9F3}" srcOrd="13" destOrd="0" presId="urn:microsoft.com/office/officeart/2005/8/layout/vList6"/>
    <dgm:cxn modelId="{81FCDB1D-1C2F-4FA5-A10A-FFB4A3FC92B8}" type="presParOf" srcId="{5ACC8FAA-3A9A-41B0-9DDA-865905840129}" destId="{271A1ED4-890A-4750-B62E-3C3C0E8C53EF}" srcOrd="14" destOrd="0" presId="urn:microsoft.com/office/officeart/2005/8/layout/vList6"/>
    <dgm:cxn modelId="{66100865-7963-436D-9FF8-E950F095AF3B}" type="presParOf" srcId="{271A1ED4-890A-4750-B62E-3C3C0E8C53EF}" destId="{120A899D-A80B-4121-85B6-7DE1B80405CE}" srcOrd="0" destOrd="0" presId="urn:microsoft.com/office/officeart/2005/8/layout/vList6"/>
    <dgm:cxn modelId="{1C4C5DA7-C3A0-4051-AA9C-12060EB432C1}" type="presParOf" srcId="{271A1ED4-890A-4750-B62E-3C3C0E8C53EF}" destId="{0B198A26-6EDD-469A-8FA5-043CDB2A5A4A}" srcOrd="1" destOrd="0" presId="urn:microsoft.com/office/officeart/2005/8/layout/vList6"/>
    <dgm:cxn modelId="{25EC21B2-D5A1-4ABC-8BFA-064C47F64B60}" type="presParOf" srcId="{5ACC8FAA-3A9A-41B0-9DDA-865905840129}" destId="{5C58BDBF-1183-4487-8AE8-AAF5067FAEBF}" srcOrd="15" destOrd="0" presId="urn:microsoft.com/office/officeart/2005/8/layout/vList6"/>
    <dgm:cxn modelId="{4A4D917E-071E-4845-A09B-1322A8A4C289}" type="presParOf" srcId="{5ACC8FAA-3A9A-41B0-9DDA-865905840129}" destId="{117824B7-70B9-4C8F-9BF1-E992D3C1B1F6}" srcOrd="16" destOrd="0" presId="urn:microsoft.com/office/officeart/2005/8/layout/vList6"/>
    <dgm:cxn modelId="{20DBE851-C708-4127-A55E-6142ABCEF5E0}" type="presParOf" srcId="{117824B7-70B9-4C8F-9BF1-E992D3C1B1F6}" destId="{16F7AD9C-753D-4EEA-87C2-3129C19BF60A}" srcOrd="0" destOrd="0" presId="urn:microsoft.com/office/officeart/2005/8/layout/vList6"/>
    <dgm:cxn modelId="{66C6DBA7-CEE8-4400-BC04-3D8FCE1279C3}" type="presParOf" srcId="{117824B7-70B9-4C8F-9BF1-E992D3C1B1F6}" destId="{4533DFEA-32A9-445D-92F6-0FCC6E437E43}" srcOrd="1" destOrd="0" presId="urn:microsoft.com/office/officeart/2005/8/layout/vList6"/>
    <dgm:cxn modelId="{614BFC2D-1B0B-425A-BF17-15697894B8F0}" type="presParOf" srcId="{5ACC8FAA-3A9A-41B0-9DDA-865905840129}" destId="{BD04ABF9-EEA6-427A-9623-9C3DB0215A0B}" srcOrd="17" destOrd="0" presId="urn:microsoft.com/office/officeart/2005/8/layout/vList6"/>
    <dgm:cxn modelId="{A3C3D1DA-BBA3-4A73-9F9B-04E2F6B420C5}" type="presParOf" srcId="{5ACC8FAA-3A9A-41B0-9DDA-865905840129}" destId="{B5D8C780-2588-464C-9E0F-096DCDC48D42}" srcOrd="18" destOrd="0" presId="urn:microsoft.com/office/officeart/2005/8/layout/vList6"/>
    <dgm:cxn modelId="{DF0920C7-15C4-4F40-8CE5-B02234D312C1}" type="presParOf" srcId="{B5D8C780-2588-464C-9E0F-096DCDC48D42}" destId="{DAED7678-2CFC-423C-BA3A-CF91C0162302}" srcOrd="0" destOrd="0" presId="urn:microsoft.com/office/officeart/2005/8/layout/vList6"/>
    <dgm:cxn modelId="{3DF8EEC6-6B4B-4A38-9D08-782E3D67CDA9}" type="presParOf" srcId="{B5D8C780-2588-464C-9E0F-096DCDC48D42}" destId="{DA3F2CB2-660E-4134-BEBD-04D8601625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Gr  : inviter qqn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matières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sco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 « à »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        « on »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 : heure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10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10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7" presStyleCnt="10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8" presStyleCnt="10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8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7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298158F3-E86B-4D74-B6F1-C25B0FEAF906}" type="presParOf" srcId="{776A1F8C-5C31-4691-9C2B-A7F8DF456F32}" destId="{76A3D296-582A-432D-8383-8A053FD81B58}" srcOrd="14" destOrd="0" presId="urn:microsoft.com/office/officeart/2005/8/layout/hChevron3"/>
    <dgm:cxn modelId="{CA69F8A2-683A-4E42-8B1D-1F4474D0DF41}" type="presParOf" srcId="{776A1F8C-5C31-4691-9C2B-A7F8DF456F32}" destId="{0F4FC1B8-37E6-4834-AC60-4A866EBAB12A}" srcOrd="15" destOrd="0" presId="urn:microsoft.com/office/officeart/2005/8/layout/hChevron3"/>
    <dgm:cxn modelId="{F81C3893-7A28-4DE1-8906-B8DBD396D6A3}" type="presParOf" srcId="{776A1F8C-5C31-4691-9C2B-A7F8DF456F32}" destId="{D3B9CA29-271D-4058-9B1E-889009E127A7}" srcOrd="16" destOrd="0" presId="urn:microsoft.com/office/officeart/2005/8/layout/hChevron3"/>
    <dgm:cxn modelId="{D63D1A1E-6FAB-48D4-81A2-2A43D05C2BC3}" type="presParOf" srcId="{776A1F8C-5C31-4691-9C2B-A7F8DF456F32}" destId="{E2E3D908-EBCB-4A3C-AB11-A5FC96F4953B}" srcOrd="17" destOrd="0" presId="urn:microsoft.com/office/officeart/2005/8/layout/hChevron3"/>
    <dgm:cxn modelId="{1612C0CE-F310-4DB7-96AA-8BEE52E4C0AA}" type="presParOf" srcId="{776A1F8C-5C31-4691-9C2B-A7F8DF456F32}" destId="{72C3BE3C-799A-4965-B3AE-BFF762D72CB0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matières scolaires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L’heure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préposition « à »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verbes « aller » et « venir »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pronom « on » 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collège en France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1474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matières scolaires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L’heure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préposition « à »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verbes « aller » et « venir »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pronom « on » 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collège en France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3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3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3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3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3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3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matières scolaires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L’heure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préposition « à »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verbes « aller » et « venir »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pronom « on » 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collège en France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matières scolaires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L’heure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préposition « à »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verbes « aller » et « venir »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pronom « on » 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collège en France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matières scolaires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L’heure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préposition « à »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verbes « aller » et « venir »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pronom « on » 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collège en France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the </a:t>
          </a:r>
          <a:r>
            <a:rPr lang="fr-FR" sz="2500" kern="1200" dirty="0" err="1"/>
            <a:t>school</a:t>
          </a:r>
          <a:r>
            <a:rPr lang="fr-FR" sz="2500" kern="1200" dirty="0"/>
            <a:t> </a:t>
          </a:r>
          <a:r>
            <a:rPr lang="fr-FR" sz="2500" kern="1200" dirty="0" err="1"/>
            <a:t>subjects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school</a:t>
          </a:r>
          <a:r>
            <a:rPr lang="fr-FR" sz="2500" kern="1200" dirty="0"/>
            <a:t> </a:t>
          </a:r>
          <a:r>
            <a:rPr lang="fr-FR" sz="2500" kern="1200" dirty="0" err="1"/>
            <a:t>timetable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their</a:t>
          </a:r>
          <a:r>
            <a:rPr lang="fr-FR" sz="2500" kern="1200" dirty="0"/>
            <a:t> future job.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6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6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matières scolaires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L’heure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préposition « à »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verbes « aller » et « venir »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pronom « on » 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collège en France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6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6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6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6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7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7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7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7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7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7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7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7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drawing7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the </a:t>
          </a:r>
          <a:r>
            <a:rPr lang="fr-FR" sz="2500" kern="1200" dirty="0" err="1"/>
            <a:t>school</a:t>
          </a:r>
          <a:r>
            <a:rPr lang="fr-FR" sz="2500" kern="1200" dirty="0"/>
            <a:t> </a:t>
          </a:r>
          <a:r>
            <a:rPr lang="fr-FR" sz="2500" kern="1200" dirty="0" err="1"/>
            <a:t>subjects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school</a:t>
          </a:r>
          <a:r>
            <a:rPr lang="fr-FR" sz="2500" kern="1200" dirty="0"/>
            <a:t> </a:t>
          </a:r>
          <a:r>
            <a:rPr lang="fr-FR" sz="2500" kern="1200" dirty="0" err="1"/>
            <a:t>timetable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their</a:t>
          </a:r>
          <a:r>
            <a:rPr lang="fr-FR" sz="2500" kern="1200" dirty="0"/>
            <a:t> future job.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1999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L’emploi du temps au collège</a:t>
          </a:r>
        </a:p>
      </dsp:txBody>
      <dsp:txXfrm>
        <a:off x="4206240" y="63545"/>
        <a:ext cx="6124723" cy="369274"/>
      </dsp:txXfrm>
    </dsp:sp>
    <dsp:sp modelId="{2139DAE1-194F-4D50-9F03-BFE7EEE6D6C5}">
      <dsp:nvSpPr>
        <dsp:cNvPr id="0" name=""/>
        <dsp:cNvSpPr/>
      </dsp:nvSpPr>
      <dsp:spPr>
        <a:xfrm>
          <a:off x="0" y="1999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</a:t>
          </a:r>
          <a:r>
            <a:rPr lang="fr-FR" sz="1600" kern="1200" noProof="0" dirty="0"/>
            <a:t>. </a:t>
          </a:r>
          <a:r>
            <a:rPr lang="fr-FR" sz="1600" b="1" kern="1200" noProof="0" dirty="0"/>
            <a:t>Starter</a:t>
          </a:r>
        </a:p>
      </dsp:txBody>
      <dsp:txXfrm>
        <a:off x="24035" y="26034"/>
        <a:ext cx="4158170" cy="444296"/>
      </dsp:txXfrm>
    </dsp:sp>
    <dsp:sp modelId="{FC232115-E94D-46B1-97D1-031007A68C7D}">
      <dsp:nvSpPr>
        <dsp:cNvPr id="0" name=""/>
        <dsp:cNvSpPr/>
      </dsp:nvSpPr>
      <dsp:spPr>
        <a:xfrm>
          <a:off x="4206240" y="543602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206881"/>
            <a:satOff val="-5694"/>
            <a:lumOff val="-206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206881"/>
              <a:satOff val="-5694"/>
              <a:lumOff val="-2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Recherche des phrases clés</a:t>
          </a:r>
        </a:p>
      </dsp:txBody>
      <dsp:txXfrm>
        <a:off x="4206240" y="605148"/>
        <a:ext cx="6124723" cy="369274"/>
      </dsp:txXfrm>
    </dsp:sp>
    <dsp:sp modelId="{769FF7B9-526A-48E9-A158-552348347FA9}">
      <dsp:nvSpPr>
        <dsp:cNvPr id="0" name=""/>
        <dsp:cNvSpPr/>
      </dsp:nvSpPr>
      <dsp:spPr>
        <a:xfrm>
          <a:off x="0" y="543602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1088988"/>
                <a:satOff val="-4531"/>
                <a:lumOff val="106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88988"/>
                <a:satOff val="-4531"/>
                <a:lumOff val="106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88988"/>
                <a:satOff val="-4531"/>
                <a:lumOff val="106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II. Compréhension de texte 1</a:t>
          </a:r>
        </a:p>
      </dsp:txBody>
      <dsp:txXfrm>
        <a:off x="24035" y="567637"/>
        <a:ext cx="4158170" cy="444296"/>
      </dsp:txXfrm>
    </dsp:sp>
    <dsp:sp modelId="{504663BE-D4A1-41D5-AB00-9F9185954B99}">
      <dsp:nvSpPr>
        <dsp:cNvPr id="0" name=""/>
        <dsp:cNvSpPr/>
      </dsp:nvSpPr>
      <dsp:spPr>
        <a:xfrm>
          <a:off x="4206240" y="1085205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413761"/>
            <a:satOff val="-11388"/>
            <a:lumOff val="-41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413761"/>
              <a:satOff val="-11388"/>
              <a:lumOff val="-41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Inviter quelqu’un</a:t>
          </a:r>
        </a:p>
      </dsp:txBody>
      <dsp:txXfrm>
        <a:off x="4206240" y="1146751"/>
        <a:ext cx="6124723" cy="369274"/>
      </dsp:txXfrm>
    </dsp:sp>
    <dsp:sp modelId="{A48C84AE-E78F-4D72-992D-EC46DC5449EC}">
      <dsp:nvSpPr>
        <dsp:cNvPr id="0" name=""/>
        <dsp:cNvSpPr/>
      </dsp:nvSpPr>
      <dsp:spPr>
        <a:xfrm>
          <a:off x="0" y="1085205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2177976"/>
                <a:satOff val="-9062"/>
                <a:lumOff val="213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177976"/>
                <a:satOff val="-9062"/>
                <a:lumOff val="213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177976"/>
                <a:satOff val="-9062"/>
                <a:lumOff val="213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III. Grammaire</a:t>
          </a:r>
        </a:p>
      </dsp:txBody>
      <dsp:txXfrm>
        <a:off x="24035" y="1109240"/>
        <a:ext cx="4158170" cy="444296"/>
      </dsp:txXfrm>
    </dsp:sp>
    <dsp:sp modelId="{850D5E25-18CF-4A0C-AAC0-652BF5CA1A14}">
      <dsp:nvSpPr>
        <dsp:cNvPr id="0" name=""/>
        <dsp:cNvSpPr/>
      </dsp:nvSpPr>
      <dsp:spPr>
        <a:xfrm>
          <a:off x="4206240" y="1626808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620642"/>
            <a:satOff val="-17082"/>
            <a:lumOff val="-61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620642"/>
              <a:satOff val="-17082"/>
              <a:lumOff val="-61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La préposition « à »</a:t>
          </a:r>
        </a:p>
      </dsp:txBody>
      <dsp:txXfrm>
        <a:off x="4206240" y="1688354"/>
        <a:ext cx="6124723" cy="369274"/>
      </dsp:txXfrm>
    </dsp:sp>
    <dsp:sp modelId="{5270A24F-D9E5-4D72-AB80-C2724269F1C7}">
      <dsp:nvSpPr>
        <dsp:cNvPr id="0" name=""/>
        <dsp:cNvSpPr/>
      </dsp:nvSpPr>
      <dsp:spPr>
        <a:xfrm>
          <a:off x="0" y="1626808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IV. Grammaire </a:t>
          </a:r>
        </a:p>
      </dsp:txBody>
      <dsp:txXfrm>
        <a:off x="24035" y="1650843"/>
        <a:ext cx="4158170" cy="444296"/>
      </dsp:txXfrm>
    </dsp:sp>
    <dsp:sp modelId="{C6291843-C46A-4280-9111-FA5AC9ADD2FE}">
      <dsp:nvSpPr>
        <dsp:cNvPr id="0" name=""/>
        <dsp:cNvSpPr/>
      </dsp:nvSpPr>
      <dsp:spPr>
        <a:xfrm>
          <a:off x="4206240" y="2168411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827523"/>
            <a:satOff val="-22776"/>
            <a:lumOff val="-82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827523"/>
              <a:satOff val="-22776"/>
              <a:lumOff val="-82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Recherche des phrases clés</a:t>
          </a:r>
        </a:p>
      </dsp:txBody>
      <dsp:txXfrm>
        <a:off x="4206240" y="2229957"/>
        <a:ext cx="6124723" cy="369274"/>
      </dsp:txXfrm>
    </dsp:sp>
    <dsp:sp modelId="{A5F69CFA-F8D5-4CEE-8AC7-94C4EEDE8D9F}">
      <dsp:nvSpPr>
        <dsp:cNvPr id="0" name=""/>
        <dsp:cNvSpPr/>
      </dsp:nvSpPr>
      <dsp:spPr>
        <a:xfrm>
          <a:off x="0" y="2168411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4355951"/>
                <a:satOff val="-18123"/>
                <a:lumOff val="427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355951"/>
                <a:satOff val="-18123"/>
                <a:lumOff val="427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355951"/>
                <a:satOff val="-18123"/>
                <a:lumOff val="427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V. Compréhension de texte 2</a:t>
          </a:r>
        </a:p>
      </dsp:txBody>
      <dsp:txXfrm>
        <a:off x="24035" y="2192446"/>
        <a:ext cx="4158170" cy="444296"/>
      </dsp:txXfrm>
    </dsp:sp>
    <dsp:sp modelId="{FED72C93-5205-4170-8F17-2809BE3A4FCC}">
      <dsp:nvSpPr>
        <dsp:cNvPr id="0" name=""/>
        <dsp:cNvSpPr/>
      </dsp:nvSpPr>
      <dsp:spPr>
        <a:xfrm>
          <a:off x="4206240" y="2710014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034403"/>
            <a:satOff val="-28469"/>
            <a:lumOff val="-102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034403"/>
              <a:satOff val="-28469"/>
              <a:lumOff val="-10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Les matières scolaires</a:t>
          </a:r>
        </a:p>
      </dsp:txBody>
      <dsp:txXfrm>
        <a:off x="4206240" y="2771560"/>
        <a:ext cx="6124723" cy="369274"/>
      </dsp:txXfrm>
    </dsp:sp>
    <dsp:sp modelId="{6F7A0067-8171-4DDC-92E7-4B9A16313AC6}">
      <dsp:nvSpPr>
        <dsp:cNvPr id="0" name=""/>
        <dsp:cNvSpPr/>
      </dsp:nvSpPr>
      <dsp:spPr>
        <a:xfrm>
          <a:off x="0" y="2710014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5444940"/>
                <a:satOff val="-22654"/>
                <a:lumOff val="533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444940"/>
                <a:satOff val="-22654"/>
                <a:lumOff val="533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444940"/>
                <a:satOff val="-22654"/>
                <a:lumOff val="533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VI. Vocabulaire</a:t>
          </a:r>
        </a:p>
      </dsp:txBody>
      <dsp:txXfrm>
        <a:off x="24035" y="2734049"/>
        <a:ext cx="4158170" cy="444296"/>
      </dsp:txXfrm>
    </dsp:sp>
    <dsp:sp modelId="{1D6A6107-DC69-411D-9BAF-A5F5CBE3C448}">
      <dsp:nvSpPr>
        <dsp:cNvPr id="0" name=""/>
        <dsp:cNvSpPr/>
      </dsp:nvSpPr>
      <dsp:spPr>
        <a:xfrm>
          <a:off x="4206240" y="3251617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241284"/>
            <a:satOff val="-34163"/>
            <a:lumOff val="-123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241284"/>
              <a:satOff val="-34163"/>
              <a:lumOff val="-123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L’heure</a:t>
          </a:r>
        </a:p>
      </dsp:txBody>
      <dsp:txXfrm>
        <a:off x="4206240" y="3313163"/>
        <a:ext cx="6124723" cy="369274"/>
      </dsp:txXfrm>
    </dsp:sp>
    <dsp:sp modelId="{E5078EBD-CCF1-4A84-9F40-1D13B4880633}">
      <dsp:nvSpPr>
        <dsp:cNvPr id="0" name=""/>
        <dsp:cNvSpPr/>
      </dsp:nvSpPr>
      <dsp:spPr>
        <a:xfrm>
          <a:off x="0" y="3251617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VII. Vocabulaire</a:t>
          </a:r>
        </a:p>
      </dsp:txBody>
      <dsp:txXfrm>
        <a:off x="24035" y="3275652"/>
        <a:ext cx="4158170" cy="444296"/>
      </dsp:txXfrm>
    </dsp:sp>
    <dsp:sp modelId="{0B198A26-6EDD-469A-8FA5-043CDB2A5A4A}">
      <dsp:nvSpPr>
        <dsp:cNvPr id="0" name=""/>
        <dsp:cNvSpPr/>
      </dsp:nvSpPr>
      <dsp:spPr>
        <a:xfrm>
          <a:off x="4206240" y="3793220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8448164"/>
            <a:satOff val="-39857"/>
            <a:lumOff val="-144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448164"/>
              <a:satOff val="-39857"/>
              <a:lumOff val="-14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 pronom personnel sujet « on » </a:t>
          </a:r>
        </a:p>
      </dsp:txBody>
      <dsp:txXfrm>
        <a:off x="4206240" y="3854766"/>
        <a:ext cx="6124723" cy="369274"/>
      </dsp:txXfrm>
    </dsp:sp>
    <dsp:sp modelId="{120A899D-A80B-4121-85B6-7DE1B80405CE}">
      <dsp:nvSpPr>
        <dsp:cNvPr id="0" name=""/>
        <dsp:cNvSpPr/>
      </dsp:nvSpPr>
      <dsp:spPr>
        <a:xfrm>
          <a:off x="0" y="3793220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7622915"/>
                <a:satOff val="-31715"/>
                <a:lumOff val="747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622915"/>
                <a:satOff val="-31715"/>
                <a:lumOff val="747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622915"/>
                <a:satOff val="-31715"/>
                <a:lumOff val="747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VIII. Grammaire</a:t>
          </a:r>
        </a:p>
      </dsp:txBody>
      <dsp:txXfrm>
        <a:off x="24035" y="3817255"/>
        <a:ext cx="4158170" cy="444296"/>
      </dsp:txXfrm>
    </dsp:sp>
    <dsp:sp modelId="{4533DFEA-32A9-445D-92F6-0FCC6E437E43}">
      <dsp:nvSpPr>
        <dsp:cNvPr id="0" name=""/>
        <dsp:cNvSpPr/>
      </dsp:nvSpPr>
      <dsp:spPr>
        <a:xfrm>
          <a:off x="4206240" y="4334823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655045"/>
            <a:satOff val="-45551"/>
            <a:lumOff val="-164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655045"/>
              <a:satOff val="-45551"/>
              <a:lumOff val="-164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 son « on »</a:t>
          </a:r>
        </a:p>
      </dsp:txBody>
      <dsp:txXfrm>
        <a:off x="4206240" y="4396369"/>
        <a:ext cx="6124723" cy="369274"/>
      </dsp:txXfrm>
    </dsp:sp>
    <dsp:sp modelId="{16F7AD9C-753D-4EEA-87C2-3129C19BF60A}">
      <dsp:nvSpPr>
        <dsp:cNvPr id="0" name=""/>
        <dsp:cNvSpPr/>
      </dsp:nvSpPr>
      <dsp:spPr>
        <a:xfrm>
          <a:off x="0" y="4334823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8711903"/>
                <a:satOff val="-36246"/>
                <a:lumOff val="854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711903"/>
                <a:satOff val="-36246"/>
                <a:lumOff val="854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711903"/>
                <a:satOff val="-36246"/>
                <a:lumOff val="854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IX. Phonétique</a:t>
          </a:r>
          <a:endParaRPr lang="fr-FR" sz="1600" kern="1200" noProof="0" dirty="0"/>
        </a:p>
      </dsp:txBody>
      <dsp:txXfrm>
        <a:off x="24035" y="4358858"/>
        <a:ext cx="4158170" cy="444296"/>
      </dsp:txXfrm>
    </dsp:sp>
    <dsp:sp modelId="{DA3F2CB2-660E-4134-BEBD-04D86016252A}">
      <dsp:nvSpPr>
        <dsp:cNvPr id="0" name=""/>
        <dsp:cNvSpPr/>
      </dsp:nvSpPr>
      <dsp:spPr>
        <a:xfrm>
          <a:off x="4206240" y="4876426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Parler de mon emploi du temps idéal</a:t>
          </a:r>
        </a:p>
      </dsp:txBody>
      <dsp:txXfrm>
        <a:off x="4206240" y="4937972"/>
        <a:ext cx="6124723" cy="369274"/>
      </dsp:txXfrm>
    </dsp:sp>
    <dsp:sp modelId="{DAED7678-2CFC-423C-BA3A-CF91C0162302}">
      <dsp:nvSpPr>
        <dsp:cNvPr id="0" name=""/>
        <dsp:cNvSpPr/>
      </dsp:nvSpPr>
      <dsp:spPr>
        <a:xfrm>
          <a:off x="0" y="4876426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X. Production</a:t>
          </a:r>
        </a:p>
      </dsp:txBody>
      <dsp:txXfrm>
        <a:off x="24035" y="4900461"/>
        <a:ext cx="4158170" cy="44429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" y="0"/>
          <a:ext cx="1486793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48" y="0"/>
        <a:ext cx="1385974" cy="403278"/>
      </dsp:txXfrm>
    </dsp:sp>
    <dsp:sp modelId="{5ADD5DB9-B285-4EB9-A739-B5AF26781CC7}">
      <dsp:nvSpPr>
        <dsp:cNvPr id="0" name=""/>
        <dsp:cNvSpPr/>
      </dsp:nvSpPr>
      <dsp:spPr>
        <a:xfrm>
          <a:off x="1189583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391222" y="0"/>
        <a:ext cx="1083515" cy="403278"/>
      </dsp:txXfrm>
    </dsp:sp>
    <dsp:sp modelId="{3E277CD6-BA6C-449E-BAB3-8F6E78BFB10E}">
      <dsp:nvSpPr>
        <dsp:cNvPr id="0" name=""/>
        <dsp:cNvSpPr/>
      </dsp:nvSpPr>
      <dsp:spPr>
        <a:xfrm>
          <a:off x="2379017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Gr  : inviter qqn</a:t>
          </a:r>
          <a:endParaRPr lang="fr-FR" sz="1400" kern="1200" dirty="0"/>
        </a:p>
      </dsp:txBody>
      <dsp:txXfrm>
        <a:off x="2580656" y="0"/>
        <a:ext cx="1083515" cy="403278"/>
      </dsp:txXfrm>
    </dsp:sp>
    <dsp:sp modelId="{460ACD12-BCCB-44F3-B086-E23A932CB839}">
      <dsp:nvSpPr>
        <dsp:cNvPr id="0" name=""/>
        <dsp:cNvSpPr/>
      </dsp:nvSpPr>
      <dsp:spPr>
        <a:xfrm>
          <a:off x="3568452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« à »</a:t>
          </a:r>
          <a:endParaRPr lang="fr-FR" sz="1400" kern="1200" dirty="0"/>
        </a:p>
      </dsp:txBody>
      <dsp:txXfrm>
        <a:off x="3770091" y="0"/>
        <a:ext cx="1083515" cy="403278"/>
      </dsp:txXfrm>
    </dsp:sp>
    <dsp:sp modelId="{9C3C7762-07CB-45FF-9B61-F9FDAB0E3129}">
      <dsp:nvSpPr>
        <dsp:cNvPr id="0" name=""/>
        <dsp:cNvSpPr/>
      </dsp:nvSpPr>
      <dsp:spPr>
        <a:xfrm>
          <a:off x="4757886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4959525" y="0"/>
        <a:ext cx="1083515" cy="403278"/>
      </dsp:txXfrm>
    </dsp:sp>
    <dsp:sp modelId="{C868D2F1-E418-448A-9D05-0C0F5FE1F7AE}">
      <dsp:nvSpPr>
        <dsp:cNvPr id="0" name=""/>
        <dsp:cNvSpPr/>
      </dsp:nvSpPr>
      <dsp:spPr>
        <a:xfrm>
          <a:off x="5947321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matières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sco</a:t>
          </a:r>
          <a:endParaRPr lang="fr-FR" sz="1400" kern="1200" dirty="0"/>
        </a:p>
      </dsp:txBody>
      <dsp:txXfrm>
        <a:off x="6148960" y="0"/>
        <a:ext cx="1083515" cy="403278"/>
      </dsp:txXfrm>
    </dsp:sp>
    <dsp:sp modelId="{CD67F0C1-1ADF-482A-96BD-7A9F849EA64F}">
      <dsp:nvSpPr>
        <dsp:cNvPr id="0" name=""/>
        <dsp:cNvSpPr/>
      </dsp:nvSpPr>
      <dsp:spPr>
        <a:xfrm>
          <a:off x="7136755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heure</a:t>
          </a:r>
          <a:endParaRPr lang="fr-FR" sz="1400" kern="1200" dirty="0"/>
        </a:p>
      </dsp:txBody>
      <dsp:txXfrm>
        <a:off x="7338394" y="0"/>
        <a:ext cx="1083515" cy="403278"/>
      </dsp:txXfrm>
    </dsp:sp>
    <dsp:sp modelId="{76A3D296-582A-432D-8383-8A053FD81B58}">
      <dsp:nvSpPr>
        <dsp:cNvPr id="0" name=""/>
        <dsp:cNvSpPr/>
      </dsp:nvSpPr>
      <dsp:spPr>
        <a:xfrm>
          <a:off x="8326190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Gr :         « on »</a:t>
          </a:r>
          <a:endParaRPr lang="fr-FR" sz="1400" kern="1200" dirty="0"/>
        </a:p>
      </dsp:txBody>
      <dsp:txXfrm>
        <a:off x="8527829" y="0"/>
        <a:ext cx="1083515" cy="403278"/>
      </dsp:txXfrm>
    </dsp:sp>
    <dsp:sp modelId="{D3B9CA29-271D-4058-9B1E-889009E127A7}">
      <dsp:nvSpPr>
        <dsp:cNvPr id="0" name=""/>
        <dsp:cNvSpPr/>
      </dsp:nvSpPr>
      <dsp:spPr>
        <a:xfrm>
          <a:off x="9515624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Phonétique</a:t>
          </a:r>
          <a:endParaRPr lang="fr-FR" sz="1400" kern="1200" dirty="0"/>
        </a:p>
      </dsp:txBody>
      <dsp:txXfrm>
        <a:off x="9717263" y="0"/>
        <a:ext cx="1083515" cy="403278"/>
      </dsp:txXfrm>
    </dsp:sp>
    <dsp:sp modelId="{72C3BE3C-799A-4965-B3AE-BFF762D72CB0}">
      <dsp:nvSpPr>
        <dsp:cNvPr id="0" name=""/>
        <dsp:cNvSpPr/>
      </dsp:nvSpPr>
      <dsp:spPr>
        <a:xfrm>
          <a:off x="10705059" y="0"/>
          <a:ext cx="148679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X. Production</a:t>
          </a:r>
          <a:endParaRPr lang="fr-FR" sz="1400" kern="1200" dirty="0"/>
        </a:p>
      </dsp:txBody>
      <dsp:txXfrm>
        <a:off x="10906698" y="0"/>
        <a:ext cx="1083515" cy="4032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862F5D9-EF37-4B1B-BEED-C5F8369DCD84}" type="datetimeFigureOut">
              <a:rPr lang="fr-FR" smtClean="0"/>
              <a:t>12/01/2024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89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74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9752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302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62438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12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579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Ne pas prendre les autres questions à cause de leurs structures spécifiques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738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9268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511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1/12/2024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12/01/2024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1/12/2024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12/01/2024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1/12/2024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1/12/2024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12/01/2024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1.xml"/><Relationship Id="rId5" Type="http://schemas.openxmlformats.org/officeDocument/2006/relationships/image" Target="../media/image6.png"/><Relationship Id="rId10" Type="http://schemas.microsoft.com/office/2007/relationships/diagramDrawing" Target="../diagrams/drawing11.xml"/><Relationship Id="rId4" Type="http://schemas.openxmlformats.org/officeDocument/2006/relationships/image" Target="../media/image17.gif"/><Relationship Id="rId9" Type="http://schemas.openxmlformats.org/officeDocument/2006/relationships/diagramColors" Target="../diagrams/colors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25.png"/><Relationship Id="rId7" Type="http://schemas.openxmlformats.org/officeDocument/2006/relationships/diagramQuickStyle" Target="../diagrams/quickStyle12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image" Target="../media/image26.png"/><Relationship Id="rId9" Type="http://schemas.microsoft.com/office/2007/relationships/diagramDrawing" Target="../diagrams/drawing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13.xml"/><Relationship Id="rId5" Type="http://schemas.openxmlformats.org/officeDocument/2006/relationships/image" Target="../media/image27.png"/><Relationship Id="rId10" Type="http://schemas.microsoft.com/office/2007/relationships/diagramDrawing" Target="../diagrams/drawing13.xml"/><Relationship Id="rId4" Type="http://schemas.openxmlformats.org/officeDocument/2006/relationships/notesSlide" Target="../notesSlides/notesSlide7.xml"/><Relationship Id="rId9" Type="http://schemas.openxmlformats.org/officeDocument/2006/relationships/diagramColors" Target="../diagrams/colors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4.xml"/><Relationship Id="rId9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15.xml"/><Relationship Id="rId5" Type="http://schemas.openxmlformats.org/officeDocument/2006/relationships/image" Target="../media/image29.png"/><Relationship Id="rId10" Type="http://schemas.microsoft.com/office/2007/relationships/diagramDrawing" Target="../diagrams/drawing15.xml"/><Relationship Id="rId4" Type="http://schemas.openxmlformats.org/officeDocument/2006/relationships/image" Target="../media/image28.png"/><Relationship Id="rId9" Type="http://schemas.openxmlformats.org/officeDocument/2006/relationships/diagramColors" Target="../diagrams/colors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7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12" Type="http://schemas.microsoft.com/office/2007/relationships/diagramDrawing" Target="../diagrams/drawing1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gif"/><Relationship Id="rId11" Type="http://schemas.openxmlformats.org/officeDocument/2006/relationships/diagramColors" Target="../diagrams/colors17.xml"/><Relationship Id="rId5" Type="http://schemas.openxmlformats.org/officeDocument/2006/relationships/image" Target="../media/image31.png"/><Relationship Id="rId10" Type="http://schemas.openxmlformats.org/officeDocument/2006/relationships/diagramQuickStyle" Target="../diagrams/quickStyle17.xml"/><Relationship Id="rId4" Type="http://schemas.openxmlformats.org/officeDocument/2006/relationships/image" Target="../media/image30.png"/><Relationship Id="rId9" Type="http://schemas.openxmlformats.org/officeDocument/2006/relationships/diagramLayout" Target="../diagrams/layout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8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8.xml"/><Relationship Id="rId5" Type="http://schemas.openxmlformats.org/officeDocument/2006/relationships/image" Target="../media/image6.png"/><Relationship Id="rId10" Type="http://schemas.microsoft.com/office/2007/relationships/diagramDrawing" Target="../diagrams/drawing18.xml"/><Relationship Id="rId4" Type="http://schemas.openxmlformats.org/officeDocument/2006/relationships/image" Target="../media/image32.png"/><Relationship Id="rId9" Type="http://schemas.openxmlformats.org/officeDocument/2006/relationships/diagramColors" Target="../diagrams/colors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9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9.xml"/><Relationship Id="rId5" Type="http://schemas.openxmlformats.org/officeDocument/2006/relationships/image" Target="../media/image6.png"/><Relationship Id="rId10" Type="http://schemas.microsoft.com/office/2007/relationships/diagramDrawing" Target="../diagrams/drawing19.xml"/><Relationship Id="rId4" Type="http://schemas.openxmlformats.org/officeDocument/2006/relationships/image" Target="../media/image33.png"/><Relationship Id="rId9" Type="http://schemas.openxmlformats.org/officeDocument/2006/relationships/diagramColors" Target="../diagrams/colors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0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12" Type="http://schemas.microsoft.com/office/2007/relationships/diagramDrawing" Target="../diagrams/drawing2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gif"/><Relationship Id="rId11" Type="http://schemas.openxmlformats.org/officeDocument/2006/relationships/diagramColors" Target="../diagrams/colors20.xml"/><Relationship Id="rId5" Type="http://schemas.openxmlformats.org/officeDocument/2006/relationships/image" Target="../media/image35.jpeg"/><Relationship Id="rId10" Type="http://schemas.openxmlformats.org/officeDocument/2006/relationships/diagramQuickStyle" Target="../diagrams/quickStyle20.xml"/><Relationship Id="rId4" Type="http://schemas.openxmlformats.org/officeDocument/2006/relationships/image" Target="../media/image34.png"/><Relationship Id="rId9" Type="http://schemas.openxmlformats.org/officeDocument/2006/relationships/diagramLayout" Target="../diagrams/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1.xml"/><Relationship Id="rId5" Type="http://schemas.openxmlformats.org/officeDocument/2006/relationships/image" Target="../media/image6.png"/><Relationship Id="rId10" Type="http://schemas.microsoft.com/office/2007/relationships/diagramDrawing" Target="../diagrams/drawing21.xml"/><Relationship Id="rId4" Type="http://schemas.openxmlformats.org/officeDocument/2006/relationships/image" Target="../media/image36.png"/><Relationship Id="rId9" Type="http://schemas.openxmlformats.org/officeDocument/2006/relationships/diagramColors" Target="../diagrams/colors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22.xml"/><Relationship Id="rId5" Type="http://schemas.openxmlformats.org/officeDocument/2006/relationships/image" Target="../media/image38.png"/><Relationship Id="rId10" Type="http://schemas.microsoft.com/office/2007/relationships/diagramDrawing" Target="../diagrams/drawing22.xml"/><Relationship Id="rId4" Type="http://schemas.openxmlformats.org/officeDocument/2006/relationships/image" Target="../media/image37.png"/><Relationship Id="rId9" Type="http://schemas.openxmlformats.org/officeDocument/2006/relationships/diagramColors" Target="../diagrams/colors2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3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2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7.png"/><Relationship Id="rId11" Type="http://schemas.microsoft.com/office/2007/relationships/diagramDrawing" Target="../diagrams/drawing23.xml"/><Relationship Id="rId5" Type="http://schemas.openxmlformats.org/officeDocument/2006/relationships/image" Target="../media/image40.png"/><Relationship Id="rId10" Type="http://schemas.openxmlformats.org/officeDocument/2006/relationships/diagramColors" Target="../diagrams/colors23.xml"/><Relationship Id="rId4" Type="http://schemas.openxmlformats.org/officeDocument/2006/relationships/image" Target="../media/image39.png"/><Relationship Id="rId9" Type="http://schemas.openxmlformats.org/officeDocument/2006/relationships/diagramQuickStyle" Target="../diagrams/quickStyle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5.xml"/><Relationship Id="rId5" Type="http://schemas.openxmlformats.org/officeDocument/2006/relationships/image" Target="../media/image29.png"/><Relationship Id="rId10" Type="http://schemas.microsoft.com/office/2007/relationships/diagramDrawing" Target="../diagrams/drawing25.xml"/><Relationship Id="rId4" Type="http://schemas.openxmlformats.org/officeDocument/2006/relationships/image" Target="../media/image28.png"/><Relationship Id="rId9" Type="http://schemas.openxmlformats.org/officeDocument/2006/relationships/diagramColors" Target="../diagrams/colors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6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6.xml"/><Relationship Id="rId5" Type="http://schemas.openxmlformats.org/officeDocument/2006/relationships/image" Target="../media/image6.png"/><Relationship Id="rId10" Type="http://schemas.microsoft.com/office/2007/relationships/diagramDrawing" Target="../diagrams/drawing26.xml"/><Relationship Id="rId4" Type="http://schemas.openxmlformats.org/officeDocument/2006/relationships/image" Target="../media/image17.gif"/><Relationship Id="rId9" Type="http://schemas.openxmlformats.org/officeDocument/2006/relationships/diagramColors" Target="../diagrams/colors2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7.xml"/><Relationship Id="rId9" Type="http://schemas.openxmlformats.org/officeDocument/2006/relationships/image" Target="../media/image16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8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8.xml"/><Relationship Id="rId5" Type="http://schemas.openxmlformats.org/officeDocument/2006/relationships/image" Target="../media/image29.png"/><Relationship Id="rId10" Type="http://schemas.microsoft.com/office/2007/relationships/diagramDrawing" Target="../diagrams/drawing28.xml"/><Relationship Id="rId4" Type="http://schemas.openxmlformats.org/officeDocument/2006/relationships/image" Target="../media/image42.png"/><Relationship Id="rId9" Type="http://schemas.openxmlformats.org/officeDocument/2006/relationships/diagramColors" Target="../diagrams/colors28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9.xml"/><Relationship Id="rId3" Type="http://schemas.openxmlformats.org/officeDocument/2006/relationships/image" Target="../media/image44.png"/><Relationship Id="rId7" Type="http://schemas.openxmlformats.org/officeDocument/2006/relationships/diagramColors" Target="../diagrams/colors29.xml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9.xml"/><Relationship Id="rId5" Type="http://schemas.openxmlformats.org/officeDocument/2006/relationships/diagramLayout" Target="../diagrams/layout29.xml"/><Relationship Id="rId4" Type="http://schemas.openxmlformats.org/officeDocument/2006/relationships/diagramData" Target="../diagrams/data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0.xml"/><Relationship Id="rId5" Type="http://schemas.openxmlformats.org/officeDocument/2006/relationships/image" Target="../media/image6.png"/><Relationship Id="rId10" Type="http://schemas.microsoft.com/office/2007/relationships/diagramDrawing" Target="../diagrams/drawing30.xml"/><Relationship Id="rId4" Type="http://schemas.openxmlformats.org/officeDocument/2006/relationships/image" Target="../media/image45.png"/><Relationship Id="rId9" Type="http://schemas.openxmlformats.org/officeDocument/2006/relationships/diagramColors" Target="../diagrams/colors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1.xml"/><Relationship Id="rId5" Type="http://schemas.openxmlformats.org/officeDocument/2006/relationships/image" Target="../media/image6.png"/><Relationship Id="rId10" Type="http://schemas.microsoft.com/office/2007/relationships/diagramDrawing" Target="../diagrams/drawing31.xml"/><Relationship Id="rId4" Type="http://schemas.openxmlformats.org/officeDocument/2006/relationships/image" Target="../media/image46.png"/><Relationship Id="rId9" Type="http://schemas.openxmlformats.org/officeDocument/2006/relationships/diagramColors" Target="../diagrams/colors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3.xml"/><Relationship Id="rId5" Type="http://schemas.openxmlformats.org/officeDocument/2006/relationships/image" Target="../media/image29.png"/><Relationship Id="rId10" Type="http://schemas.microsoft.com/office/2007/relationships/diagramDrawing" Target="../diagrams/drawing33.xml"/><Relationship Id="rId4" Type="http://schemas.openxmlformats.org/officeDocument/2006/relationships/image" Target="../media/image42.png"/><Relationship Id="rId9" Type="http://schemas.openxmlformats.org/officeDocument/2006/relationships/diagramColors" Target="../diagrams/colors3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4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4.xml"/><Relationship Id="rId5" Type="http://schemas.openxmlformats.org/officeDocument/2006/relationships/image" Target="../media/image6.png"/><Relationship Id="rId10" Type="http://schemas.microsoft.com/office/2007/relationships/diagramDrawing" Target="../diagrams/drawing34.xml"/><Relationship Id="rId4" Type="http://schemas.openxmlformats.org/officeDocument/2006/relationships/image" Target="../media/image17.gif"/><Relationship Id="rId9" Type="http://schemas.openxmlformats.org/officeDocument/2006/relationships/diagramColors" Target="../diagrams/colors3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5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35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9.png"/><Relationship Id="rId11" Type="http://schemas.microsoft.com/office/2007/relationships/diagramDrawing" Target="../diagrams/drawing35.xml"/><Relationship Id="rId5" Type="http://schemas.openxmlformats.org/officeDocument/2006/relationships/image" Target="../media/image48.png"/><Relationship Id="rId10" Type="http://schemas.openxmlformats.org/officeDocument/2006/relationships/diagramColors" Target="../diagrams/colors35.xml"/><Relationship Id="rId4" Type="http://schemas.openxmlformats.org/officeDocument/2006/relationships/image" Target="../media/image47.png"/><Relationship Id="rId9" Type="http://schemas.openxmlformats.org/officeDocument/2006/relationships/diagramQuickStyle" Target="../diagrams/quickStyle3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6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3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Layout" Target="../diagrams/layout36.xml"/><Relationship Id="rId5" Type="http://schemas.openxmlformats.org/officeDocument/2006/relationships/diagramData" Target="../diagrams/data36.xml"/><Relationship Id="rId4" Type="http://schemas.openxmlformats.org/officeDocument/2006/relationships/image" Target="../media/image27.png"/><Relationship Id="rId9" Type="http://schemas.microsoft.com/office/2007/relationships/diagramDrawing" Target="../diagrams/drawing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8.xml"/><Relationship Id="rId9" Type="http://schemas.openxmlformats.org/officeDocument/2006/relationships/image" Target="../media/image16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9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3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9.xml"/><Relationship Id="rId5" Type="http://schemas.openxmlformats.org/officeDocument/2006/relationships/image" Target="../media/image29.png"/><Relationship Id="rId10" Type="http://schemas.microsoft.com/office/2007/relationships/diagramDrawing" Target="../diagrams/drawing39.xml"/><Relationship Id="rId4" Type="http://schemas.openxmlformats.org/officeDocument/2006/relationships/image" Target="../media/image51.png"/><Relationship Id="rId9" Type="http://schemas.openxmlformats.org/officeDocument/2006/relationships/diagramColors" Target="../diagrams/colors3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8.png"/><Relationship Id="rId7" Type="http://schemas.openxmlformats.org/officeDocument/2006/relationships/diagramData" Target="../diagrams/data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11" Type="http://schemas.microsoft.com/office/2007/relationships/diagramDrawing" Target="../diagrams/drawing1.xml"/><Relationship Id="rId5" Type="http://schemas.openxmlformats.org/officeDocument/2006/relationships/image" Target="../media/image10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9.png"/><Relationship Id="rId9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1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diagramData" Target="../diagrams/data41.xml"/><Relationship Id="rId5" Type="http://schemas.openxmlformats.org/officeDocument/2006/relationships/image" Target="../media/image48.png"/><Relationship Id="rId10" Type="http://schemas.microsoft.com/office/2007/relationships/diagramDrawing" Target="../diagrams/drawing41.xml"/><Relationship Id="rId4" Type="http://schemas.openxmlformats.org/officeDocument/2006/relationships/image" Target="../media/image17.gif"/><Relationship Id="rId9" Type="http://schemas.openxmlformats.org/officeDocument/2006/relationships/diagramColors" Target="../diagrams/colors4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4" Type="http://schemas.openxmlformats.org/officeDocument/2006/relationships/diagramLayout" Target="../diagrams/layout4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3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3.xml"/><Relationship Id="rId5" Type="http://schemas.openxmlformats.org/officeDocument/2006/relationships/image" Target="../media/image6.png"/><Relationship Id="rId10" Type="http://schemas.microsoft.com/office/2007/relationships/diagramDrawing" Target="../diagrams/drawing43.xml"/><Relationship Id="rId4" Type="http://schemas.openxmlformats.org/officeDocument/2006/relationships/image" Target="../media/image54.png"/><Relationship Id="rId9" Type="http://schemas.openxmlformats.org/officeDocument/2006/relationships/diagramColors" Target="../diagrams/colors4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4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4.xml"/><Relationship Id="rId5" Type="http://schemas.openxmlformats.org/officeDocument/2006/relationships/image" Target="../media/image6.png"/><Relationship Id="rId10" Type="http://schemas.microsoft.com/office/2007/relationships/diagramDrawing" Target="../diagrams/drawing44.xml"/><Relationship Id="rId4" Type="http://schemas.openxmlformats.org/officeDocument/2006/relationships/image" Target="../media/image55.png"/><Relationship Id="rId9" Type="http://schemas.openxmlformats.org/officeDocument/2006/relationships/diagramColors" Target="../diagrams/colors4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4" Type="http://schemas.openxmlformats.org/officeDocument/2006/relationships/diagramLayout" Target="../diagrams/layout4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6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46.xml"/><Relationship Id="rId5" Type="http://schemas.openxmlformats.org/officeDocument/2006/relationships/image" Target="../media/image29.png"/><Relationship Id="rId10" Type="http://schemas.microsoft.com/office/2007/relationships/diagramDrawing" Target="../diagrams/drawing46.xml"/><Relationship Id="rId4" Type="http://schemas.openxmlformats.org/officeDocument/2006/relationships/image" Target="../media/image51.png"/><Relationship Id="rId9" Type="http://schemas.openxmlformats.org/officeDocument/2006/relationships/diagramColors" Target="../diagrams/colors46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7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7.xml"/><Relationship Id="rId5" Type="http://schemas.openxmlformats.org/officeDocument/2006/relationships/image" Target="../media/image6.png"/><Relationship Id="rId10" Type="http://schemas.microsoft.com/office/2007/relationships/diagramDrawing" Target="../diagrams/drawing47.xml"/><Relationship Id="rId4" Type="http://schemas.openxmlformats.org/officeDocument/2006/relationships/image" Target="../media/image17.gif"/><Relationship Id="rId9" Type="http://schemas.openxmlformats.org/officeDocument/2006/relationships/diagramColors" Target="../diagrams/colors4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48.xml"/><Relationship Id="rId7" Type="http://schemas.microsoft.com/office/2007/relationships/diagramDrawing" Target="../diagrams/drawing4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8.xml"/><Relationship Id="rId5" Type="http://schemas.openxmlformats.org/officeDocument/2006/relationships/diagramQuickStyle" Target="../diagrams/quickStyle48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8.xml"/><Relationship Id="rId9" Type="http://schemas.openxmlformats.org/officeDocument/2006/relationships/image" Target="../media/image16.jp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9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49.xml"/><Relationship Id="rId5" Type="http://schemas.openxmlformats.org/officeDocument/2006/relationships/image" Target="../media/image29.png"/><Relationship Id="rId10" Type="http://schemas.microsoft.com/office/2007/relationships/diagramDrawing" Target="../diagrams/drawing49.xml"/><Relationship Id="rId4" Type="http://schemas.openxmlformats.org/officeDocument/2006/relationships/image" Target="../media/image56.png"/><Relationship Id="rId9" Type="http://schemas.openxmlformats.org/officeDocument/2006/relationships/diagramColors" Target="../diagrams/colors4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0.xml"/><Relationship Id="rId3" Type="http://schemas.openxmlformats.org/officeDocument/2006/relationships/image" Target="../media/image58.gif"/><Relationship Id="rId7" Type="http://schemas.openxmlformats.org/officeDocument/2006/relationships/diagramQuickStyle" Target="../diagrams/quickStyle50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0.xml"/><Relationship Id="rId5" Type="http://schemas.openxmlformats.org/officeDocument/2006/relationships/diagramData" Target="../diagrams/data50.xml"/><Relationship Id="rId4" Type="http://schemas.openxmlformats.org/officeDocument/2006/relationships/image" Target="../media/image17.gif"/><Relationship Id="rId9" Type="http://schemas.microsoft.com/office/2007/relationships/diagramDrawing" Target="../diagrams/drawing5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Data" Target="../diagrams/data3.xml"/><Relationship Id="rId2" Type="http://schemas.openxmlformats.org/officeDocument/2006/relationships/notesSlide" Target="../notesSlides/notesSlide3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7.gif"/><Relationship Id="rId5" Type="http://schemas.openxmlformats.org/officeDocument/2006/relationships/diagramQuickStyle" Target="../diagrams/quickStyle2.xml"/><Relationship Id="rId15" Type="http://schemas.openxmlformats.org/officeDocument/2006/relationships/diagramColors" Target="../diagrams/colors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.xml"/><Relationship Id="rId9" Type="http://schemas.openxmlformats.org/officeDocument/2006/relationships/image" Target="../media/image16.jpg"/><Relationship Id="rId1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1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12" Type="http://schemas.microsoft.com/office/2007/relationships/diagramDrawing" Target="../diagrams/drawing5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60.png"/><Relationship Id="rId11" Type="http://schemas.openxmlformats.org/officeDocument/2006/relationships/diagramColors" Target="../diagrams/colors51.xml"/><Relationship Id="rId5" Type="http://schemas.openxmlformats.org/officeDocument/2006/relationships/image" Target="../media/image58.gif"/><Relationship Id="rId10" Type="http://schemas.openxmlformats.org/officeDocument/2006/relationships/diagramQuickStyle" Target="../diagrams/quickStyle51.xml"/><Relationship Id="rId4" Type="http://schemas.openxmlformats.org/officeDocument/2006/relationships/image" Target="../media/image59.jpeg"/><Relationship Id="rId9" Type="http://schemas.openxmlformats.org/officeDocument/2006/relationships/diagramLayout" Target="../diagrams/layout5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2.xml"/><Relationship Id="rId7" Type="http://schemas.microsoft.com/office/2007/relationships/diagramDrawing" Target="../diagrams/drawing52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2.xml"/><Relationship Id="rId5" Type="http://schemas.openxmlformats.org/officeDocument/2006/relationships/diagramQuickStyle" Target="../diagrams/quickStyle52.xml"/><Relationship Id="rId4" Type="http://schemas.openxmlformats.org/officeDocument/2006/relationships/diagramLayout" Target="../diagrams/layout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3.xml"/><Relationship Id="rId7" Type="http://schemas.microsoft.com/office/2007/relationships/diagramDrawing" Target="../diagrams/drawing53.xm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3.xml"/><Relationship Id="rId5" Type="http://schemas.openxmlformats.org/officeDocument/2006/relationships/diagramQuickStyle" Target="../diagrams/quickStyle53.xml"/><Relationship Id="rId4" Type="http://schemas.openxmlformats.org/officeDocument/2006/relationships/diagramLayout" Target="../diagrams/layout53.xml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4.xml"/><Relationship Id="rId3" Type="http://schemas.openxmlformats.org/officeDocument/2006/relationships/image" Target="../media/image17.gif"/><Relationship Id="rId7" Type="http://schemas.openxmlformats.org/officeDocument/2006/relationships/diagramColors" Target="../diagrams/colors54.xml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4.xml"/><Relationship Id="rId5" Type="http://schemas.openxmlformats.org/officeDocument/2006/relationships/diagramLayout" Target="../diagrams/layout54.xml"/><Relationship Id="rId4" Type="http://schemas.openxmlformats.org/officeDocument/2006/relationships/diagramData" Target="../diagrams/data54.xml"/></Relationships>
</file>

<file path=ppt/slides/_rels/slide5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5.xml"/><Relationship Id="rId3" Type="http://schemas.openxmlformats.org/officeDocument/2006/relationships/image" Target="../media/image64.png"/><Relationship Id="rId7" Type="http://schemas.openxmlformats.org/officeDocument/2006/relationships/diagramColors" Target="../diagrams/colors55.xml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5.xml"/><Relationship Id="rId5" Type="http://schemas.openxmlformats.org/officeDocument/2006/relationships/diagramLayout" Target="../diagrams/layout55.xml"/><Relationship Id="rId4" Type="http://schemas.openxmlformats.org/officeDocument/2006/relationships/diagramData" Target="../diagrams/data5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6.xml"/><Relationship Id="rId7" Type="http://schemas.microsoft.com/office/2007/relationships/diagramDrawing" Target="../diagrams/drawing56.xm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6.xml"/><Relationship Id="rId5" Type="http://schemas.openxmlformats.org/officeDocument/2006/relationships/diagramQuickStyle" Target="../diagrams/quickStyle56.xml"/><Relationship Id="rId4" Type="http://schemas.openxmlformats.org/officeDocument/2006/relationships/diagramLayout" Target="../diagrams/layout56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7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7.xml"/><Relationship Id="rId5" Type="http://schemas.openxmlformats.org/officeDocument/2006/relationships/image" Target="../media/image6.png"/><Relationship Id="rId10" Type="http://schemas.microsoft.com/office/2007/relationships/diagramDrawing" Target="../diagrams/drawing57.xml"/><Relationship Id="rId4" Type="http://schemas.openxmlformats.org/officeDocument/2006/relationships/image" Target="../media/image66.png"/><Relationship Id="rId9" Type="http://schemas.openxmlformats.org/officeDocument/2006/relationships/diagramColors" Target="../diagrams/colors5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8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8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58.xml"/><Relationship Id="rId5" Type="http://schemas.openxmlformats.org/officeDocument/2006/relationships/image" Target="../media/image38.png"/><Relationship Id="rId10" Type="http://schemas.microsoft.com/office/2007/relationships/diagramDrawing" Target="../diagrams/drawing58.xml"/><Relationship Id="rId4" Type="http://schemas.openxmlformats.org/officeDocument/2006/relationships/image" Target="../media/image67.png"/><Relationship Id="rId9" Type="http://schemas.openxmlformats.org/officeDocument/2006/relationships/diagramColors" Target="../diagrams/colors58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9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9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59.xml"/><Relationship Id="rId5" Type="http://schemas.openxmlformats.org/officeDocument/2006/relationships/image" Target="../media/image38.png"/><Relationship Id="rId10" Type="http://schemas.microsoft.com/office/2007/relationships/diagramDrawing" Target="../diagrams/drawing59.xml"/><Relationship Id="rId4" Type="http://schemas.openxmlformats.org/officeDocument/2006/relationships/image" Target="../media/image68.png"/><Relationship Id="rId9" Type="http://schemas.openxmlformats.org/officeDocument/2006/relationships/diagramColors" Target="../diagrams/colors59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0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6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8.png"/><Relationship Id="rId11" Type="http://schemas.microsoft.com/office/2007/relationships/diagramDrawing" Target="../diagrams/drawing60.xml"/><Relationship Id="rId5" Type="http://schemas.openxmlformats.org/officeDocument/2006/relationships/image" Target="../media/image70.gif"/><Relationship Id="rId10" Type="http://schemas.openxmlformats.org/officeDocument/2006/relationships/diagramColors" Target="../diagrams/colors60.xml"/><Relationship Id="rId4" Type="http://schemas.openxmlformats.org/officeDocument/2006/relationships/image" Target="../media/image69.gif"/><Relationship Id="rId9" Type="http://schemas.openxmlformats.org/officeDocument/2006/relationships/diagramQuickStyle" Target="../diagrams/quickStyle6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6.jpg"/><Relationship Id="rId14" Type="http://schemas.openxmlformats.org/officeDocument/2006/relationships/diagramColors" Target="../diagrams/colors5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1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6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61.xml"/><Relationship Id="rId5" Type="http://schemas.openxmlformats.org/officeDocument/2006/relationships/image" Target="../media/image29.png"/><Relationship Id="rId10" Type="http://schemas.microsoft.com/office/2007/relationships/diagramDrawing" Target="../diagrams/drawing61.xml"/><Relationship Id="rId4" Type="http://schemas.openxmlformats.org/officeDocument/2006/relationships/image" Target="../media/image56.png"/><Relationship Id="rId9" Type="http://schemas.openxmlformats.org/officeDocument/2006/relationships/diagramColors" Target="../diagrams/colors61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2.xml"/><Relationship Id="rId3" Type="http://schemas.openxmlformats.org/officeDocument/2006/relationships/hyperlink" Target="https://create.kahoot.it/details/9b223e73-5b4a-4e01-9f79-a6ef97264937" TargetMode="External"/><Relationship Id="rId7" Type="http://schemas.openxmlformats.org/officeDocument/2006/relationships/diagramLayout" Target="../diagrams/layout62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62.xml"/><Relationship Id="rId5" Type="http://schemas.openxmlformats.org/officeDocument/2006/relationships/hyperlink" Target="https://play.kahoot.it/v2/?quizId=5ac23dab-2703-4d8b-a7bf-66fbb1494464" TargetMode="External"/><Relationship Id="rId10" Type="http://schemas.microsoft.com/office/2007/relationships/diagramDrawing" Target="../diagrams/drawing62.xml"/><Relationship Id="rId4" Type="http://schemas.openxmlformats.org/officeDocument/2006/relationships/hyperlink" Target="https://create.kahoot.it/details/62d4f7a9-ebd1-4c19-9976-8048ff5976da" TargetMode="External"/><Relationship Id="rId9" Type="http://schemas.openxmlformats.org/officeDocument/2006/relationships/diagramColors" Target="../diagrams/colors6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3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6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63.xml"/><Relationship Id="rId5" Type="http://schemas.openxmlformats.org/officeDocument/2006/relationships/image" Target="../media/image6.png"/><Relationship Id="rId10" Type="http://schemas.microsoft.com/office/2007/relationships/diagramDrawing" Target="../diagrams/drawing63.xml"/><Relationship Id="rId4" Type="http://schemas.openxmlformats.org/officeDocument/2006/relationships/image" Target="../media/image17.gif"/><Relationship Id="rId9" Type="http://schemas.openxmlformats.org/officeDocument/2006/relationships/diagramColors" Target="../diagrams/colors63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64.xml"/><Relationship Id="rId7" Type="http://schemas.microsoft.com/office/2007/relationships/diagramDrawing" Target="../diagrams/drawing6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4.xml"/><Relationship Id="rId5" Type="http://schemas.openxmlformats.org/officeDocument/2006/relationships/diagramQuickStyle" Target="../diagrams/quickStyle6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4.xml"/><Relationship Id="rId9" Type="http://schemas.openxmlformats.org/officeDocument/2006/relationships/image" Target="../media/image16.jp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5.xml"/><Relationship Id="rId3" Type="http://schemas.openxmlformats.org/officeDocument/2006/relationships/video" Target="../media/media3.mp4"/><Relationship Id="rId7" Type="http://schemas.openxmlformats.org/officeDocument/2006/relationships/image" Target="../media/image29.png"/><Relationship Id="rId12" Type="http://schemas.microsoft.com/office/2007/relationships/diagramDrawing" Target="../diagrams/drawing65.xml"/><Relationship Id="rId2" Type="http://schemas.microsoft.com/office/2007/relationships/media" Target="../media/media3.mp4"/><Relationship Id="rId1" Type="http://schemas.openxmlformats.org/officeDocument/2006/relationships/video" Target="https://www.youtube.com/embed/RHb5LKnnxLg?feature=oembed" TargetMode="External"/><Relationship Id="rId6" Type="http://schemas.openxmlformats.org/officeDocument/2006/relationships/image" Target="../media/image72.gif"/><Relationship Id="rId11" Type="http://schemas.openxmlformats.org/officeDocument/2006/relationships/diagramColors" Target="../diagrams/colors65.xml"/><Relationship Id="rId5" Type="http://schemas.openxmlformats.org/officeDocument/2006/relationships/image" Target="../media/image71.jpeg"/><Relationship Id="rId10" Type="http://schemas.openxmlformats.org/officeDocument/2006/relationships/diagramQuickStyle" Target="../diagrams/quickStyle65.xml"/><Relationship Id="rId4" Type="http://schemas.openxmlformats.org/officeDocument/2006/relationships/slideLayout" Target="../slideLayouts/slideLayout7.xml"/><Relationship Id="rId9" Type="http://schemas.openxmlformats.org/officeDocument/2006/relationships/diagramLayout" Target="../diagrams/layout65.xml"/></Relationships>
</file>

<file path=ppt/slides/_rels/slide6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6.xml"/><Relationship Id="rId3" Type="http://schemas.openxmlformats.org/officeDocument/2006/relationships/image" Target="../media/image74.png"/><Relationship Id="rId7" Type="http://schemas.openxmlformats.org/officeDocument/2006/relationships/diagramColors" Target="../diagrams/colors66.xml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6.xml"/><Relationship Id="rId5" Type="http://schemas.openxmlformats.org/officeDocument/2006/relationships/diagramLayout" Target="../diagrams/layout66.xml"/><Relationship Id="rId4" Type="http://schemas.openxmlformats.org/officeDocument/2006/relationships/diagramData" Target="../diagrams/data6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7.xml"/><Relationship Id="rId7" Type="http://schemas.microsoft.com/office/2007/relationships/diagramDrawing" Target="../diagrams/drawing67.xml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7.xml"/><Relationship Id="rId5" Type="http://schemas.openxmlformats.org/officeDocument/2006/relationships/diagramQuickStyle" Target="../diagrams/quickStyle67.xml"/><Relationship Id="rId4" Type="http://schemas.openxmlformats.org/officeDocument/2006/relationships/diagramLayout" Target="../diagrams/layout67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microsoft.com/office/2007/relationships/diagramDrawing" Target="../diagrams/drawing68.xml"/><Relationship Id="rId3" Type="http://schemas.microsoft.com/office/2007/relationships/media" Target="../media/media9.mp3"/><Relationship Id="rId7" Type="http://schemas.openxmlformats.org/officeDocument/2006/relationships/image" Target="../media/image17.gif"/><Relationship Id="rId12" Type="http://schemas.openxmlformats.org/officeDocument/2006/relationships/diagramColors" Target="../diagrams/colors68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5.jpeg"/><Relationship Id="rId11" Type="http://schemas.openxmlformats.org/officeDocument/2006/relationships/diagramQuickStyle" Target="../diagrams/quickStyle68.xml"/><Relationship Id="rId5" Type="http://schemas.openxmlformats.org/officeDocument/2006/relationships/slideLayout" Target="../slideLayouts/slideLayout7.xml"/><Relationship Id="rId10" Type="http://schemas.openxmlformats.org/officeDocument/2006/relationships/diagramLayout" Target="../diagrams/layout68.xml"/><Relationship Id="rId4" Type="http://schemas.openxmlformats.org/officeDocument/2006/relationships/audio" Target="../media/media9.mp3"/><Relationship Id="rId9" Type="http://schemas.openxmlformats.org/officeDocument/2006/relationships/diagramData" Target="../diagrams/data68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9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6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69.xml"/><Relationship Id="rId5" Type="http://schemas.openxmlformats.org/officeDocument/2006/relationships/image" Target="../media/image29.png"/><Relationship Id="rId10" Type="http://schemas.microsoft.com/office/2007/relationships/diagramDrawing" Target="../diagrams/drawing69.xml"/><Relationship Id="rId4" Type="http://schemas.openxmlformats.org/officeDocument/2006/relationships/image" Target="../media/image76.png"/><Relationship Id="rId9" Type="http://schemas.openxmlformats.org/officeDocument/2006/relationships/diagramColors" Target="../diagrams/colors69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0.xml"/><Relationship Id="rId3" Type="http://schemas.openxmlformats.org/officeDocument/2006/relationships/slideLayout" Target="../slideLayouts/slideLayout7.xml"/><Relationship Id="rId7" Type="http://schemas.openxmlformats.org/officeDocument/2006/relationships/diagramQuickStyle" Target="../diagrams/quickStyle7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70.xml"/><Relationship Id="rId5" Type="http://schemas.openxmlformats.org/officeDocument/2006/relationships/diagramData" Target="../diagrams/data70.xml"/><Relationship Id="rId4" Type="http://schemas.openxmlformats.org/officeDocument/2006/relationships/image" Target="../media/image6.png"/><Relationship Id="rId9" Type="http://schemas.microsoft.com/office/2007/relationships/diagramDrawing" Target="../diagrams/drawing7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1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7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71.xml"/><Relationship Id="rId5" Type="http://schemas.openxmlformats.org/officeDocument/2006/relationships/image" Target="../media/image6.png"/><Relationship Id="rId10" Type="http://schemas.microsoft.com/office/2007/relationships/diagramDrawing" Target="../diagrams/drawing71.xml"/><Relationship Id="rId4" Type="http://schemas.openxmlformats.org/officeDocument/2006/relationships/image" Target="../media/image77.png"/><Relationship Id="rId9" Type="http://schemas.openxmlformats.org/officeDocument/2006/relationships/diagramColors" Target="../diagrams/colors7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2.xml"/><Relationship Id="rId7" Type="http://schemas.microsoft.com/office/2007/relationships/diagramDrawing" Target="../diagrams/drawing72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2.xml"/><Relationship Id="rId5" Type="http://schemas.openxmlformats.org/officeDocument/2006/relationships/diagramQuickStyle" Target="../diagrams/quickStyle72.xml"/><Relationship Id="rId4" Type="http://schemas.openxmlformats.org/officeDocument/2006/relationships/diagramLayout" Target="../diagrams/layout72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3.xml"/><Relationship Id="rId3" Type="http://schemas.openxmlformats.org/officeDocument/2006/relationships/video" Target="../media/media3.mp4"/><Relationship Id="rId7" Type="http://schemas.openxmlformats.org/officeDocument/2006/relationships/image" Target="../media/image29.png"/><Relationship Id="rId12" Type="http://schemas.microsoft.com/office/2007/relationships/diagramDrawing" Target="../diagrams/drawing73.xml"/><Relationship Id="rId2" Type="http://schemas.microsoft.com/office/2007/relationships/media" Target="../media/media3.mp4"/><Relationship Id="rId1" Type="http://schemas.openxmlformats.org/officeDocument/2006/relationships/video" Target="https://www.youtube.com/embed/RHb5LKnnxLg?feature=oembed" TargetMode="External"/><Relationship Id="rId6" Type="http://schemas.openxmlformats.org/officeDocument/2006/relationships/image" Target="../media/image72.gif"/><Relationship Id="rId11" Type="http://schemas.openxmlformats.org/officeDocument/2006/relationships/diagramColors" Target="../diagrams/colors73.xml"/><Relationship Id="rId5" Type="http://schemas.openxmlformats.org/officeDocument/2006/relationships/image" Target="../media/image71.jpeg"/><Relationship Id="rId10" Type="http://schemas.openxmlformats.org/officeDocument/2006/relationships/diagramQuickStyle" Target="../diagrams/quickStyle73.xml"/><Relationship Id="rId4" Type="http://schemas.openxmlformats.org/officeDocument/2006/relationships/slideLayout" Target="../slideLayouts/slideLayout7.xml"/><Relationship Id="rId9" Type="http://schemas.openxmlformats.org/officeDocument/2006/relationships/diagramLayout" Target="../diagrams/layout73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4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7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74.xml"/><Relationship Id="rId5" Type="http://schemas.openxmlformats.org/officeDocument/2006/relationships/image" Target="../media/image6.png"/><Relationship Id="rId10" Type="http://schemas.microsoft.com/office/2007/relationships/diagramDrawing" Target="../diagrams/drawing74.xml"/><Relationship Id="rId4" Type="http://schemas.openxmlformats.org/officeDocument/2006/relationships/image" Target="../media/image17.gif"/><Relationship Id="rId9" Type="http://schemas.openxmlformats.org/officeDocument/2006/relationships/diagramColors" Target="../diagrams/colors74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microsoft.com/office/2007/relationships/diagramDrawing" Target="../diagrams/drawing75.xml"/><Relationship Id="rId3" Type="http://schemas.microsoft.com/office/2007/relationships/media" Target="../media/media11.mp3"/><Relationship Id="rId7" Type="http://schemas.openxmlformats.org/officeDocument/2006/relationships/image" Target="../media/image79.png"/><Relationship Id="rId12" Type="http://schemas.openxmlformats.org/officeDocument/2006/relationships/diagramColors" Target="../diagrams/colors75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78.gif"/><Relationship Id="rId11" Type="http://schemas.openxmlformats.org/officeDocument/2006/relationships/diagramQuickStyle" Target="../diagrams/quickStyle75.xml"/><Relationship Id="rId5" Type="http://schemas.openxmlformats.org/officeDocument/2006/relationships/slideLayout" Target="../slideLayouts/slideLayout7.xml"/><Relationship Id="rId10" Type="http://schemas.openxmlformats.org/officeDocument/2006/relationships/diagramLayout" Target="../diagrams/layout75.xml"/><Relationship Id="rId4" Type="http://schemas.openxmlformats.org/officeDocument/2006/relationships/audio" Target="../media/media11.mp3"/><Relationship Id="rId9" Type="http://schemas.openxmlformats.org/officeDocument/2006/relationships/diagramData" Target="../diagrams/data75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6.xml"/><Relationship Id="rId3" Type="http://schemas.openxmlformats.org/officeDocument/2006/relationships/image" Target="../media/image80.png"/><Relationship Id="rId7" Type="http://schemas.openxmlformats.org/officeDocument/2006/relationships/diagramLayout" Target="../diagrams/layout76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76.xml"/><Relationship Id="rId5" Type="http://schemas.openxmlformats.org/officeDocument/2006/relationships/image" Target="../media/image82.png"/><Relationship Id="rId10" Type="http://schemas.microsoft.com/office/2007/relationships/diagramDrawing" Target="../diagrams/drawing76.xml"/><Relationship Id="rId4" Type="http://schemas.openxmlformats.org/officeDocument/2006/relationships/image" Target="../media/image81.gif"/><Relationship Id="rId9" Type="http://schemas.openxmlformats.org/officeDocument/2006/relationships/diagramColors" Target="../diagrams/colors76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7.xml"/><Relationship Id="rId3" Type="http://schemas.openxmlformats.org/officeDocument/2006/relationships/image" Target="../media/image83.png"/><Relationship Id="rId7" Type="http://schemas.openxmlformats.org/officeDocument/2006/relationships/diagramData" Target="../diagrams/data7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microsoft.com/office/2007/relationships/diagramDrawing" Target="../diagrams/drawing77.xml"/><Relationship Id="rId5" Type="http://schemas.openxmlformats.org/officeDocument/2006/relationships/image" Target="../media/image85.png"/><Relationship Id="rId10" Type="http://schemas.openxmlformats.org/officeDocument/2006/relationships/diagramColors" Target="../diagrams/colors77.xml"/><Relationship Id="rId4" Type="http://schemas.openxmlformats.org/officeDocument/2006/relationships/image" Target="../media/image84.png"/><Relationship Id="rId9" Type="http://schemas.openxmlformats.org/officeDocument/2006/relationships/diagramQuickStyle" Target="../diagrams/quickStyle7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8.xml"/><Relationship Id="rId7" Type="http://schemas.microsoft.com/office/2007/relationships/diagramDrawing" Target="../diagrams/drawing7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8.xml"/><Relationship Id="rId5" Type="http://schemas.openxmlformats.org/officeDocument/2006/relationships/diagramQuickStyle" Target="../diagrams/quickStyle78.xml"/><Relationship Id="rId4" Type="http://schemas.openxmlformats.org/officeDocument/2006/relationships/diagramLayout" Target="../diagrams/layout78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0.sv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slideLayout" Target="../slideLayouts/slideLayout3.xml"/><Relationship Id="rId7" Type="http://schemas.openxmlformats.org/officeDocument/2006/relationships/diagramData" Target="../diagrams/data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11" Type="http://schemas.microsoft.com/office/2007/relationships/diagramDrawing" Target="../diagrams/drawing10.xml"/><Relationship Id="rId5" Type="http://schemas.openxmlformats.org/officeDocument/2006/relationships/image" Target="../media/image5.png"/><Relationship Id="rId10" Type="http://schemas.openxmlformats.org/officeDocument/2006/relationships/diagramColors" Target="../diagrams/colors10.xml"/><Relationship Id="rId4" Type="http://schemas.openxmlformats.org/officeDocument/2006/relationships/notesSlide" Target="../notesSlides/notesSlide6.xml"/><Relationship Id="rId9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6" name="Rectangle 1042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Ateliers Vidéo – Video Graphic">
            <a:extLst>
              <a:ext uri="{FF2B5EF4-FFF2-40B4-BE49-F238E27FC236}">
                <a16:creationId xmlns:a16="http://schemas.microsoft.com/office/drawing/2014/main" id="{A63DCA98-9F09-65A5-57F2-52CD65246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0" r="1312" b="-1"/>
          <a:stretch/>
        </p:blipFill>
        <p:spPr bwMode="auto">
          <a:xfrm>
            <a:off x="2522358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5" name="Rectangle 1044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228" y="743447"/>
            <a:ext cx="397338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fr-FR" sz="5200"/>
              <a:t>Rendez-vous à l’atelier vidéo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229" y="4629234"/>
            <a:ext cx="3973386" cy="1485319"/>
          </a:xfrm>
          <a:noFill/>
        </p:spPr>
        <p:txBody>
          <a:bodyPr>
            <a:normAutofit/>
          </a:bodyPr>
          <a:lstStyle/>
          <a:p>
            <a:pPr algn="l"/>
            <a:r>
              <a:rPr lang="fr-FR"/>
              <a:t>Unité 4 – Leçon 8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05CFD879-B0BE-C681-09D5-C8F2495EF9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84649" y="397369"/>
            <a:ext cx="2016679" cy="1134382"/>
          </a:xfrm>
          <a:prstGeom prst="rect">
            <a:avLst/>
          </a:prstGeom>
        </p:spPr>
      </p:pic>
      <p:graphicFrame>
        <p:nvGraphicFramePr>
          <p:cNvPr id="9" name="Diagramme 16">
            <a:extLst>
              <a:ext uri="{FF2B5EF4-FFF2-40B4-BE49-F238E27FC236}">
                <a16:creationId xmlns:a16="http://schemas.microsoft.com/office/drawing/2014/main" id="{CED5FECA-DECB-1884-8E5A-DB0E25A8AF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681950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8C04C3F6-106E-3EA4-0696-1C07F95B7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5600"/>
              <a:t>II. Compréhension de texte (doc 1)</a:t>
            </a:r>
          </a:p>
        </p:txBody>
      </p:sp>
      <p:sp>
        <p:nvSpPr>
          <p:cNvPr id="37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CE62138-1597-99D1-6A75-BB9D6B1E18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8" r="9423"/>
          <a:stretch/>
        </p:blipFill>
        <p:spPr>
          <a:xfrm>
            <a:off x="321619" y="2441290"/>
            <a:ext cx="6760254" cy="411787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304B979-570D-FEAB-8CC8-C9D72D929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3492" y="2441289"/>
            <a:ext cx="4542910" cy="202981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EBD6853-A90F-0A3F-CA92-567B2BB92F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3492" y="4606642"/>
            <a:ext cx="4597479" cy="1308580"/>
          </a:xfrm>
          <a:prstGeom prst="rect">
            <a:avLst/>
          </a:prstGeom>
        </p:spPr>
      </p:pic>
      <p:graphicFrame>
        <p:nvGraphicFramePr>
          <p:cNvPr id="3" name="Diagramme 16">
            <a:extLst>
              <a:ext uri="{FF2B5EF4-FFF2-40B4-BE49-F238E27FC236}">
                <a16:creationId xmlns:a16="http://schemas.microsoft.com/office/drawing/2014/main" id="{60C79289-56EF-5EBC-F71D-330DBE1AB1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859040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10376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006FCFF-4A12-D90C-2B92-07AACB613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Compréhension détaillée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AF828F9-1AAD-A507-072F-CA975A4F9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D07A2D90-A267-2BB9-F86E-3F27308AB1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597987"/>
              </p:ext>
            </p:extLst>
          </p:nvPr>
        </p:nvGraphicFramePr>
        <p:xfrm>
          <a:off x="4777316" y="1251010"/>
          <a:ext cx="7093065" cy="340500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339915">
                  <a:extLst>
                    <a:ext uri="{9D8B030D-6E8A-4147-A177-3AD203B41FA5}">
                      <a16:colId xmlns:a16="http://schemas.microsoft.com/office/drawing/2014/main" val="72337232"/>
                    </a:ext>
                  </a:extLst>
                </a:gridCol>
                <a:gridCol w="2376575">
                  <a:extLst>
                    <a:ext uri="{9D8B030D-6E8A-4147-A177-3AD203B41FA5}">
                      <a16:colId xmlns:a16="http://schemas.microsoft.com/office/drawing/2014/main" val="3951725291"/>
                    </a:ext>
                  </a:extLst>
                </a:gridCol>
                <a:gridCol w="2376575">
                  <a:extLst>
                    <a:ext uri="{9D8B030D-6E8A-4147-A177-3AD203B41FA5}">
                      <a16:colId xmlns:a16="http://schemas.microsoft.com/office/drawing/2014/main" val="1964019053"/>
                    </a:ext>
                  </a:extLst>
                </a:gridCol>
              </a:tblGrid>
              <a:tr h="1142632">
                <a:tc>
                  <a:txBody>
                    <a:bodyPr/>
                    <a:lstStyle/>
                    <a:p>
                      <a:pPr algn="ctr"/>
                      <a:r>
                        <a:rPr lang="fr-FR" sz="2800" b="1" cap="none" spc="60" dirty="0">
                          <a:solidFill>
                            <a:schemeClr val="bg1"/>
                          </a:solidFill>
                        </a:rPr>
                        <a:t>Dire où on va </a:t>
                      </a:r>
                      <a:endParaRPr lang="fr-FR" sz="28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Inviter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Accepter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64262"/>
                  </a:ext>
                </a:extLst>
              </a:tr>
              <a:tr h="642204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Je vais à l’atelier vidéo à 17h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Tu viens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Oui je viens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2017370"/>
                  </a:ext>
                </a:extLst>
              </a:tr>
              <a:tr h="642204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Au CDI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D’accord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84364830"/>
                  </a:ext>
                </a:extLst>
              </a:tr>
              <a:tr h="642204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Tu vas à la cantine ce midi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868549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74E8866-EC54-6867-EBA5-F9F893E92DBC}"/>
              </a:ext>
            </a:extLst>
          </p:cNvPr>
          <p:cNvSpPr/>
          <p:nvPr/>
        </p:nvSpPr>
        <p:spPr>
          <a:xfrm>
            <a:off x="4783622" y="2440502"/>
            <a:ext cx="2298248" cy="7441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B98249-498F-8386-D248-992753705EA1}"/>
              </a:ext>
            </a:extLst>
          </p:cNvPr>
          <p:cNvSpPr/>
          <p:nvPr/>
        </p:nvSpPr>
        <p:spPr>
          <a:xfrm>
            <a:off x="4783622" y="3252391"/>
            <a:ext cx="2298248" cy="5439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8EFC09-7F3F-F2E1-83B8-005C87D833DB}"/>
              </a:ext>
            </a:extLst>
          </p:cNvPr>
          <p:cNvSpPr/>
          <p:nvPr/>
        </p:nvSpPr>
        <p:spPr>
          <a:xfrm>
            <a:off x="4783622" y="3864093"/>
            <a:ext cx="2298248" cy="7708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95356B-2308-CB85-234F-191CB42A5C85}"/>
              </a:ext>
            </a:extLst>
          </p:cNvPr>
          <p:cNvSpPr/>
          <p:nvPr/>
        </p:nvSpPr>
        <p:spPr>
          <a:xfrm>
            <a:off x="7165265" y="2440502"/>
            <a:ext cx="2298248" cy="7441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F0B7D25-D11F-5073-7E8B-083C6323C4F3}"/>
              </a:ext>
            </a:extLst>
          </p:cNvPr>
          <p:cNvSpPr/>
          <p:nvPr/>
        </p:nvSpPr>
        <p:spPr>
          <a:xfrm>
            <a:off x="9517823" y="2440502"/>
            <a:ext cx="2298248" cy="7441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1AAECB-DE5B-6059-0108-D367A41537F3}"/>
              </a:ext>
            </a:extLst>
          </p:cNvPr>
          <p:cNvSpPr/>
          <p:nvPr/>
        </p:nvSpPr>
        <p:spPr>
          <a:xfrm>
            <a:off x="9517823" y="3252391"/>
            <a:ext cx="2298248" cy="5439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EAFFD5A3-8EFE-04F3-B31E-0228F8B18C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5465158"/>
            <a:ext cx="2459990" cy="1383744"/>
          </a:xfrm>
          <a:prstGeom prst="rect">
            <a:avLst/>
          </a:prstGeom>
        </p:spPr>
      </p:pic>
      <p:graphicFrame>
        <p:nvGraphicFramePr>
          <p:cNvPr id="3" name="Diagramme 16">
            <a:extLst>
              <a:ext uri="{FF2B5EF4-FFF2-40B4-BE49-F238E27FC236}">
                <a16:creationId xmlns:a16="http://schemas.microsoft.com/office/drawing/2014/main" id="{8AB20A8A-FFD3-F34A-DEA0-92D1BF37F2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815384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51699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6" grpId="0" animBg="1"/>
      <p:bldP spid="7" grpId="0" animBg="1"/>
      <p:bldP spid="8" grpId="0" animBg="1"/>
      <p:bldP spid="12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des horaires </a:t>
            </a:r>
          </a:p>
          <a:p>
            <a:pPr algn="ctr"/>
            <a:r>
              <a:rPr lang="fr-FR" sz="2800" dirty="0">
                <a:solidFill>
                  <a:schemeClr val="tx2"/>
                </a:solidFill>
              </a:rPr>
              <a:t>et des matières scolaires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4744593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BC2480-32DA-7A9B-FE10-AAB7CBB9D26E}"/>
              </a:ext>
            </a:extLst>
          </p:cNvPr>
          <p:cNvSpPr/>
          <p:nvPr/>
        </p:nvSpPr>
        <p:spPr>
          <a:xfrm>
            <a:off x="4533696" y="5240459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6C7D4C1-EC3E-7E45-7F05-ECDE77789F6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45289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7338" y="731769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Inviter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quelqu’un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151391" y="2872899"/>
            <a:ext cx="507473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fr-FR" sz="2800" dirty="0"/>
              <a:t>Salut Nico et Jenifer ! Tom et moi </a:t>
            </a:r>
            <a:r>
              <a:rPr lang="fr-FR" sz="2800" dirty="0">
                <a:solidFill>
                  <a:srgbClr val="FF0000"/>
                </a:solidFill>
              </a:rPr>
              <a:t>allons </a:t>
            </a:r>
            <a:r>
              <a:rPr lang="fr-FR" sz="2800" dirty="0"/>
              <a:t>au café, vous </a:t>
            </a:r>
            <a:r>
              <a:rPr lang="fr-FR" sz="2800" dirty="0">
                <a:solidFill>
                  <a:srgbClr val="FF0000"/>
                </a:solidFill>
              </a:rPr>
              <a:t>venez </a:t>
            </a:r>
            <a:r>
              <a:rPr lang="fr-FR" sz="2800" dirty="0"/>
              <a:t>avec nous ?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fr-FR" sz="2800" dirty="0"/>
              <a:t>Oui, on arrive dans 5 minutes, </a:t>
            </a:r>
            <a:r>
              <a:rPr lang="fr-FR" sz="2800" dirty="0">
                <a:solidFill>
                  <a:srgbClr val="FF0000"/>
                </a:solidFill>
              </a:rPr>
              <a:t>à tout de suite</a:t>
            </a:r>
            <a:r>
              <a:rPr lang="fr-FR" sz="2800" dirty="0"/>
              <a:t> !</a:t>
            </a: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5" b="7465"/>
          <a:stretch/>
        </p:blipFill>
        <p:spPr bwMode="auto">
          <a:xfrm>
            <a:off x="5311702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14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272F46-DD9D-4CA6-8BDD-6E1B7DBCDB26}"/>
              </a:ext>
            </a:extLst>
          </p:cNvPr>
          <p:cNvSpPr/>
          <p:nvPr/>
        </p:nvSpPr>
        <p:spPr>
          <a:xfrm>
            <a:off x="1336916" y="3708050"/>
            <a:ext cx="945931" cy="4540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818E98-E768-E96D-FEB8-66417A833BC9}"/>
              </a:ext>
            </a:extLst>
          </p:cNvPr>
          <p:cNvSpPr/>
          <p:nvPr/>
        </p:nvSpPr>
        <p:spPr>
          <a:xfrm>
            <a:off x="4217889" y="3708050"/>
            <a:ext cx="945931" cy="4540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84E39E-7779-C3C8-5198-6E00D4B58624}"/>
              </a:ext>
            </a:extLst>
          </p:cNvPr>
          <p:cNvSpPr/>
          <p:nvPr/>
        </p:nvSpPr>
        <p:spPr>
          <a:xfrm>
            <a:off x="647338" y="5487451"/>
            <a:ext cx="2203068" cy="4540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07D57B30-600F-7C53-3471-6447230F0E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65415" y="5793189"/>
            <a:ext cx="1892998" cy="1064812"/>
          </a:xfrm>
          <a:prstGeom prst="rect">
            <a:avLst/>
          </a:prstGeom>
        </p:spPr>
      </p:pic>
      <p:graphicFrame>
        <p:nvGraphicFramePr>
          <p:cNvPr id="10" name="Diagramme 16">
            <a:extLst>
              <a:ext uri="{FF2B5EF4-FFF2-40B4-BE49-F238E27FC236}">
                <a16:creationId xmlns:a16="http://schemas.microsoft.com/office/drawing/2014/main" id="{A6436173-A377-65EF-5EC9-8C3C4B9F6E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085152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68695176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C68065-901A-ADB1-9EBF-74FD50BF6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III. Grammaire :</a:t>
            </a:r>
            <a:r>
              <a:rPr lang="fr-FR" dirty="0"/>
              <a:t> Inviter quelqu’un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2E9E6968-EE2A-0777-E712-7B6234FFE5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5655470"/>
              </p:ext>
            </p:extLst>
          </p:nvPr>
        </p:nvGraphicFramePr>
        <p:xfrm>
          <a:off x="838200" y="1825624"/>
          <a:ext cx="10515599" cy="379999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049110">
                  <a:extLst>
                    <a:ext uri="{9D8B030D-6E8A-4147-A177-3AD203B41FA5}">
                      <a16:colId xmlns:a16="http://schemas.microsoft.com/office/drawing/2014/main" val="2322887286"/>
                    </a:ext>
                  </a:extLst>
                </a:gridCol>
                <a:gridCol w="3342290">
                  <a:extLst>
                    <a:ext uri="{9D8B030D-6E8A-4147-A177-3AD203B41FA5}">
                      <a16:colId xmlns:a16="http://schemas.microsoft.com/office/drawing/2014/main" val="1455656703"/>
                    </a:ext>
                  </a:extLst>
                </a:gridCol>
                <a:gridCol w="3124199">
                  <a:extLst>
                    <a:ext uri="{9D8B030D-6E8A-4147-A177-3AD203B41FA5}">
                      <a16:colId xmlns:a16="http://schemas.microsoft.com/office/drawing/2014/main" val="2774543349"/>
                    </a:ext>
                  </a:extLst>
                </a:gridCol>
              </a:tblGrid>
              <a:tr h="555305">
                <a:tc>
                  <a:txBody>
                    <a:bodyPr/>
                    <a:lstStyle/>
                    <a:p>
                      <a:pPr algn="ctr"/>
                      <a:r>
                        <a:rPr lang="fr-FR" sz="2800" b="1" cap="none" spc="60" dirty="0">
                          <a:solidFill>
                            <a:schemeClr val="bg1"/>
                          </a:solidFill>
                        </a:rPr>
                        <a:t>Dire où on va </a:t>
                      </a:r>
                      <a:endParaRPr lang="fr-FR" sz="28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Inviter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Accepter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8839581"/>
                  </a:ext>
                </a:extLst>
              </a:tr>
              <a:tr h="479118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Je vais à l’atelier vidéo à 17h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Tu viens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Oui je viens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7141765"/>
                  </a:ext>
                </a:extLst>
              </a:tr>
              <a:tr h="47911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Tu vas à la cantine ce midi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D’accord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44784861"/>
                  </a:ext>
                </a:extLst>
              </a:tr>
              <a:tr h="47911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(RDV = rendez-vous) Au CDI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83048945"/>
                  </a:ext>
                </a:extLst>
              </a:tr>
              <a:tr h="631491">
                <a:tc gridSpan="3">
                  <a:txBody>
                    <a:bodyPr/>
                    <a:lstStyle/>
                    <a:p>
                      <a:pPr algn="ctr"/>
                      <a:r>
                        <a:rPr lang="fr-FR" sz="280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Règle de grammaire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0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1966373"/>
                  </a:ext>
                </a:extLst>
              </a:tr>
              <a:tr h="860050">
                <a:tc gridSpan="3">
                  <a:txBody>
                    <a:bodyPr/>
                    <a:lstStyle/>
                    <a:p>
                      <a:pPr marL="457200" indent="-457200">
                        <a:buAutoNum type="arabicPeriod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On dit où on va avec le verbe « aller » </a:t>
                      </a:r>
                    </a:p>
                    <a:p>
                      <a:pPr marL="457200" indent="-457200">
                        <a:buAutoNum type="arabicPeriod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On invite avec le verbe « venir ».</a:t>
                      </a:r>
                    </a:p>
                    <a:p>
                      <a:pPr marL="457200" indent="-457200">
                        <a:buAutoNum type="arabicPeriod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On répond avec le verbe « venir ».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0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00793020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4BCB20F-620A-0014-F4B3-FDB471552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15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F12107-BE6C-C102-D602-5C90E138BA59}"/>
              </a:ext>
            </a:extLst>
          </p:cNvPr>
          <p:cNvSpPr/>
          <p:nvPr/>
        </p:nvSpPr>
        <p:spPr>
          <a:xfrm>
            <a:off x="1160342" y="2459421"/>
            <a:ext cx="554946" cy="3153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48B1E5-993D-D679-C81C-E5C88E7B2E81}"/>
              </a:ext>
            </a:extLst>
          </p:cNvPr>
          <p:cNvSpPr/>
          <p:nvPr/>
        </p:nvSpPr>
        <p:spPr>
          <a:xfrm>
            <a:off x="1211843" y="2977188"/>
            <a:ext cx="459302" cy="3153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481C51-57DE-EE49-CC5D-EC71C0262C38}"/>
              </a:ext>
            </a:extLst>
          </p:cNvPr>
          <p:cNvSpPr/>
          <p:nvPr/>
        </p:nvSpPr>
        <p:spPr>
          <a:xfrm>
            <a:off x="5192110" y="4535872"/>
            <a:ext cx="590682" cy="3153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E0CD2C-6F8D-06DC-633E-69F9E8C232A5}"/>
              </a:ext>
            </a:extLst>
          </p:cNvPr>
          <p:cNvSpPr/>
          <p:nvPr/>
        </p:nvSpPr>
        <p:spPr>
          <a:xfrm>
            <a:off x="5256223" y="2459421"/>
            <a:ext cx="753592" cy="31531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D8D954-BCEF-7933-0863-64A58B1293D1}"/>
              </a:ext>
            </a:extLst>
          </p:cNvPr>
          <p:cNvSpPr/>
          <p:nvPr/>
        </p:nvSpPr>
        <p:spPr>
          <a:xfrm>
            <a:off x="9059917" y="2466778"/>
            <a:ext cx="753592" cy="31531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CEFE664-DB62-DAE5-BF02-171D13258A12}"/>
              </a:ext>
            </a:extLst>
          </p:cNvPr>
          <p:cNvSpPr/>
          <p:nvPr/>
        </p:nvSpPr>
        <p:spPr>
          <a:xfrm>
            <a:off x="4375456" y="4907936"/>
            <a:ext cx="753592" cy="31531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E246BF-142A-FBE4-8326-1572C2ADA0B7}"/>
              </a:ext>
            </a:extLst>
          </p:cNvPr>
          <p:cNvSpPr/>
          <p:nvPr/>
        </p:nvSpPr>
        <p:spPr>
          <a:xfrm>
            <a:off x="4584612" y="5263228"/>
            <a:ext cx="753592" cy="31531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67AA57B-C52C-5C8A-C67E-40B7DC3A8F0B}"/>
              </a:ext>
            </a:extLst>
          </p:cNvPr>
          <p:cNvSpPr/>
          <p:nvPr/>
        </p:nvSpPr>
        <p:spPr>
          <a:xfrm>
            <a:off x="838200" y="4434114"/>
            <a:ext cx="10515599" cy="11915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16">
            <a:extLst>
              <a:ext uri="{FF2B5EF4-FFF2-40B4-BE49-F238E27FC236}">
                <a16:creationId xmlns:a16="http://schemas.microsoft.com/office/drawing/2014/main" id="{888DAF9E-F713-F064-EA14-9060D44954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779943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527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92085-72E3-76FD-3AE5-25F60FEBF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4"/>
            <a:ext cx="11139853" cy="930448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/>
          <a:p>
            <a:pPr algn="ctr" defTabSz="1219170"/>
            <a:r>
              <a:rPr lang="en-US" sz="5467" dirty="0">
                <a:solidFill>
                  <a:srgbClr val="FFFFFF"/>
                </a:solidFill>
              </a:rPr>
              <a:t>Le </a:t>
            </a:r>
            <a:r>
              <a:rPr lang="en-US" sz="5467" dirty="0" err="1">
                <a:solidFill>
                  <a:srgbClr val="FFFFFF"/>
                </a:solidFill>
              </a:rPr>
              <a:t>verbe</a:t>
            </a:r>
            <a:r>
              <a:rPr lang="en-US" sz="5467" dirty="0">
                <a:solidFill>
                  <a:srgbClr val="FFFFFF"/>
                </a:solidFill>
              </a:rPr>
              <a:t> ALLER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FE505AC-1B9B-7F0C-52FB-566D198BC2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930" y="2426818"/>
            <a:ext cx="4547190" cy="3997637"/>
          </a:xfrm>
          <a:prstGeom prst="rect">
            <a:avLst/>
          </a:prstGeom>
        </p:spPr>
      </p:pic>
      <p:pic>
        <p:nvPicPr>
          <p:cNvPr id="4" name="Picture 19">
            <a:extLst>
              <a:ext uri="{FF2B5EF4-FFF2-40B4-BE49-F238E27FC236}">
                <a16:creationId xmlns:a16="http://schemas.microsoft.com/office/drawing/2014/main" id="{96B5ADCE-CD2B-AF43-A406-8FB8EB1EF9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79" b="3306"/>
          <a:stretch/>
        </p:blipFill>
        <p:spPr bwMode="auto">
          <a:xfrm>
            <a:off x="6772866" y="3205027"/>
            <a:ext cx="4466165" cy="3349625"/>
          </a:xfrm>
          <a:prstGeom prst="rect">
            <a:avLst/>
          </a:prstGeom>
          <a:noFill/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7260ADB-45B2-8F6F-0C5F-5175F838376F}"/>
              </a:ext>
            </a:extLst>
          </p:cNvPr>
          <p:cNvSpPr txBox="1"/>
          <p:nvPr/>
        </p:nvSpPr>
        <p:spPr>
          <a:xfrm>
            <a:off x="6507940" y="2596837"/>
            <a:ext cx="5327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Tu as retenu combien de formes 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4E1CCD-3790-8B0F-644A-1C51D0C34D5C}"/>
              </a:ext>
            </a:extLst>
          </p:cNvPr>
          <p:cNvSpPr/>
          <p:nvPr/>
        </p:nvSpPr>
        <p:spPr>
          <a:xfrm>
            <a:off x="6431958" y="3221098"/>
            <a:ext cx="4974112" cy="32033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4EED5CFE-A10A-9B07-A918-40A47AD9F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16</a:t>
            </a:fld>
            <a:endParaRPr lang="en-US"/>
          </a:p>
        </p:txBody>
      </p:sp>
      <p:pic>
        <p:nvPicPr>
          <p:cNvPr id="9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6198" y="495467"/>
            <a:ext cx="1739964" cy="173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F2A625B0-EFE8-2858-D785-9EFC9412C8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51382" y="1377185"/>
            <a:ext cx="1721484" cy="968335"/>
          </a:xfrm>
          <a:prstGeom prst="rect">
            <a:avLst/>
          </a:prstGeom>
        </p:spPr>
      </p:pic>
      <p:graphicFrame>
        <p:nvGraphicFramePr>
          <p:cNvPr id="11" name="Diagramme 16">
            <a:extLst>
              <a:ext uri="{FF2B5EF4-FFF2-40B4-BE49-F238E27FC236}">
                <a16:creationId xmlns:a16="http://schemas.microsoft.com/office/drawing/2014/main" id="{0BDE8D2C-F55E-ACD0-6BFB-FF54EBD214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779943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78027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2">
            <a:extLst>
              <a:ext uri="{FF2B5EF4-FFF2-40B4-BE49-F238E27FC236}">
                <a16:creationId xmlns:a16="http://schemas.microsoft.com/office/drawing/2014/main" id="{96646FC9-C66D-4EC7-8310-0DD4ACC49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434492-60EA-FE4E-AFAC-B0423298E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000" dirty="0"/>
              <a:t>LE 12 p.57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918FE7C-75D0-FB46-AADF-2309946C4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5710" y="2309380"/>
            <a:ext cx="5596128" cy="3450647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748C59-2D4F-D823-7AD2-D759CED00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17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EC78F33E-5AE5-DB2D-DE3D-DEBB4549BC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70516" y="421474"/>
            <a:ext cx="1721484" cy="968335"/>
          </a:xfrm>
          <a:prstGeom prst="rect">
            <a:avLst/>
          </a:prstGeom>
        </p:spPr>
      </p:pic>
      <p:graphicFrame>
        <p:nvGraphicFramePr>
          <p:cNvPr id="7" name="Diagramme 16">
            <a:extLst>
              <a:ext uri="{FF2B5EF4-FFF2-40B4-BE49-F238E27FC236}">
                <a16:creationId xmlns:a16="http://schemas.microsoft.com/office/drawing/2014/main" id="{99760911-A08B-89DF-DEC7-7A91AF9CBC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779943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3467647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434492-60EA-FE4E-AFAC-B0423298E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000" dirty="0"/>
              <a:t>LE 13 p.57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4C24B72-DE8C-1339-8CE5-B3D23482A8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7935" y="2318244"/>
            <a:ext cx="5596128" cy="2376851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748C59-2D4F-D823-7AD2-D759CED00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18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5C1B0A9B-ED0C-F784-5CA9-337D9F333F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93058" y="412376"/>
            <a:ext cx="1721484" cy="968335"/>
          </a:xfrm>
          <a:prstGeom prst="rect">
            <a:avLst/>
          </a:prstGeom>
        </p:spPr>
      </p:pic>
      <p:graphicFrame>
        <p:nvGraphicFramePr>
          <p:cNvPr id="6" name="Diagramme 16">
            <a:extLst>
              <a:ext uri="{FF2B5EF4-FFF2-40B4-BE49-F238E27FC236}">
                <a16:creationId xmlns:a16="http://schemas.microsoft.com/office/drawing/2014/main" id="{E50CCC00-5189-A2E9-9980-1FB701FA06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779943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31034856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92085-72E3-76FD-3AE5-25F60FEBF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4"/>
            <a:ext cx="11139853" cy="930448"/>
          </a:xfr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/>
          <a:p>
            <a:pPr algn="ctr" defTabSz="1219170"/>
            <a:r>
              <a:rPr lang="en-US" sz="5467" dirty="0">
                <a:solidFill>
                  <a:srgbClr val="FFFFFF"/>
                </a:solidFill>
              </a:rPr>
              <a:t>Le </a:t>
            </a:r>
            <a:r>
              <a:rPr lang="en-US" sz="5467" dirty="0" err="1">
                <a:solidFill>
                  <a:srgbClr val="FFFFFF"/>
                </a:solidFill>
              </a:rPr>
              <a:t>verbe</a:t>
            </a:r>
            <a:r>
              <a:rPr lang="en-US" sz="5467" dirty="0">
                <a:solidFill>
                  <a:srgbClr val="FFFFFF"/>
                </a:solidFill>
              </a:rPr>
              <a:t> VENIR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FE505AC-1B9B-7F0C-52FB-566D198BC2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055" y="2426818"/>
            <a:ext cx="4634940" cy="3997637"/>
          </a:xfrm>
          <a:prstGeom prst="rect">
            <a:avLst/>
          </a:prstGeom>
        </p:spPr>
      </p:pic>
      <p:pic>
        <p:nvPicPr>
          <p:cNvPr id="4" name="Picture 19" descr="Le verbe Venir Chapitre ppt télécharger">
            <a:extLst>
              <a:ext uri="{FF2B5EF4-FFF2-40B4-BE49-F238E27FC236}">
                <a16:creationId xmlns:a16="http://schemas.microsoft.com/office/drawing/2014/main" id="{96B5ADCE-CD2B-AF43-A406-8FB8EB1EF9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52"/>
          <a:stretch/>
        </p:blipFill>
        <p:spPr bwMode="auto">
          <a:xfrm>
            <a:off x="6507940" y="3184477"/>
            <a:ext cx="5330181" cy="3239977"/>
          </a:xfrm>
          <a:prstGeom prst="rect">
            <a:avLst/>
          </a:prstGeom>
          <a:noFill/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7260ADB-45B2-8F6F-0C5F-5175F838376F}"/>
              </a:ext>
            </a:extLst>
          </p:cNvPr>
          <p:cNvSpPr txBox="1"/>
          <p:nvPr/>
        </p:nvSpPr>
        <p:spPr>
          <a:xfrm>
            <a:off x="6507940" y="2596837"/>
            <a:ext cx="5327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Tu as retenu combien de formes 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4E1CCD-3790-8B0F-644A-1C51D0C34D5C}"/>
              </a:ext>
            </a:extLst>
          </p:cNvPr>
          <p:cNvSpPr/>
          <p:nvPr/>
        </p:nvSpPr>
        <p:spPr>
          <a:xfrm>
            <a:off x="6507940" y="3137687"/>
            <a:ext cx="5479696" cy="33335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4EED5CFE-A10A-9B07-A918-40A47AD9F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19</a:t>
            </a:fld>
            <a:endParaRPr lang="en-US"/>
          </a:p>
        </p:txBody>
      </p:sp>
      <p:pic>
        <p:nvPicPr>
          <p:cNvPr id="9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6198" y="495467"/>
            <a:ext cx="1739964" cy="173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5DB9D543-05A7-B09E-24DA-697B9340D7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76995" y="1385160"/>
            <a:ext cx="1721484" cy="968335"/>
          </a:xfrm>
          <a:prstGeom prst="rect">
            <a:avLst/>
          </a:prstGeom>
        </p:spPr>
      </p:pic>
      <p:graphicFrame>
        <p:nvGraphicFramePr>
          <p:cNvPr id="11" name="Diagramme 16">
            <a:extLst>
              <a:ext uri="{FF2B5EF4-FFF2-40B4-BE49-F238E27FC236}">
                <a16:creationId xmlns:a16="http://schemas.microsoft.com/office/drawing/2014/main" id="{ECC59381-2682-E8C0-83DF-F7B6678216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779943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51500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U4L7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Present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our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school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91763B-4020-FC23-2093-E16DF7055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600"/>
              <a:t>LE 15 p.57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B17EFF3-4E35-926A-8978-A72EF1570E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7738" y="1977103"/>
            <a:ext cx="5628018" cy="267092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5C9418A-53D8-D790-FBA1-FB99029E6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20</a:t>
            </a:fld>
            <a:endParaRPr lang="en-US"/>
          </a:p>
        </p:txBody>
      </p:sp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B3F7F971-8188-FB35-1AA8-6F10F984BF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51978" y="3187088"/>
            <a:ext cx="1721484" cy="968335"/>
          </a:xfrm>
          <a:prstGeom prst="rect">
            <a:avLst/>
          </a:prstGeom>
        </p:spPr>
      </p:pic>
      <p:graphicFrame>
        <p:nvGraphicFramePr>
          <p:cNvPr id="5" name="Diagramme 16">
            <a:extLst>
              <a:ext uri="{FF2B5EF4-FFF2-40B4-BE49-F238E27FC236}">
                <a16:creationId xmlns:a16="http://schemas.microsoft.com/office/drawing/2014/main" id="{F189B40C-F9FE-BBEA-3667-BFD4E27F39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779943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59778919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91763B-4020-FC23-2093-E16DF7055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000"/>
              <a:t>LE 16 p.57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A2DC0FA-1759-1878-A674-C48B29DEC0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78" r="-8615" b="-8140"/>
          <a:stretch/>
        </p:blipFill>
        <p:spPr>
          <a:xfrm>
            <a:off x="5977788" y="741483"/>
            <a:ext cx="5425410" cy="5834577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5C9418A-53D8-D790-FBA1-FB99029E6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5070" y="6492240"/>
            <a:ext cx="1055716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21</a:t>
            </a:fld>
            <a:endParaRPr lang="en-US"/>
          </a:p>
        </p:txBody>
      </p:sp>
      <p:pic>
        <p:nvPicPr>
          <p:cNvPr id="3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A2BBE93F-8F31-E5B8-6A61-E79D35DE37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11402" y="3491479"/>
            <a:ext cx="1771028" cy="996203"/>
          </a:xfrm>
          <a:prstGeom prst="rect">
            <a:avLst/>
          </a:prstGeom>
        </p:spPr>
      </p:pic>
      <p:graphicFrame>
        <p:nvGraphicFramePr>
          <p:cNvPr id="5" name="Diagramme 16">
            <a:extLst>
              <a:ext uri="{FF2B5EF4-FFF2-40B4-BE49-F238E27FC236}">
                <a16:creationId xmlns:a16="http://schemas.microsoft.com/office/drawing/2014/main" id="{B5B803C1-84AB-2C48-5DBA-DFADC304BE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779943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71749017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Les salutations en français : le premier pas pour interagir avec les  Français - IEF">
            <a:extLst>
              <a:ext uri="{FF2B5EF4-FFF2-40B4-BE49-F238E27FC236}">
                <a16:creationId xmlns:a16="http://schemas.microsoft.com/office/drawing/2014/main" id="{5C26B158-9E47-0ABC-7862-5470053E0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718" y="1801526"/>
            <a:ext cx="6276975" cy="46894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D67CEB3-5542-A771-69C8-77F5CF087A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2075" y="381000"/>
            <a:ext cx="6923367" cy="123444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06292E1-83DD-DFAF-891C-F8E1CF6F7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Pratique ton français !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F1894B6-4D8E-ED00-DDDE-9DE888F1B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6317" y="6423025"/>
            <a:ext cx="7715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22</a:t>
            </a:fld>
            <a:endParaRPr lang="en-US"/>
          </a:p>
        </p:txBody>
      </p:sp>
      <p:pic>
        <p:nvPicPr>
          <p:cNvPr id="3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E2804EF6-DE3F-0BE1-9CC4-6F906B51B7E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5861797"/>
            <a:ext cx="1771028" cy="996203"/>
          </a:xfrm>
          <a:prstGeom prst="rect">
            <a:avLst/>
          </a:prstGeom>
        </p:spPr>
      </p:pic>
      <p:graphicFrame>
        <p:nvGraphicFramePr>
          <p:cNvPr id="6" name="Diagramme 16">
            <a:extLst>
              <a:ext uri="{FF2B5EF4-FFF2-40B4-BE49-F238E27FC236}">
                <a16:creationId xmlns:a16="http://schemas.microsoft.com/office/drawing/2014/main" id="{B84CEA20-A988-D456-FAC1-8F74359EEC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779943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8074098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3" name="Diagramme 16">
            <a:extLst>
              <a:ext uri="{FF2B5EF4-FFF2-40B4-BE49-F238E27FC236}">
                <a16:creationId xmlns:a16="http://schemas.microsoft.com/office/drawing/2014/main" id="{9118E248-BCDD-D09A-8732-12B8BE459A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779943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7338" y="731769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Inviter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quelqu’un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151391" y="2872899"/>
            <a:ext cx="507473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fr-FR" sz="2800" dirty="0"/>
              <a:t>Salut Nico et Jenifer ! Tom et moi </a:t>
            </a:r>
            <a:r>
              <a:rPr lang="fr-FR" sz="2800" dirty="0">
                <a:solidFill>
                  <a:srgbClr val="FF0000"/>
                </a:solidFill>
              </a:rPr>
              <a:t>allons </a:t>
            </a:r>
            <a:r>
              <a:rPr lang="fr-FR" sz="2800" dirty="0"/>
              <a:t>au café, vous </a:t>
            </a:r>
            <a:r>
              <a:rPr lang="fr-FR" sz="2800" dirty="0">
                <a:solidFill>
                  <a:srgbClr val="FF0000"/>
                </a:solidFill>
              </a:rPr>
              <a:t>venez </a:t>
            </a:r>
            <a:r>
              <a:rPr lang="fr-FR" sz="2800" dirty="0"/>
              <a:t>avec nous ?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fr-FR" sz="2800" dirty="0"/>
              <a:t>Oui, on arrive dans 5 minutes, </a:t>
            </a:r>
            <a:r>
              <a:rPr lang="fr-FR" sz="2800" dirty="0">
                <a:solidFill>
                  <a:srgbClr val="FF0000"/>
                </a:solidFill>
              </a:rPr>
              <a:t>à tout de suite</a:t>
            </a:r>
            <a:r>
              <a:rPr lang="fr-FR" sz="2800" dirty="0"/>
              <a:t> !</a:t>
            </a: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5" b="7465"/>
          <a:stretch/>
        </p:blipFill>
        <p:spPr bwMode="auto">
          <a:xfrm>
            <a:off x="5311702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24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272F46-DD9D-4CA6-8BDD-6E1B7DBCDB26}"/>
              </a:ext>
            </a:extLst>
          </p:cNvPr>
          <p:cNvSpPr/>
          <p:nvPr/>
        </p:nvSpPr>
        <p:spPr>
          <a:xfrm>
            <a:off x="1336916" y="3708050"/>
            <a:ext cx="945931" cy="4540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818E98-E768-E96D-FEB8-66417A833BC9}"/>
              </a:ext>
            </a:extLst>
          </p:cNvPr>
          <p:cNvSpPr/>
          <p:nvPr/>
        </p:nvSpPr>
        <p:spPr>
          <a:xfrm>
            <a:off x="4217889" y="3708050"/>
            <a:ext cx="945931" cy="4540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84E39E-7779-C3C8-5198-6E00D4B58624}"/>
              </a:ext>
            </a:extLst>
          </p:cNvPr>
          <p:cNvSpPr/>
          <p:nvPr/>
        </p:nvSpPr>
        <p:spPr>
          <a:xfrm>
            <a:off x="647338" y="5487451"/>
            <a:ext cx="2203068" cy="4540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5B156B9-17C4-84C4-419D-22A1E095C5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65415" y="5793189"/>
            <a:ext cx="1892998" cy="1064812"/>
          </a:xfrm>
          <a:prstGeom prst="rect">
            <a:avLst/>
          </a:prstGeom>
        </p:spPr>
      </p:pic>
      <p:graphicFrame>
        <p:nvGraphicFramePr>
          <p:cNvPr id="10" name="Diagramme 16">
            <a:extLst>
              <a:ext uri="{FF2B5EF4-FFF2-40B4-BE49-F238E27FC236}">
                <a16:creationId xmlns:a16="http://schemas.microsoft.com/office/drawing/2014/main" id="{384237F3-A5A5-64C3-D9F0-0E9486DA35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779943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2245705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61E74C01-19D6-A621-8936-AD339EC1A0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84649" y="397369"/>
            <a:ext cx="2016679" cy="1134382"/>
          </a:xfrm>
          <a:prstGeom prst="rect">
            <a:avLst/>
          </a:prstGeom>
        </p:spPr>
      </p:pic>
      <p:graphicFrame>
        <p:nvGraphicFramePr>
          <p:cNvPr id="8" name="Diagramme 16">
            <a:extLst>
              <a:ext uri="{FF2B5EF4-FFF2-40B4-BE49-F238E27FC236}">
                <a16:creationId xmlns:a16="http://schemas.microsoft.com/office/drawing/2014/main" id="{39273DA8-9A13-A784-EB77-627C6937E5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779943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26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des horaires </a:t>
            </a:r>
          </a:p>
          <a:p>
            <a:pPr algn="ctr"/>
            <a:r>
              <a:rPr lang="fr-FR" sz="2800" dirty="0">
                <a:solidFill>
                  <a:schemeClr val="tx2"/>
                </a:solidFill>
              </a:rPr>
              <a:t>et des matières scolaires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2189245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BC2480-32DA-7A9B-FE10-AAB7CBB9D26E}"/>
              </a:ext>
            </a:extLst>
          </p:cNvPr>
          <p:cNvSpPr/>
          <p:nvPr/>
        </p:nvSpPr>
        <p:spPr>
          <a:xfrm>
            <a:off x="4533696" y="4870344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6C7D4C1-EC3E-7E45-7F05-ECDE77789F6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6841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1" y="580453"/>
            <a:ext cx="6353844" cy="92343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La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préposition</a:t>
            </a:r>
            <a:r>
              <a:rPr lang="en-US" sz="3200" b="1" dirty="0">
                <a:latin typeface="+mj-lt"/>
                <a:ea typeface="+mj-ea"/>
                <a:cs typeface="+mj-cs"/>
              </a:rPr>
              <a:t> “à”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277614" y="1707844"/>
            <a:ext cx="5927693" cy="48090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/>
              <a:t>Je suis </a:t>
            </a:r>
            <a:r>
              <a:rPr lang="en-US" sz="2800" dirty="0">
                <a:solidFill>
                  <a:srgbClr val="FF0000"/>
                </a:solidFill>
              </a:rPr>
              <a:t>à la </a:t>
            </a:r>
            <a:r>
              <a:rPr lang="en-US" sz="2800" dirty="0" err="1"/>
              <a:t>cantine</a:t>
            </a:r>
            <a:r>
              <a:rPr lang="en-US" sz="2800" dirty="0"/>
              <a:t>, </a:t>
            </a:r>
            <a:r>
              <a:rPr lang="en-US" sz="2800" dirty="0" err="1"/>
              <a:t>tu</a:t>
            </a:r>
            <a:r>
              <a:rPr lang="en-US" sz="2800" dirty="0"/>
              <a:t> </a:t>
            </a:r>
            <a:r>
              <a:rPr lang="en-US" sz="2800" dirty="0" err="1"/>
              <a:t>viens</a:t>
            </a:r>
            <a:r>
              <a:rPr lang="en-US" sz="2800" dirty="0"/>
              <a:t> ? 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/>
              <a:t>Non, je </a:t>
            </a:r>
            <a:r>
              <a:rPr lang="en-US" sz="2800" dirty="0" err="1"/>
              <a:t>vais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au</a:t>
            </a:r>
            <a:r>
              <a:rPr lang="en-US" sz="2800" dirty="0"/>
              <a:t>   </a:t>
            </a:r>
            <a:r>
              <a:rPr lang="en-US" sz="2800" dirty="0" err="1"/>
              <a:t>gymnase</a:t>
            </a:r>
            <a:r>
              <a:rPr lang="en-US" sz="2800" dirty="0"/>
              <a:t> pour </a:t>
            </a:r>
            <a:r>
              <a:rPr lang="en-US" sz="2800" dirty="0" err="1"/>
              <a:t>mon</a:t>
            </a:r>
            <a:r>
              <a:rPr lang="en-US" sz="2800" dirty="0"/>
              <a:t> ECA de badminton.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/>
              <a:t>OK, Yann </a:t>
            </a:r>
            <a:r>
              <a:rPr lang="en-US" sz="2800" dirty="0" err="1"/>
              <a:t>est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aux</a:t>
            </a:r>
            <a:r>
              <a:rPr lang="en-US" sz="2800" dirty="0"/>
              <a:t> toilettes pour se laver les mains ensuite il </a:t>
            </a:r>
            <a:r>
              <a:rPr lang="en-US" sz="2800" dirty="0" err="1"/>
              <a:t>vient</a:t>
            </a:r>
            <a:r>
              <a:rPr lang="en-US" sz="2800" dirty="0"/>
              <a:t> déjeuner avec </a:t>
            </a:r>
            <a:r>
              <a:rPr lang="en-US" sz="2800" dirty="0" err="1"/>
              <a:t>moi</a:t>
            </a:r>
            <a:r>
              <a:rPr lang="en-US" sz="2800" dirty="0"/>
              <a:t>.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 err="1"/>
              <a:t>D’accord</a:t>
            </a:r>
            <a:r>
              <a:rPr lang="en-US" sz="2800" dirty="0"/>
              <a:t>, bon appétit !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6" t="77" r="28278" b="-77"/>
          <a:stretch/>
        </p:blipFill>
        <p:spPr bwMode="auto">
          <a:xfrm>
            <a:off x="6394494" y="411052"/>
            <a:ext cx="5797506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27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1781513" y="1904060"/>
            <a:ext cx="548029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C3B270-27FD-2DFA-A80C-C0119CE589F3}"/>
              </a:ext>
            </a:extLst>
          </p:cNvPr>
          <p:cNvSpPr/>
          <p:nvPr/>
        </p:nvSpPr>
        <p:spPr>
          <a:xfrm>
            <a:off x="2637073" y="2632161"/>
            <a:ext cx="540773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D5F72D-234C-66F0-A077-E6B59F6A066C}"/>
              </a:ext>
            </a:extLst>
          </p:cNvPr>
          <p:cNvSpPr/>
          <p:nvPr/>
        </p:nvSpPr>
        <p:spPr>
          <a:xfrm>
            <a:off x="2970849" y="3971172"/>
            <a:ext cx="540773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52BC0B8D-4758-456B-9800-A422D1B50C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01496" y="5745141"/>
            <a:ext cx="1892998" cy="1064812"/>
          </a:xfrm>
          <a:prstGeom prst="rect">
            <a:avLst/>
          </a:prstGeom>
        </p:spPr>
      </p:pic>
      <p:graphicFrame>
        <p:nvGraphicFramePr>
          <p:cNvPr id="9" name="Diagramme 16">
            <a:extLst>
              <a:ext uri="{FF2B5EF4-FFF2-40B4-BE49-F238E27FC236}">
                <a16:creationId xmlns:a16="http://schemas.microsoft.com/office/drawing/2014/main" id="{CEF82B4A-A74F-DF2A-7DD9-2143077969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601371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75561410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A2099-2876-55C5-D9E9-397521AA1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IV. Grammaire : </a:t>
            </a:r>
            <a:r>
              <a:rPr lang="fr-FR" dirty="0"/>
              <a:t>La préposition « à »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8A2FB490-9B11-A9F6-596F-D3DBEA1E4A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5654981"/>
              </p:ext>
            </p:extLst>
          </p:nvPr>
        </p:nvGraphicFramePr>
        <p:xfrm>
          <a:off x="838200" y="1825625"/>
          <a:ext cx="7413171" cy="472652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413171">
                  <a:extLst>
                    <a:ext uri="{9D8B030D-6E8A-4147-A177-3AD203B41FA5}">
                      <a16:colId xmlns:a16="http://schemas.microsoft.com/office/drawing/2014/main" val="4274348033"/>
                    </a:ext>
                  </a:extLst>
                </a:gridCol>
              </a:tblGrid>
              <a:tr h="705030">
                <a:tc>
                  <a:txBody>
                    <a:bodyPr/>
                    <a:lstStyle/>
                    <a:p>
                      <a:pPr algn="ctr"/>
                      <a:r>
                        <a:rPr lang="fr-FR" sz="2800" b="1" cap="none" spc="60" dirty="0">
                          <a:solidFill>
                            <a:schemeClr val="bg1"/>
                          </a:solidFill>
                        </a:rPr>
                        <a:t>Dire où on va </a:t>
                      </a:r>
                      <a:endParaRPr lang="fr-FR" sz="28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1201772"/>
                  </a:ext>
                </a:extLst>
              </a:tr>
              <a:tr h="61997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Tu vas à la cantine ce midi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4059594"/>
                  </a:ext>
                </a:extLst>
              </a:tr>
              <a:tr h="61997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Je vais à l’atelier vidéo à 17h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5545610"/>
                  </a:ext>
                </a:extLst>
              </a:tr>
              <a:tr h="61997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(RDV) Au CDI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3358538"/>
                  </a:ext>
                </a:extLst>
              </a:tr>
              <a:tr h="619972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Règle de grammaire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226179"/>
                  </a:ext>
                </a:extLst>
              </a:tr>
              <a:tr h="61997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À       + la + nom féminin               </a:t>
                      </a:r>
                      <a:r>
                        <a:rPr lang="fr-FR" sz="2400" cap="none" spc="0" dirty="0">
                          <a:solidFill>
                            <a:srgbClr val="00B050"/>
                          </a:solidFill>
                          <a:latin typeface="+mn-lt"/>
                        </a:rPr>
                        <a:t> Je vais à la bibliothèque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À       + l’  + nom m/f (voyelle)      </a:t>
                      </a:r>
                      <a:r>
                        <a:rPr lang="fr-FR" sz="2400" cap="none" spc="0" dirty="0">
                          <a:solidFill>
                            <a:srgbClr val="00B050"/>
                          </a:solidFill>
                          <a:latin typeface="+mn-lt"/>
                        </a:rPr>
                        <a:t>Je vais à l’accueil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Au            + nom masculin             </a:t>
                      </a:r>
                      <a:r>
                        <a:rPr lang="fr-FR" sz="2400" cap="none" spc="0" dirty="0">
                          <a:solidFill>
                            <a:srgbClr val="00B050"/>
                          </a:solidFill>
                          <a:latin typeface="+mn-lt"/>
                        </a:rPr>
                        <a:t>Je vais au stade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Aux          + nom pluriel                  </a:t>
                      </a:r>
                      <a:r>
                        <a:rPr lang="fr-FR" sz="2400" cap="none" spc="0" dirty="0">
                          <a:solidFill>
                            <a:srgbClr val="00B050"/>
                          </a:solidFill>
                          <a:latin typeface="+mn-lt"/>
                        </a:rPr>
                        <a:t>Je vais aux toilettes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371497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9FA37CD-77BB-F892-822E-89401EB2D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28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D38FFD-7D7C-72FB-3FC7-647AFEB733C8}"/>
              </a:ext>
            </a:extLst>
          </p:cNvPr>
          <p:cNvSpPr/>
          <p:nvPr/>
        </p:nvSpPr>
        <p:spPr>
          <a:xfrm>
            <a:off x="1661886" y="2583543"/>
            <a:ext cx="522514" cy="35560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4CD048-3D56-B957-D47B-460133337507}"/>
              </a:ext>
            </a:extLst>
          </p:cNvPr>
          <p:cNvSpPr/>
          <p:nvPr/>
        </p:nvSpPr>
        <p:spPr>
          <a:xfrm>
            <a:off x="1727200" y="3226480"/>
            <a:ext cx="362857" cy="35560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72BAF2-34BF-07D0-8225-AF6F79F0BB80}"/>
              </a:ext>
            </a:extLst>
          </p:cNvPr>
          <p:cNvSpPr/>
          <p:nvPr/>
        </p:nvSpPr>
        <p:spPr>
          <a:xfrm>
            <a:off x="1661886" y="3833285"/>
            <a:ext cx="362857" cy="355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7649C56-EBF3-E4A4-89FC-1E03B5596550}"/>
              </a:ext>
            </a:extLst>
          </p:cNvPr>
          <p:cNvSpPr/>
          <p:nvPr/>
        </p:nvSpPr>
        <p:spPr>
          <a:xfrm>
            <a:off x="892629" y="5072743"/>
            <a:ext cx="1132114" cy="35560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03101F-238F-6516-193C-74C9E53DC222}"/>
              </a:ext>
            </a:extLst>
          </p:cNvPr>
          <p:cNvSpPr/>
          <p:nvPr/>
        </p:nvSpPr>
        <p:spPr>
          <a:xfrm>
            <a:off x="892629" y="5456844"/>
            <a:ext cx="1132114" cy="35560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69C068-2D80-91AC-4377-D952FCC18878}"/>
              </a:ext>
            </a:extLst>
          </p:cNvPr>
          <p:cNvSpPr/>
          <p:nvPr/>
        </p:nvSpPr>
        <p:spPr>
          <a:xfrm>
            <a:off x="892629" y="5840945"/>
            <a:ext cx="1132114" cy="355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E0E5F8-EF48-1CB1-57ED-44014BB9A8DC}"/>
              </a:ext>
            </a:extLst>
          </p:cNvPr>
          <p:cNvSpPr/>
          <p:nvPr/>
        </p:nvSpPr>
        <p:spPr>
          <a:xfrm>
            <a:off x="892629" y="6232568"/>
            <a:ext cx="1132114" cy="282078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BB61B3-4096-D679-C3A9-130DC3A5F4C7}"/>
              </a:ext>
            </a:extLst>
          </p:cNvPr>
          <p:cNvSpPr/>
          <p:nvPr/>
        </p:nvSpPr>
        <p:spPr>
          <a:xfrm>
            <a:off x="838200" y="5014686"/>
            <a:ext cx="7413171" cy="15447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Picture 2" descr="Attention Caution Sticker by italosupermercados">
            <a:extLst>
              <a:ext uri="{FF2B5EF4-FFF2-40B4-BE49-F238E27FC236}">
                <a16:creationId xmlns:a16="http://schemas.microsoft.com/office/drawing/2014/main" id="{48F2C449-CCE5-2DA7-3451-D9EF3E706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840" y="4568367"/>
            <a:ext cx="923110" cy="92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A98C09E-F904-8A98-F725-7F50F21DEBDD}"/>
              </a:ext>
            </a:extLst>
          </p:cNvPr>
          <p:cNvSpPr txBox="1"/>
          <p:nvPr/>
        </p:nvSpPr>
        <p:spPr>
          <a:xfrm>
            <a:off x="8953864" y="5611507"/>
            <a:ext cx="3020422" cy="9233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Article contracté « à »</a:t>
            </a:r>
          </a:p>
          <a:p>
            <a:r>
              <a:rPr lang="fr-FR" b="1" dirty="0">
                <a:solidFill>
                  <a:schemeClr val="tx1"/>
                </a:solidFill>
              </a:rPr>
              <a:t>À le CDI = </a:t>
            </a:r>
            <a:r>
              <a:rPr lang="fr-FR" b="1" dirty="0">
                <a:solidFill>
                  <a:srgbClr val="FF0000"/>
                </a:solidFill>
                <a:highlight>
                  <a:srgbClr val="00FFFF"/>
                </a:highlight>
              </a:rPr>
              <a:t>au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CDI</a:t>
            </a:r>
          </a:p>
          <a:p>
            <a:r>
              <a:rPr lang="fr-FR" b="1" dirty="0">
                <a:solidFill>
                  <a:schemeClr val="tx1"/>
                </a:solidFill>
              </a:rPr>
              <a:t>À  les toilettes = </a:t>
            </a:r>
            <a:r>
              <a:rPr lang="fr-FR" b="1" dirty="0">
                <a:solidFill>
                  <a:srgbClr val="FF0000"/>
                </a:solidFill>
                <a:highlight>
                  <a:srgbClr val="FFFF00"/>
                </a:highlight>
              </a:rPr>
              <a:t>aux</a:t>
            </a:r>
            <a:r>
              <a:rPr lang="fr-FR" b="1" dirty="0">
                <a:solidFill>
                  <a:schemeClr val="tx1"/>
                </a:solidFill>
              </a:rPr>
              <a:t> toilettes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FAC8156-487F-7217-537E-A7A2065CC540}"/>
              </a:ext>
            </a:extLst>
          </p:cNvPr>
          <p:cNvSpPr/>
          <p:nvPr/>
        </p:nvSpPr>
        <p:spPr>
          <a:xfrm>
            <a:off x="8992538" y="5929084"/>
            <a:ext cx="438120" cy="2699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7145F8-1ECE-E815-712A-1C84582CB49D}"/>
              </a:ext>
            </a:extLst>
          </p:cNvPr>
          <p:cNvSpPr/>
          <p:nvPr/>
        </p:nvSpPr>
        <p:spPr>
          <a:xfrm>
            <a:off x="8999795" y="6220265"/>
            <a:ext cx="608661" cy="314571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166E5127-7497-FF50-BBBF-0117812D7B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96514" y="2237040"/>
            <a:ext cx="3484546" cy="1975424"/>
          </a:xfrm>
          <a:prstGeom prst="rect">
            <a:avLst/>
          </a:prstGeom>
        </p:spPr>
      </p:pic>
      <p:graphicFrame>
        <p:nvGraphicFramePr>
          <p:cNvPr id="3" name="Diagramme 16">
            <a:extLst>
              <a:ext uri="{FF2B5EF4-FFF2-40B4-BE49-F238E27FC236}">
                <a16:creationId xmlns:a16="http://schemas.microsoft.com/office/drawing/2014/main" id="{72165F94-B077-6CF2-5C85-0ED815E698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179665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2274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3" grpId="0" animBg="1"/>
      <p:bldP spid="15" grpId="0" animBg="1"/>
      <p:bldP spid="16" grpId="0" animBg="1"/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59AB4C8-9178-4F7A-8404-6890510B5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2D9A001-A631-6F47-EB44-191323F14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1"/>
            <a:ext cx="10909640" cy="18326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4CFDFB37-4BC7-42C6-915D-A6609139B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234391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0CF186D-CB52-1990-6103-AC6A710AD3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3823901"/>
            <a:ext cx="11548872" cy="1703461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F477F-6C7E-25E1-558C-40B1FBDF0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29</a:t>
            </a:fld>
            <a:endParaRPr lang="en-US"/>
          </a:p>
        </p:txBody>
      </p:sp>
      <p:pic>
        <p:nvPicPr>
          <p:cNvPr id="5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6732FB63-8AEB-1B6D-5FDB-C06F956FA0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32959" y="2493263"/>
            <a:ext cx="1721484" cy="968335"/>
          </a:xfrm>
          <a:prstGeom prst="rect">
            <a:avLst/>
          </a:prstGeom>
        </p:spPr>
      </p:pic>
      <p:graphicFrame>
        <p:nvGraphicFramePr>
          <p:cNvPr id="7" name="Diagramme 16">
            <a:extLst>
              <a:ext uri="{FF2B5EF4-FFF2-40B4-BE49-F238E27FC236}">
                <a16:creationId xmlns:a16="http://schemas.microsoft.com/office/drawing/2014/main" id="{287AFF4C-7437-2B8F-2BCF-328630D212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179665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41311812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67" y="689866"/>
            <a:ext cx="4843167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 Start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10" y="1789339"/>
            <a:ext cx="4951535" cy="4533594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200" dirty="0"/>
              <a:t>Dans le collège Jean Giono, </a:t>
            </a:r>
            <a:r>
              <a:rPr lang="fr-FR" sz="2200" dirty="0">
                <a:solidFill>
                  <a:srgbClr val="FF0000"/>
                </a:solidFill>
              </a:rPr>
              <a:t>il y a </a:t>
            </a:r>
            <a:r>
              <a:rPr lang="fr-FR" sz="2200" dirty="0"/>
              <a:t>deux</a:t>
            </a:r>
            <a:r>
              <a:rPr lang="fr-FR" sz="2200" dirty="0">
                <a:solidFill>
                  <a:srgbClr val="FF0000"/>
                </a:solidFill>
              </a:rPr>
              <a:t> bâtiments</a:t>
            </a:r>
            <a:r>
              <a:rPr lang="fr-FR" sz="2200" dirty="0"/>
              <a:t>,</a:t>
            </a:r>
            <a:r>
              <a:rPr lang="fr-FR" sz="2200" dirty="0">
                <a:solidFill>
                  <a:srgbClr val="FF0000"/>
                </a:solidFill>
              </a:rPr>
              <a:t> </a:t>
            </a:r>
            <a:r>
              <a:rPr lang="fr-FR" sz="2200" dirty="0"/>
              <a:t>un  </a:t>
            </a:r>
            <a:r>
              <a:rPr lang="fr-FR" sz="2200" dirty="0">
                <a:solidFill>
                  <a:srgbClr val="FF0000"/>
                </a:solidFill>
              </a:rPr>
              <a:t>terrain</a:t>
            </a:r>
            <a:r>
              <a:rPr lang="fr-FR" sz="2200" dirty="0"/>
              <a:t> de foot pour les cours d’EPS (</a:t>
            </a:r>
            <a:r>
              <a:rPr lang="fr-FR" sz="2200" dirty="0" err="1">
                <a:solidFill>
                  <a:srgbClr val="FF0000"/>
                </a:solidFill>
              </a:rPr>
              <a:t>Education</a:t>
            </a:r>
            <a:r>
              <a:rPr lang="fr-FR" sz="2200" dirty="0">
                <a:solidFill>
                  <a:srgbClr val="FF0000"/>
                </a:solidFill>
              </a:rPr>
              <a:t> Physique et Sportive</a:t>
            </a:r>
            <a:r>
              <a:rPr lang="fr-FR" sz="2200" dirty="0"/>
              <a:t>) et une </a:t>
            </a:r>
            <a:r>
              <a:rPr lang="fr-FR" sz="2200" dirty="0">
                <a:solidFill>
                  <a:srgbClr val="FF0000"/>
                </a:solidFill>
              </a:rPr>
              <a:t>cantine </a:t>
            </a:r>
            <a:r>
              <a:rPr lang="fr-FR" sz="2200" dirty="0"/>
              <a:t>pour déjeuner. Il y a aussi un CDI et des salles de SVT (</a:t>
            </a:r>
            <a:r>
              <a:rPr lang="fr-FR" sz="2200" dirty="0">
                <a:solidFill>
                  <a:srgbClr val="FF0000"/>
                </a:solidFill>
              </a:rPr>
              <a:t>Sciences de la vie et de la Terre</a:t>
            </a:r>
            <a:r>
              <a:rPr lang="fr-FR" sz="2200" dirty="0"/>
              <a:t>).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FD86B50F-00E1-D36D-D45C-FF11ADE765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1648"/>
          <a:stretch/>
        </p:blipFill>
        <p:spPr bwMode="auto">
          <a:xfrm>
            <a:off x="5678016" y="2285156"/>
            <a:ext cx="6281774" cy="3322156"/>
          </a:xfrm>
          <a:prstGeom prst="rect">
            <a:avLst/>
          </a:prstGeom>
          <a:noFill/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F66D217-32BE-0FEB-1629-97DDE6E49D3D}"/>
              </a:ext>
            </a:extLst>
          </p:cNvPr>
          <p:cNvSpPr/>
          <p:nvPr/>
        </p:nvSpPr>
        <p:spPr>
          <a:xfrm>
            <a:off x="2112620" y="3367099"/>
            <a:ext cx="3090003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C7C936-FFE1-B874-A852-3CE33CFD2889}"/>
              </a:ext>
            </a:extLst>
          </p:cNvPr>
          <p:cNvSpPr/>
          <p:nvPr/>
        </p:nvSpPr>
        <p:spPr>
          <a:xfrm>
            <a:off x="3676539" y="2103643"/>
            <a:ext cx="807173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424B3827-29DB-7291-76CA-269CA7803344}"/>
              </a:ext>
            </a:extLst>
          </p:cNvPr>
          <p:cNvSpPr/>
          <p:nvPr/>
        </p:nvSpPr>
        <p:spPr>
          <a:xfrm>
            <a:off x="232210" y="4041458"/>
            <a:ext cx="1029031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E658A686-0C0A-D8A0-F546-EC0C7738806F}"/>
              </a:ext>
            </a:extLst>
          </p:cNvPr>
          <p:cNvSpPr/>
          <p:nvPr/>
        </p:nvSpPr>
        <p:spPr>
          <a:xfrm>
            <a:off x="366852" y="5378011"/>
            <a:ext cx="3606057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BC54DBB-D949-AA96-1ACF-E4C8DCCDF114}"/>
              </a:ext>
            </a:extLst>
          </p:cNvPr>
          <p:cNvSpPr/>
          <p:nvPr/>
        </p:nvSpPr>
        <p:spPr>
          <a:xfrm>
            <a:off x="457212" y="2776208"/>
            <a:ext cx="1029031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3D090B7-675A-4FBF-71DE-9CAF9D96E541}"/>
              </a:ext>
            </a:extLst>
          </p:cNvPr>
          <p:cNvSpPr/>
          <p:nvPr/>
        </p:nvSpPr>
        <p:spPr>
          <a:xfrm>
            <a:off x="2041121" y="2761086"/>
            <a:ext cx="1029031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27469A-AB3A-DB7B-999A-108E6806274C}"/>
              </a:ext>
            </a:extLst>
          </p:cNvPr>
          <p:cNvSpPr/>
          <p:nvPr/>
        </p:nvSpPr>
        <p:spPr>
          <a:xfrm>
            <a:off x="2220328" y="4116855"/>
            <a:ext cx="939081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C546CA34-16C5-902D-32A9-01DC8FED1C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84649" y="397369"/>
            <a:ext cx="2016679" cy="113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936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17183C0-26B2-D278-CE5F-E114AC8C6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7 p.56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13BDEDC-19A2-CD55-A318-5C02CC6F24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7316" y="1568612"/>
            <a:ext cx="6780700" cy="3718446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BA1BD2-4815-C0EA-A353-CC67A5969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30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F9034541-F1BD-8ABD-82BA-89F71BFE6C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889665"/>
            <a:ext cx="1721484" cy="968335"/>
          </a:xfrm>
          <a:prstGeom prst="rect">
            <a:avLst/>
          </a:prstGeom>
        </p:spPr>
      </p:pic>
      <p:graphicFrame>
        <p:nvGraphicFramePr>
          <p:cNvPr id="7" name="Diagramme 16">
            <a:extLst>
              <a:ext uri="{FF2B5EF4-FFF2-40B4-BE49-F238E27FC236}">
                <a16:creationId xmlns:a16="http://schemas.microsoft.com/office/drawing/2014/main" id="{81B06333-25CF-B9DC-F02C-95AEC77042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179665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8915462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3" name="Diagramme 16">
            <a:extLst>
              <a:ext uri="{FF2B5EF4-FFF2-40B4-BE49-F238E27FC236}">
                <a16:creationId xmlns:a16="http://schemas.microsoft.com/office/drawing/2014/main" id="{2C3E5409-5ED4-EA9B-950C-6A345604A7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179665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07689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1" y="580453"/>
            <a:ext cx="6353844" cy="92343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La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préposition</a:t>
            </a:r>
            <a:r>
              <a:rPr lang="en-US" sz="3200" b="1" dirty="0">
                <a:latin typeface="+mj-lt"/>
                <a:ea typeface="+mj-ea"/>
                <a:cs typeface="+mj-cs"/>
              </a:rPr>
              <a:t> “à”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277615" y="1707844"/>
            <a:ext cx="5927242" cy="48090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/>
              <a:t>Je suis </a:t>
            </a:r>
            <a:r>
              <a:rPr lang="en-US" sz="2800" dirty="0">
                <a:solidFill>
                  <a:srgbClr val="FF0000"/>
                </a:solidFill>
              </a:rPr>
              <a:t>à la </a:t>
            </a:r>
            <a:r>
              <a:rPr lang="en-US" sz="2800" dirty="0" err="1"/>
              <a:t>cantine</a:t>
            </a:r>
            <a:r>
              <a:rPr lang="en-US" sz="2800" dirty="0"/>
              <a:t>, </a:t>
            </a:r>
            <a:r>
              <a:rPr lang="en-US" sz="2800" dirty="0" err="1"/>
              <a:t>tu</a:t>
            </a:r>
            <a:r>
              <a:rPr lang="en-US" sz="2800" dirty="0"/>
              <a:t> </a:t>
            </a:r>
            <a:r>
              <a:rPr lang="en-US" sz="2800" dirty="0" err="1"/>
              <a:t>viens</a:t>
            </a:r>
            <a:r>
              <a:rPr lang="en-US" sz="2800" dirty="0"/>
              <a:t> ? 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/>
              <a:t>Non, je </a:t>
            </a:r>
            <a:r>
              <a:rPr lang="en-US" sz="2800" dirty="0" err="1"/>
              <a:t>vais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au</a:t>
            </a:r>
            <a:r>
              <a:rPr lang="en-US" sz="2800" dirty="0"/>
              <a:t>   </a:t>
            </a:r>
            <a:r>
              <a:rPr lang="en-US" sz="2800" dirty="0" err="1"/>
              <a:t>gymnase</a:t>
            </a:r>
            <a:r>
              <a:rPr lang="en-US" sz="2800" dirty="0"/>
              <a:t> pour </a:t>
            </a:r>
            <a:r>
              <a:rPr lang="en-US" sz="2800" dirty="0" err="1"/>
              <a:t>mon</a:t>
            </a:r>
            <a:r>
              <a:rPr lang="en-US" sz="2800" dirty="0"/>
              <a:t> ECA de badminton.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/>
              <a:t>OK, Yann </a:t>
            </a:r>
            <a:r>
              <a:rPr lang="en-US" sz="2800" dirty="0" err="1"/>
              <a:t>est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aux</a:t>
            </a:r>
            <a:r>
              <a:rPr lang="en-US" sz="2800" dirty="0"/>
              <a:t> toilettes pour se laver les mains ensuite il </a:t>
            </a:r>
            <a:r>
              <a:rPr lang="en-US" sz="2800" dirty="0" err="1"/>
              <a:t>vient</a:t>
            </a:r>
            <a:r>
              <a:rPr lang="en-US" sz="2800" dirty="0"/>
              <a:t> déjeuner avec </a:t>
            </a:r>
            <a:r>
              <a:rPr lang="en-US" sz="2800" dirty="0" err="1"/>
              <a:t>moi</a:t>
            </a:r>
            <a:r>
              <a:rPr lang="en-US" sz="2800" dirty="0"/>
              <a:t>.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 err="1"/>
              <a:t>D’accord</a:t>
            </a:r>
            <a:r>
              <a:rPr lang="en-US" sz="2800" dirty="0"/>
              <a:t>, bon appétit !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32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1781513" y="1904060"/>
            <a:ext cx="548029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C3B270-27FD-2DFA-A80C-C0119CE589F3}"/>
              </a:ext>
            </a:extLst>
          </p:cNvPr>
          <p:cNvSpPr/>
          <p:nvPr/>
        </p:nvSpPr>
        <p:spPr>
          <a:xfrm>
            <a:off x="2637073" y="2632161"/>
            <a:ext cx="540773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D5F72D-234C-66F0-A077-E6B59F6A066C}"/>
              </a:ext>
            </a:extLst>
          </p:cNvPr>
          <p:cNvSpPr/>
          <p:nvPr/>
        </p:nvSpPr>
        <p:spPr>
          <a:xfrm>
            <a:off x="2970849" y="3971172"/>
            <a:ext cx="540773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EC3DF06-7CB6-B896-A5EF-8FD38FABC4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6" t="77" r="28278" b="-77"/>
          <a:stretch/>
        </p:blipFill>
        <p:spPr bwMode="auto">
          <a:xfrm>
            <a:off x="6564760" y="411052"/>
            <a:ext cx="5627239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5308DEDB-7661-4C4D-28AF-FF4817B35F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01496" y="5745141"/>
            <a:ext cx="1892998" cy="1064812"/>
          </a:xfrm>
          <a:prstGeom prst="rect">
            <a:avLst/>
          </a:prstGeom>
        </p:spPr>
      </p:pic>
      <p:graphicFrame>
        <p:nvGraphicFramePr>
          <p:cNvPr id="10" name="Diagramme 16">
            <a:extLst>
              <a:ext uri="{FF2B5EF4-FFF2-40B4-BE49-F238E27FC236}">
                <a16:creationId xmlns:a16="http://schemas.microsoft.com/office/drawing/2014/main" id="{631B4294-70AE-9985-189B-CA88F14B3D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179665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52564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3" grpId="0" animBg="1"/>
      <p:bldP spid="6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33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D30419A9-8A40-78E1-94EB-D850E40997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84649" y="397369"/>
            <a:ext cx="2016679" cy="1134382"/>
          </a:xfrm>
          <a:prstGeom prst="rect">
            <a:avLst/>
          </a:prstGeom>
        </p:spPr>
      </p:pic>
      <p:graphicFrame>
        <p:nvGraphicFramePr>
          <p:cNvPr id="8" name="Diagramme 16">
            <a:extLst>
              <a:ext uri="{FF2B5EF4-FFF2-40B4-BE49-F238E27FC236}">
                <a16:creationId xmlns:a16="http://schemas.microsoft.com/office/drawing/2014/main" id="{5E868413-582B-3BC9-A7E7-ABCC6AEC83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179665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61">
            <a:extLst>
              <a:ext uri="{FF2B5EF4-FFF2-40B4-BE49-F238E27FC236}">
                <a16:creationId xmlns:a16="http://schemas.microsoft.com/office/drawing/2014/main" id="{4845A0EE-C4C8-4AE1-B3C6-1261368AC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rgbClr val="546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61787B7-2F18-9DB7-DDA9-E4A2ABF73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29" y="640080"/>
            <a:ext cx="4225290" cy="55788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/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V. </a:t>
            </a:r>
            <a:r>
              <a:rPr lang="en-US" sz="4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4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texte</a:t>
            </a: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(doc 2)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B7C0BB-8737-80D3-D14B-AEBCACA3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34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ACE7EDD-3C7A-F4D6-BF4F-93D99FCE5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285" y="2994549"/>
            <a:ext cx="4908875" cy="3021660"/>
          </a:xfrm>
          <a:prstGeom prst="rect">
            <a:avLst/>
          </a:prstGeom>
        </p:spPr>
      </p:pic>
      <p:pic>
        <p:nvPicPr>
          <p:cNvPr id="9" name="EXPLORE_1_LE_PISTE069">
            <a:hlinkClick r:id="" action="ppaction://media"/>
            <a:extLst>
              <a:ext uri="{FF2B5EF4-FFF2-40B4-BE49-F238E27FC236}">
                <a16:creationId xmlns:a16="http://schemas.microsoft.com/office/drawing/2014/main" id="{60A4FAF7-46B2-9C8E-263F-85DC850A24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85916" y="3140075"/>
            <a:ext cx="871818" cy="87181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989D8EB-C367-F6E1-4A5A-84721BF1C5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9892" y="1839943"/>
            <a:ext cx="6251854" cy="4194409"/>
          </a:xfrm>
          <a:prstGeom prst="rect">
            <a:avLst/>
          </a:prstGeom>
        </p:spPr>
      </p:pic>
      <p:graphicFrame>
        <p:nvGraphicFramePr>
          <p:cNvPr id="5" name="Diagramme 16">
            <a:extLst>
              <a:ext uri="{FF2B5EF4-FFF2-40B4-BE49-F238E27FC236}">
                <a16:creationId xmlns:a16="http://schemas.microsoft.com/office/drawing/2014/main" id="{9FEEF7A8-026C-C7AC-0F1A-FEA315C2B9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831291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3782113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903FE1-CB20-B243-4ABE-B92EFDEF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439"/>
          </a:xfrm>
        </p:spPr>
        <p:txBody>
          <a:bodyPr/>
          <a:lstStyle/>
          <a:p>
            <a:r>
              <a:rPr lang="fr-FR" dirty="0"/>
              <a:t>Compréhension détaillée 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A5F099-29E5-2803-5BCB-BE9EC8A27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74790" y="6356351"/>
            <a:ext cx="2743200" cy="365125"/>
          </a:xfrm>
        </p:spPr>
        <p:txBody>
          <a:bodyPr/>
          <a:lstStyle/>
          <a:p>
            <a:fld id="{8A0576F8-4F0C-FD4F-B2E1-A427388F89CF}" type="slidenum">
              <a:rPr lang="en-US" smtClean="0"/>
              <a:t>35</a:t>
            </a:fld>
            <a:endParaRPr lang="en-US"/>
          </a:p>
        </p:txBody>
      </p:sp>
      <p:graphicFrame>
        <p:nvGraphicFramePr>
          <p:cNvPr id="8" name="Tableau 8">
            <a:extLst>
              <a:ext uri="{FF2B5EF4-FFF2-40B4-BE49-F238E27FC236}">
                <a16:creationId xmlns:a16="http://schemas.microsoft.com/office/drawing/2014/main" id="{7A2DC383-7878-B471-B8E7-26A08E1AE1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108426"/>
              </p:ext>
            </p:extLst>
          </p:nvPr>
        </p:nvGraphicFramePr>
        <p:xfrm>
          <a:off x="838200" y="1909763"/>
          <a:ext cx="11023602" cy="3475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5677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  <a:gridCol w="6437925">
                  <a:extLst>
                    <a:ext uri="{9D8B030D-6E8A-4147-A177-3AD203B41FA5}">
                      <a16:colId xmlns:a16="http://schemas.microsoft.com/office/drawing/2014/main" val="4234837892"/>
                    </a:ext>
                  </a:extLst>
                </a:gridCol>
              </a:tblGrid>
              <a:tr h="496534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Les matières scolaires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L’heure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496534">
                <a:tc>
                  <a:txBody>
                    <a:bodyPr/>
                    <a:lstStyle/>
                    <a:p>
                      <a:r>
                        <a:rPr lang="fr-FR" sz="2000" dirty="0"/>
                        <a:t>Les maths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 matin, on a cours de huit heures et quart à midi dix.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496534">
                <a:tc>
                  <a:txBody>
                    <a:bodyPr/>
                    <a:lstStyle/>
                    <a:p>
                      <a:r>
                        <a:rPr lang="fr-FR" sz="2000" dirty="0"/>
                        <a:t>En histoire-géo, on étudie l’</a:t>
                      </a:r>
                      <a:r>
                        <a:rPr lang="fr-FR" sz="2000" dirty="0" err="1"/>
                        <a:t>Egypte</a:t>
                      </a:r>
                      <a:r>
                        <a:rPr lang="fr-FR" sz="20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L’après-midi, on commence à une heure et demie.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49653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Les SVT (Sciences de la Vie et de la Terre)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On termine les cours à quatre heures vingt.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496534">
                <a:tc>
                  <a:txBody>
                    <a:bodyPr/>
                    <a:lstStyle/>
                    <a:p>
                      <a:r>
                        <a:rPr lang="fr-FR" sz="2000" dirty="0"/>
                        <a:t>Des cours de techno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Je termine a six heures moins le quart.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  <a:tr h="496534">
                <a:tc>
                  <a:txBody>
                    <a:bodyPr/>
                    <a:lstStyle/>
                    <a:p>
                      <a:r>
                        <a:rPr lang="fr-FR" sz="2000" dirty="0"/>
                        <a:t>Ma matière préférée, c’est l’EPS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223161"/>
                  </a:ext>
                </a:extLst>
              </a:tr>
              <a:tr h="496534">
                <a:tc>
                  <a:txBody>
                    <a:bodyPr/>
                    <a:lstStyle/>
                    <a:p>
                      <a:r>
                        <a:rPr lang="fr-FR" sz="2000" dirty="0"/>
                        <a:t>J’aime bien les mathématiques aussi.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06213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D4B422E3-8EA9-3A18-6A4E-8E5B0F31D06C}"/>
              </a:ext>
            </a:extLst>
          </p:cNvPr>
          <p:cNvSpPr/>
          <p:nvPr/>
        </p:nvSpPr>
        <p:spPr>
          <a:xfrm>
            <a:off x="838200" y="2434196"/>
            <a:ext cx="4534688" cy="4162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F6C705-C339-2BAE-076E-A4766D9739BA}"/>
              </a:ext>
            </a:extLst>
          </p:cNvPr>
          <p:cNvSpPr/>
          <p:nvPr/>
        </p:nvSpPr>
        <p:spPr>
          <a:xfrm>
            <a:off x="838200" y="2919621"/>
            <a:ext cx="4534688" cy="4162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6D6B5B-A340-745A-D93A-4DF016208754}"/>
              </a:ext>
            </a:extLst>
          </p:cNvPr>
          <p:cNvSpPr/>
          <p:nvPr/>
        </p:nvSpPr>
        <p:spPr>
          <a:xfrm>
            <a:off x="838200" y="3442731"/>
            <a:ext cx="4534688" cy="4162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7D79F5-ABAF-0809-F09F-71D2A0C6FB68}"/>
              </a:ext>
            </a:extLst>
          </p:cNvPr>
          <p:cNvSpPr/>
          <p:nvPr/>
        </p:nvSpPr>
        <p:spPr>
          <a:xfrm>
            <a:off x="838200" y="3928156"/>
            <a:ext cx="4534688" cy="4162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7A6598-28FF-0261-B97D-2CF9A7910187}"/>
              </a:ext>
            </a:extLst>
          </p:cNvPr>
          <p:cNvSpPr/>
          <p:nvPr/>
        </p:nvSpPr>
        <p:spPr>
          <a:xfrm>
            <a:off x="838200" y="4443140"/>
            <a:ext cx="4534688" cy="4162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67A33D-BB66-ACE6-16F5-6D7639EE7E77}"/>
              </a:ext>
            </a:extLst>
          </p:cNvPr>
          <p:cNvSpPr/>
          <p:nvPr/>
        </p:nvSpPr>
        <p:spPr>
          <a:xfrm>
            <a:off x="838200" y="4928565"/>
            <a:ext cx="4534688" cy="4162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D81412-8354-20F0-FDA4-DB075DF430E1}"/>
              </a:ext>
            </a:extLst>
          </p:cNvPr>
          <p:cNvSpPr/>
          <p:nvPr/>
        </p:nvSpPr>
        <p:spPr>
          <a:xfrm>
            <a:off x="5511800" y="2434196"/>
            <a:ext cx="6208486" cy="4162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854821-99AA-2E9C-BCAC-D400E540949A}"/>
              </a:ext>
            </a:extLst>
          </p:cNvPr>
          <p:cNvSpPr/>
          <p:nvPr/>
        </p:nvSpPr>
        <p:spPr>
          <a:xfrm>
            <a:off x="5511800" y="2919621"/>
            <a:ext cx="6208486" cy="4162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8F8A815-D80C-63E4-08A3-30C7AB5778DE}"/>
              </a:ext>
            </a:extLst>
          </p:cNvPr>
          <p:cNvSpPr/>
          <p:nvPr/>
        </p:nvSpPr>
        <p:spPr>
          <a:xfrm>
            <a:off x="5511800" y="3442731"/>
            <a:ext cx="6208486" cy="4162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1E373A5-6048-F45F-E8A2-F21588730277}"/>
              </a:ext>
            </a:extLst>
          </p:cNvPr>
          <p:cNvSpPr/>
          <p:nvPr/>
        </p:nvSpPr>
        <p:spPr>
          <a:xfrm>
            <a:off x="5511800" y="3928156"/>
            <a:ext cx="6208486" cy="4162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167C7C4A-1EC8-5648-9DAD-DFD4F6446C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5465158"/>
            <a:ext cx="2459990" cy="1383744"/>
          </a:xfrm>
          <a:prstGeom prst="rect">
            <a:avLst/>
          </a:prstGeom>
        </p:spPr>
      </p:pic>
      <p:graphicFrame>
        <p:nvGraphicFramePr>
          <p:cNvPr id="17" name="Diagramme 16">
            <a:extLst>
              <a:ext uri="{FF2B5EF4-FFF2-40B4-BE49-F238E27FC236}">
                <a16:creationId xmlns:a16="http://schemas.microsoft.com/office/drawing/2014/main" id="{98CDB137-8D0F-F39D-7E95-A994313996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741608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6924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3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3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19334DB-EC8F-4050-9C6E-F92B6A72D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6" name="Color Cover">
              <a:extLst>
                <a:ext uri="{FF2B5EF4-FFF2-40B4-BE49-F238E27FC236}">
                  <a16:creationId xmlns:a16="http://schemas.microsoft.com/office/drawing/2014/main" id="{EA01B1DD-00B6-4407-827C-3F408B773B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Color Cover">
              <a:extLst>
                <a:ext uri="{FF2B5EF4-FFF2-40B4-BE49-F238E27FC236}">
                  <a16:creationId xmlns:a16="http://schemas.microsoft.com/office/drawing/2014/main" id="{AF1D500A-77DB-437E-A54D-45B239D6D0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F87BA2A-0B66-4DEF-A04F-2CC172257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20" name="Color">
              <a:extLst>
                <a:ext uri="{FF2B5EF4-FFF2-40B4-BE49-F238E27FC236}">
                  <a16:creationId xmlns:a16="http://schemas.microsoft.com/office/drawing/2014/main" id="{522B2F8C-7861-41DA-AB7F-C621655E4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Color">
              <a:extLst>
                <a:ext uri="{FF2B5EF4-FFF2-40B4-BE49-F238E27FC236}">
                  <a16:creationId xmlns:a16="http://schemas.microsoft.com/office/drawing/2014/main" id="{90AE996F-5C1A-4DD0-B66D-9C837744AA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497765C9-8C15-3D77-A071-B298FAD835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94904" y="814504"/>
            <a:ext cx="3696886" cy="5235314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52" cy="6858000"/>
            <a:chOff x="0" y="0"/>
            <a:chExt cx="12188952" cy="6858000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5418A870-AAAB-BE1C-BC2C-F93D4E278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644" y="1197809"/>
            <a:ext cx="5203990" cy="234962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4800">
                <a:solidFill>
                  <a:schemeClr val="bg1"/>
                </a:solidFill>
              </a:rPr>
              <a:t>Transcription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62882B-0B35-1632-A6A2-B814B1620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8272" y="6217920"/>
            <a:ext cx="640080" cy="6400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fld id="{8A0576F8-4F0C-FD4F-B2E1-A427388F89CF}" type="slidenum">
              <a:rPr lang="en-US" sz="1600">
                <a:solidFill>
                  <a:schemeClr val="tx2"/>
                </a:solidFill>
              </a:rPr>
              <a:pPr algn="ctr">
                <a:spcAft>
                  <a:spcPts val="600"/>
                </a:spcAft>
              </a:pPr>
              <a:t>36</a:t>
            </a:fld>
            <a:endParaRPr lang="en-US" sz="1600">
              <a:solidFill>
                <a:schemeClr val="tx2"/>
              </a:solidFill>
            </a:endParaRPr>
          </a:p>
        </p:txBody>
      </p:sp>
      <p:graphicFrame>
        <p:nvGraphicFramePr>
          <p:cNvPr id="3" name="Diagramme 16">
            <a:extLst>
              <a:ext uri="{FF2B5EF4-FFF2-40B4-BE49-F238E27FC236}">
                <a16:creationId xmlns:a16="http://schemas.microsoft.com/office/drawing/2014/main" id="{28009BB9-18FE-6085-8252-1923DD9393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741608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585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37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des horaires </a:t>
            </a:r>
          </a:p>
          <a:p>
            <a:pPr algn="ctr"/>
            <a:r>
              <a:rPr lang="fr-FR" sz="2800" dirty="0">
                <a:solidFill>
                  <a:schemeClr val="tx2"/>
                </a:solidFill>
              </a:rPr>
              <a:t>et des matières scolaires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7974285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BC2480-32DA-7A9B-FE10-AAB7CBB9D26E}"/>
              </a:ext>
            </a:extLst>
          </p:cNvPr>
          <p:cNvSpPr/>
          <p:nvPr/>
        </p:nvSpPr>
        <p:spPr>
          <a:xfrm>
            <a:off x="947236" y="4901875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6C7D4C1-EC3E-7E45-7F05-ECDE77789F6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15631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544286"/>
            <a:ext cx="5745088" cy="132341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matières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scolaires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1" y="2872899"/>
            <a:ext cx="458604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en-US" sz="3733" dirty="0"/>
              <a:t>Dans quelle(s) matière(s) </a:t>
            </a:r>
            <a:r>
              <a:rPr lang="en-US" sz="3733" dirty="0" err="1"/>
              <a:t>est-ce</a:t>
            </a:r>
            <a:r>
              <a:rPr lang="en-US" sz="3733" dirty="0"/>
              <a:t> que </a:t>
            </a:r>
            <a:r>
              <a:rPr lang="en-US" sz="3733" dirty="0" err="1"/>
              <a:t>tu</a:t>
            </a:r>
            <a:r>
              <a:rPr lang="en-US" sz="3733" dirty="0"/>
              <a:t> es bon(ne)?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6" b="8116"/>
          <a:stretch/>
        </p:blipFill>
        <p:spPr bwMode="auto">
          <a:xfrm>
            <a:off x="5159556" y="544286"/>
            <a:ext cx="7075310" cy="592685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38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9F306E97-6E45-F4A9-EC7D-43F8072C11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01496" y="5745141"/>
            <a:ext cx="1892998" cy="1064812"/>
          </a:xfrm>
          <a:prstGeom prst="rect">
            <a:avLst/>
          </a:prstGeom>
        </p:spPr>
      </p:pic>
      <p:graphicFrame>
        <p:nvGraphicFramePr>
          <p:cNvPr id="6" name="Diagramme 16">
            <a:extLst>
              <a:ext uri="{FF2B5EF4-FFF2-40B4-BE49-F238E27FC236}">
                <a16:creationId xmlns:a16="http://schemas.microsoft.com/office/drawing/2014/main" id="{79C375CF-46A8-032B-5822-6A925EB4F3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596323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90326759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658C79-A6B4-7913-C44E-378B0DDE5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VI. Vocabulaire </a:t>
            </a:r>
            <a:r>
              <a:rPr lang="fr-FR" dirty="0"/>
              <a:t>: les matières scolaires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C022570-D24F-EA1C-7BD7-9770428C15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29653"/>
              </p:ext>
            </p:extLst>
          </p:nvPr>
        </p:nvGraphicFramePr>
        <p:xfrm>
          <a:off x="916846" y="1690688"/>
          <a:ext cx="4572526" cy="4714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526">
                  <a:extLst>
                    <a:ext uri="{9D8B030D-6E8A-4147-A177-3AD203B41FA5}">
                      <a16:colId xmlns:a16="http://schemas.microsoft.com/office/drawing/2014/main" val="3716778113"/>
                    </a:ext>
                  </a:extLst>
                </a:gridCol>
              </a:tblGrid>
              <a:tr h="428606">
                <a:tc>
                  <a:txBody>
                    <a:bodyPr/>
                    <a:lstStyle/>
                    <a:p>
                      <a:r>
                        <a:rPr lang="fr-FR" sz="2000" dirty="0"/>
                        <a:t>Les matières scolaires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0590162"/>
                  </a:ext>
                </a:extLst>
              </a:tr>
              <a:tr h="4286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Des cours de techno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9433676"/>
                  </a:ext>
                </a:extLst>
              </a:tr>
              <a:tr h="4286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En histoire-géo, on étudie l’</a:t>
                      </a:r>
                      <a:r>
                        <a:rPr lang="fr-FR" sz="2000" dirty="0" err="1"/>
                        <a:t>Egypte</a:t>
                      </a:r>
                      <a:r>
                        <a:rPr lang="fr-FR" sz="20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3233882"/>
                  </a:ext>
                </a:extLst>
              </a:tr>
              <a:tr h="428606">
                <a:tc>
                  <a:txBody>
                    <a:bodyPr/>
                    <a:lstStyle/>
                    <a:p>
                      <a:r>
                        <a:rPr lang="fr-FR" sz="2000" dirty="0"/>
                        <a:t>Ma matière préférée, c’est l’EPS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823019"/>
                  </a:ext>
                </a:extLst>
              </a:tr>
              <a:tr h="428606">
                <a:tc>
                  <a:txBody>
                    <a:bodyPr/>
                    <a:lstStyle/>
                    <a:p>
                      <a:r>
                        <a:rPr lang="fr-FR" sz="2000" dirty="0"/>
                        <a:t>J’aime bien les mathématiques aussi.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6981268"/>
                  </a:ext>
                </a:extLst>
              </a:tr>
              <a:tr h="4286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Les maths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0832214"/>
                  </a:ext>
                </a:extLst>
              </a:tr>
              <a:tr h="4286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Les SVT (Sciences de la Vie et de la Terre)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953278"/>
                  </a:ext>
                </a:extLst>
              </a:tr>
              <a:tr h="4286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353181"/>
                  </a:ext>
                </a:extLst>
              </a:tr>
              <a:tr h="428606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3153653"/>
                  </a:ext>
                </a:extLst>
              </a:tr>
              <a:tr h="4286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2815076"/>
                  </a:ext>
                </a:extLst>
              </a:tr>
              <a:tr h="4286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585703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7B41E409-F156-53F1-F6F4-035F08F2B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02629" y="1895970"/>
            <a:ext cx="4002627" cy="459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DA57787-E7E9-1EB0-D9D0-331ED5BE2BE0}"/>
              </a:ext>
            </a:extLst>
          </p:cNvPr>
          <p:cNvSpPr/>
          <p:nvPr/>
        </p:nvSpPr>
        <p:spPr>
          <a:xfrm>
            <a:off x="2352215" y="2188254"/>
            <a:ext cx="781970" cy="2900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37863-6518-5368-5151-BD649EC7B768}"/>
              </a:ext>
            </a:extLst>
          </p:cNvPr>
          <p:cNvSpPr/>
          <p:nvPr/>
        </p:nvSpPr>
        <p:spPr>
          <a:xfrm>
            <a:off x="1306435" y="2624666"/>
            <a:ext cx="1228659" cy="2900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3BB6A5-1BAB-601D-CCE5-EC70E4F557BA}"/>
              </a:ext>
            </a:extLst>
          </p:cNvPr>
          <p:cNvSpPr/>
          <p:nvPr/>
        </p:nvSpPr>
        <p:spPr>
          <a:xfrm>
            <a:off x="3911950" y="3048234"/>
            <a:ext cx="439333" cy="2625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4EAA5A-02D3-C412-6C59-9B60B6711DF4}"/>
              </a:ext>
            </a:extLst>
          </p:cNvPr>
          <p:cNvSpPr/>
          <p:nvPr/>
        </p:nvSpPr>
        <p:spPr>
          <a:xfrm>
            <a:off x="2528788" y="3450215"/>
            <a:ext cx="1690064" cy="2900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FB580FA-2228-AFEF-E722-A46B9D0F1343}"/>
              </a:ext>
            </a:extLst>
          </p:cNvPr>
          <p:cNvSpPr/>
          <p:nvPr/>
        </p:nvSpPr>
        <p:spPr>
          <a:xfrm>
            <a:off x="1350579" y="3886627"/>
            <a:ext cx="812450" cy="2900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8F6644B-705D-F93C-DED7-C1A68665BB96}"/>
              </a:ext>
            </a:extLst>
          </p:cNvPr>
          <p:cNvSpPr/>
          <p:nvPr/>
        </p:nvSpPr>
        <p:spPr>
          <a:xfrm>
            <a:off x="1350579" y="4325825"/>
            <a:ext cx="471915" cy="2900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Diagramme 16">
            <a:extLst>
              <a:ext uri="{FF2B5EF4-FFF2-40B4-BE49-F238E27FC236}">
                <a16:creationId xmlns:a16="http://schemas.microsoft.com/office/drawing/2014/main" id="{030F4769-4E7F-F2CA-839A-F960117C0B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062166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394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4C8B9ED-AAC9-A674-3FAD-8215136F8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" y="1674813"/>
            <a:ext cx="4848225" cy="350837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347610B-61F1-ADE3-B67A-855CB0E16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8" y="5256213"/>
            <a:ext cx="4848225" cy="40481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6111797-7E81-8EEE-CFBC-255BC762A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38" y="5737225"/>
            <a:ext cx="3477669" cy="2368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597AAD-C944-F15E-E628-552CB95CEC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5775" y="1674813"/>
            <a:ext cx="5980113" cy="390842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59B8784-E303-AD12-B1C3-674494FAADA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02" t="-166"/>
          <a:stretch/>
        </p:blipFill>
        <p:spPr>
          <a:xfrm>
            <a:off x="5565775" y="5656263"/>
            <a:ext cx="5980113" cy="40957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13F0FAF-CB86-30F6-08E2-8E437845C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I. Starter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6452FBB-6EEC-1BEF-9CC3-178C9F742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17" name="Diagramme 16">
            <a:extLst>
              <a:ext uri="{FF2B5EF4-FFF2-40B4-BE49-F238E27FC236}">
                <a16:creationId xmlns:a16="http://schemas.microsoft.com/office/drawing/2014/main" id="{D16099E4-575A-6144-7386-330679C3C2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84002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2734149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3AB0C7-7FC2-50E1-932D-D596F8A92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825" y="553469"/>
            <a:ext cx="9834101" cy="8666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sz="4000" dirty="0"/>
              <a:t>Les matières scolaires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963C9E2F-685F-9701-E19C-EB197E8E56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5807209"/>
              </p:ext>
            </p:extLst>
          </p:nvPr>
        </p:nvGraphicFramePr>
        <p:xfrm>
          <a:off x="1240841" y="1424919"/>
          <a:ext cx="9843085" cy="5335520"/>
        </p:xfrm>
        <a:graphic>
          <a:graphicData uri="http://schemas.openxmlformats.org/drawingml/2006/table">
            <a:tbl>
              <a:tblPr firstRow="1" firstCol="1" bandRow="1"/>
              <a:tblGrid>
                <a:gridCol w="4878767">
                  <a:extLst>
                    <a:ext uri="{9D8B030D-6E8A-4147-A177-3AD203B41FA5}">
                      <a16:colId xmlns:a16="http://schemas.microsoft.com/office/drawing/2014/main" val="2156112966"/>
                    </a:ext>
                  </a:extLst>
                </a:gridCol>
                <a:gridCol w="1176209">
                  <a:extLst>
                    <a:ext uri="{9D8B030D-6E8A-4147-A177-3AD203B41FA5}">
                      <a16:colId xmlns:a16="http://schemas.microsoft.com/office/drawing/2014/main" val="3878187356"/>
                    </a:ext>
                  </a:extLst>
                </a:gridCol>
                <a:gridCol w="3788109">
                  <a:extLst>
                    <a:ext uri="{9D8B030D-6E8A-4147-A177-3AD203B41FA5}">
                      <a16:colId xmlns:a16="http://schemas.microsoft.com/office/drawing/2014/main" val="414355269"/>
                    </a:ext>
                  </a:extLst>
                </a:gridCol>
              </a:tblGrid>
              <a:tr h="243752">
                <a:tc rowSpan="12"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  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J’adore</a:t>
                      </a: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J’aime </a:t>
                      </a: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n’aime pas</a:t>
                      </a: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déteste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91" marR="106791" marT="53396" marB="5339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français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895968"/>
                  </a:ext>
                </a:extLst>
              </a:tr>
              <a:tr h="2437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sport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2055068"/>
                  </a:ext>
                </a:extLst>
              </a:tr>
              <a:tr h="2437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géographie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9448397"/>
                  </a:ext>
                </a:extLst>
              </a:tr>
              <a:tr h="2437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physique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4530270"/>
                  </a:ext>
                </a:extLst>
              </a:tr>
              <a:tr h="2437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chimie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2717444"/>
                  </a:ext>
                </a:extLst>
              </a:tr>
              <a:tr h="2437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biologie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867880"/>
                  </a:ext>
                </a:extLst>
              </a:tr>
              <a:tr h="2437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économie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3786270"/>
                  </a:ext>
                </a:extLst>
              </a:tr>
              <a:tr h="2437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histoire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5128127"/>
                  </a:ext>
                </a:extLst>
              </a:tr>
              <a:tr h="2437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informatique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3000240"/>
                  </a:ext>
                </a:extLst>
              </a:tr>
              <a:tr h="2437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anglais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546359"/>
                  </a:ext>
                </a:extLst>
              </a:tr>
              <a:tr h="2437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études commerciales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8317088"/>
                  </a:ext>
                </a:extLst>
              </a:tr>
              <a:tr h="2437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maths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2856060"/>
                  </a:ext>
                </a:extLst>
              </a:tr>
              <a:tr h="366913">
                <a:tc row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J’ai cours </a:t>
                      </a:r>
                      <a:r>
                        <a:rPr lang="fr-FR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de/d’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suis bon/mauvais</a:t>
                      </a:r>
                      <a:r>
                        <a:rPr lang="fr-FR" sz="2000" b="1" i="0" u="sng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</a:t>
                      </a: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suis bonne/mauvaise</a:t>
                      </a:r>
                      <a:r>
                        <a:rPr lang="fr-FR" sz="2000" b="1" i="0" u="sng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000" b="1" i="0" u="sng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en)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91" marR="106791" marT="53396" marB="5339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français, géographie, maths</a:t>
                      </a:r>
                      <a:endParaRPr lang="fr-F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7612681"/>
                  </a:ext>
                </a:extLst>
              </a:tr>
              <a:tr h="56426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économie, informatique</a:t>
                      </a:r>
                      <a:endParaRPr lang="fr-F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93" marR="80093" marT="11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3718955"/>
                  </a:ext>
                </a:extLst>
              </a:tr>
            </a:tbl>
          </a:graphicData>
        </a:graphic>
      </p:graphicFrame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21B41466-5A8C-18E5-5742-D4FE639EFD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963" y="5307900"/>
            <a:ext cx="1692274" cy="155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- 2023-01-24T025229.673">
            <a:hlinkClick r:id="" action="ppaction://media"/>
            <a:extLst>
              <a:ext uri="{FF2B5EF4-FFF2-40B4-BE49-F238E27FC236}">
                <a16:creationId xmlns:a16="http://schemas.microsoft.com/office/drawing/2014/main" id="{E3779003-D900-0C15-8D87-D9468C83E5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30165" y="2255455"/>
            <a:ext cx="2233868" cy="2233868"/>
          </a:xfrm>
          <a:prstGeom prst="rect">
            <a:avLst/>
          </a:prstGeom>
        </p:spPr>
      </p:pic>
      <p:graphicFrame>
        <p:nvGraphicFramePr>
          <p:cNvPr id="3" name="Diagramme 16">
            <a:extLst>
              <a:ext uri="{FF2B5EF4-FFF2-40B4-BE49-F238E27FC236}">
                <a16:creationId xmlns:a16="http://schemas.microsoft.com/office/drawing/2014/main" id="{D2164948-7AF9-C587-7769-EC3327718E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062166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73413930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9096E1-6C05-5F23-5245-351E27A3A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Complète les exercices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D74FCA-CC63-96E0-089D-01488892B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7907" y="171029"/>
            <a:ext cx="4610029" cy="6515942"/>
          </a:xfrm>
          <a:prstGeom prst="rect">
            <a:avLst/>
          </a:prstGeom>
        </p:spPr>
      </p:pic>
      <p:graphicFrame>
        <p:nvGraphicFramePr>
          <p:cNvPr id="3" name="Diagramme 16">
            <a:extLst>
              <a:ext uri="{FF2B5EF4-FFF2-40B4-BE49-F238E27FC236}">
                <a16:creationId xmlns:a16="http://schemas.microsoft.com/office/drawing/2014/main" id="{C6644D58-1923-1432-848E-E2FDD9BF5A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062166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345940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0D98BF9-95DC-7DFE-B484-2FD5DBEC6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E43A26B-026F-2115-FF2F-62F0CB2461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3084091"/>
            <a:ext cx="11548872" cy="2685114"/>
          </a:xfrm>
          <a:prstGeom prst="rect">
            <a:avLst/>
          </a:prstGeom>
        </p:spPr>
      </p:pic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F53AC0AF-4522-2E0C-5C12-1969A102C0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32959" y="2030984"/>
            <a:ext cx="1721484" cy="968335"/>
          </a:xfrm>
          <a:prstGeom prst="rect">
            <a:avLst/>
          </a:prstGeom>
        </p:spPr>
      </p:pic>
      <p:graphicFrame>
        <p:nvGraphicFramePr>
          <p:cNvPr id="6" name="Diagramme 16">
            <a:extLst>
              <a:ext uri="{FF2B5EF4-FFF2-40B4-BE49-F238E27FC236}">
                <a16:creationId xmlns:a16="http://schemas.microsoft.com/office/drawing/2014/main" id="{55AFC6BF-4A9F-DAEF-D56E-A9292CE2AA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062166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3130552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9B5ADA9-93C3-9B1E-80B2-298957E7A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6 p.54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2115566-FA3A-7D13-6E24-9707478488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3340" y="2633472"/>
            <a:ext cx="9022272" cy="3586353"/>
          </a:xfrm>
          <a:prstGeom prst="rect">
            <a:avLst/>
          </a:prstGeom>
        </p:spPr>
      </p:pic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488606EC-C7FC-81E6-1809-A2954474B2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70516" y="421474"/>
            <a:ext cx="1721484" cy="968335"/>
          </a:xfrm>
          <a:prstGeom prst="rect">
            <a:avLst/>
          </a:prstGeom>
        </p:spPr>
      </p:pic>
      <p:graphicFrame>
        <p:nvGraphicFramePr>
          <p:cNvPr id="6" name="Diagramme 16">
            <a:extLst>
              <a:ext uri="{FF2B5EF4-FFF2-40B4-BE49-F238E27FC236}">
                <a16:creationId xmlns:a16="http://schemas.microsoft.com/office/drawing/2014/main" id="{DDCA12EE-3DBD-9956-9867-5F07BF33B2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062166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1253710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  <p:graphicFrame>
        <p:nvGraphicFramePr>
          <p:cNvPr id="4" name="Diagramme 16">
            <a:extLst>
              <a:ext uri="{FF2B5EF4-FFF2-40B4-BE49-F238E27FC236}">
                <a16:creationId xmlns:a16="http://schemas.microsoft.com/office/drawing/2014/main" id="{01238988-2814-2A02-36D4-1EAE44275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062166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7950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544286"/>
            <a:ext cx="5963919" cy="132341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matières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scolaires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1" y="2872899"/>
            <a:ext cx="458604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en-US" sz="3733" dirty="0"/>
              <a:t>Dans quelle(s) matière(s) </a:t>
            </a:r>
            <a:r>
              <a:rPr lang="en-US" sz="3733" dirty="0" err="1"/>
              <a:t>est-ce</a:t>
            </a:r>
            <a:r>
              <a:rPr lang="en-US" sz="3733" dirty="0"/>
              <a:t> que </a:t>
            </a:r>
            <a:r>
              <a:rPr lang="en-US" sz="3733" dirty="0" err="1"/>
              <a:t>tu</a:t>
            </a:r>
            <a:r>
              <a:rPr lang="en-US" sz="3733" dirty="0"/>
              <a:t> es bon(ne)?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6" b="8116"/>
          <a:stretch/>
        </p:blipFill>
        <p:spPr bwMode="auto">
          <a:xfrm>
            <a:off x="5159556" y="544286"/>
            <a:ext cx="7075310" cy="592685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45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1BF3F8A7-8E45-8EAD-4DF8-BD19320327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01496" y="5745141"/>
            <a:ext cx="1892998" cy="1064812"/>
          </a:xfrm>
          <a:prstGeom prst="rect">
            <a:avLst/>
          </a:prstGeom>
        </p:spPr>
      </p:pic>
      <p:graphicFrame>
        <p:nvGraphicFramePr>
          <p:cNvPr id="6" name="Diagramme 16">
            <a:extLst>
              <a:ext uri="{FF2B5EF4-FFF2-40B4-BE49-F238E27FC236}">
                <a16:creationId xmlns:a16="http://schemas.microsoft.com/office/drawing/2014/main" id="{3D6EEE8D-66D3-143D-F0D8-C03E02206A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062166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8615612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9CA732F1-A779-6ED4-8DA7-36E0E5BC45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84649" y="397369"/>
            <a:ext cx="2016679" cy="1134382"/>
          </a:xfrm>
          <a:prstGeom prst="rect">
            <a:avLst/>
          </a:prstGeom>
        </p:spPr>
      </p:pic>
      <p:graphicFrame>
        <p:nvGraphicFramePr>
          <p:cNvPr id="8" name="Diagramme 16">
            <a:extLst>
              <a:ext uri="{FF2B5EF4-FFF2-40B4-BE49-F238E27FC236}">
                <a16:creationId xmlns:a16="http://schemas.microsoft.com/office/drawing/2014/main" id="{6EEAC82F-AE4F-3755-94AB-129E1237FB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062166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9137949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47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des horaires </a:t>
            </a:r>
          </a:p>
          <a:p>
            <a:pPr algn="ctr"/>
            <a:r>
              <a:rPr lang="fr-FR" sz="2800" dirty="0">
                <a:solidFill>
                  <a:schemeClr val="tx2"/>
                </a:solidFill>
              </a:rPr>
              <a:t>et des matières scolaires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4689066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BC2480-32DA-7A9B-FE10-AAB7CBB9D26E}"/>
              </a:ext>
            </a:extLst>
          </p:cNvPr>
          <p:cNvSpPr/>
          <p:nvPr/>
        </p:nvSpPr>
        <p:spPr>
          <a:xfrm>
            <a:off x="947236" y="5242959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6C7D4C1-EC3E-7E45-7F05-ECDE77789F6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84395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325369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L’heure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1" y="2872899"/>
            <a:ext cx="458604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 lnSpcReduction="10000"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733" dirty="0"/>
              <a:t>Sur </a:t>
            </a:r>
            <a:r>
              <a:rPr lang="en-US" sz="3733" dirty="0" err="1"/>
              <a:t>l’horloge</a:t>
            </a:r>
            <a:r>
              <a:rPr lang="en-US" sz="3733" dirty="0"/>
              <a:t> </a:t>
            </a:r>
            <a:r>
              <a:rPr lang="en-US" sz="3733" dirty="0" err="1"/>
              <a:t>bleue</a:t>
            </a:r>
            <a:r>
              <a:rPr lang="en-US" sz="3733" dirty="0"/>
              <a:t>, il </a:t>
            </a:r>
            <a:r>
              <a:rPr lang="en-US" sz="3733" dirty="0" err="1"/>
              <a:t>est</a:t>
            </a:r>
            <a:r>
              <a:rPr lang="en-US" sz="3733" dirty="0"/>
              <a:t>…</a:t>
            </a:r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733" dirty="0"/>
              <a:t>Sur </a:t>
            </a:r>
            <a:r>
              <a:rPr lang="en-US" sz="3733" dirty="0" err="1"/>
              <a:t>l’horloge</a:t>
            </a:r>
            <a:r>
              <a:rPr lang="en-US" sz="3733" dirty="0"/>
              <a:t> orange, il </a:t>
            </a:r>
            <a:r>
              <a:rPr lang="en-US" sz="3733" dirty="0" err="1"/>
              <a:t>est</a:t>
            </a:r>
            <a:r>
              <a:rPr lang="en-US" sz="3733" dirty="0"/>
              <a:t>…</a:t>
            </a:r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733" dirty="0"/>
              <a:t>Sur </a:t>
            </a:r>
            <a:r>
              <a:rPr lang="en-US" sz="3733" dirty="0" err="1"/>
              <a:t>l’horloge</a:t>
            </a:r>
            <a:r>
              <a:rPr lang="en-US" sz="3733" dirty="0"/>
              <a:t> rose,   il </a:t>
            </a:r>
            <a:r>
              <a:rPr lang="en-US" sz="3733" dirty="0" err="1"/>
              <a:t>est</a:t>
            </a:r>
            <a:r>
              <a:rPr lang="en-US" sz="3733" dirty="0"/>
              <a:t>…</a:t>
            </a:r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3733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15729" r="15729"/>
          <a:stretch/>
        </p:blipFill>
        <p:spPr bwMode="auto">
          <a:xfrm>
            <a:off x="5311702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fr-FR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48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91B8D474-7F90-47B7-F835-DDF0E3D03C8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01496" y="5745141"/>
            <a:ext cx="1892998" cy="1064812"/>
          </a:xfrm>
          <a:prstGeom prst="rect">
            <a:avLst/>
          </a:prstGeom>
        </p:spPr>
      </p:pic>
      <p:graphicFrame>
        <p:nvGraphicFramePr>
          <p:cNvPr id="6" name="Diagramme 16">
            <a:extLst>
              <a:ext uri="{FF2B5EF4-FFF2-40B4-BE49-F238E27FC236}">
                <a16:creationId xmlns:a16="http://schemas.microsoft.com/office/drawing/2014/main" id="{F6C904F2-B9AC-B29D-1232-584F245DAA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283021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86880609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D3AF61-956C-8A7B-9C42-E57215B6D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Commençons par les moments de la journée 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737F1F51-C472-9C44-B7D9-8E0224BBB3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2754545"/>
              </p:ext>
            </p:extLst>
          </p:nvPr>
        </p:nvGraphicFramePr>
        <p:xfrm>
          <a:off x="338016" y="1825624"/>
          <a:ext cx="3679091" cy="3348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9091">
                  <a:extLst>
                    <a:ext uri="{9D8B030D-6E8A-4147-A177-3AD203B41FA5}">
                      <a16:colId xmlns:a16="http://schemas.microsoft.com/office/drawing/2014/main" val="1334170599"/>
                    </a:ext>
                  </a:extLst>
                </a:gridCol>
              </a:tblGrid>
              <a:tr h="464284">
                <a:tc>
                  <a:txBody>
                    <a:bodyPr/>
                    <a:lstStyle/>
                    <a:p>
                      <a:pPr algn="ctr"/>
                      <a:r>
                        <a:rPr lang="fr-FR" sz="2200" dirty="0"/>
                        <a:t>La journée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2659677"/>
                  </a:ext>
                </a:extLst>
              </a:tr>
              <a:tr h="14422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Le matin, on a cours de huit heures et quart à midi dix.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645747"/>
                  </a:ext>
                </a:extLst>
              </a:tr>
              <a:tr h="144229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L’après-midi, on commence à une heure et demie.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635663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561B6EA-673C-01AC-115E-FFB35510C182}"/>
              </a:ext>
            </a:extLst>
          </p:cNvPr>
          <p:cNvSpPr/>
          <p:nvPr/>
        </p:nvSpPr>
        <p:spPr>
          <a:xfrm>
            <a:off x="411423" y="3762463"/>
            <a:ext cx="1425192" cy="3265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CC8C58-46B9-3CDD-3D4F-F2AC4CA0335B}"/>
              </a:ext>
            </a:extLst>
          </p:cNvPr>
          <p:cNvSpPr/>
          <p:nvPr/>
        </p:nvSpPr>
        <p:spPr>
          <a:xfrm>
            <a:off x="411423" y="2351906"/>
            <a:ext cx="1034424" cy="3265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D9D75CF2-A845-18EE-D2B8-62C497DA1E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603194"/>
              </p:ext>
            </p:extLst>
          </p:nvPr>
        </p:nvGraphicFramePr>
        <p:xfrm>
          <a:off x="4290646" y="1690688"/>
          <a:ext cx="7219254" cy="3762266"/>
        </p:xfrm>
        <a:graphic>
          <a:graphicData uri="http://schemas.openxmlformats.org/drawingml/2006/table">
            <a:tbl>
              <a:tblPr firstRow="1" firstCol="1" bandRow="1"/>
              <a:tblGrid>
                <a:gridCol w="3555328">
                  <a:extLst>
                    <a:ext uri="{9D8B030D-6E8A-4147-A177-3AD203B41FA5}">
                      <a16:colId xmlns:a16="http://schemas.microsoft.com/office/drawing/2014/main" val="1586121729"/>
                    </a:ext>
                  </a:extLst>
                </a:gridCol>
                <a:gridCol w="3663926">
                  <a:extLst>
                    <a:ext uri="{9D8B030D-6E8A-4147-A177-3AD203B41FA5}">
                      <a16:colId xmlns:a16="http://schemas.microsoft.com/office/drawing/2014/main" val="3402064147"/>
                    </a:ext>
                  </a:extLst>
                </a:gridCol>
              </a:tblGrid>
              <a:tr h="478274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moments de la journée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2267" marR="142267" marT="71133" marB="7113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401813"/>
                  </a:ext>
                </a:extLst>
              </a:tr>
              <a:tr h="52671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D’habitude, en général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Aujourd’hui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363109"/>
                  </a:ext>
                </a:extLst>
              </a:tr>
              <a:tr h="35082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matin,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   matin,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5725277"/>
                  </a:ext>
                </a:extLst>
              </a:tr>
              <a:tr h="35082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midi,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   midi,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1021037"/>
                  </a:ext>
                </a:extLst>
              </a:tr>
              <a:tr h="35082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  après-midi,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Cet  après-midi,</a:t>
                      </a: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7301074"/>
                  </a:ext>
                </a:extLst>
              </a:tr>
              <a:tr h="35082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soir,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   soir,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4913646"/>
                  </a:ext>
                </a:extLst>
              </a:tr>
              <a:tr h="350827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Règle de grammaire</a:t>
                      </a: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6678678"/>
                  </a:ext>
                </a:extLst>
              </a:tr>
              <a:tr h="78799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moment </a:t>
                      </a:r>
                      <a:r>
                        <a:rPr lang="fr-FR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répétitif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 articles définis (le/l’)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moment </a:t>
                      </a:r>
                      <a:r>
                        <a:rPr lang="fr-FR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ponctuel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 art. démonstratifs (ce/cet)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840562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F6500263-758E-0924-33DD-F8AEFB0EBA13}"/>
              </a:ext>
            </a:extLst>
          </p:cNvPr>
          <p:cNvSpPr/>
          <p:nvPr/>
        </p:nvSpPr>
        <p:spPr>
          <a:xfrm>
            <a:off x="4290646" y="2219568"/>
            <a:ext cx="7205784" cy="53144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Différence entre LE et CE ??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C72857-302B-D83A-187D-5BE26AAE1472}"/>
              </a:ext>
            </a:extLst>
          </p:cNvPr>
          <p:cNvSpPr/>
          <p:nvPr/>
        </p:nvSpPr>
        <p:spPr>
          <a:xfrm>
            <a:off x="4345354" y="2751015"/>
            <a:ext cx="336061" cy="146929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29599D8-B066-2337-DCFD-D89E62D13FC0}"/>
              </a:ext>
            </a:extLst>
          </p:cNvPr>
          <p:cNvSpPr/>
          <p:nvPr/>
        </p:nvSpPr>
        <p:spPr>
          <a:xfrm>
            <a:off x="7931533" y="2751014"/>
            <a:ext cx="462190" cy="146929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D44823-FB02-17F4-EA0C-A29278E2C3A4}"/>
              </a:ext>
            </a:extLst>
          </p:cNvPr>
          <p:cNvSpPr/>
          <p:nvPr/>
        </p:nvSpPr>
        <p:spPr>
          <a:xfrm>
            <a:off x="10240980" y="5095631"/>
            <a:ext cx="958468" cy="344591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E35287-6972-6345-BE16-55F6E283FDB7}"/>
              </a:ext>
            </a:extLst>
          </p:cNvPr>
          <p:cNvSpPr/>
          <p:nvPr/>
        </p:nvSpPr>
        <p:spPr>
          <a:xfrm>
            <a:off x="6274672" y="5088441"/>
            <a:ext cx="688836" cy="34459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AA5EBB9-89B4-9FC3-0D02-7DF5E5A91D4C}"/>
              </a:ext>
            </a:extLst>
          </p:cNvPr>
          <p:cNvSpPr/>
          <p:nvPr/>
        </p:nvSpPr>
        <p:spPr>
          <a:xfrm>
            <a:off x="4290645" y="4596163"/>
            <a:ext cx="7219253" cy="8567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AA27BFE4-C45A-86F4-BA09-84BF8C42F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384" y="5576654"/>
            <a:ext cx="2693645" cy="1102767"/>
          </a:xfrm>
          <a:prstGeom prst="rect">
            <a:avLst/>
          </a:prstGeom>
        </p:spPr>
      </p:pic>
      <p:pic>
        <p:nvPicPr>
          <p:cNvPr id="8196" name="Picture 4" descr="Today Remember Sticker by Demic">
            <a:extLst>
              <a:ext uri="{FF2B5EF4-FFF2-40B4-BE49-F238E27FC236}">
                <a16:creationId xmlns:a16="http://schemas.microsoft.com/office/drawing/2014/main" id="{D4A1A786-FB2A-2948-E9C8-86B463E80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337" y="5260736"/>
            <a:ext cx="1893277" cy="189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at Kitty Sticker by 궁디팡팡 캣페스타">
            <a:extLst>
              <a:ext uri="{FF2B5EF4-FFF2-40B4-BE49-F238E27FC236}">
                <a16:creationId xmlns:a16="http://schemas.microsoft.com/office/drawing/2014/main" id="{9D6C59BE-9308-FBBE-2002-E37BF5AECF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1446" y="5498996"/>
            <a:ext cx="1359004" cy="1359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16">
            <a:extLst>
              <a:ext uri="{FF2B5EF4-FFF2-40B4-BE49-F238E27FC236}">
                <a16:creationId xmlns:a16="http://schemas.microsoft.com/office/drawing/2014/main" id="{1198DB76-4194-2321-D03D-558A3D03B7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63828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9357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3" grpId="0" animBg="1"/>
      <p:bldP spid="14" grpId="0" animBg="1"/>
      <p:bldP spid="17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592466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Diagramme 16">
            <a:extLst>
              <a:ext uri="{FF2B5EF4-FFF2-40B4-BE49-F238E27FC236}">
                <a16:creationId xmlns:a16="http://schemas.microsoft.com/office/drawing/2014/main" id="{02730001-0768-8B52-54CC-F19DAE0122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681950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>
            <a:extLst>
              <a:ext uri="{FF2B5EF4-FFF2-40B4-BE49-F238E27FC236}">
                <a16:creationId xmlns:a16="http://schemas.microsoft.com/office/drawing/2014/main" id="{0451AD04-F0FC-3884-CAD8-6EA9E40552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93744" y="565989"/>
            <a:ext cx="9164841" cy="3047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Today Remember Sticker by Demic">
            <a:extLst>
              <a:ext uri="{FF2B5EF4-FFF2-40B4-BE49-F238E27FC236}">
                <a16:creationId xmlns:a16="http://schemas.microsoft.com/office/drawing/2014/main" id="{E942C1BF-899B-C2D9-4EFF-D97DFAA31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99" y="-116249"/>
            <a:ext cx="1893277" cy="189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7F3F9D1-8C85-0772-B322-5A64F0DED0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564" y="4092745"/>
            <a:ext cx="11548872" cy="2511882"/>
          </a:xfrm>
          <a:prstGeom prst="rect">
            <a:avLst/>
          </a:prstGeom>
        </p:spPr>
      </p:pic>
      <p:pic>
        <p:nvPicPr>
          <p:cNvPr id="3" name="EXPLORE_1_LE_PISTE078">
            <a:hlinkClick r:id="" action="ppaction://media"/>
            <a:extLst>
              <a:ext uri="{FF2B5EF4-FFF2-40B4-BE49-F238E27FC236}">
                <a16:creationId xmlns:a16="http://schemas.microsoft.com/office/drawing/2014/main" id="{46806357-995F-DB0A-5861-0C95A3F259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01290" y="3819591"/>
            <a:ext cx="923925" cy="923925"/>
          </a:xfrm>
          <a:prstGeom prst="rect">
            <a:avLst/>
          </a:prstGeom>
        </p:spPr>
      </p:pic>
      <p:graphicFrame>
        <p:nvGraphicFramePr>
          <p:cNvPr id="7" name="Diagramme 16">
            <a:extLst>
              <a:ext uri="{FF2B5EF4-FFF2-40B4-BE49-F238E27FC236}">
                <a16:creationId xmlns:a16="http://schemas.microsoft.com/office/drawing/2014/main" id="{B6C869A5-D0B8-9D39-FEF1-445642059B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63828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18103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B5A605-B132-4D01-F878-E9D68AD0F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VII. Vocabulaire :</a:t>
            </a:r>
            <a:r>
              <a:rPr lang="fr-FR" dirty="0"/>
              <a:t> Indiquer l’heure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5D42C55-D466-A426-411D-3C06A2DB31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6772607"/>
              </p:ext>
            </p:extLst>
          </p:nvPr>
        </p:nvGraphicFramePr>
        <p:xfrm>
          <a:off x="338016" y="2818178"/>
          <a:ext cx="5359399" cy="2941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9399">
                  <a:extLst>
                    <a:ext uri="{9D8B030D-6E8A-4147-A177-3AD203B41FA5}">
                      <a16:colId xmlns:a16="http://schemas.microsoft.com/office/drawing/2014/main" val="1334170599"/>
                    </a:ext>
                  </a:extLst>
                </a:gridCol>
              </a:tblGrid>
              <a:tr h="563042">
                <a:tc>
                  <a:txBody>
                    <a:bodyPr/>
                    <a:lstStyle/>
                    <a:p>
                      <a:pPr algn="ctr"/>
                      <a:r>
                        <a:rPr lang="fr-FR" sz="2200" dirty="0"/>
                        <a:t>L’heure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2659677"/>
                  </a:ext>
                </a:extLst>
              </a:tr>
              <a:tr h="4270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On termine les cours à quatre heures vingt.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645747"/>
                  </a:ext>
                </a:extLst>
              </a:tr>
              <a:tr h="563042">
                <a:tc>
                  <a:txBody>
                    <a:bodyPr/>
                    <a:lstStyle/>
                    <a:p>
                      <a:r>
                        <a:rPr lang="fr-FR" sz="2200" dirty="0"/>
                        <a:t>L’après-midi, on commence à une heure et demie.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49289"/>
                  </a:ext>
                </a:extLst>
              </a:tr>
              <a:tr h="56304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Le matin, on a cours de huit heures et quart à midi dix.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612313"/>
                  </a:ext>
                </a:extLst>
              </a:tr>
              <a:tr h="427024">
                <a:tc>
                  <a:txBody>
                    <a:bodyPr/>
                    <a:lstStyle/>
                    <a:p>
                      <a:r>
                        <a:rPr lang="fr-FR" sz="2200" dirty="0"/>
                        <a:t>Je termine à six heures moins le quart.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635663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DDF0298E-68C5-372E-9D33-2042704F73B2}"/>
              </a:ext>
            </a:extLst>
          </p:cNvPr>
          <p:cNvSpPr/>
          <p:nvPr/>
        </p:nvSpPr>
        <p:spPr>
          <a:xfrm>
            <a:off x="2990499" y="3423696"/>
            <a:ext cx="2293260" cy="3265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EBA2A7-CE27-C8BB-3F37-F03DE2CDFB95}"/>
              </a:ext>
            </a:extLst>
          </p:cNvPr>
          <p:cNvSpPr/>
          <p:nvPr/>
        </p:nvSpPr>
        <p:spPr>
          <a:xfrm>
            <a:off x="3779295" y="3853285"/>
            <a:ext cx="1894675" cy="3265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9BA4C6-139D-8BDD-DF8E-CBE734BDC135}"/>
              </a:ext>
            </a:extLst>
          </p:cNvPr>
          <p:cNvSpPr/>
          <p:nvPr/>
        </p:nvSpPr>
        <p:spPr>
          <a:xfrm>
            <a:off x="3087074" y="4638008"/>
            <a:ext cx="2293260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E1BD07-BDBA-C5F7-0EE0-CE85F45F1988}"/>
              </a:ext>
            </a:extLst>
          </p:cNvPr>
          <p:cNvSpPr/>
          <p:nvPr/>
        </p:nvSpPr>
        <p:spPr>
          <a:xfrm>
            <a:off x="394535" y="4963324"/>
            <a:ext cx="950689" cy="2972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FEC4CA-E89C-E7D1-EF59-36F00E9B2666}"/>
              </a:ext>
            </a:extLst>
          </p:cNvPr>
          <p:cNvSpPr/>
          <p:nvPr/>
        </p:nvSpPr>
        <p:spPr>
          <a:xfrm>
            <a:off x="1869267" y="5397065"/>
            <a:ext cx="2878409" cy="2972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2" name="Picture 4" descr="Aucune description de photo disponible.">
            <a:extLst>
              <a:ext uri="{FF2B5EF4-FFF2-40B4-BE49-F238E27FC236}">
                <a16:creationId xmlns:a16="http://schemas.microsoft.com/office/drawing/2014/main" id="{781E8BBB-95AC-6AFD-6E0D-B984BF237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397" y="1877167"/>
            <a:ext cx="5974683" cy="4561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CFFBD27-B571-71EE-B5EC-1444AF486255}"/>
              </a:ext>
            </a:extLst>
          </p:cNvPr>
          <p:cNvSpPr/>
          <p:nvPr/>
        </p:nvSpPr>
        <p:spPr>
          <a:xfrm>
            <a:off x="379882" y="4210961"/>
            <a:ext cx="979996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16">
            <a:extLst>
              <a:ext uri="{FF2B5EF4-FFF2-40B4-BE49-F238E27FC236}">
                <a16:creationId xmlns:a16="http://schemas.microsoft.com/office/drawing/2014/main" id="{7F3D1B17-FE8E-CD67-5824-1B1B5EC989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63828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5697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CFC347C-383F-C4F1-5219-37AD25E44D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6254" y="218831"/>
            <a:ext cx="9194608" cy="657414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Diagramme 16">
            <a:extLst>
              <a:ext uri="{FF2B5EF4-FFF2-40B4-BE49-F238E27FC236}">
                <a16:creationId xmlns:a16="http://schemas.microsoft.com/office/drawing/2014/main" id="{91AA01A5-E72C-DDC6-A57C-E3FE4E794A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63828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764584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17EA3A-D443-ECBF-4319-821DD9813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1290"/>
            <a:ext cx="10515600" cy="654515"/>
          </a:xfrm>
        </p:spPr>
        <p:txBody>
          <a:bodyPr>
            <a:normAutofit fontScale="90000"/>
          </a:bodyPr>
          <a:lstStyle/>
          <a:p>
            <a:r>
              <a:rPr lang="fr-FR" dirty="0"/>
              <a:t>La forme familière VS La forme officielle</a:t>
            </a:r>
          </a:p>
        </p:txBody>
      </p:sp>
      <p:pic>
        <p:nvPicPr>
          <p:cNvPr id="4" name="Picture 10" descr="demander et indiquer l&amp;#39;heure | Learn french, Learning, Map screenshot">
            <a:extLst>
              <a:ext uri="{FF2B5EF4-FFF2-40B4-BE49-F238E27FC236}">
                <a16:creationId xmlns:a16="http://schemas.microsoft.com/office/drawing/2014/main" id="{7BD7A9F2-7E68-3862-53B0-05CBC234A0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49" b="48916"/>
          <a:stretch/>
        </p:blipFill>
        <p:spPr bwMode="auto">
          <a:xfrm>
            <a:off x="1469813" y="1145805"/>
            <a:ext cx="4561088" cy="32229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15" descr="demander et indiquer l&amp;#39;heure | Learn french, Learning, Map screenshot">
            <a:extLst>
              <a:ext uri="{FF2B5EF4-FFF2-40B4-BE49-F238E27FC236}">
                <a16:creationId xmlns:a16="http://schemas.microsoft.com/office/drawing/2014/main" id="{106D9BE8-7995-2A9C-2D70-807DE7EBE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38"/>
          <a:stretch/>
        </p:blipFill>
        <p:spPr bwMode="auto">
          <a:xfrm>
            <a:off x="6030902" y="1145805"/>
            <a:ext cx="4605913" cy="32229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AA6F6AD6-5469-C6E6-3BA9-FD22B10480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760379"/>
              </p:ext>
            </p:extLst>
          </p:nvPr>
        </p:nvGraphicFramePr>
        <p:xfrm>
          <a:off x="467360" y="4554681"/>
          <a:ext cx="11115040" cy="2009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57520">
                  <a:extLst>
                    <a:ext uri="{9D8B030D-6E8A-4147-A177-3AD203B41FA5}">
                      <a16:colId xmlns:a16="http://schemas.microsoft.com/office/drawing/2014/main" val="636930098"/>
                    </a:ext>
                  </a:extLst>
                </a:gridCol>
                <a:gridCol w="5557520">
                  <a:extLst>
                    <a:ext uri="{9D8B030D-6E8A-4147-A177-3AD203B41FA5}">
                      <a16:colId xmlns:a16="http://schemas.microsoft.com/office/drawing/2014/main" val="3604447316"/>
                    </a:ext>
                  </a:extLst>
                </a:gridCol>
              </a:tblGrid>
              <a:tr h="487680">
                <a:tc>
                  <a:txBody>
                    <a:bodyPr/>
                    <a:lstStyle/>
                    <a:p>
                      <a:r>
                        <a:rPr lang="fr-FR" sz="2400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Forme familière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Forme officielle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428745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</a:rPr>
                        <a:t>Midi / minuit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</a:rPr>
                        <a:t>Douze heures / zéro heure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621596091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</a:rPr>
                        <a:t>Une journée = 12 heures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</a:rPr>
                        <a:t>Une journée = 24 heures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710109313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</a:rPr>
                        <a:t>Et quart, et demie, moins le quart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1" dirty="0" err="1"/>
                        <a:t>Then</a:t>
                      </a:r>
                      <a:r>
                        <a:rPr lang="fr-FR" sz="1800" i="1" dirty="0"/>
                        <a:t> </a:t>
                      </a:r>
                      <a:r>
                        <a:rPr lang="fr-FR" sz="1800" i="1" dirty="0" err="1"/>
                        <a:t>we</a:t>
                      </a:r>
                      <a:r>
                        <a:rPr lang="fr-FR" sz="1800" i="1" dirty="0"/>
                        <a:t> must use « du matin, de l’après-midi, du soir »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</a:rPr>
                        <a:t>15, 30, 45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41973323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52E50AD4-BE1C-4D4D-4BFE-C7395172FCC5}"/>
              </a:ext>
            </a:extLst>
          </p:cNvPr>
          <p:cNvSpPr/>
          <p:nvPr/>
        </p:nvSpPr>
        <p:spPr>
          <a:xfrm>
            <a:off x="494453" y="5089015"/>
            <a:ext cx="5323840" cy="2822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1177CE-177B-4E70-0B35-72A3D7A5F966}"/>
              </a:ext>
            </a:extLst>
          </p:cNvPr>
          <p:cNvSpPr/>
          <p:nvPr/>
        </p:nvSpPr>
        <p:spPr>
          <a:xfrm>
            <a:off x="528320" y="5470598"/>
            <a:ext cx="5323840" cy="2822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3CCBD9-3D37-FFE4-0022-B672937E2EE0}"/>
              </a:ext>
            </a:extLst>
          </p:cNvPr>
          <p:cNvSpPr/>
          <p:nvPr/>
        </p:nvSpPr>
        <p:spPr>
          <a:xfrm>
            <a:off x="528320" y="5826851"/>
            <a:ext cx="5323840" cy="67821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4DF1A3-CF36-3DF3-B568-5DB7BE8D7D6A}"/>
              </a:ext>
            </a:extLst>
          </p:cNvPr>
          <p:cNvSpPr/>
          <p:nvPr/>
        </p:nvSpPr>
        <p:spPr>
          <a:xfrm>
            <a:off x="6096000" y="5089766"/>
            <a:ext cx="5323840" cy="2822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278267-0D07-9A5E-A2D2-608DEE454AA4}"/>
              </a:ext>
            </a:extLst>
          </p:cNvPr>
          <p:cNvSpPr/>
          <p:nvPr/>
        </p:nvSpPr>
        <p:spPr>
          <a:xfrm>
            <a:off x="6129867" y="5470597"/>
            <a:ext cx="5323840" cy="2822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116571-84A4-6CA7-87B8-668DA870E9FF}"/>
              </a:ext>
            </a:extLst>
          </p:cNvPr>
          <p:cNvSpPr/>
          <p:nvPr/>
        </p:nvSpPr>
        <p:spPr>
          <a:xfrm>
            <a:off x="6129867" y="5843129"/>
            <a:ext cx="5323840" cy="67821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6FE37F01-4B41-1CD2-C99A-EB9B01CFE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53</a:t>
            </a:fld>
            <a:endParaRPr lang="en-US"/>
          </a:p>
        </p:txBody>
      </p:sp>
      <p:pic>
        <p:nvPicPr>
          <p:cNvPr id="14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4884" y="4482835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Diagramme 16">
            <a:extLst>
              <a:ext uri="{FF2B5EF4-FFF2-40B4-BE49-F238E27FC236}">
                <a16:creationId xmlns:a16="http://schemas.microsoft.com/office/drawing/2014/main" id="{902358C9-4ADE-FCCA-47FD-C7BE78791A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63828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9553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/>
              <a:t>Demander et donner l’heure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4291A49-FB47-0BA5-E29A-DE482DF708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1201787"/>
              </p:ext>
            </p:extLst>
          </p:nvPr>
        </p:nvGraphicFramePr>
        <p:xfrm>
          <a:off x="765387" y="1417637"/>
          <a:ext cx="10817013" cy="346745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468436">
                  <a:extLst>
                    <a:ext uri="{9D8B030D-6E8A-4147-A177-3AD203B41FA5}">
                      <a16:colId xmlns:a16="http://schemas.microsoft.com/office/drawing/2014/main" val="250906328"/>
                    </a:ext>
                  </a:extLst>
                </a:gridCol>
                <a:gridCol w="5348577">
                  <a:extLst>
                    <a:ext uri="{9D8B030D-6E8A-4147-A177-3AD203B41FA5}">
                      <a16:colId xmlns:a16="http://schemas.microsoft.com/office/drawing/2014/main" val="260122209"/>
                    </a:ext>
                  </a:extLst>
                </a:gridCol>
              </a:tblGrid>
              <a:tr h="5108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</a:rPr>
                        <a:t>Demander l’heure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209" marR="74209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</a:rPr>
                        <a:t>Donner l’heure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209" marR="74209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7977840"/>
                  </a:ext>
                </a:extLst>
              </a:tr>
              <a:tr h="228448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200" dirty="0">
                          <a:effectLst/>
                        </a:rPr>
                        <a:t>Quelle heure </a:t>
                      </a:r>
                      <a:r>
                        <a:rPr lang="fr-FR" sz="2200" dirty="0">
                          <a:solidFill>
                            <a:srgbClr val="FF0000"/>
                          </a:solidFill>
                          <a:effectLst/>
                        </a:rPr>
                        <a:t>est-il</a:t>
                      </a:r>
                      <a:r>
                        <a:rPr lang="fr-FR" sz="2200" dirty="0">
                          <a:effectLst/>
                        </a:rPr>
                        <a:t> ?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200" dirty="0">
                          <a:solidFill>
                            <a:srgbClr val="FF0000"/>
                          </a:solidFill>
                          <a:effectLst/>
                        </a:rPr>
                        <a:t>Il est </a:t>
                      </a:r>
                      <a:r>
                        <a:rPr lang="fr-FR" sz="2200" dirty="0">
                          <a:effectLst/>
                        </a:rPr>
                        <a:t>quelle heure ?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fr-F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fr-F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200" dirty="0">
                          <a:effectLst/>
                        </a:rPr>
                        <a:t>Le cours d’EPS, c’est </a:t>
                      </a:r>
                      <a:r>
                        <a:rPr lang="fr-FR" sz="2200" dirty="0">
                          <a:solidFill>
                            <a:srgbClr val="00B050"/>
                          </a:solidFill>
                          <a:effectLst/>
                        </a:rPr>
                        <a:t>à</a:t>
                      </a:r>
                      <a:r>
                        <a:rPr lang="fr-FR" sz="2200" dirty="0">
                          <a:effectLst/>
                        </a:rPr>
                        <a:t> quelle heure ?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200" dirty="0">
                          <a:effectLst/>
                        </a:rPr>
                        <a:t>Le cours d’EPS, c’est </a:t>
                      </a:r>
                      <a:r>
                        <a:rPr lang="fr-FR" sz="2200" dirty="0">
                          <a:solidFill>
                            <a:srgbClr val="00B0F0"/>
                          </a:solidFill>
                          <a:effectLst/>
                        </a:rPr>
                        <a:t>de</a:t>
                      </a:r>
                      <a:r>
                        <a:rPr lang="fr-FR" sz="2200" dirty="0">
                          <a:effectLst/>
                        </a:rPr>
                        <a:t> quelle heure </a:t>
                      </a:r>
                      <a:r>
                        <a:rPr lang="fr-FR" sz="2200" dirty="0">
                          <a:solidFill>
                            <a:srgbClr val="00B0F0"/>
                          </a:solidFill>
                          <a:effectLst/>
                        </a:rPr>
                        <a:t>à</a:t>
                      </a:r>
                      <a:r>
                        <a:rPr lang="fr-FR" sz="2200" dirty="0">
                          <a:effectLst/>
                        </a:rPr>
                        <a:t> quelle heure ?</a:t>
                      </a:r>
                      <a:endParaRPr lang="fr-F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209" marR="74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200" dirty="0">
                          <a:solidFill>
                            <a:srgbClr val="FF0000"/>
                          </a:solidFill>
                          <a:effectLst/>
                        </a:rPr>
                        <a:t>Il est </a:t>
                      </a:r>
                      <a:r>
                        <a:rPr lang="fr-FR" sz="2200" dirty="0">
                          <a:effectLst/>
                        </a:rPr>
                        <a:t>six heures (6h00)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200" dirty="0">
                          <a:solidFill>
                            <a:srgbClr val="FF0000"/>
                          </a:solidFill>
                          <a:effectLst/>
                        </a:rPr>
                        <a:t>Il est </a:t>
                      </a:r>
                      <a:r>
                        <a:rPr lang="fr-FR" sz="2200" dirty="0">
                          <a:effectLst/>
                        </a:rPr>
                        <a:t>six heures </a:t>
                      </a:r>
                      <a:r>
                        <a:rPr lang="fr-FR" sz="2200" b="0" dirty="0">
                          <a:effectLst/>
                          <a:highlight>
                            <a:srgbClr val="FFFF00"/>
                          </a:highlight>
                        </a:rPr>
                        <a:t>et quart </a:t>
                      </a:r>
                      <a:r>
                        <a:rPr lang="fr-FR" sz="2200" dirty="0">
                          <a:effectLst/>
                        </a:rPr>
                        <a:t>(6h</a:t>
                      </a:r>
                      <a:r>
                        <a:rPr lang="fr-FR" sz="2200" dirty="0">
                          <a:effectLst/>
                          <a:highlight>
                            <a:srgbClr val="FFFF00"/>
                          </a:highlight>
                        </a:rPr>
                        <a:t>15</a:t>
                      </a:r>
                      <a:r>
                        <a:rPr lang="fr-FR" sz="2200" dirty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200" dirty="0">
                          <a:solidFill>
                            <a:srgbClr val="FF0000"/>
                          </a:solidFill>
                          <a:effectLst/>
                        </a:rPr>
                        <a:t>Il est </a:t>
                      </a:r>
                      <a:r>
                        <a:rPr lang="fr-FR" sz="2200" dirty="0">
                          <a:effectLst/>
                        </a:rPr>
                        <a:t>six heures </a:t>
                      </a:r>
                      <a:r>
                        <a:rPr lang="fr-FR" sz="2200" dirty="0">
                          <a:effectLst/>
                          <a:highlight>
                            <a:srgbClr val="00FF00"/>
                          </a:highlight>
                        </a:rPr>
                        <a:t>et demie</a:t>
                      </a:r>
                      <a:r>
                        <a:rPr lang="fr-FR" sz="2200" dirty="0">
                          <a:effectLst/>
                        </a:rPr>
                        <a:t> (6h</a:t>
                      </a:r>
                      <a:r>
                        <a:rPr lang="fr-FR" sz="2200" dirty="0">
                          <a:effectLst/>
                          <a:highlight>
                            <a:srgbClr val="00FF00"/>
                          </a:highlight>
                        </a:rPr>
                        <a:t>30</a:t>
                      </a:r>
                      <a:r>
                        <a:rPr lang="fr-FR" sz="2200" dirty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200" dirty="0">
                          <a:solidFill>
                            <a:srgbClr val="FF0000"/>
                          </a:solidFill>
                          <a:effectLst/>
                        </a:rPr>
                        <a:t>Il est </a:t>
                      </a:r>
                      <a:r>
                        <a:rPr lang="fr-FR" sz="2200" b="1" dirty="0">
                          <a:effectLst/>
                        </a:rPr>
                        <a:t>sept</a:t>
                      </a:r>
                      <a:r>
                        <a:rPr lang="fr-FR" sz="2200" dirty="0">
                          <a:effectLst/>
                        </a:rPr>
                        <a:t> heures </a:t>
                      </a:r>
                      <a:r>
                        <a:rPr lang="fr-FR" sz="2200" dirty="0">
                          <a:effectLst/>
                          <a:highlight>
                            <a:srgbClr val="00FFFF"/>
                          </a:highlight>
                        </a:rPr>
                        <a:t>moins le quart </a:t>
                      </a:r>
                      <a:r>
                        <a:rPr lang="fr-FR" sz="2200" dirty="0">
                          <a:effectLst/>
                        </a:rPr>
                        <a:t>(6h</a:t>
                      </a:r>
                      <a:r>
                        <a:rPr lang="fr-FR" sz="2200" dirty="0">
                          <a:effectLst/>
                          <a:highlight>
                            <a:srgbClr val="00FFFF"/>
                          </a:highlight>
                        </a:rPr>
                        <a:t>45</a:t>
                      </a:r>
                      <a:r>
                        <a:rPr lang="fr-FR" sz="2200" dirty="0">
                          <a:effectLst/>
                        </a:rPr>
                        <a:t>)</a:t>
                      </a:r>
                      <a:endParaRPr lang="fr-F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200" dirty="0">
                          <a:effectLst/>
                        </a:rPr>
                        <a:t>C’est </a:t>
                      </a:r>
                      <a:r>
                        <a:rPr lang="fr-FR" sz="2200" dirty="0">
                          <a:solidFill>
                            <a:srgbClr val="00B050"/>
                          </a:solidFill>
                          <a:effectLst/>
                        </a:rPr>
                        <a:t>à</a:t>
                      </a:r>
                      <a:r>
                        <a:rPr lang="fr-FR" sz="2200" dirty="0">
                          <a:effectLst/>
                        </a:rPr>
                        <a:t> 8h35 / C’est </a:t>
                      </a:r>
                      <a:r>
                        <a:rPr lang="fr-FR" sz="2200" dirty="0">
                          <a:solidFill>
                            <a:schemeClr val="accent6"/>
                          </a:solidFill>
                          <a:effectLst/>
                        </a:rPr>
                        <a:t>vers</a:t>
                      </a:r>
                      <a:r>
                        <a:rPr lang="fr-FR" sz="2200" dirty="0">
                          <a:effectLst/>
                        </a:rPr>
                        <a:t> 8h30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200" dirty="0">
                          <a:effectLst/>
                        </a:rPr>
                        <a:t>C’est </a:t>
                      </a:r>
                      <a:r>
                        <a:rPr lang="fr-FR" sz="2200" dirty="0">
                          <a:solidFill>
                            <a:srgbClr val="00B0F0"/>
                          </a:solidFill>
                          <a:effectLst/>
                        </a:rPr>
                        <a:t>de</a:t>
                      </a:r>
                      <a:r>
                        <a:rPr lang="fr-FR" sz="2200" dirty="0">
                          <a:effectLst/>
                        </a:rPr>
                        <a:t> 8h35 </a:t>
                      </a:r>
                      <a:r>
                        <a:rPr lang="fr-FR" sz="2200" dirty="0">
                          <a:solidFill>
                            <a:srgbClr val="00B0F0"/>
                          </a:solidFill>
                          <a:effectLst/>
                        </a:rPr>
                        <a:t>à</a:t>
                      </a:r>
                      <a:r>
                        <a:rPr lang="fr-FR" sz="2200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fr-FR" sz="2200" dirty="0">
                          <a:effectLst/>
                        </a:rPr>
                        <a:t>10h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200" dirty="0">
                          <a:effectLst/>
                        </a:rPr>
                        <a:t> </a:t>
                      </a:r>
                      <a:endParaRPr lang="fr-F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209" marR="74209" marT="0" marB="0"/>
                </a:tc>
                <a:extLst>
                  <a:ext uri="{0D108BD9-81ED-4DB2-BD59-A6C34878D82A}">
                    <a16:rowId xmlns:a16="http://schemas.microsoft.com/office/drawing/2014/main" val="149171962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6195412-ABC5-C28E-0EF5-4DD6666DFBDA}"/>
              </a:ext>
            </a:extLst>
          </p:cNvPr>
          <p:cNvSpPr/>
          <p:nvPr/>
        </p:nvSpPr>
        <p:spPr>
          <a:xfrm>
            <a:off x="8034866" y="2335476"/>
            <a:ext cx="999719" cy="39962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FFCFD2-1932-D3C6-F699-81158F287B8A}"/>
              </a:ext>
            </a:extLst>
          </p:cNvPr>
          <p:cNvSpPr/>
          <p:nvPr/>
        </p:nvSpPr>
        <p:spPr>
          <a:xfrm>
            <a:off x="8034866" y="2751735"/>
            <a:ext cx="1070057" cy="39962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C60D51-0C93-0646-C45B-A41C9529AD53}"/>
              </a:ext>
            </a:extLst>
          </p:cNvPr>
          <p:cNvSpPr/>
          <p:nvPr/>
        </p:nvSpPr>
        <p:spPr>
          <a:xfrm>
            <a:off x="8294727" y="3185953"/>
            <a:ext cx="1716782" cy="46736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1EE931-719F-F7E4-1810-D7D9B9143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54</a:t>
            </a:fld>
            <a:endParaRPr lang="en-US"/>
          </a:p>
        </p:txBody>
      </p:sp>
      <p:pic>
        <p:nvPicPr>
          <p:cNvPr id="1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0327" y="4096572"/>
            <a:ext cx="2104011" cy="210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2767BB0-5C93-79FD-1485-9E8D04521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0004" y="4722828"/>
            <a:ext cx="3987777" cy="1998647"/>
          </a:xfrm>
          <a:prstGeom prst="rect">
            <a:avLst/>
          </a:prstGeom>
        </p:spPr>
      </p:pic>
      <p:graphicFrame>
        <p:nvGraphicFramePr>
          <p:cNvPr id="8" name="Diagramme 16">
            <a:extLst>
              <a:ext uri="{FF2B5EF4-FFF2-40B4-BE49-F238E27FC236}">
                <a16:creationId xmlns:a16="http://schemas.microsoft.com/office/drawing/2014/main" id="{01353581-BD77-77D2-31FC-DAC414D22C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63828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358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9AA2EC-98D8-759A-886D-CC862A0D7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Complète les exercices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B3641D-BBAC-D163-1CD7-D3C8D36E3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87" y="171029"/>
            <a:ext cx="4610029" cy="6515942"/>
          </a:xfrm>
          <a:prstGeom prst="rect">
            <a:avLst/>
          </a:prstGeom>
        </p:spPr>
      </p:pic>
      <p:graphicFrame>
        <p:nvGraphicFramePr>
          <p:cNvPr id="3" name="Diagramme 16">
            <a:extLst>
              <a:ext uri="{FF2B5EF4-FFF2-40B4-BE49-F238E27FC236}">
                <a16:creationId xmlns:a16="http://schemas.microsoft.com/office/drawing/2014/main" id="{4855E911-3E3F-BE0D-B642-DE7EC1F465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63828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630875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71BB765-4850-4322-72F1-904BD6240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7 p.54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616068A-0480-4F0F-4205-D6D4F67733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2954166"/>
            <a:ext cx="11548872" cy="2944964"/>
          </a:xfrm>
          <a:prstGeom prst="rect">
            <a:avLst/>
          </a:prstGeom>
        </p:spPr>
      </p:pic>
      <p:pic>
        <p:nvPicPr>
          <p:cNvPr id="4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E8A9B444-2CD4-3BA5-6938-172FB6389C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18015" y="2070603"/>
            <a:ext cx="1721484" cy="968335"/>
          </a:xfrm>
          <a:prstGeom prst="rect">
            <a:avLst/>
          </a:prstGeom>
        </p:spPr>
      </p:pic>
      <p:graphicFrame>
        <p:nvGraphicFramePr>
          <p:cNvPr id="6" name="Diagramme 16">
            <a:extLst>
              <a:ext uri="{FF2B5EF4-FFF2-40B4-BE49-F238E27FC236}">
                <a16:creationId xmlns:a16="http://schemas.microsoft.com/office/drawing/2014/main" id="{DE99749B-CEAD-0F3A-D4BF-1780C2A500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63828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72034245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7D38EB-C16D-C3B5-3FEC-3EBBAAC17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0" y="310343"/>
            <a:ext cx="7985760" cy="868823"/>
          </a:xfrm>
        </p:spPr>
        <p:txBody>
          <a:bodyPr vert="horz" lIns="121920" tIns="60960" rIns="121920" bIns="60960" rtlCol="0" anchor="ctr">
            <a:normAutofit fontScale="90000"/>
          </a:bodyPr>
          <a:lstStyle/>
          <a:p>
            <a:pPr defTabSz="1219170"/>
            <a:r>
              <a:rPr lang="en-US" dirty="0">
                <a:solidFill>
                  <a:schemeClr val="tx1"/>
                </a:solidFill>
              </a:rPr>
              <a:t>Demander et dire </a:t>
            </a:r>
            <a:r>
              <a:rPr lang="en-US" dirty="0" err="1">
                <a:solidFill>
                  <a:schemeClr val="tx1"/>
                </a:solidFill>
              </a:rPr>
              <a:t>l’heure</a:t>
            </a:r>
            <a:r>
              <a:rPr lang="en-US" dirty="0">
                <a:solidFill>
                  <a:schemeClr val="tx1"/>
                </a:solidFill>
              </a:rPr>
              <a:t> : </a:t>
            </a:r>
            <a:r>
              <a:rPr lang="en-US" dirty="0" err="1">
                <a:solidFill>
                  <a:schemeClr val="tx1"/>
                </a:solidFill>
              </a:rPr>
              <a:t>exercices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AC9937F4-433E-4923-6360-9C1FD7DEE4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b="56033"/>
          <a:stretch/>
        </p:blipFill>
        <p:spPr>
          <a:xfrm>
            <a:off x="385572" y="2139485"/>
            <a:ext cx="5981781" cy="3640151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FA6E9FE0-B4D8-2807-389C-FE759712C8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3966"/>
          <a:stretch/>
        </p:blipFill>
        <p:spPr>
          <a:xfrm>
            <a:off x="6441440" y="2139484"/>
            <a:ext cx="5207936" cy="4039053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90519F-EE26-CCB0-2C52-E127C8546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57</a:t>
            </a:fld>
            <a:endParaRPr lang="en-US"/>
          </a:p>
        </p:txBody>
      </p:sp>
      <p:pic>
        <p:nvPicPr>
          <p:cNvPr id="7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17462D2F-BC37-E22B-E30E-075B4B4C0F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20972" y="412376"/>
            <a:ext cx="1771028" cy="996203"/>
          </a:xfrm>
          <a:prstGeom prst="rect">
            <a:avLst/>
          </a:prstGeom>
        </p:spPr>
      </p:pic>
      <p:graphicFrame>
        <p:nvGraphicFramePr>
          <p:cNvPr id="8" name="Diagramme 16">
            <a:extLst>
              <a:ext uri="{FF2B5EF4-FFF2-40B4-BE49-F238E27FC236}">
                <a16:creationId xmlns:a16="http://schemas.microsoft.com/office/drawing/2014/main" id="{0ABD371A-7BCF-09A0-AB35-2679D46A7A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63828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416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D0A8BB98-5E42-E4C1-2F60-3E27B630FA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374755" y="643465"/>
            <a:ext cx="9442488" cy="5571067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5A4DD7-3841-5E01-B8F2-0C17E7F65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121920" tIns="60960" rIns="121920" bIns="60960" rtlCol="0" anchor="ctr">
            <a:normAutofit/>
          </a:bodyPr>
          <a:lstStyle/>
          <a:p>
            <a:pPr defTabSz="1219170">
              <a:lnSpc>
                <a:spcPct val="90000"/>
              </a:lnSpc>
              <a:spcAft>
                <a:spcPts val="800"/>
              </a:spcAft>
            </a:pPr>
            <a:fld id="{8A0576F8-4F0C-FD4F-B2E1-A427388F89CF}" type="slidenum">
              <a:rPr lang="en-US" smtClean="0"/>
              <a:pPr defTabSz="1219170">
                <a:lnSpc>
                  <a:spcPct val="90000"/>
                </a:lnSpc>
                <a:spcAft>
                  <a:spcPts val="800"/>
                </a:spcAft>
              </a:pPr>
              <a:t>58</a:t>
            </a:fld>
            <a:endParaRPr lang="en-US"/>
          </a:p>
        </p:txBody>
      </p:sp>
      <p:pic>
        <p:nvPicPr>
          <p:cNvPr id="3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919AFAF1-14F2-ABD4-6F5B-982AAFB2FE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20972" y="412376"/>
            <a:ext cx="1771028" cy="996203"/>
          </a:xfrm>
          <a:prstGeom prst="rect">
            <a:avLst/>
          </a:prstGeom>
        </p:spPr>
      </p:pic>
      <p:graphicFrame>
        <p:nvGraphicFramePr>
          <p:cNvPr id="5" name="Diagramme 16">
            <a:extLst>
              <a:ext uri="{FF2B5EF4-FFF2-40B4-BE49-F238E27FC236}">
                <a16:creationId xmlns:a16="http://schemas.microsoft.com/office/drawing/2014/main" id="{6CDFA97C-E9AB-74EB-0D4D-55408048E6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63828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6729883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peak Lets Talk GIF by Noah Camp">
            <a:extLst>
              <a:ext uri="{FF2B5EF4-FFF2-40B4-BE49-F238E27FC236}">
                <a16:creationId xmlns:a16="http://schemas.microsoft.com/office/drawing/2014/main" id="{EB3E9D41-0396-415D-B805-9F4BDF4E77C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" y="378036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Mic Speak GIF by Professional Photographers of America (PPA)">
            <a:extLst>
              <a:ext uri="{FF2B5EF4-FFF2-40B4-BE49-F238E27FC236}">
                <a16:creationId xmlns:a16="http://schemas.microsoft.com/office/drawing/2014/main" id="{6303DAC4-4C4C-E509-E2E0-E68A2AD89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320" y="274639"/>
            <a:ext cx="2540000" cy="264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F962379-A5F3-CF3A-00BF-DD015C855C1F}"/>
              </a:ext>
            </a:extLst>
          </p:cNvPr>
          <p:cNvSpPr txBox="1"/>
          <p:nvPr/>
        </p:nvSpPr>
        <p:spPr>
          <a:xfrm>
            <a:off x="677333" y="3305307"/>
            <a:ext cx="1084410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AutoNum type="arabicParenR"/>
            </a:pPr>
            <a:r>
              <a:rPr lang="fr-FR" sz="2400" dirty="0"/>
              <a:t>À quelle heure est-ce que le premier bus part à HCMV ?</a:t>
            </a:r>
          </a:p>
          <a:p>
            <a:pPr marL="457189" indent="-457189">
              <a:buAutoNum type="arabicParenR"/>
            </a:pPr>
            <a:r>
              <a:rPr lang="fr-FR" sz="2400" dirty="0"/>
              <a:t>À quelle heure est-ce qu’on va à la messe le 25 décembre ?</a:t>
            </a:r>
          </a:p>
          <a:p>
            <a:pPr marL="457189" indent="-457189">
              <a:buAutoNum type="arabicParenR"/>
            </a:pPr>
            <a:r>
              <a:rPr lang="fr-FR" sz="2400" dirty="0"/>
              <a:t>À quelle heure est-ce que les Vietnamiens déjeunent en général ?</a:t>
            </a:r>
          </a:p>
          <a:p>
            <a:pPr marL="457189" indent="-457189">
              <a:buAutoNum type="arabicParenR"/>
            </a:pPr>
            <a:r>
              <a:rPr lang="fr-FR" sz="2400" dirty="0"/>
              <a:t>À quelle heure est-ce que les enfants vietnamiens commencent l’école ?</a:t>
            </a:r>
          </a:p>
          <a:p>
            <a:pPr marL="457189" indent="-457189">
              <a:buAutoNum type="arabicParenR"/>
            </a:pPr>
            <a:r>
              <a:rPr lang="fr-FR" sz="2400" dirty="0"/>
              <a:t>À quelle heure est-ce qu’il y a des embouteillages à HCMV ?</a:t>
            </a:r>
          </a:p>
          <a:p>
            <a:pPr marL="457189" indent="-457189">
              <a:buAutoNum type="arabicParenR"/>
            </a:pPr>
            <a:r>
              <a:rPr lang="fr-FR" sz="2400" dirty="0"/>
              <a:t>À quelle heure est-ce que les cafés ouvrent le matin ?</a:t>
            </a:r>
          </a:p>
          <a:p>
            <a:pPr marL="457189" indent="-457189">
              <a:buAutoNum type="arabicParenR"/>
            </a:pPr>
            <a:r>
              <a:rPr lang="fr-FR" sz="2400" dirty="0"/>
              <a:t>À quelle heure est- ce que le cours de français finit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FF1F160-0BD3-31A0-B160-617D7D50CF69}"/>
              </a:ext>
            </a:extLst>
          </p:cNvPr>
          <p:cNvSpPr txBox="1"/>
          <p:nvPr/>
        </p:nvSpPr>
        <p:spPr>
          <a:xfrm>
            <a:off x="3535680" y="1144694"/>
            <a:ext cx="51274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Avec votre voisin(e), discutez des questions suivantes.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8D82A95-7D92-EC25-F0AA-AF4A8899D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59</a:t>
            </a:fld>
            <a:endParaRPr lang="en-US"/>
          </a:p>
        </p:txBody>
      </p:sp>
      <p:pic>
        <p:nvPicPr>
          <p:cNvPr id="3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117D10F1-9BEC-D697-8D14-5A69AEAF5C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49664" y="2115468"/>
            <a:ext cx="1771028" cy="996203"/>
          </a:xfrm>
          <a:prstGeom prst="rect">
            <a:avLst/>
          </a:prstGeom>
        </p:spPr>
      </p:pic>
      <p:graphicFrame>
        <p:nvGraphicFramePr>
          <p:cNvPr id="7" name="Diagramme 16">
            <a:extLst>
              <a:ext uri="{FF2B5EF4-FFF2-40B4-BE49-F238E27FC236}">
                <a16:creationId xmlns:a16="http://schemas.microsoft.com/office/drawing/2014/main" id="{77BCC191-9EDD-C78C-0ADC-75F31272C6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63828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3167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des horaires </a:t>
            </a:r>
          </a:p>
          <a:p>
            <a:pPr algn="ctr"/>
            <a:r>
              <a:rPr lang="fr-FR" sz="2800" dirty="0">
                <a:solidFill>
                  <a:schemeClr val="tx2"/>
                </a:solidFill>
              </a:rPr>
              <a:t>et des matières scolaires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7215581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13" name="Diagramme 16">
            <a:extLst>
              <a:ext uri="{FF2B5EF4-FFF2-40B4-BE49-F238E27FC236}">
                <a16:creationId xmlns:a16="http://schemas.microsoft.com/office/drawing/2014/main" id="{D60D1126-8211-998C-D2EA-72C68AE3AE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681950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325369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L’heure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1" y="2872899"/>
            <a:ext cx="458604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 lnSpcReduction="10000"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733" dirty="0"/>
              <a:t>Sur </a:t>
            </a:r>
            <a:r>
              <a:rPr lang="en-US" sz="3733" dirty="0" err="1"/>
              <a:t>l’horloge</a:t>
            </a:r>
            <a:r>
              <a:rPr lang="en-US" sz="3733" dirty="0"/>
              <a:t> </a:t>
            </a:r>
            <a:r>
              <a:rPr lang="en-US" sz="3733" dirty="0" err="1"/>
              <a:t>bleue</a:t>
            </a:r>
            <a:r>
              <a:rPr lang="en-US" sz="3733" dirty="0"/>
              <a:t>, il </a:t>
            </a:r>
            <a:r>
              <a:rPr lang="en-US" sz="3733" dirty="0" err="1"/>
              <a:t>est</a:t>
            </a:r>
            <a:r>
              <a:rPr lang="en-US" sz="3733" dirty="0"/>
              <a:t>…</a:t>
            </a:r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733" dirty="0"/>
              <a:t>Sur </a:t>
            </a:r>
            <a:r>
              <a:rPr lang="en-US" sz="3733" dirty="0" err="1"/>
              <a:t>l’horloge</a:t>
            </a:r>
            <a:r>
              <a:rPr lang="en-US" sz="3733" dirty="0"/>
              <a:t> orange, il </a:t>
            </a:r>
            <a:r>
              <a:rPr lang="en-US" sz="3733" dirty="0" err="1"/>
              <a:t>est</a:t>
            </a:r>
            <a:r>
              <a:rPr lang="en-US" sz="3733" dirty="0"/>
              <a:t>…</a:t>
            </a:r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733" dirty="0"/>
              <a:t>Sur </a:t>
            </a:r>
            <a:r>
              <a:rPr lang="en-US" sz="3733" dirty="0" err="1"/>
              <a:t>l’horloge</a:t>
            </a:r>
            <a:r>
              <a:rPr lang="en-US" sz="3733" dirty="0"/>
              <a:t> rose,   il </a:t>
            </a:r>
            <a:r>
              <a:rPr lang="en-US" sz="3733" dirty="0" err="1"/>
              <a:t>est</a:t>
            </a:r>
            <a:r>
              <a:rPr lang="en-US" sz="3733" dirty="0"/>
              <a:t>…</a:t>
            </a:r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3733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15729" r="15729"/>
          <a:stretch/>
        </p:blipFill>
        <p:spPr bwMode="auto">
          <a:xfrm>
            <a:off x="5311702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fr-FR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60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DA387702-E7C9-63F8-3B8A-78988E6185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01496" y="5745141"/>
            <a:ext cx="1892998" cy="1064812"/>
          </a:xfrm>
          <a:prstGeom prst="rect">
            <a:avLst/>
          </a:prstGeom>
        </p:spPr>
      </p:pic>
      <p:graphicFrame>
        <p:nvGraphicFramePr>
          <p:cNvPr id="6" name="Diagramme 16">
            <a:extLst>
              <a:ext uri="{FF2B5EF4-FFF2-40B4-BE49-F238E27FC236}">
                <a16:creationId xmlns:a16="http://schemas.microsoft.com/office/drawing/2014/main" id="{2CE0A37A-4E8C-2239-DCA9-21F7704D43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63828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2440579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7611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C2F0035-4D67-7EB1-EB62-7E8019A47348}"/>
              </a:ext>
            </a:extLst>
          </p:cNvPr>
          <p:cNvSpPr txBox="1"/>
          <p:nvPr/>
        </p:nvSpPr>
        <p:spPr>
          <a:xfrm>
            <a:off x="477981" y="2383192"/>
            <a:ext cx="610688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hlinkClick r:id="rId3"/>
              </a:rPr>
              <a:t>https://create.kahoot.it/details/9b223e73-5b4a-4e01-9f79-a6ef97264937</a:t>
            </a:r>
            <a:endParaRPr lang="fr-FR" sz="1800" dirty="0"/>
          </a:p>
          <a:p>
            <a:endParaRPr lang="fr-FR" sz="1800" dirty="0"/>
          </a:p>
          <a:p>
            <a:r>
              <a:rPr lang="fr-FR" sz="1800" dirty="0">
                <a:hlinkClick r:id="rId4"/>
              </a:rPr>
              <a:t>https://create.kahoot.it/details/62d4f7a9-ebd1-4c19-9976-8048ff5976da</a:t>
            </a:r>
            <a:endParaRPr lang="fr-FR" sz="1800" dirty="0"/>
          </a:p>
          <a:p>
            <a:pPr marL="0" indent="0">
              <a:buNone/>
            </a:pPr>
            <a:endParaRPr lang="fr-FR" sz="1800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marL="0" indent="0">
              <a:buNone/>
            </a:pPr>
            <a:r>
              <a:rPr lang="fr-FR" sz="18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https://play.kahoot.it/v2/?quizId=5ac23dab-2703-4d8b-a7bf-66fbb1494464</a:t>
            </a:r>
            <a:endParaRPr lang="fr-F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me 16">
            <a:extLst>
              <a:ext uri="{FF2B5EF4-FFF2-40B4-BE49-F238E27FC236}">
                <a16:creationId xmlns:a16="http://schemas.microsoft.com/office/drawing/2014/main" id="{A0F12540-D59C-3CF4-CD60-17AB955600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63828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57881672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81311E39-1595-CEB2-9763-E61D5EC40EF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84649" y="397369"/>
            <a:ext cx="2016679" cy="1134382"/>
          </a:xfrm>
          <a:prstGeom prst="rect">
            <a:avLst/>
          </a:prstGeom>
        </p:spPr>
      </p:pic>
      <p:graphicFrame>
        <p:nvGraphicFramePr>
          <p:cNvPr id="8" name="Diagramme 16">
            <a:extLst>
              <a:ext uri="{FF2B5EF4-FFF2-40B4-BE49-F238E27FC236}">
                <a16:creationId xmlns:a16="http://schemas.microsoft.com/office/drawing/2014/main" id="{F62269A6-70EB-01B6-DD57-58802865E0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638288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31786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des horaires </a:t>
            </a:r>
          </a:p>
          <a:p>
            <a:pPr algn="ctr"/>
            <a:r>
              <a:rPr lang="fr-FR" sz="2800" dirty="0">
                <a:solidFill>
                  <a:schemeClr val="tx2"/>
                </a:solidFill>
              </a:rPr>
              <a:t>et des matières scolaires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6976593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BC2480-32DA-7A9B-FE10-AAB7CBB9D26E}"/>
              </a:ext>
            </a:extLst>
          </p:cNvPr>
          <p:cNvSpPr/>
          <p:nvPr/>
        </p:nvSpPr>
        <p:spPr>
          <a:xfrm>
            <a:off x="4555965" y="5610282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6C7D4C1-EC3E-7E45-7F05-ECDE77789F6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23676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56004D-0D96-53D1-FBF7-65A444AEA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67215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24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Refrain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Ramenez la coupe à la maison</a:t>
            </a:r>
            <a:br>
              <a:rPr lang="fr-FR" sz="2400" dirty="0"/>
            </a:b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Allez les bleus, allez</a:t>
            </a:r>
            <a:br>
              <a:rPr lang="fr-FR" sz="2400" dirty="0"/>
            </a:b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20 ans après c'est le moment</a:t>
            </a:r>
            <a:br>
              <a:rPr lang="fr-FR" sz="2400" dirty="0"/>
            </a:b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Allez les bleus, allez</a:t>
            </a:r>
            <a:br>
              <a:rPr lang="fr-FR" sz="2400" dirty="0"/>
            </a:b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Ramenez la coupe à la maison</a:t>
            </a:r>
            <a:br>
              <a:rPr lang="fr-FR" sz="2400" dirty="0"/>
            </a:b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Allez les bleus, allez</a:t>
            </a:r>
            <a:br>
              <a:rPr lang="fr-FR" sz="2400" dirty="0"/>
            </a:b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20 ans après </a:t>
            </a:r>
            <a:r>
              <a:rPr lang="fr-FR" sz="2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on</a:t>
            </a: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est champions</a:t>
            </a:r>
            <a:br>
              <a:rPr lang="fr-FR" sz="2400" dirty="0"/>
            </a:b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Allez les bleus, allez</a:t>
            </a:r>
            <a:endParaRPr lang="fr-FR" sz="2400" dirty="0"/>
          </a:p>
        </p:txBody>
      </p:sp>
      <p:pic>
        <p:nvPicPr>
          <p:cNvPr id="6" name="Média en ligne 5" title="VEGEDREAM - RAMENEZ LA COUPE A LA MAISON">
            <a:hlinkClick r:id="" action="ppaction://media"/>
            <a:extLst>
              <a:ext uri="{FF2B5EF4-FFF2-40B4-BE49-F238E27FC236}">
                <a16:creationId xmlns:a16="http://schemas.microsoft.com/office/drawing/2014/main" id="{8B682AC1-4B64-0316-C4F8-EF8ACC809A6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514030" y="2430584"/>
            <a:ext cx="6086317" cy="34387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38DA388-64CE-70A9-A166-21CEAE8E9478}"/>
              </a:ext>
            </a:extLst>
          </p:cNvPr>
          <p:cNvSpPr/>
          <p:nvPr/>
        </p:nvSpPr>
        <p:spPr>
          <a:xfrm>
            <a:off x="2586892" y="5080000"/>
            <a:ext cx="422031" cy="3907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436A405-572C-B2A0-EF76-AD634AAEF7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988647"/>
            <a:ext cx="9134231" cy="702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Parler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nous</a:t>
            </a:r>
            <a:r>
              <a:rPr lang="en-US" sz="3067" dirty="0">
                <a:latin typeface="+mj-lt"/>
                <a:ea typeface="+mj-ea"/>
                <a:cs typeface="+mj-cs"/>
              </a:rPr>
              <a:t> 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12294" name="Picture 6" descr="world cup win Sticker by Traveloka">
            <a:extLst>
              <a:ext uri="{FF2B5EF4-FFF2-40B4-BE49-F238E27FC236}">
                <a16:creationId xmlns:a16="http://schemas.microsoft.com/office/drawing/2014/main" id="{26C8A8DF-4F05-3525-8157-E9052DAF3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3385" y="-14532"/>
            <a:ext cx="2362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E34264CB-7CEC-FE24-183A-C1E7EFD40563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01496" y="5745141"/>
            <a:ext cx="1892998" cy="1064812"/>
          </a:xfrm>
          <a:prstGeom prst="rect">
            <a:avLst/>
          </a:prstGeom>
        </p:spPr>
      </p:pic>
      <p:graphicFrame>
        <p:nvGraphicFramePr>
          <p:cNvPr id="5" name="Diagramme 16">
            <a:extLst>
              <a:ext uri="{FF2B5EF4-FFF2-40B4-BE49-F238E27FC236}">
                <a16:creationId xmlns:a16="http://schemas.microsoft.com/office/drawing/2014/main" id="{7299B1F0-A181-29CC-3F2A-4AD1428D3B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957522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17875743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3EF322-4040-0AAA-EFA7-3355721D4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6375400" cy="1151060"/>
          </a:xfrm>
        </p:spPr>
        <p:txBody>
          <a:bodyPr>
            <a:normAutofit/>
          </a:bodyPr>
          <a:lstStyle/>
          <a:p>
            <a:r>
              <a:rPr lang="fr-FR" sz="3000" b="1" dirty="0"/>
              <a:t>VIII. Grammaire : </a:t>
            </a:r>
            <a:r>
              <a:rPr lang="fr-FR" sz="3000" dirty="0"/>
              <a:t>le pronom sujet « on » 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C853781C-E722-9F9E-DC11-16BFBAF8C8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3514347"/>
              </p:ext>
            </p:extLst>
          </p:nvPr>
        </p:nvGraphicFramePr>
        <p:xfrm>
          <a:off x="220783" y="1763879"/>
          <a:ext cx="7113842" cy="22683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13842">
                  <a:extLst>
                    <a:ext uri="{9D8B030D-6E8A-4147-A177-3AD203B41FA5}">
                      <a16:colId xmlns:a16="http://schemas.microsoft.com/office/drawing/2014/main" val="2484991963"/>
                    </a:ext>
                  </a:extLst>
                </a:gridCol>
              </a:tblGrid>
              <a:tr h="522453">
                <a:tc>
                  <a:txBody>
                    <a:bodyPr/>
                    <a:lstStyle/>
                    <a:p>
                      <a:r>
                        <a:rPr lang="fr-FR" sz="2000" dirty="0"/>
                        <a:t>Le matin,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on</a:t>
                      </a:r>
                      <a:r>
                        <a:rPr lang="fr-FR" sz="2000" dirty="0"/>
                        <a:t> a cours de huit heures et quart à midi dix.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3658189"/>
                  </a:ext>
                </a:extLst>
              </a:tr>
              <a:tr h="522453">
                <a:tc>
                  <a:txBody>
                    <a:bodyPr/>
                    <a:lstStyle/>
                    <a:p>
                      <a:r>
                        <a:rPr lang="fr-FR" sz="2000" dirty="0"/>
                        <a:t>L’après-midi,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on</a:t>
                      </a:r>
                      <a:r>
                        <a:rPr lang="fr-FR" sz="2000" dirty="0"/>
                        <a:t> commence à une heure et demie.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320049"/>
                  </a:ext>
                </a:extLst>
              </a:tr>
              <a:tr h="52245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On</a:t>
                      </a:r>
                      <a:r>
                        <a:rPr lang="fr-FR" sz="2000" dirty="0"/>
                        <a:t> termine les cours à quatre heures vingt.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699425"/>
                  </a:ext>
                </a:extLst>
              </a:tr>
              <a:tr h="522453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On = Nous 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(Nino, Aïcha, Léonie, Lucas) en langage </a:t>
                      </a:r>
                      <a:r>
                        <a:rPr lang="fr-FR" sz="2000" b="0" u="sng" dirty="0">
                          <a:solidFill>
                            <a:schemeClr val="tx1"/>
                          </a:solidFill>
                        </a:rPr>
                        <a:t>oral familier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« </a:t>
                      </a:r>
                      <a:r>
                        <a:rPr lang="fr-FR" sz="2000" b="1" dirty="0">
                          <a:solidFill>
                            <a:srgbClr val="FF0000"/>
                          </a:solidFill>
                        </a:rPr>
                        <a:t>On 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» suit la conjugaison de </a:t>
                      </a:r>
                      <a:r>
                        <a:rPr lang="fr-FR" sz="2000" b="1" dirty="0">
                          <a:solidFill>
                            <a:schemeClr val="tx1"/>
                          </a:solidFill>
                        </a:rPr>
                        <a:t>il/elle - </a:t>
                      </a:r>
                      <a:r>
                        <a:rPr lang="fr-FR" sz="2000" b="1" dirty="0">
                          <a:solidFill>
                            <a:srgbClr val="FF0000"/>
                          </a:solidFill>
                        </a:rPr>
                        <a:t>3</a:t>
                      </a:r>
                      <a:r>
                        <a:rPr lang="fr-FR" sz="2000" b="1" baseline="30000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lang="fr-FR" sz="2000" b="1" dirty="0">
                          <a:solidFill>
                            <a:srgbClr val="FF0000"/>
                          </a:solidFill>
                        </a:rPr>
                        <a:t> pers. singulier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894932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B76AE73-2A06-0332-8994-1CDB9F8AAD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58"/>
          <a:stretch/>
        </p:blipFill>
        <p:spPr>
          <a:xfrm>
            <a:off x="7604369" y="953476"/>
            <a:ext cx="4578408" cy="590452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F87ADD6-84A3-2CF6-B048-E41F87378A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801" y="4277116"/>
            <a:ext cx="5359399" cy="240707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010A1BB-7A22-2527-F95A-C501E9511282}"/>
              </a:ext>
            </a:extLst>
          </p:cNvPr>
          <p:cNvSpPr/>
          <p:nvPr/>
        </p:nvSpPr>
        <p:spPr>
          <a:xfrm>
            <a:off x="220783" y="3343028"/>
            <a:ext cx="7133493" cy="6975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Relisez le dialogue. « </a:t>
            </a:r>
            <a:r>
              <a:rPr lang="fr-FR" dirty="0">
                <a:solidFill>
                  <a:srgbClr val="FF0000"/>
                </a:solidFill>
              </a:rPr>
              <a:t>On</a:t>
            </a:r>
            <a:r>
              <a:rPr lang="fr-FR" dirty="0"/>
              <a:t> » représente qui ?</a:t>
            </a:r>
          </a:p>
          <a:p>
            <a:pPr algn="ctr"/>
            <a:r>
              <a:rPr lang="fr-FR" dirty="0"/>
              <a:t>Qu’est ce que vous remarquez sur l’accord du verbe ?</a:t>
            </a:r>
          </a:p>
        </p:txBody>
      </p:sp>
      <p:graphicFrame>
        <p:nvGraphicFramePr>
          <p:cNvPr id="5" name="Diagramme 16">
            <a:extLst>
              <a:ext uri="{FF2B5EF4-FFF2-40B4-BE49-F238E27FC236}">
                <a16:creationId xmlns:a16="http://schemas.microsoft.com/office/drawing/2014/main" id="{91959D1E-BE2F-5484-8930-17BDF23362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366897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7231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4C59DF-0FAE-A83D-014C-DC361C91C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Transcription</a:t>
            </a:r>
          </a:p>
        </p:txBody>
      </p:sp>
      <p:pic>
        <p:nvPicPr>
          <p:cNvPr id="4" name="Image 5">
            <a:extLst>
              <a:ext uri="{FF2B5EF4-FFF2-40B4-BE49-F238E27FC236}">
                <a16:creationId xmlns:a16="http://schemas.microsoft.com/office/drawing/2014/main" id="{56743DA3-C3DA-50FE-BC96-520926EEE6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458"/>
          <a:stretch/>
        </p:blipFill>
        <p:spPr>
          <a:xfrm>
            <a:off x="5637700" y="586549"/>
            <a:ext cx="4052881" cy="6080650"/>
          </a:xfrm>
          <a:prstGeom prst="rect">
            <a:avLst/>
          </a:prstGeom>
        </p:spPr>
      </p:pic>
      <p:graphicFrame>
        <p:nvGraphicFramePr>
          <p:cNvPr id="3" name="Diagramme 16">
            <a:extLst>
              <a:ext uri="{FF2B5EF4-FFF2-40B4-BE49-F238E27FC236}">
                <a16:creationId xmlns:a16="http://schemas.microsoft.com/office/drawing/2014/main" id="{8E87B1F2-56E2-885E-A9D8-818ED95CE4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366897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340413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e Verbe Etre - Lessons - Blendspace">
            <a:extLst>
              <a:ext uri="{FF2B5EF4-FFF2-40B4-BE49-F238E27FC236}">
                <a16:creationId xmlns:a16="http://schemas.microsoft.com/office/drawing/2014/main" id="{4D290F96-AC29-4111-CCFE-A6BF1235EFC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56" b="19798"/>
          <a:stretch/>
        </p:blipFill>
        <p:spPr bwMode="auto">
          <a:xfrm>
            <a:off x="777875" y="671603"/>
            <a:ext cx="10715253" cy="550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2DADBE64-170D-567C-EC68-595C75AD12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791" y="475304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mp3-output-ttsfree(dot)com (64)">
            <a:hlinkClick r:id="" action="ppaction://media"/>
            <a:extLst>
              <a:ext uri="{FF2B5EF4-FFF2-40B4-BE49-F238E27FC236}">
                <a16:creationId xmlns:a16="http://schemas.microsoft.com/office/drawing/2014/main" id="{328B5EFF-6967-0004-7ECD-1A8E4F67A8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3878" y="1951976"/>
            <a:ext cx="523745" cy="523745"/>
          </a:xfrm>
          <a:prstGeom prst="rect">
            <a:avLst/>
          </a:prstGeom>
        </p:spPr>
      </p:pic>
      <p:pic>
        <p:nvPicPr>
          <p:cNvPr id="5" name="mp3-output-ttsfree(dot)com (65)">
            <a:hlinkClick r:id="" action="ppaction://media"/>
            <a:extLst>
              <a:ext uri="{FF2B5EF4-FFF2-40B4-BE49-F238E27FC236}">
                <a16:creationId xmlns:a16="http://schemas.microsoft.com/office/drawing/2014/main" id="{9FF9DCE9-2845-2172-0D57-94D0C9A8F79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32433" y="1951976"/>
            <a:ext cx="523745" cy="523745"/>
          </a:xfrm>
          <a:prstGeom prst="rect">
            <a:avLst/>
          </a:prstGeom>
        </p:spPr>
      </p:pic>
      <p:graphicFrame>
        <p:nvGraphicFramePr>
          <p:cNvPr id="6" name="Diagramme 16">
            <a:extLst>
              <a:ext uri="{FF2B5EF4-FFF2-40B4-BE49-F238E27FC236}">
                <a16:creationId xmlns:a16="http://schemas.microsoft.com/office/drawing/2014/main" id="{0C5097B7-726F-F27A-7F83-96B992BECF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366897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42217530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B309E9D-EDD6-DF78-A4FE-644DE32CA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8 p.56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3589358-DCD7-AE2A-E5AD-DB51C596E1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666174" y="1675227"/>
            <a:ext cx="8859652" cy="4394199"/>
          </a:xfrm>
          <a:prstGeom prst="rect">
            <a:avLst/>
          </a:prstGeom>
        </p:spPr>
      </p:pic>
      <p:pic>
        <p:nvPicPr>
          <p:cNvPr id="4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C2898B8C-A8C3-1FA6-6792-16801D3ACC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852699"/>
            <a:ext cx="1771028" cy="996203"/>
          </a:xfrm>
          <a:prstGeom prst="rect">
            <a:avLst/>
          </a:prstGeom>
        </p:spPr>
      </p:pic>
      <p:graphicFrame>
        <p:nvGraphicFramePr>
          <p:cNvPr id="6" name="Diagramme 16">
            <a:extLst>
              <a:ext uri="{FF2B5EF4-FFF2-40B4-BE49-F238E27FC236}">
                <a16:creationId xmlns:a16="http://schemas.microsoft.com/office/drawing/2014/main" id="{AE45A7B9-DE03-9C9F-18AA-E94DCD5977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366897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12156997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6DFF51-F03D-AD6E-49C2-CA77E7E20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Transforme les phrases en utilisant « on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A4EC39-EF0F-D7BF-5773-C5120582A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Nous allons au terrain de foot.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Nous aimons les maths.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Nous n’avons pas cours le samedi matin.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Nous ne sommes pas coréens, nous sommes vietnamiens !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Gia Bao, </a:t>
            </a:r>
            <a:r>
              <a:rPr lang="fr-FR" dirty="0" err="1"/>
              <a:t>Phuc</a:t>
            </a:r>
            <a:r>
              <a:rPr lang="fr-FR" dirty="0"/>
              <a:t> et moi, nous faisons de la natation le matin.</a:t>
            </a:r>
          </a:p>
        </p:txBody>
      </p:sp>
      <p:pic>
        <p:nvPicPr>
          <p:cNvPr id="5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B38B898-FAC0-134F-A56E-A930EA70DC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5880567"/>
            <a:ext cx="1721484" cy="968335"/>
          </a:xfrm>
          <a:prstGeom prst="rect">
            <a:avLst/>
          </a:prstGeom>
        </p:spPr>
      </p:pic>
      <p:graphicFrame>
        <p:nvGraphicFramePr>
          <p:cNvPr id="6" name="Diagramme 16">
            <a:extLst>
              <a:ext uri="{FF2B5EF4-FFF2-40B4-BE49-F238E27FC236}">
                <a16:creationId xmlns:a16="http://schemas.microsoft.com/office/drawing/2014/main" id="{54B59D52-DA33-6A72-C4B4-0F9C30AD6E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366897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2418745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6094875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me 16">
            <a:extLst>
              <a:ext uri="{FF2B5EF4-FFF2-40B4-BE49-F238E27FC236}">
                <a16:creationId xmlns:a16="http://schemas.microsoft.com/office/drawing/2014/main" id="{FF5D2709-CF44-F038-28BA-BDB6860320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681950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DB27589-C175-D246-B29B-98CD5364B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10 p.57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A616C72-FC7D-B7A3-090B-9932496538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6553" y="643466"/>
            <a:ext cx="3769078" cy="5959019"/>
          </a:xfrm>
          <a:prstGeom prst="rect">
            <a:avLst/>
          </a:prstGeom>
        </p:spPr>
      </p:pic>
      <p:pic>
        <p:nvPicPr>
          <p:cNvPr id="4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A477CA31-F141-2EB6-EF3C-3A2C8F8EFE5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889665"/>
            <a:ext cx="1721484" cy="968335"/>
          </a:xfrm>
          <a:prstGeom prst="rect">
            <a:avLst/>
          </a:prstGeom>
        </p:spPr>
      </p:pic>
      <p:graphicFrame>
        <p:nvGraphicFramePr>
          <p:cNvPr id="6" name="Diagramme 16">
            <a:extLst>
              <a:ext uri="{FF2B5EF4-FFF2-40B4-BE49-F238E27FC236}">
                <a16:creationId xmlns:a16="http://schemas.microsoft.com/office/drawing/2014/main" id="{67482CAC-0AE3-B782-D802-3A6BEB3A43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366897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74680787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  <p:graphicFrame>
        <p:nvGraphicFramePr>
          <p:cNvPr id="4" name="Diagramme 16">
            <a:extLst>
              <a:ext uri="{FF2B5EF4-FFF2-40B4-BE49-F238E27FC236}">
                <a16:creationId xmlns:a16="http://schemas.microsoft.com/office/drawing/2014/main" id="{AF049F40-705F-9602-781E-26E6767AAA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366897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6965760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56004D-0D96-53D1-FBF7-65A444AEA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67215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24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Refrain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Ramenez la coupe à la maison</a:t>
            </a:r>
            <a:br>
              <a:rPr lang="fr-FR" sz="2400" dirty="0"/>
            </a:b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Allez les bleus, allez</a:t>
            </a:r>
            <a:br>
              <a:rPr lang="fr-FR" sz="2400" dirty="0"/>
            </a:b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20 ans après c'est le moment</a:t>
            </a:r>
            <a:br>
              <a:rPr lang="fr-FR" sz="2400" dirty="0"/>
            </a:b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Allez les bleus, allez</a:t>
            </a:r>
            <a:br>
              <a:rPr lang="fr-FR" sz="2400" dirty="0"/>
            </a:b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Ramenez la coupe à la maison</a:t>
            </a:r>
            <a:br>
              <a:rPr lang="fr-FR" sz="2400" dirty="0"/>
            </a:b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Allez les bleus, allez</a:t>
            </a:r>
            <a:br>
              <a:rPr lang="fr-FR" sz="2400" dirty="0"/>
            </a:b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20 ans après </a:t>
            </a:r>
            <a:r>
              <a:rPr lang="fr-FR" sz="2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on</a:t>
            </a: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est champions</a:t>
            </a:r>
            <a:br>
              <a:rPr lang="fr-FR" sz="2400" dirty="0"/>
            </a:b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Allez les bleus, allez</a:t>
            </a:r>
            <a:endParaRPr lang="fr-FR" sz="2400" dirty="0"/>
          </a:p>
        </p:txBody>
      </p:sp>
      <p:pic>
        <p:nvPicPr>
          <p:cNvPr id="6" name="Média en ligne 5" title="VEGEDREAM - RAMENEZ LA COUPE A LA MAISON">
            <a:hlinkClick r:id="" action="ppaction://media"/>
            <a:extLst>
              <a:ext uri="{FF2B5EF4-FFF2-40B4-BE49-F238E27FC236}">
                <a16:creationId xmlns:a16="http://schemas.microsoft.com/office/drawing/2014/main" id="{8B682AC1-4B64-0316-C4F8-EF8ACC809A6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514030" y="2430584"/>
            <a:ext cx="6086317" cy="34387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38DA388-64CE-70A9-A166-21CEAE8E9478}"/>
              </a:ext>
            </a:extLst>
          </p:cNvPr>
          <p:cNvSpPr/>
          <p:nvPr/>
        </p:nvSpPr>
        <p:spPr>
          <a:xfrm>
            <a:off x="2586892" y="5080000"/>
            <a:ext cx="422031" cy="3907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436A405-572C-B2A0-EF76-AD634AAEF7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988647"/>
            <a:ext cx="9134231" cy="702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Parler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nous </a:t>
            </a:r>
          </a:p>
        </p:txBody>
      </p:sp>
      <p:pic>
        <p:nvPicPr>
          <p:cNvPr id="12294" name="Picture 6" descr="world cup win Sticker by Traveloka">
            <a:extLst>
              <a:ext uri="{FF2B5EF4-FFF2-40B4-BE49-F238E27FC236}">
                <a16:creationId xmlns:a16="http://schemas.microsoft.com/office/drawing/2014/main" id="{26C8A8DF-4F05-3525-8157-E9052DAF3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3385" y="-14532"/>
            <a:ext cx="2362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C9F72D92-8B92-B835-023C-5CF0A946B2F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01496" y="5745141"/>
            <a:ext cx="1892998" cy="1064812"/>
          </a:xfrm>
          <a:prstGeom prst="rect">
            <a:avLst/>
          </a:prstGeom>
        </p:spPr>
      </p:pic>
      <p:graphicFrame>
        <p:nvGraphicFramePr>
          <p:cNvPr id="5" name="Diagramme 16">
            <a:extLst>
              <a:ext uri="{FF2B5EF4-FFF2-40B4-BE49-F238E27FC236}">
                <a16:creationId xmlns:a16="http://schemas.microsoft.com/office/drawing/2014/main" id="{28FB5C0B-20D9-C359-7EC6-837EB5356B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366897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15182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7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73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08639B0-4968-504F-7A62-3A0DE3C580B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84649" y="397369"/>
            <a:ext cx="2016679" cy="1134382"/>
          </a:xfrm>
          <a:prstGeom prst="rect">
            <a:avLst/>
          </a:prstGeom>
        </p:spPr>
      </p:pic>
      <p:graphicFrame>
        <p:nvGraphicFramePr>
          <p:cNvPr id="8" name="Diagramme 16">
            <a:extLst>
              <a:ext uri="{FF2B5EF4-FFF2-40B4-BE49-F238E27FC236}">
                <a16:creationId xmlns:a16="http://schemas.microsoft.com/office/drawing/2014/main" id="{4066B048-35A6-94FB-E42D-FD926639E8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366897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76538046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IX</a:t>
            </a:r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CF0B0BB-3459-E6B5-A187-8E2F03FF8A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5748" y="1667106"/>
            <a:ext cx="6085664" cy="3264397"/>
          </a:xfrm>
          <a:prstGeom prst="rect">
            <a:avLst/>
          </a:prstGeom>
        </p:spPr>
      </p:pic>
      <p:pic>
        <p:nvPicPr>
          <p:cNvPr id="6" name="EXPLORE_1_LE_PISTE081">
            <a:hlinkClick r:id="" action="ppaction://media"/>
            <a:extLst>
              <a:ext uri="{FF2B5EF4-FFF2-40B4-BE49-F238E27FC236}">
                <a16:creationId xmlns:a16="http://schemas.microsoft.com/office/drawing/2014/main" id="{86ED1F7C-F17F-F11D-3CF6-D606F58FF5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33783" y="2766060"/>
            <a:ext cx="662940" cy="662940"/>
          </a:xfrm>
          <a:prstGeom prst="rect">
            <a:avLst/>
          </a:prstGeom>
        </p:spPr>
      </p:pic>
      <p:pic>
        <p:nvPicPr>
          <p:cNvPr id="7" name="EXPLORE_1_LE_PISTE082">
            <a:hlinkClick r:id="" action="ppaction://media"/>
            <a:extLst>
              <a:ext uri="{FF2B5EF4-FFF2-40B4-BE49-F238E27FC236}">
                <a16:creationId xmlns:a16="http://schemas.microsoft.com/office/drawing/2014/main" id="{7F7DDAC8-43A8-D946-64C6-E2DBEDEAD03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06396" y="3543979"/>
            <a:ext cx="662939" cy="662939"/>
          </a:xfrm>
          <a:prstGeom prst="rect">
            <a:avLst/>
          </a:prstGeom>
        </p:spPr>
      </p:pic>
      <p:graphicFrame>
        <p:nvGraphicFramePr>
          <p:cNvPr id="4" name="Diagramme 16">
            <a:extLst>
              <a:ext uri="{FF2B5EF4-FFF2-40B4-BE49-F238E27FC236}">
                <a16:creationId xmlns:a16="http://schemas.microsoft.com/office/drawing/2014/main" id="{AA7DEABE-4173-81E2-A07B-042C3C6563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453234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8" name="Diagramme 16">
            <a:extLst>
              <a:ext uri="{FF2B5EF4-FFF2-40B4-BE49-F238E27FC236}">
                <a16:creationId xmlns:a16="http://schemas.microsoft.com/office/drawing/2014/main" id="{CAFD71FE-07AA-4E7A-7238-1B628CF3E7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28924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Name school subjects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Use “on”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Tell the time</a:t>
            </a:r>
          </a:p>
          <a:p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X.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parler </a:t>
            </a:r>
            <a:r>
              <a:rPr lang="fr-FR" sz="3200" dirty="0">
                <a:solidFill>
                  <a:schemeClr val="tx1"/>
                </a:solidFill>
              </a:rPr>
              <a:t>de mon emploi du temps idéal.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C905A0F-CAB0-4462-72A7-1A31606167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307" y="1231470"/>
            <a:ext cx="5056769" cy="151494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047BF14-661A-AFDE-2674-FD582CAF87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307" y="4178475"/>
            <a:ext cx="4880947" cy="1010940"/>
          </a:xfrm>
          <a:prstGeom prst="rect">
            <a:avLst/>
          </a:prstGeom>
        </p:spPr>
      </p:pic>
      <p:graphicFrame>
        <p:nvGraphicFramePr>
          <p:cNvPr id="9" name="Diagramme 16">
            <a:extLst>
              <a:ext uri="{FF2B5EF4-FFF2-40B4-BE49-F238E27FC236}">
                <a16:creationId xmlns:a16="http://schemas.microsoft.com/office/drawing/2014/main" id="{915F3933-8869-3A50-BFC2-6A38D394C4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680400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00641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8167610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7" name="Diagramme 16">
            <a:extLst>
              <a:ext uri="{FF2B5EF4-FFF2-40B4-BE49-F238E27FC236}">
                <a16:creationId xmlns:a16="http://schemas.microsoft.com/office/drawing/2014/main" id="{9D1CD925-C8CC-C652-D8CF-24FA58B6CC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681950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Naming</a:t>
            </a:r>
            <a:r>
              <a:rPr lang="fr-FR" sz="3200" b="1" dirty="0"/>
              <a:t> </a:t>
            </a:r>
            <a:r>
              <a:rPr lang="fr-FR" sz="3200" b="1" dirty="0" err="1"/>
              <a:t>school</a:t>
            </a:r>
            <a:r>
              <a:rPr lang="fr-FR" sz="3200" b="1" dirty="0"/>
              <a:t> </a:t>
            </a:r>
            <a:r>
              <a:rPr lang="fr-FR" sz="3200" b="1" dirty="0" err="1"/>
              <a:t>subjects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Using</a:t>
            </a:r>
            <a:r>
              <a:rPr lang="fr-FR" sz="3200" b="1" dirty="0">
                <a:ea typeface="UD Digi Kyokasho NK-R" panose="02020400000000000000" pitchFamily="18" charset="-128"/>
              </a:rPr>
              <a:t> the </a:t>
            </a:r>
            <a:r>
              <a:rPr lang="fr-FR" sz="3200" b="1" dirty="0" err="1">
                <a:ea typeface="UD Digi Kyokasho NK-R" panose="02020400000000000000" pitchFamily="18" charset="-128"/>
              </a:rPr>
              <a:t>pronoun</a:t>
            </a:r>
            <a:r>
              <a:rPr lang="fr-FR" sz="3200" b="1" dirty="0">
                <a:ea typeface="UD Digi Kyokasho NK-R" panose="02020400000000000000" pitchFamily="18" charset="-128"/>
              </a:rPr>
              <a:t> « on »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Telling</a:t>
            </a:r>
            <a:r>
              <a:rPr lang="fr-FR" sz="3200" b="1" dirty="0">
                <a:ea typeface="UD Digi Kyokasho NK-R" panose="02020400000000000000" pitchFamily="18" charset="-128"/>
              </a:rPr>
              <a:t> the time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82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8983" y="54505"/>
            <a:ext cx="4798423" cy="677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67" y="689866"/>
            <a:ext cx="4843167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 End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10" y="1789339"/>
            <a:ext cx="4951535" cy="4533594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200" dirty="0"/>
              <a:t>Dans le collège Jean Giono, </a:t>
            </a:r>
            <a:r>
              <a:rPr lang="fr-FR" sz="2200" dirty="0">
                <a:solidFill>
                  <a:srgbClr val="FF0000"/>
                </a:solidFill>
              </a:rPr>
              <a:t>il y a </a:t>
            </a:r>
            <a:r>
              <a:rPr lang="fr-FR" sz="2200" dirty="0"/>
              <a:t>deux</a:t>
            </a:r>
            <a:r>
              <a:rPr lang="fr-FR" sz="2200" dirty="0">
                <a:solidFill>
                  <a:srgbClr val="FF0000"/>
                </a:solidFill>
              </a:rPr>
              <a:t> bâtiments</a:t>
            </a:r>
            <a:r>
              <a:rPr lang="fr-FR" sz="2200" dirty="0"/>
              <a:t>,</a:t>
            </a:r>
            <a:r>
              <a:rPr lang="fr-FR" sz="2200" dirty="0">
                <a:solidFill>
                  <a:srgbClr val="FF0000"/>
                </a:solidFill>
              </a:rPr>
              <a:t> </a:t>
            </a:r>
            <a:r>
              <a:rPr lang="fr-FR" sz="2200" dirty="0"/>
              <a:t>un  </a:t>
            </a:r>
            <a:r>
              <a:rPr lang="fr-FR" sz="2200" dirty="0">
                <a:solidFill>
                  <a:srgbClr val="FF0000"/>
                </a:solidFill>
              </a:rPr>
              <a:t>terrain</a:t>
            </a:r>
            <a:r>
              <a:rPr lang="fr-FR" sz="2200" dirty="0"/>
              <a:t> de foot pour les cours d’EPS (</a:t>
            </a:r>
            <a:r>
              <a:rPr lang="fr-FR" sz="2200" dirty="0" err="1">
                <a:solidFill>
                  <a:srgbClr val="FF0000"/>
                </a:solidFill>
              </a:rPr>
              <a:t>Education</a:t>
            </a:r>
            <a:r>
              <a:rPr lang="fr-FR" sz="2200" dirty="0">
                <a:solidFill>
                  <a:srgbClr val="FF0000"/>
                </a:solidFill>
              </a:rPr>
              <a:t> Physique et Sportive</a:t>
            </a:r>
            <a:r>
              <a:rPr lang="fr-FR" sz="2200" dirty="0"/>
              <a:t>) et une </a:t>
            </a:r>
            <a:r>
              <a:rPr lang="fr-FR" sz="2200" dirty="0">
                <a:solidFill>
                  <a:srgbClr val="FF0000"/>
                </a:solidFill>
              </a:rPr>
              <a:t>cantine </a:t>
            </a:r>
            <a:r>
              <a:rPr lang="fr-FR" sz="2200" dirty="0"/>
              <a:t>pour déjeuner. Il y a aussi un CDI et des salles de SVT (</a:t>
            </a:r>
            <a:r>
              <a:rPr lang="fr-FR" sz="2200" dirty="0">
                <a:solidFill>
                  <a:srgbClr val="FF0000"/>
                </a:solidFill>
              </a:rPr>
              <a:t>Sciences de la vie et de la Terre</a:t>
            </a:r>
            <a:r>
              <a:rPr lang="fr-FR" sz="2200" dirty="0"/>
              <a:t>).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9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FD86B50F-00E1-D36D-D45C-FF11ADE765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1648"/>
          <a:stretch/>
        </p:blipFill>
        <p:spPr bwMode="auto">
          <a:xfrm>
            <a:off x="5678016" y="2285156"/>
            <a:ext cx="6281774" cy="3322156"/>
          </a:xfrm>
          <a:prstGeom prst="rect">
            <a:avLst/>
          </a:prstGeom>
          <a:noFill/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F66D217-32BE-0FEB-1629-97DDE6E49D3D}"/>
              </a:ext>
            </a:extLst>
          </p:cNvPr>
          <p:cNvSpPr/>
          <p:nvPr/>
        </p:nvSpPr>
        <p:spPr>
          <a:xfrm>
            <a:off x="2112620" y="3367099"/>
            <a:ext cx="3090003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C7C936-FFE1-B874-A852-3CE33CFD2889}"/>
              </a:ext>
            </a:extLst>
          </p:cNvPr>
          <p:cNvSpPr/>
          <p:nvPr/>
        </p:nvSpPr>
        <p:spPr>
          <a:xfrm>
            <a:off x="3676539" y="2103643"/>
            <a:ext cx="807173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424B3827-29DB-7291-76CA-269CA7803344}"/>
              </a:ext>
            </a:extLst>
          </p:cNvPr>
          <p:cNvSpPr/>
          <p:nvPr/>
        </p:nvSpPr>
        <p:spPr>
          <a:xfrm>
            <a:off x="232210" y="4041458"/>
            <a:ext cx="1029031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E658A686-0C0A-D8A0-F546-EC0C7738806F}"/>
              </a:ext>
            </a:extLst>
          </p:cNvPr>
          <p:cNvSpPr/>
          <p:nvPr/>
        </p:nvSpPr>
        <p:spPr>
          <a:xfrm>
            <a:off x="366852" y="5378011"/>
            <a:ext cx="3606057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BC54DBB-D949-AA96-1ACF-E4C8DCCDF114}"/>
              </a:ext>
            </a:extLst>
          </p:cNvPr>
          <p:cNvSpPr/>
          <p:nvPr/>
        </p:nvSpPr>
        <p:spPr>
          <a:xfrm>
            <a:off x="457212" y="2776208"/>
            <a:ext cx="1029031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3D090B7-675A-4FBF-71DE-9CAF9D96E541}"/>
              </a:ext>
            </a:extLst>
          </p:cNvPr>
          <p:cNvSpPr/>
          <p:nvPr/>
        </p:nvSpPr>
        <p:spPr>
          <a:xfrm>
            <a:off x="2041121" y="2761086"/>
            <a:ext cx="1029031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27469A-AB3A-DB7B-999A-108E6806274C}"/>
              </a:ext>
            </a:extLst>
          </p:cNvPr>
          <p:cNvSpPr/>
          <p:nvPr/>
        </p:nvSpPr>
        <p:spPr>
          <a:xfrm>
            <a:off x="2220328" y="4116855"/>
            <a:ext cx="939081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64FB3D3E-3F8D-39C9-A458-492AA0A760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84649" y="397369"/>
            <a:ext cx="2016679" cy="1134382"/>
          </a:xfrm>
          <a:prstGeom prst="rect">
            <a:avLst/>
          </a:prstGeom>
        </p:spPr>
      </p:pic>
      <p:graphicFrame>
        <p:nvGraphicFramePr>
          <p:cNvPr id="17" name="Diagramme 16">
            <a:extLst>
              <a:ext uri="{FF2B5EF4-FFF2-40B4-BE49-F238E27FC236}">
                <a16:creationId xmlns:a16="http://schemas.microsoft.com/office/drawing/2014/main" id="{58486814-B753-CD6C-D511-A3D27B1E5D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681950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4305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8" grpId="0" animBg="1"/>
      <p:bldP spid="19" grpId="0" animBg="1"/>
      <p:bldP spid="9" grpId="0" animBg="1"/>
      <p:bldP spid="11" grpId="0" animBg="1"/>
      <p:bldP spid="13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9594</TotalTime>
  <Words>6341</Words>
  <Application>Microsoft Office PowerPoint</Application>
  <PresentationFormat>Widescreen</PresentationFormat>
  <Paragraphs>1235</Paragraphs>
  <Slides>84</Slides>
  <Notes>15</Notes>
  <HiddenSlides>0</HiddenSlides>
  <MMClips>47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84</vt:i4>
      </vt:variant>
    </vt:vector>
  </HeadingPairs>
  <TitlesOfParts>
    <vt:vector size="98" baseType="lpstr">
      <vt:lpstr>ＭＳ Ｐゴシック</vt:lpstr>
      <vt:lpstr>UD Digi Kyokasho NK-R</vt:lpstr>
      <vt:lpstr>Arial</vt:lpstr>
      <vt:lpstr>Arial</vt:lpstr>
      <vt:lpstr>Avenir Next LT Pro</vt:lpstr>
      <vt:lpstr>Calibri</vt:lpstr>
      <vt:lpstr>Calibri Light</vt:lpstr>
      <vt:lpstr>Wingdings</vt:lpstr>
      <vt:lpstr>Office Theme</vt:lpstr>
      <vt:lpstr>Office Theme</vt:lpstr>
      <vt:lpstr>Thème Office</vt:lpstr>
      <vt:lpstr>Thème Office</vt:lpstr>
      <vt:lpstr>1_Thème Office</vt:lpstr>
      <vt:lpstr>Thème Office</vt:lpstr>
      <vt:lpstr>Rendez-vous à l’atelier vidéo</vt:lpstr>
      <vt:lpstr>PowerPoint Presentation</vt:lpstr>
      <vt:lpstr>Progress check Start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Progress check End</vt:lpstr>
      <vt:lpstr>Learning review</vt:lpstr>
      <vt:lpstr>II. Compréhension de texte (doc 1)</vt:lpstr>
      <vt:lpstr>Compréhension détaillée</vt:lpstr>
      <vt:lpstr>À la fin de la leçon…</vt:lpstr>
      <vt:lpstr>PowerPoint Presentation</vt:lpstr>
      <vt:lpstr>III. Grammaire : Inviter quelqu’un</vt:lpstr>
      <vt:lpstr>Le verbe ALLER</vt:lpstr>
      <vt:lpstr>LE 12 p.57</vt:lpstr>
      <vt:lpstr>LE 13 p.57</vt:lpstr>
      <vt:lpstr>Le verbe VENIR</vt:lpstr>
      <vt:lpstr>LE 15 p.57</vt:lpstr>
      <vt:lpstr>LE 16 p.57</vt:lpstr>
      <vt:lpstr>Pratique ton français ! </vt:lpstr>
      <vt:lpstr>Online activity</vt:lpstr>
      <vt:lpstr>PowerPoint Presentation</vt:lpstr>
      <vt:lpstr>Learning review</vt:lpstr>
      <vt:lpstr>À la fin de la leçon…</vt:lpstr>
      <vt:lpstr>PowerPoint Presentation</vt:lpstr>
      <vt:lpstr>IV. Grammaire : La préposition « à »</vt:lpstr>
      <vt:lpstr>Pratique ton français !</vt:lpstr>
      <vt:lpstr>LE 7 p.56</vt:lpstr>
      <vt:lpstr>Online activity</vt:lpstr>
      <vt:lpstr>PowerPoint Presentation</vt:lpstr>
      <vt:lpstr>Learning review</vt:lpstr>
      <vt:lpstr>V. Compréhension de texte (doc 2)</vt:lpstr>
      <vt:lpstr>Compréhension détaillée 2</vt:lpstr>
      <vt:lpstr>Transcription</vt:lpstr>
      <vt:lpstr>À la fin de la leçon…</vt:lpstr>
      <vt:lpstr>PowerPoint Presentation</vt:lpstr>
      <vt:lpstr>VI. Vocabulaire : les matières scolaires</vt:lpstr>
      <vt:lpstr>Les matières scolaires</vt:lpstr>
      <vt:lpstr>Complète les exercices</vt:lpstr>
      <vt:lpstr>Pratique ton français !</vt:lpstr>
      <vt:lpstr>LE 6 p.54</vt:lpstr>
      <vt:lpstr>Online activity</vt:lpstr>
      <vt:lpstr>PowerPoint Presentation</vt:lpstr>
      <vt:lpstr>Learning review</vt:lpstr>
      <vt:lpstr>À la fin de la leçon…</vt:lpstr>
      <vt:lpstr>PowerPoint Presentation</vt:lpstr>
      <vt:lpstr>Commençons par les moments de la journée </vt:lpstr>
      <vt:lpstr>PowerPoint Presentation</vt:lpstr>
      <vt:lpstr>VII. Vocabulaire : Indiquer l’heure</vt:lpstr>
      <vt:lpstr>PowerPoint Presentation</vt:lpstr>
      <vt:lpstr>La forme familière VS La forme officielle</vt:lpstr>
      <vt:lpstr>Demander et donner l’heure</vt:lpstr>
      <vt:lpstr>Complète les exercices</vt:lpstr>
      <vt:lpstr>LE 7 p.54</vt:lpstr>
      <vt:lpstr>Demander et dire l’heure : exercices</vt:lpstr>
      <vt:lpstr>PowerPoint Presentation</vt:lpstr>
      <vt:lpstr>PowerPoint Presentation</vt:lpstr>
      <vt:lpstr>PowerPoint Presentation</vt:lpstr>
      <vt:lpstr>Online activity</vt:lpstr>
      <vt:lpstr>Learning review</vt:lpstr>
      <vt:lpstr>À la fin de la leçon…</vt:lpstr>
      <vt:lpstr>Passons au point de grammaire : Parler de nous </vt:lpstr>
      <vt:lpstr>VIII. Grammaire : le pronom sujet « on » </vt:lpstr>
      <vt:lpstr>Transcription</vt:lpstr>
      <vt:lpstr>PowerPoint Presentation</vt:lpstr>
      <vt:lpstr>LE 8 p.56</vt:lpstr>
      <vt:lpstr>Transforme les phrases en utilisant « on »</vt:lpstr>
      <vt:lpstr>LE 10 p.57</vt:lpstr>
      <vt:lpstr>Online activity</vt:lpstr>
      <vt:lpstr>Revenons au point de grammaire : Parler de nous </vt:lpstr>
      <vt:lpstr>Learning review</vt:lpstr>
      <vt:lpstr>IX. Phonétique</vt:lpstr>
      <vt:lpstr>Practice your pronunciation !</vt:lpstr>
      <vt:lpstr>X.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159</cp:revision>
  <cp:lastPrinted>2023-11-13T00:50:31Z</cp:lastPrinted>
  <dcterms:created xsi:type="dcterms:W3CDTF">2023-01-09T10:56:41Z</dcterms:created>
  <dcterms:modified xsi:type="dcterms:W3CDTF">2024-01-12T07:57:36Z</dcterms:modified>
</cp:coreProperties>
</file>