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7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8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9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0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notesSlides/notesSlide11.xml" ContentType="application/vnd.openxmlformats-officedocument.presentationml.notesSlide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12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3"/>
  </p:notesMasterIdLst>
  <p:sldIdLst>
    <p:sldId id="256" r:id="rId7"/>
    <p:sldId id="272" r:id="rId8"/>
    <p:sldId id="314" r:id="rId9"/>
    <p:sldId id="1712" r:id="rId10"/>
    <p:sldId id="1714" r:id="rId11"/>
    <p:sldId id="1715" r:id="rId12"/>
    <p:sldId id="1716" r:id="rId13"/>
    <p:sldId id="276" r:id="rId14"/>
    <p:sldId id="346" r:id="rId15"/>
    <p:sldId id="277" r:id="rId16"/>
    <p:sldId id="260" r:id="rId17"/>
    <p:sldId id="1687" r:id="rId18"/>
    <p:sldId id="278" r:id="rId19"/>
    <p:sldId id="451" r:id="rId20"/>
    <p:sldId id="399" r:id="rId21"/>
    <p:sldId id="1688" r:id="rId22"/>
    <p:sldId id="1682" r:id="rId23"/>
    <p:sldId id="1689" r:id="rId24"/>
    <p:sldId id="1696" r:id="rId25"/>
    <p:sldId id="1690" r:id="rId26"/>
    <p:sldId id="1691" r:id="rId27"/>
    <p:sldId id="410" r:id="rId28"/>
    <p:sldId id="1692" r:id="rId29"/>
    <p:sldId id="411" r:id="rId30"/>
    <p:sldId id="1693" r:id="rId31"/>
    <p:sldId id="1588" r:id="rId32"/>
    <p:sldId id="1666" r:id="rId33"/>
    <p:sldId id="1695" r:id="rId34"/>
    <p:sldId id="1694" r:id="rId35"/>
    <p:sldId id="1600" r:id="rId36"/>
    <p:sldId id="1717" r:id="rId37"/>
    <p:sldId id="372" r:id="rId38"/>
    <p:sldId id="420" r:id="rId39"/>
    <p:sldId id="1697" r:id="rId40"/>
    <p:sldId id="421" r:id="rId41"/>
    <p:sldId id="1698" r:id="rId42"/>
    <p:sldId id="1699" r:id="rId43"/>
    <p:sldId id="1632" r:id="rId44"/>
    <p:sldId id="1603" r:id="rId45"/>
    <p:sldId id="306" r:id="rId46"/>
    <p:sldId id="1700" r:id="rId47"/>
    <p:sldId id="1701" r:id="rId48"/>
    <p:sldId id="1707" r:id="rId49"/>
    <p:sldId id="274" r:id="rId50"/>
    <p:sldId id="1704" r:id="rId51"/>
    <p:sldId id="1706" r:id="rId52"/>
    <p:sldId id="1710" r:id="rId53"/>
    <p:sldId id="1708" r:id="rId54"/>
    <p:sldId id="1705" r:id="rId55"/>
    <p:sldId id="308" r:id="rId56"/>
    <p:sldId id="301" r:id="rId57"/>
    <p:sldId id="270" r:id="rId58"/>
    <p:sldId id="1675" r:id="rId59"/>
    <p:sldId id="1709" r:id="rId60"/>
    <p:sldId id="1677" r:id="rId61"/>
    <p:sldId id="335" r:id="rId62"/>
    <p:sldId id="310" r:id="rId63"/>
    <p:sldId id="261" r:id="rId64"/>
    <p:sldId id="1711" r:id="rId65"/>
    <p:sldId id="271" r:id="rId66"/>
    <p:sldId id="342" r:id="rId67"/>
    <p:sldId id="262" r:id="rId68"/>
    <p:sldId id="263" r:id="rId69"/>
    <p:sldId id="264" r:id="rId70"/>
    <p:sldId id="265" r:id="rId71"/>
    <p:sldId id="343" r:id="rId7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75" d="100"/>
          <a:sy n="75" d="100"/>
        </p:scale>
        <p:origin x="375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6.xml"/><Relationship Id="rId3" Type="http://schemas.openxmlformats.org/officeDocument/2006/relationships/slide" Target="../slides/slide17.xml"/><Relationship Id="rId7" Type="http://schemas.openxmlformats.org/officeDocument/2006/relationships/slide" Target="../slides/slide26.xml"/><Relationship Id="rId2" Type="http://schemas.openxmlformats.org/officeDocument/2006/relationships/slide" Target="../slides/slide14.xml"/><Relationship Id="rId1" Type="http://schemas.openxmlformats.org/officeDocument/2006/relationships/slide" Target="../slides/slide4.xml"/><Relationship Id="rId6" Type="http://schemas.openxmlformats.org/officeDocument/2006/relationships/slide" Target="../slides/slide58.xml"/><Relationship Id="rId5" Type="http://schemas.openxmlformats.org/officeDocument/2006/relationships/slide" Target="../slides/slide38.xml"/><Relationship Id="rId4" Type="http://schemas.openxmlformats.org/officeDocument/2006/relationships/slide" Target="../slides/slide33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image" Target="../media/image14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animaux de compagnie des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animaux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Décrire un duo (héros et animal) 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Les doubles voyelles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Vocabulaire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Grammaire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L’intensité et la quantité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</a:t>
          </a:r>
          <a:r>
            <a:rPr lang="fr-FR" sz="1600" b="1" noProof="0"/>
            <a:t>. Phonétique</a:t>
          </a:r>
          <a:endParaRPr lang="fr-FR" sz="1600" b="1" noProof="0" dirty="0"/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2AC2792E-1313-46DC-888B-24D9B1DE1A98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La description physique</a:t>
          </a:r>
        </a:p>
      </dgm:t>
    </dgm:pt>
    <dgm:pt modelId="{4ECE2695-1F61-4BAB-B0A5-F1BF6A46F832}" type="parTrans" cxnId="{7AD85199-B99C-4A2F-B1BF-B5A412DA505E}">
      <dgm:prSet/>
      <dgm:spPr/>
      <dgm:t>
        <a:bodyPr/>
        <a:lstStyle/>
        <a:p>
          <a:endParaRPr lang="fr-FR"/>
        </a:p>
      </dgm:t>
    </dgm:pt>
    <dgm:pt modelId="{BDE782B5-71FF-4B22-B5A8-6FE97931CFF6}" type="sibTrans" cxnId="{7AD85199-B99C-4A2F-B1BF-B5A412DA505E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8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8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8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8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8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8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8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8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8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8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8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8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8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8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7" presStyleCnt="8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7" presStyleCnt="8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FEAEA849-3772-415C-AAE7-3452CCD87253}" destId="{5AE5B198-A4E4-4590-9D2C-C359F1312E71}" srcOrd="0" destOrd="0" parTransId="{1C9A8E19-7B31-4322-8152-D53CB2657472}" sibTransId="{759BC3F3-0325-4DA0-AE66-88068E9DFF83}"/>
    <dgm:cxn modelId="{D97E9E0D-4092-47D0-9F2A-33BDFA277AA4}" type="presOf" srcId="{5AE5B198-A4E4-4590-9D2C-C359F1312E71}" destId="{1D6A6107-DC69-411D-9BAF-A5F5CBE3C448}" srcOrd="0" destOrd="0" presId="urn:microsoft.com/office/officeart/2005/8/layout/vList6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E8D2E7C-FE94-44C4-8C35-07A701120589}" type="presOf" srcId="{2AC2792E-1313-46DC-888B-24D9B1DE1A98}" destId="{FED72C93-5205-4170-8F17-2809BE3A4FCC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7AD85199-B99C-4A2F-B1BF-B5A412DA505E}" srcId="{ED0258D7-4A20-4625-9C16-D7277AACA85B}" destId="{2AC2792E-1313-46DC-888B-24D9B1DE1A98}" srcOrd="0" destOrd="0" parTransId="{4ECE2695-1F61-4BAB-B0A5-F1BF6A46F832}" sibTransId="{BDE782B5-71FF-4B22-B5A8-6FE97931CFF6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DF6F92A3-03B7-4964-9E27-FF36BEA9791E}" srcId="{CF9055CF-8DEB-4A02-949A-DE72B6AC5D37}" destId="{03834B6F-A6BE-453B-970C-3773864D70F1}" srcOrd="7" destOrd="0" parTransId="{5EEE660E-9757-4F43-9695-C35F0B8866E5}" sibTransId="{D26AE52F-24DF-4B4E-A19B-91CDA636C345}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A3C3D1DA-BBA3-4A73-9F9B-04E2F6B420C5}" type="presParOf" srcId="{5ACC8FAA-3A9A-41B0-9DDA-865905840129}" destId="{B5D8C780-2588-464C-9E0F-096DCDC48D42}" srcOrd="14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L’intensité et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animaux de compagnie des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animaux</a:t>
          </a:r>
        </a:p>
        <a:p>
          <a:pPr rtl="0"/>
          <a:r>
            <a:rPr lang="fr-FR" sz="1800" b="0" noProof="0" dirty="0"/>
            <a:t>- La description physique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L’intensité et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animaux de compagnie des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animaux</a:t>
          </a:r>
        </a:p>
        <a:p>
          <a:pPr rtl="0"/>
          <a:r>
            <a:rPr lang="fr-FR" sz="1800" b="0" noProof="0" dirty="0"/>
            <a:t>- La description physique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L’intensité et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Les animaux de compagnie des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Les animaux</a:t>
          </a:r>
        </a:p>
        <a:p>
          <a:pPr rtl="0"/>
          <a:r>
            <a:rPr lang="fr-FR" sz="1800" b="0" noProof="0" dirty="0"/>
            <a:t>- La description physique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some</a:t>
          </a:r>
          <a:r>
            <a:rPr lang="fr-FR" dirty="0"/>
            <a:t> </a:t>
          </a:r>
          <a:r>
            <a:rPr lang="fr-FR" dirty="0" err="1"/>
            <a:t>animals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express feelings of a </a:t>
          </a:r>
          <a:r>
            <a:rPr lang="fr-FR" dirty="0" err="1"/>
            <a:t>character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L’intensité et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Les animaux de compagnie des Français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animaux</a:t>
          </a:r>
        </a:p>
        <a:p>
          <a:pPr rtl="0"/>
          <a:r>
            <a:rPr lang="fr-FR" sz="1800" b="0" noProof="0" dirty="0"/>
            <a:t>- La description physique</a:t>
          </a:r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animaux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. texte 2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: physique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VIII.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IV. Gr : intensité/quantité</a:t>
          </a:r>
          <a:endParaRPr lang="fr-FR" sz="14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endParaRPr lang="fr-FR" sz="14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endParaRPr lang="fr-FR" sz="1400"/>
        </a:p>
      </dgm:t>
    </dgm:pt>
    <dgm:pt modelId="{686AB61E-FD37-4349-99CA-6AE30542978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VII. Phonétique</a:t>
          </a:r>
          <a:endParaRPr lang="fr-FR" sz="1400" dirty="0"/>
        </a:p>
      </dgm:t>
    </dgm:pt>
    <dgm:pt modelId="{94701774-F371-48D1-AE69-D83F6DE0FB5E}" type="parTrans" cxnId="{180B0AD4-9BA3-463C-9CCD-F4B419AD6AA5}">
      <dgm:prSet/>
      <dgm:spPr/>
      <dgm:t>
        <a:bodyPr/>
        <a:lstStyle/>
        <a:p>
          <a:endParaRPr lang="fr-FR" sz="1400"/>
        </a:p>
      </dgm:t>
    </dgm:pt>
    <dgm:pt modelId="{865B5557-BB6E-44AF-AD46-9ECCC356E06C}" type="sibTrans" cxnId="{180B0AD4-9BA3-463C-9CCD-F4B419AD6AA5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8" custLinFactNeighborX="6233" custLinFactNeighborY="-2491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8" custLinFactNeighborX="6233" custLinFactNeighborY="-2491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8" custLinFactNeighborX="6233" custLinFactNeighborY="-2491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460ACD12-BCCB-44F3-B086-E23A932CB839}" type="pres">
      <dgm:prSet presAssocID="{585102DC-4AB9-4E32-ABAE-6C0A02DC57CC}" presName="parTxOnly" presStyleLbl="node1" presStyleIdx="3" presStyleCnt="8" custLinFactNeighborX="6233" custLinFactNeighborY="-2491">
        <dgm:presLayoutVars>
          <dgm:bulletEnabled val="1"/>
        </dgm:presLayoutVars>
      </dgm:prSet>
      <dgm:spPr/>
    </dgm:pt>
    <dgm:pt modelId="{C09CD78F-A583-4521-BBB9-0CDF2602F661}" type="pres">
      <dgm:prSet presAssocID="{6EE27BBE-9519-413F-BACD-624093AB41C3}" presName="parSpace" presStyleCnt="0"/>
      <dgm:spPr/>
    </dgm:pt>
    <dgm:pt modelId="{9C3C7762-07CB-45FF-9B61-F9FDAB0E3129}" type="pres">
      <dgm:prSet presAssocID="{63BF9446-41F9-44D2-88CF-A079D597BA95}" presName="parTxOnly" presStyleLbl="node1" presStyleIdx="4" presStyleCnt="8" custLinFactNeighborX="6233" custLinFactNeighborY="-2491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C868D2F1-E418-448A-9D05-0C0F5FE1F7AE}" type="pres">
      <dgm:prSet presAssocID="{7B9A0556-03D0-4BE8-BD89-E0A2A75B7A8A}" presName="parTxOnly" presStyleLbl="node1" presStyleIdx="5" presStyleCnt="8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CD67F0C1-1ADF-482A-96BD-7A9F849EA64F}" type="pres">
      <dgm:prSet presAssocID="{686AB61E-FD37-4349-99CA-6AE305429783}" presName="parTxOnly" presStyleLbl="node1" presStyleIdx="6" presStyleCnt="8">
        <dgm:presLayoutVars>
          <dgm:bulletEnabled val="1"/>
        </dgm:presLayoutVars>
      </dgm:prSet>
      <dgm:spPr/>
    </dgm:pt>
    <dgm:pt modelId="{08DB305A-C727-4AF9-94AA-91D0983BDBE4}" type="pres">
      <dgm:prSet presAssocID="{865B5557-BB6E-44AF-AD46-9ECCC356E06C}" presName="parSpace" presStyleCnt="0"/>
      <dgm:spPr/>
    </dgm:pt>
    <dgm:pt modelId="{72C3BE3C-799A-4965-B3AE-BFF762D72CB0}" type="pres">
      <dgm:prSet presAssocID="{B9CE34C0-251F-4EFF-95D0-71D70A677C0A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C469134-5CCB-4371-A809-9F7110B19BDF}" type="presOf" srcId="{585102DC-4AB9-4E32-ABAE-6C0A02DC57CC}" destId="{460ACD12-BCCB-44F3-B086-E23A932CB839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DE996269-F260-4A83-8A2F-E176050CBBA5}" type="presOf" srcId="{686AB61E-FD37-4349-99CA-6AE305429783}" destId="{CD67F0C1-1ADF-482A-96BD-7A9F849EA64F}" srcOrd="0" destOrd="0" presId="urn:microsoft.com/office/officeart/2005/8/layout/hChevron3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C42E99A4-D87A-46AE-98EC-81313A89CB23}" srcId="{70A282F3-4515-4856-B2C0-86AA77246B51}" destId="{B9CE34C0-251F-4EFF-95D0-71D70A677C0A}" srcOrd="7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180B0AD4-9BA3-463C-9CCD-F4B419AD6AA5}" srcId="{70A282F3-4515-4856-B2C0-86AA77246B51}" destId="{686AB61E-FD37-4349-99CA-6AE305429783}" srcOrd="6" destOrd="0" parTransId="{94701774-F371-48D1-AE69-D83F6DE0FB5E}" sibTransId="{865B5557-BB6E-44AF-AD46-9ECCC356E06C}"/>
    <dgm:cxn modelId="{76BD89D9-15D4-4BD9-A7FA-5951856D66BF}" srcId="{70A282F3-4515-4856-B2C0-86AA77246B51}" destId="{7B9A0556-03D0-4BE8-BD89-E0A2A75B7A8A}" srcOrd="5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32C8AE4C-0353-441E-824C-4C7EB2BEC878}" type="presParOf" srcId="{776A1F8C-5C31-4691-9C2B-A7F8DF456F32}" destId="{460ACD12-BCCB-44F3-B086-E23A932CB839}" srcOrd="6" destOrd="0" presId="urn:microsoft.com/office/officeart/2005/8/layout/hChevron3"/>
    <dgm:cxn modelId="{DCF622AD-0273-42CC-9117-386363071115}" type="presParOf" srcId="{776A1F8C-5C31-4691-9C2B-A7F8DF456F32}" destId="{C09CD78F-A583-4521-BBB9-0CDF2602F661}" srcOrd="7" destOrd="0" presId="urn:microsoft.com/office/officeart/2005/8/layout/hChevron3"/>
    <dgm:cxn modelId="{F59B93EF-CE29-421B-BC67-EB952CC106BE}" type="presParOf" srcId="{776A1F8C-5C31-4691-9C2B-A7F8DF456F32}" destId="{9C3C7762-07CB-45FF-9B61-F9FDAB0E3129}" srcOrd="8" destOrd="0" presId="urn:microsoft.com/office/officeart/2005/8/layout/hChevron3"/>
    <dgm:cxn modelId="{19C7B793-A6F0-4442-90CE-35A3EB00D61F}" type="presParOf" srcId="{776A1F8C-5C31-4691-9C2B-A7F8DF456F32}" destId="{EDC39B42-E000-4958-9248-7D80F1AB6257}" srcOrd="9" destOrd="0" presId="urn:microsoft.com/office/officeart/2005/8/layout/hChevron3"/>
    <dgm:cxn modelId="{45578D03-533D-4EFD-9442-B654DBA3593D}" type="presParOf" srcId="{776A1F8C-5C31-4691-9C2B-A7F8DF456F32}" destId="{C868D2F1-E418-448A-9D05-0C0F5FE1F7AE}" srcOrd="10" destOrd="0" presId="urn:microsoft.com/office/officeart/2005/8/layout/hChevron3"/>
    <dgm:cxn modelId="{EC90B144-1251-4F2A-8BC4-0C5D44F598A1}" type="presParOf" srcId="{776A1F8C-5C31-4691-9C2B-A7F8DF456F32}" destId="{75F3B696-EDBE-453D-B8E1-9A0B63F62BA8}" srcOrd="11" destOrd="0" presId="urn:microsoft.com/office/officeart/2005/8/layout/hChevron3"/>
    <dgm:cxn modelId="{9A71F8DF-8102-4D44-9070-E4F25E44D7A0}" type="presParOf" srcId="{776A1F8C-5C31-4691-9C2B-A7F8DF456F32}" destId="{CD67F0C1-1ADF-482A-96BD-7A9F849EA64F}" srcOrd="12" destOrd="0" presId="urn:microsoft.com/office/officeart/2005/8/layout/hChevron3"/>
    <dgm:cxn modelId="{695D63C4-7D19-43AB-988B-BA1CC128BDAF}" type="presParOf" srcId="{776A1F8C-5C31-4691-9C2B-A7F8DF456F32}" destId="{08DB305A-C727-4AF9-94AA-91D0983BDBE4}" srcOrd="13" destOrd="0" presId="urn:microsoft.com/office/officeart/2005/8/layout/hChevron3"/>
    <dgm:cxn modelId="{1612C0CE-F310-4DB7-96AA-8BEE52E4C0AA}" type="presParOf" srcId="{776A1F8C-5C31-4691-9C2B-A7F8DF456F32}" destId="{72C3BE3C-799A-4965-B3AE-BFF762D72CB0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some</a:t>
          </a:r>
          <a:r>
            <a:rPr lang="fr-FR" dirty="0"/>
            <a:t> </a:t>
          </a:r>
          <a:r>
            <a:rPr lang="fr-FR" dirty="0" err="1"/>
            <a:t>animals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one’s</a:t>
          </a:r>
          <a:r>
            <a:rPr lang="fr-FR" dirty="0"/>
            <a:t> </a:t>
          </a:r>
          <a:r>
            <a:rPr lang="fr-FR" dirty="0" err="1"/>
            <a:t>physical</a:t>
          </a:r>
          <a:r>
            <a:rPr lang="fr-FR" dirty="0"/>
            <a:t> </a:t>
          </a:r>
          <a:r>
            <a:rPr lang="fr-FR" dirty="0" err="1"/>
            <a:t>appearance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express feelings of a </a:t>
          </a:r>
          <a:r>
            <a:rPr lang="fr-FR" dirty="0" err="1"/>
            <a:t>character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1737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animaux de compagnie des Français</a:t>
          </a:r>
        </a:p>
      </dsp:txBody>
      <dsp:txXfrm>
        <a:off x="4206240" y="78854"/>
        <a:ext cx="6078010" cy="462699"/>
      </dsp:txXfrm>
    </dsp:sp>
    <dsp:sp modelId="{2139DAE1-194F-4D50-9F03-BFE7EEE6D6C5}">
      <dsp:nvSpPr>
        <dsp:cNvPr id="0" name=""/>
        <dsp:cNvSpPr/>
      </dsp:nvSpPr>
      <dsp:spPr>
        <a:xfrm>
          <a:off x="0" y="1737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30116" y="31853"/>
        <a:ext cx="4146008" cy="556701"/>
      </dsp:txXfrm>
    </dsp:sp>
    <dsp:sp modelId="{FC232115-E94D-46B1-97D1-031007A68C7D}">
      <dsp:nvSpPr>
        <dsp:cNvPr id="0" name=""/>
        <dsp:cNvSpPr/>
      </dsp:nvSpPr>
      <dsp:spPr>
        <a:xfrm>
          <a:off x="4206240" y="68036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551704"/>
            <a:satOff val="-7321"/>
            <a:lumOff val="-26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551704"/>
              <a:satOff val="-7321"/>
              <a:lumOff val="-2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757480"/>
        <a:ext cx="6078010" cy="462699"/>
      </dsp:txXfrm>
    </dsp:sp>
    <dsp:sp modelId="{769FF7B9-526A-48E9-A158-552348347FA9}">
      <dsp:nvSpPr>
        <dsp:cNvPr id="0" name=""/>
        <dsp:cNvSpPr/>
      </dsp:nvSpPr>
      <dsp:spPr>
        <a:xfrm>
          <a:off x="0" y="68036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30116" y="710479"/>
        <a:ext cx="4146008" cy="556701"/>
      </dsp:txXfrm>
    </dsp:sp>
    <dsp:sp modelId="{504663BE-D4A1-41D5-AB00-9F9185954B99}">
      <dsp:nvSpPr>
        <dsp:cNvPr id="0" name=""/>
        <dsp:cNvSpPr/>
      </dsp:nvSpPr>
      <dsp:spPr>
        <a:xfrm>
          <a:off x="4206240" y="1358990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103407"/>
            <a:satOff val="-14641"/>
            <a:lumOff val="-52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103407"/>
              <a:satOff val="-14641"/>
              <a:lumOff val="-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animaux</a:t>
          </a:r>
        </a:p>
      </dsp:txBody>
      <dsp:txXfrm>
        <a:off x="4206240" y="1436107"/>
        <a:ext cx="6078010" cy="462699"/>
      </dsp:txXfrm>
    </dsp:sp>
    <dsp:sp modelId="{A48C84AE-E78F-4D72-992D-EC46DC5449EC}">
      <dsp:nvSpPr>
        <dsp:cNvPr id="0" name=""/>
        <dsp:cNvSpPr/>
      </dsp:nvSpPr>
      <dsp:spPr>
        <a:xfrm>
          <a:off x="0" y="1358990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30116" y="1389106"/>
        <a:ext cx="4146008" cy="556701"/>
      </dsp:txXfrm>
    </dsp:sp>
    <dsp:sp modelId="{850D5E25-18CF-4A0C-AAC0-652BF5CA1A14}">
      <dsp:nvSpPr>
        <dsp:cNvPr id="0" name=""/>
        <dsp:cNvSpPr/>
      </dsp:nvSpPr>
      <dsp:spPr>
        <a:xfrm>
          <a:off x="4206240" y="203761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655111"/>
            <a:satOff val="-21962"/>
            <a:lumOff val="-79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655111"/>
              <a:satOff val="-21962"/>
              <a:lumOff val="-7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L’intensité et la quantité</a:t>
          </a:r>
        </a:p>
      </dsp:txBody>
      <dsp:txXfrm>
        <a:off x="4206240" y="2114733"/>
        <a:ext cx="6078010" cy="462699"/>
      </dsp:txXfrm>
    </dsp:sp>
    <dsp:sp modelId="{5270A24F-D9E5-4D72-AB80-C2724269F1C7}">
      <dsp:nvSpPr>
        <dsp:cNvPr id="0" name=""/>
        <dsp:cNvSpPr/>
      </dsp:nvSpPr>
      <dsp:spPr>
        <a:xfrm>
          <a:off x="0" y="203761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Grammaire </a:t>
          </a:r>
        </a:p>
      </dsp:txBody>
      <dsp:txXfrm>
        <a:off x="30116" y="2067732"/>
        <a:ext cx="4146008" cy="556701"/>
      </dsp:txXfrm>
    </dsp:sp>
    <dsp:sp modelId="{C6291843-C46A-4280-9111-FA5AC9ADD2FE}">
      <dsp:nvSpPr>
        <dsp:cNvPr id="0" name=""/>
        <dsp:cNvSpPr/>
      </dsp:nvSpPr>
      <dsp:spPr>
        <a:xfrm>
          <a:off x="4206240" y="2716243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206815"/>
            <a:satOff val="-29283"/>
            <a:lumOff val="-105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206815"/>
              <a:satOff val="-29283"/>
              <a:lumOff val="-1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793360"/>
        <a:ext cx="6078010" cy="462699"/>
      </dsp:txXfrm>
    </dsp:sp>
    <dsp:sp modelId="{A5F69CFA-F8D5-4CEE-8AC7-94C4EEDE8D9F}">
      <dsp:nvSpPr>
        <dsp:cNvPr id="0" name=""/>
        <dsp:cNvSpPr/>
      </dsp:nvSpPr>
      <dsp:spPr>
        <a:xfrm>
          <a:off x="0" y="2716243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30116" y="2746359"/>
        <a:ext cx="4146008" cy="556701"/>
      </dsp:txXfrm>
    </dsp:sp>
    <dsp:sp modelId="{FED72C93-5205-4170-8F17-2809BE3A4FCC}">
      <dsp:nvSpPr>
        <dsp:cNvPr id="0" name=""/>
        <dsp:cNvSpPr/>
      </dsp:nvSpPr>
      <dsp:spPr>
        <a:xfrm>
          <a:off x="4206240" y="3394869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758518"/>
            <a:satOff val="-36604"/>
            <a:lumOff val="-1322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758518"/>
              <a:satOff val="-36604"/>
              <a:lumOff val="-13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La description physique</a:t>
          </a:r>
        </a:p>
      </dsp:txBody>
      <dsp:txXfrm>
        <a:off x="4206240" y="3471986"/>
        <a:ext cx="6078010" cy="462699"/>
      </dsp:txXfrm>
    </dsp:sp>
    <dsp:sp modelId="{6F7A0067-8171-4DDC-92E7-4B9A16313AC6}">
      <dsp:nvSpPr>
        <dsp:cNvPr id="0" name=""/>
        <dsp:cNvSpPr/>
      </dsp:nvSpPr>
      <dsp:spPr>
        <a:xfrm>
          <a:off x="0" y="3394869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Vocabulaire</a:t>
          </a:r>
        </a:p>
      </dsp:txBody>
      <dsp:txXfrm>
        <a:off x="30116" y="3424985"/>
        <a:ext cx="4146008" cy="556701"/>
      </dsp:txXfrm>
    </dsp:sp>
    <dsp:sp modelId="{1D6A6107-DC69-411D-9BAF-A5F5CBE3C448}">
      <dsp:nvSpPr>
        <dsp:cNvPr id="0" name=""/>
        <dsp:cNvSpPr/>
      </dsp:nvSpPr>
      <dsp:spPr>
        <a:xfrm>
          <a:off x="4206240" y="4073496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310222"/>
            <a:satOff val="-43924"/>
            <a:lumOff val="-158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310222"/>
              <a:satOff val="-43924"/>
              <a:lumOff val="-158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doubles voyelles</a:t>
          </a:r>
        </a:p>
      </dsp:txBody>
      <dsp:txXfrm>
        <a:off x="4206240" y="4150613"/>
        <a:ext cx="6078010" cy="462699"/>
      </dsp:txXfrm>
    </dsp:sp>
    <dsp:sp modelId="{E5078EBD-CCF1-4A84-9F40-1D13B4880633}">
      <dsp:nvSpPr>
        <dsp:cNvPr id="0" name=""/>
        <dsp:cNvSpPr/>
      </dsp:nvSpPr>
      <dsp:spPr>
        <a:xfrm>
          <a:off x="0" y="4073496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</a:t>
          </a:r>
          <a:r>
            <a:rPr lang="fr-FR" sz="1600" b="1" kern="1200" noProof="0"/>
            <a:t>. Phonétique</a:t>
          </a:r>
          <a:endParaRPr lang="fr-FR" sz="1600" b="1" kern="1200" noProof="0" dirty="0"/>
        </a:p>
      </dsp:txBody>
      <dsp:txXfrm>
        <a:off x="30116" y="4103612"/>
        <a:ext cx="4146008" cy="556701"/>
      </dsp:txXfrm>
    </dsp:sp>
    <dsp:sp modelId="{DA3F2CB2-660E-4134-BEBD-04D86016252A}">
      <dsp:nvSpPr>
        <dsp:cNvPr id="0" name=""/>
        <dsp:cNvSpPr/>
      </dsp:nvSpPr>
      <dsp:spPr>
        <a:xfrm>
          <a:off x="4206240" y="4752122"/>
          <a:ext cx="6309360" cy="61693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Décrire un duo (héros et animal) </a:t>
          </a:r>
        </a:p>
      </dsp:txBody>
      <dsp:txXfrm>
        <a:off x="4206240" y="4829239"/>
        <a:ext cx="6078010" cy="462699"/>
      </dsp:txXfrm>
    </dsp:sp>
    <dsp:sp modelId="{DAED7678-2CFC-423C-BA3A-CF91C0162302}">
      <dsp:nvSpPr>
        <dsp:cNvPr id="0" name=""/>
        <dsp:cNvSpPr/>
      </dsp:nvSpPr>
      <dsp:spPr>
        <a:xfrm>
          <a:off x="0" y="4752122"/>
          <a:ext cx="4206240" cy="616933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Production</a:t>
          </a:r>
        </a:p>
      </dsp:txBody>
      <dsp:txXfrm>
        <a:off x="30116" y="4782238"/>
        <a:ext cx="4146008" cy="5567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animaux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description physique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L’intensité et la quantité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animaux de compagnie des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animaux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description physique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L’intensité et la quantité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animaux de compagnie des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animaux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description physique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L’intensité et la quantité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animaux de compagnie des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some</a:t>
          </a:r>
          <a:r>
            <a:rPr lang="fr-FR" sz="2500" kern="1200" dirty="0"/>
            <a:t> </a:t>
          </a:r>
          <a:r>
            <a:rPr lang="fr-FR" sz="2500" kern="1200" dirty="0" err="1"/>
            <a:t>animals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physical</a:t>
          </a:r>
          <a:r>
            <a:rPr lang="fr-FR" sz="2500" kern="1200" dirty="0"/>
            <a:t> </a:t>
          </a:r>
          <a:r>
            <a:rPr lang="fr-FR" sz="2500" kern="1200" dirty="0" err="1"/>
            <a:t>appearance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express feelings of a </a:t>
          </a:r>
          <a:r>
            <a:rPr lang="fr-FR" sz="2500" kern="1200" dirty="0" err="1"/>
            <a:t>character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9355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animaux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description physique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174238"/>
        <a:ext cx="3574968" cy="1174238"/>
      </dsp:txXfrm>
    </dsp:sp>
    <dsp:sp modelId="{279DFE09-28EE-48A2-B192-FFEC93ADF17D}">
      <dsp:nvSpPr>
        <dsp:cNvPr id="0" name=""/>
        <dsp:cNvSpPr/>
      </dsp:nvSpPr>
      <dsp:spPr>
        <a:xfrm>
          <a:off x="1301005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9355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L’intensité et la quantité</a:t>
          </a:r>
        </a:p>
      </dsp:txBody>
      <dsp:txXfrm>
        <a:off x="3684515" y="1174238"/>
        <a:ext cx="3574968" cy="1174238"/>
      </dsp:txXfrm>
    </dsp:sp>
    <dsp:sp modelId="{112E1D68-647B-46C7-AF2C-FF0A84DB584F}">
      <dsp:nvSpPr>
        <dsp:cNvPr id="0" name=""/>
        <dsp:cNvSpPr/>
      </dsp:nvSpPr>
      <dsp:spPr>
        <a:xfrm>
          <a:off x="4983223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9355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animaux de compagnie des Français</a:t>
          </a:r>
        </a:p>
      </dsp:txBody>
      <dsp:txXfrm>
        <a:off x="7366733" y="1174238"/>
        <a:ext cx="3574968" cy="1174238"/>
      </dsp:txXfrm>
    </dsp:sp>
    <dsp:sp modelId="{6D76E5FF-7D2E-406A-B668-9F0EAFB414C8}">
      <dsp:nvSpPr>
        <dsp:cNvPr id="0" name=""/>
        <dsp:cNvSpPr/>
      </dsp:nvSpPr>
      <dsp:spPr>
        <a:xfrm>
          <a:off x="8665441" y="176135"/>
          <a:ext cx="977553" cy="977553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933261"/>
          <a:ext cx="10128488" cy="233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28958" y="0"/>
          <a:ext cx="1845468" cy="365125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28958" y="0"/>
        <a:ext cx="1754187" cy="365125"/>
      </dsp:txXfrm>
    </dsp:sp>
    <dsp:sp modelId="{5ADD5DB9-B285-4EB9-A739-B5AF26781CC7}">
      <dsp:nvSpPr>
        <dsp:cNvPr id="0" name=""/>
        <dsp:cNvSpPr/>
      </dsp:nvSpPr>
      <dsp:spPr>
        <a:xfrm>
          <a:off x="150533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1</a:t>
          </a:r>
          <a:endParaRPr lang="fr-FR" sz="1400" kern="1200" dirty="0"/>
        </a:p>
      </dsp:txBody>
      <dsp:txXfrm>
        <a:off x="1687896" y="0"/>
        <a:ext cx="1480343" cy="365125"/>
      </dsp:txXfrm>
    </dsp:sp>
    <dsp:sp modelId="{3E277CD6-BA6C-449E-BAB3-8F6E78BFB10E}">
      <dsp:nvSpPr>
        <dsp:cNvPr id="0" name=""/>
        <dsp:cNvSpPr/>
      </dsp:nvSpPr>
      <dsp:spPr>
        <a:xfrm>
          <a:off x="298170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animaux</a:t>
          </a:r>
          <a:endParaRPr lang="fr-FR" sz="1400" kern="1200" dirty="0"/>
        </a:p>
      </dsp:txBody>
      <dsp:txXfrm>
        <a:off x="3164271" y="0"/>
        <a:ext cx="1480343" cy="365125"/>
      </dsp:txXfrm>
    </dsp:sp>
    <dsp:sp modelId="{460ACD12-BCCB-44F3-B086-E23A932CB839}">
      <dsp:nvSpPr>
        <dsp:cNvPr id="0" name=""/>
        <dsp:cNvSpPr/>
      </dsp:nvSpPr>
      <dsp:spPr>
        <a:xfrm>
          <a:off x="4458084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 : intensité/quantité</a:t>
          </a:r>
          <a:endParaRPr lang="fr-FR" sz="1400" kern="1200" dirty="0"/>
        </a:p>
      </dsp:txBody>
      <dsp:txXfrm>
        <a:off x="4640647" y="0"/>
        <a:ext cx="1480343" cy="365125"/>
      </dsp:txXfrm>
    </dsp:sp>
    <dsp:sp modelId="{9C3C7762-07CB-45FF-9B61-F9FDAB0E3129}">
      <dsp:nvSpPr>
        <dsp:cNvPr id="0" name=""/>
        <dsp:cNvSpPr/>
      </dsp:nvSpPr>
      <dsp:spPr>
        <a:xfrm>
          <a:off x="5934459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. texte 2</a:t>
          </a:r>
          <a:endParaRPr lang="fr-FR" sz="1400" kern="1200" dirty="0"/>
        </a:p>
      </dsp:txBody>
      <dsp:txXfrm>
        <a:off x="6117022" y="0"/>
        <a:ext cx="1480343" cy="365125"/>
      </dsp:txXfrm>
    </dsp:sp>
    <dsp:sp modelId="{C868D2F1-E418-448A-9D05-0C0F5FE1F7AE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 : physique</a:t>
          </a:r>
          <a:endParaRPr lang="fr-FR" sz="1400" kern="1200" dirty="0"/>
        </a:p>
      </dsp:txBody>
      <dsp:txXfrm>
        <a:off x="7570391" y="0"/>
        <a:ext cx="1480343" cy="365125"/>
      </dsp:txXfrm>
    </dsp:sp>
    <dsp:sp modelId="{CD67F0C1-1ADF-482A-96BD-7A9F849EA64F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Phonétique</a:t>
          </a:r>
          <a:endParaRPr lang="fr-FR" sz="1400" kern="1200" dirty="0"/>
        </a:p>
      </dsp:txBody>
      <dsp:txXfrm>
        <a:off x="9046766" y="0"/>
        <a:ext cx="1480343" cy="365125"/>
      </dsp:txXfrm>
    </dsp:sp>
    <dsp:sp modelId="{72C3BE3C-799A-4965-B3AE-BFF762D72CB0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Production</a:t>
          </a:r>
          <a:endParaRPr lang="fr-FR" sz="1400" kern="1200" dirty="0"/>
        </a:p>
      </dsp:txBody>
      <dsp:txXfrm>
        <a:off x="10523141" y="0"/>
        <a:ext cx="1480343" cy="36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some</a:t>
          </a:r>
          <a:r>
            <a:rPr lang="fr-FR" sz="2500" kern="1200" dirty="0"/>
            <a:t> </a:t>
          </a:r>
          <a:r>
            <a:rPr lang="fr-FR" sz="2500" kern="1200" dirty="0" err="1"/>
            <a:t>animals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one’s</a:t>
          </a:r>
          <a:r>
            <a:rPr lang="fr-FR" sz="2500" kern="1200" dirty="0"/>
            <a:t> </a:t>
          </a:r>
          <a:r>
            <a:rPr lang="fr-FR" sz="2500" kern="1200" dirty="0" err="1"/>
            <a:t>physical</a:t>
          </a:r>
          <a:r>
            <a:rPr lang="fr-FR" sz="2500" kern="1200" dirty="0"/>
            <a:t> </a:t>
          </a:r>
          <a:r>
            <a:rPr lang="fr-FR" sz="2500" kern="1200" dirty="0" err="1"/>
            <a:t>appearance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express feelings of a </a:t>
          </a:r>
          <a:r>
            <a:rPr lang="fr-FR" sz="2500" kern="1200" dirty="0" err="1"/>
            <a:t>character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2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8856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17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Ne pas prendre les autres questions à cause de leurs structures spécifiques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738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97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1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8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3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3.xml"/><Relationship Id="rId4" Type="http://schemas.openxmlformats.org/officeDocument/2006/relationships/notesSlide" Target="../notesSlides/notesSlide6.xml"/><Relationship Id="rId9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4.xml"/><Relationship Id="rId5" Type="http://schemas.openxmlformats.org/officeDocument/2006/relationships/image" Target="../media/image6.png"/><Relationship Id="rId10" Type="http://schemas.microsoft.com/office/2007/relationships/diagramDrawing" Target="../diagrams/drawing14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27.png"/><Relationship Id="rId7" Type="http://schemas.openxmlformats.org/officeDocument/2006/relationships/diagramLayout" Target="../diagrams/layout1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5.xml"/><Relationship Id="rId5" Type="http://schemas.openxmlformats.org/officeDocument/2006/relationships/image" Target="../media/image29.png"/><Relationship Id="rId10" Type="http://schemas.microsoft.com/office/2007/relationships/diagramDrawing" Target="../diagrams/drawing15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16.xml"/><Relationship Id="rId5" Type="http://schemas.openxmlformats.org/officeDocument/2006/relationships/image" Target="../media/image30.png"/><Relationship Id="rId10" Type="http://schemas.microsoft.com/office/2007/relationships/diagramDrawing" Target="../diagrams/drawing16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11" Type="http://schemas.microsoft.com/office/2007/relationships/diagramDrawing" Target="../diagrams/drawing18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18.xml"/><Relationship Id="rId4" Type="http://schemas.openxmlformats.org/officeDocument/2006/relationships/image" Target="../media/image31.jpeg"/><Relationship Id="rId9" Type="http://schemas.openxmlformats.org/officeDocument/2006/relationships/diagramQuickStyle" Target="../diagrams/quickStyl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0.xml"/><Relationship Id="rId5" Type="http://schemas.openxmlformats.org/officeDocument/2006/relationships/image" Target="../media/image6.png"/><Relationship Id="rId10" Type="http://schemas.microsoft.com/office/2007/relationships/diagramDrawing" Target="../diagrams/drawing20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21.xml"/><Relationship Id="rId3" Type="http://schemas.microsoft.com/office/2007/relationships/media" Target="../media/media1.mp4"/><Relationship Id="rId7" Type="http://schemas.openxmlformats.org/officeDocument/2006/relationships/image" Target="../media/image37.png"/><Relationship Id="rId12" Type="http://schemas.openxmlformats.org/officeDocument/2006/relationships/diagramColors" Target="../diagrams/colors2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11" Type="http://schemas.openxmlformats.org/officeDocument/2006/relationships/diagramQuickStyle" Target="../diagrams/quickStyle21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21.xml"/><Relationship Id="rId4" Type="http://schemas.openxmlformats.org/officeDocument/2006/relationships/video" Target="../media/media1.mp4"/><Relationship Id="rId9" Type="http://schemas.openxmlformats.org/officeDocument/2006/relationships/diagramData" Target="../diagrams/data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22.xml"/><Relationship Id="rId5" Type="http://schemas.openxmlformats.org/officeDocument/2006/relationships/image" Target="../media/image39.png"/><Relationship Id="rId10" Type="http://schemas.microsoft.com/office/2007/relationships/diagramDrawing" Target="../diagrams/drawing22.xml"/><Relationship Id="rId4" Type="http://schemas.openxmlformats.org/officeDocument/2006/relationships/image" Target="../media/image38.png"/><Relationship Id="rId9" Type="http://schemas.openxmlformats.org/officeDocument/2006/relationships/diagramColors" Target="../diagrams/colors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3.png"/><Relationship Id="rId11" Type="http://schemas.microsoft.com/office/2007/relationships/diagramDrawing" Target="../diagrams/drawing24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4.xml"/><Relationship Id="rId4" Type="http://schemas.openxmlformats.org/officeDocument/2006/relationships/image" Target="../media/image31.jpeg"/><Relationship Id="rId9" Type="http://schemas.openxmlformats.org/officeDocument/2006/relationships/diagramQuickStyle" Target="../diagrams/quickStyle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6.png"/><Relationship Id="rId10" Type="http://schemas.microsoft.com/office/2007/relationships/diagramDrawing" Target="../diagrams/drawing25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7.xml"/><Relationship Id="rId5" Type="http://schemas.openxmlformats.org/officeDocument/2006/relationships/image" Target="../media/image33.png"/><Relationship Id="rId10" Type="http://schemas.microsoft.com/office/2007/relationships/diagramDrawing" Target="../diagrams/drawing27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9.xml"/><Relationship Id="rId5" Type="http://schemas.openxmlformats.org/officeDocument/2006/relationships/image" Target="../media/image6.png"/><Relationship Id="rId10" Type="http://schemas.microsoft.com/office/2007/relationships/diagramDrawing" Target="../diagrams/drawing29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3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9.png"/><Relationship Id="rId11" Type="http://schemas.microsoft.com/office/2007/relationships/diagramDrawing" Target="../diagrams/drawing30.xml"/><Relationship Id="rId5" Type="http://schemas.openxmlformats.org/officeDocument/2006/relationships/image" Target="../media/image45.png"/><Relationship Id="rId10" Type="http://schemas.openxmlformats.org/officeDocument/2006/relationships/diagramColors" Target="../diagrams/colors30.xml"/><Relationship Id="rId4" Type="http://schemas.openxmlformats.org/officeDocument/2006/relationships/image" Target="../media/image44.png"/><Relationship Id="rId9" Type="http://schemas.openxmlformats.org/officeDocument/2006/relationships/diagramQuickStyle" Target="../diagrams/quickStyl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2.xml"/><Relationship Id="rId5" Type="http://schemas.openxmlformats.org/officeDocument/2006/relationships/image" Target="../media/image33.png"/><Relationship Id="rId10" Type="http://schemas.microsoft.com/office/2007/relationships/diagramDrawing" Target="../diagrams/drawing32.xml"/><Relationship Id="rId4" Type="http://schemas.openxmlformats.org/officeDocument/2006/relationships/image" Target="../media/image41.png"/><Relationship Id="rId9" Type="http://schemas.openxmlformats.org/officeDocument/2006/relationships/diagramColors" Target="../diagrams/colors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3.xml"/><Relationship Id="rId5" Type="http://schemas.openxmlformats.org/officeDocument/2006/relationships/image" Target="../media/image6.png"/><Relationship Id="rId10" Type="http://schemas.microsoft.com/office/2007/relationships/diagramDrawing" Target="../diagrams/drawing33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diagramDrawing" Target="../diagrams/drawing3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9.png"/><Relationship Id="rId12" Type="http://schemas.openxmlformats.org/officeDocument/2006/relationships/diagramColors" Target="../diagrams/colors3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8.png"/><Relationship Id="rId11" Type="http://schemas.openxmlformats.org/officeDocument/2006/relationships/diagramQuickStyle" Target="../diagrams/quickStyle34.xml"/><Relationship Id="rId5" Type="http://schemas.openxmlformats.org/officeDocument/2006/relationships/image" Target="../media/image47.png"/><Relationship Id="rId10" Type="http://schemas.openxmlformats.org/officeDocument/2006/relationships/diagramLayout" Target="../diagrams/layout34.xml"/><Relationship Id="rId4" Type="http://schemas.openxmlformats.org/officeDocument/2006/relationships/image" Target="../media/image46.png"/><Relationship Id="rId9" Type="http://schemas.openxmlformats.org/officeDocument/2006/relationships/diagramData" Target="../diagrams/data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5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Layout" Target="../diagrams/layout35.xml"/><Relationship Id="rId5" Type="http://schemas.openxmlformats.org/officeDocument/2006/relationships/diagramData" Target="../diagrams/data35.xml"/><Relationship Id="rId4" Type="http://schemas.openxmlformats.org/officeDocument/2006/relationships/image" Target="../media/image50.png"/><Relationship Id="rId9" Type="http://schemas.microsoft.com/office/2007/relationships/diagramDrawing" Target="../diagrams/drawing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6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36.xml"/><Relationship Id="rId5" Type="http://schemas.openxmlformats.org/officeDocument/2006/relationships/diagramData" Target="../diagrams/data36.xml"/><Relationship Id="rId4" Type="http://schemas.openxmlformats.org/officeDocument/2006/relationships/image" Target="../media/image30.png"/><Relationship Id="rId9" Type="http://schemas.microsoft.com/office/2007/relationships/diagramDrawing" Target="../diagrams/drawing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8.xml"/><Relationship Id="rId9" Type="http://schemas.openxmlformats.org/officeDocument/2006/relationships/image" Target="../media/image18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9.xml"/><Relationship Id="rId5" Type="http://schemas.openxmlformats.org/officeDocument/2006/relationships/image" Target="../media/image33.png"/><Relationship Id="rId10" Type="http://schemas.microsoft.com/office/2007/relationships/diagramDrawing" Target="../diagrams/drawing39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diagramQuickStyle" Target="../diagrams/quickStyle4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12" Type="http://schemas.openxmlformats.org/officeDocument/2006/relationships/diagramLayout" Target="../diagrams/layout41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6" Type="http://schemas.openxmlformats.org/officeDocument/2006/relationships/hyperlink" Target="http://www.wordwall.net/fr/resource/34338362" TargetMode="External"/><Relationship Id="rId11" Type="http://schemas.openxmlformats.org/officeDocument/2006/relationships/diagramData" Target="../diagrams/data41.xml"/><Relationship Id="rId5" Type="http://schemas.openxmlformats.org/officeDocument/2006/relationships/image" Target="../media/image54.png"/><Relationship Id="rId15" Type="http://schemas.microsoft.com/office/2007/relationships/diagramDrawing" Target="../diagrams/drawing41.xml"/><Relationship Id="rId10" Type="http://schemas.openxmlformats.org/officeDocument/2006/relationships/image" Target="../media/image56.gif"/><Relationship Id="rId4" Type="http://schemas.openxmlformats.org/officeDocument/2006/relationships/image" Target="../media/image53.png"/><Relationship Id="rId9" Type="http://schemas.openxmlformats.org/officeDocument/2006/relationships/image" Target="../media/image55.jpeg"/><Relationship Id="rId14" Type="http://schemas.openxmlformats.org/officeDocument/2006/relationships/diagramColors" Target="../diagrams/colors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4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9.png"/><Relationship Id="rId11" Type="http://schemas.microsoft.com/office/2007/relationships/diagramDrawing" Target="../diagrams/drawing42.xml"/><Relationship Id="rId5" Type="http://schemas.openxmlformats.org/officeDocument/2006/relationships/image" Target="../media/image58.png"/><Relationship Id="rId10" Type="http://schemas.openxmlformats.org/officeDocument/2006/relationships/diagramColors" Target="../diagrams/colors42.xml"/><Relationship Id="rId4" Type="http://schemas.openxmlformats.org/officeDocument/2006/relationships/image" Target="../media/image57.png"/><Relationship Id="rId9" Type="http://schemas.openxmlformats.org/officeDocument/2006/relationships/diagramQuickStyle" Target="../diagrams/quickStyle4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4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43.xml"/><Relationship Id="rId5" Type="http://schemas.openxmlformats.org/officeDocument/2006/relationships/image" Target="../media/image39.png"/><Relationship Id="rId10" Type="http://schemas.microsoft.com/office/2007/relationships/diagramDrawing" Target="../diagrams/drawing43.xml"/><Relationship Id="rId4" Type="http://schemas.openxmlformats.org/officeDocument/2006/relationships/image" Target="../media/image59.jpeg"/><Relationship Id="rId9" Type="http://schemas.openxmlformats.org/officeDocument/2006/relationships/diagramColors" Target="../diagrams/colors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image" Target="../media/image61.gif"/><Relationship Id="rId7" Type="http://schemas.openxmlformats.org/officeDocument/2006/relationships/diagramQuickStyle" Target="../diagrams/quickStyle45.xml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4" Type="http://schemas.openxmlformats.org/officeDocument/2006/relationships/image" Target="../media/image19.gif"/><Relationship Id="rId9" Type="http://schemas.microsoft.com/office/2007/relationships/diagramDrawing" Target="../diagrams/drawing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slideLayout" Target="../slideLayouts/slideLayout7.xml"/><Relationship Id="rId18" Type="http://schemas.openxmlformats.org/officeDocument/2006/relationships/diagramQuickStyle" Target="../diagrams/quickStyle46.xml"/><Relationship Id="rId3" Type="http://schemas.microsoft.com/office/2007/relationships/media" Target="../media/media10.mp3"/><Relationship Id="rId7" Type="http://schemas.microsoft.com/office/2007/relationships/media" Target="../media/media12.mp3"/><Relationship Id="rId12" Type="http://schemas.openxmlformats.org/officeDocument/2006/relationships/audio" Target="../media/media14.mp3"/><Relationship Id="rId17" Type="http://schemas.openxmlformats.org/officeDocument/2006/relationships/diagramLayout" Target="../diagrams/layout46.xml"/><Relationship Id="rId2" Type="http://schemas.openxmlformats.org/officeDocument/2006/relationships/audio" Target="../media/media9.mp3"/><Relationship Id="rId16" Type="http://schemas.openxmlformats.org/officeDocument/2006/relationships/diagramData" Target="../diagrams/data46.xml"/><Relationship Id="rId20" Type="http://schemas.microsoft.com/office/2007/relationships/diagramDrawing" Target="../diagrams/drawing46.xml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microsoft.com/office/2007/relationships/media" Target="../media/media14.mp3"/><Relationship Id="rId5" Type="http://schemas.microsoft.com/office/2007/relationships/media" Target="../media/media11.mp3"/><Relationship Id="rId15" Type="http://schemas.openxmlformats.org/officeDocument/2006/relationships/image" Target="../media/image19.gif"/><Relationship Id="rId10" Type="http://schemas.openxmlformats.org/officeDocument/2006/relationships/audio" Target="../media/media13.mp3"/><Relationship Id="rId19" Type="http://schemas.openxmlformats.org/officeDocument/2006/relationships/diagramColors" Target="../diagrams/colors46.xml"/><Relationship Id="rId4" Type="http://schemas.openxmlformats.org/officeDocument/2006/relationships/audio" Target="../media/media10.mp3"/><Relationship Id="rId9" Type="http://schemas.microsoft.com/office/2007/relationships/media" Target="../media/media13.mp3"/><Relationship Id="rId1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diagramQuickStyle" Target="../diagrams/quickStyle47.xml"/><Relationship Id="rId3" Type="http://schemas.microsoft.com/office/2007/relationships/media" Target="../media/media16.mp3"/><Relationship Id="rId7" Type="http://schemas.openxmlformats.org/officeDocument/2006/relationships/slideLayout" Target="../slideLayouts/slideLayout7.xml"/><Relationship Id="rId12" Type="http://schemas.openxmlformats.org/officeDocument/2006/relationships/diagramLayout" Target="../diagrams/layout47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openxmlformats.org/officeDocument/2006/relationships/diagramData" Target="../diagrams/data47.xml"/><Relationship Id="rId5" Type="http://schemas.microsoft.com/office/2007/relationships/media" Target="../media/media17.mp3"/><Relationship Id="rId15" Type="http://schemas.microsoft.com/office/2007/relationships/diagramDrawing" Target="../diagrams/drawing47.xml"/><Relationship Id="rId10" Type="http://schemas.openxmlformats.org/officeDocument/2006/relationships/image" Target="../media/image19.gif"/><Relationship Id="rId4" Type="http://schemas.openxmlformats.org/officeDocument/2006/relationships/audio" Target="../media/media16.mp3"/><Relationship Id="rId9" Type="http://schemas.openxmlformats.org/officeDocument/2006/relationships/image" Target="../media/image37.png"/><Relationship Id="rId14" Type="http://schemas.openxmlformats.org/officeDocument/2006/relationships/diagramColors" Target="../diagrams/colors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4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diagramData" Target="../diagrams/data48.xml"/><Relationship Id="rId5" Type="http://schemas.openxmlformats.org/officeDocument/2006/relationships/image" Target="../media/image37.png"/><Relationship Id="rId10" Type="http://schemas.microsoft.com/office/2007/relationships/diagramDrawing" Target="../diagrams/drawing48.xml"/><Relationship Id="rId4" Type="http://schemas.openxmlformats.org/officeDocument/2006/relationships/image" Target="../media/image63.png"/><Relationship Id="rId9" Type="http://schemas.openxmlformats.org/officeDocument/2006/relationships/diagramColors" Target="../diagrams/colors4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diagramColors" Target="../diagrams/colors49.xml"/><Relationship Id="rId3" Type="http://schemas.microsoft.com/office/2007/relationships/media" Target="../media/media1.mp4"/><Relationship Id="rId7" Type="http://schemas.openxmlformats.org/officeDocument/2006/relationships/image" Target="../media/image65.png"/><Relationship Id="rId12" Type="http://schemas.openxmlformats.org/officeDocument/2006/relationships/diagramQuickStyle" Target="../diagrams/quickStyle4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64.png"/><Relationship Id="rId11" Type="http://schemas.openxmlformats.org/officeDocument/2006/relationships/diagramLayout" Target="../diagrams/layout49.xml"/><Relationship Id="rId5" Type="http://schemas.openxmlformats.org/officeDocument/2006/relationships/slideLayout" Target="../slideLayouts/slideLayout7.xml"/><Relationship Id="rId10" Type="http://schemas.openxmlformats.org/officeDocument/2006/relationships/diagramData" Target="../diagrams/data49.xml"/><Relationship Id="rId4" Type="http://schemas.openxmlformats.org/officeDocument/2006/relationships/video" Target="../media/media1.mp4"/><Relationship Id="rId9" Type="http://schemas.openxmlformats.org/officeDocument/2006/relationships/image" Target="../media/image6.png"/><Relationship Id="rId14" Type="http://schemas.microsoft.com/office/2007/relationships/diagramDrawing" Target="../diagrams/drawing49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0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50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50.xml"/><Relationship Id="rId5" Type="http://schemas.openxmlformats.org/officeDocument/2006/relationships/diagramLayout" Target="../diagrams/layout50.xml"/><Relationship Id="rId4" Type="http://schemas.openxmlformats.org/officeDocument/2006/relationships/diagramData" Target="../diagrams/data50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diagramData" Target="../diagrams/data51.xml"/><Relationship Id="rId5" Type="http://schemas.openxmlformats.org/officeDocument/2006/relationships/image" Target="../media/image39.png"/><Relationship Id="rId10" Type="http://schemas.microsoft.com/office/2007/relationships/diagramDrawing" Target="../diagrams/drawing51.xml"/><Relationship Id="rId4" Type="http://schemas.openxmlformats.org/officeDocument/2006/relationships/image" Target="../media/image67.png"/><Relationship Id="rId9" Type="http://schemas.openxmlformats.org/officeDocument/2006/relationships/diagramColors" Target="../diagrams/colors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2.xml"/><Relationship Id="rId3" Type="http://schemas.openxmlformats.org/officeDocument/2006/relationships/slideLayout" Target="../slideLayouts/slideLayout7.xml"/><Relationship Id="rId7" Type="http://schemas.openxmlformats.org/officeDocument/2006/relationships/diagramData" Target="../diagrams/data5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9.png"/><Relationship Id="rId11" Type="http://schemas.microsoft.com/office/2007/relationships/diagramDrawing" Target="../diagrams/drawing52.xml"/><Relationship Id="rId5" Type="http://schemas.openxmlformats.org/officeDocument/2006/relationships/image" Target="../media/image69.png"/><Relationship Id="rId10" Type="http://schemas.openxmlformats.org/officeDocument/2006/relationships/diagramColors" Target="../diagrams/colors52.xml"/><Relationship Id="rId4" Type="http://schemas.openxmlformats.org/officeDocument/2006/relationships/image" Target="../media/image68.png"/><Relationship Id="rId9" Type="http://schemas.openxmlformats.org/officeDocument/2006/relationships/diagramQuickStyle" Target="../diagrams/quickStyle5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3.xml"/><Relationship Id="rId3" Type="http://schemas.openxmlformats.org/officeDocument/2006/relationships/hyperlink" Target="https://www.youtube.com/watch?v=zlsk8bY9ypg" TargetMode="External"/><Relationship Id="rId7" Type="http://schemas.openxmlformats.org/officeDocument/2006/relationships/diagramQuickStyle" Target="../diagrams/quickStyle5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3.xml"/><Relationship Id="rId5" Type="http://schemas.openxmlformats.org/officeDocument/2006/relationships/diagramData" Target="../diagrams/data53.xml"/><Relationship Id="rId4" Type="http://schemas.openxmlformats.org/officeDocument/2006/relationships/hyperlink" Target="https://www.youtube.com/watch?v=4bPGxLxogvw" TargetMode="External"/><Relationship Id="rId9" Type="http://schemas.microsoft.com/office/2007/relationships/diagramDrawing" Target="../diagrams/drawing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4.xml"/><Relationship Id="rId3" Type="http://schemas.openxmlformats.org/officeDocument/2006/relationships/hyperlink" Target="https://play.kahoot.it/v2/?quizId=43725ed0-7d90-40de-83d4-b4226ee090c6" TargetMode="External"/><Relationship Id="rId7" Type="http://schemas.openxmlformats.org/officeDocument/2006/relationships/diagramQuickStyle" Target="../diagrams/quickStyle54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4.xml"/><Relationship Id="rId5" Type="http://schemas.openxmlformats.org/officeDocument/2006/relationships/diagramData" Target="../diagrams/data54.xml"/><Relationship Id="rId4" Type="http://schemas.openxmlformats.org/officeDocument/2006/relationships/hyperlink" Target="https://play.kahoot.it/v2/?quizId=84ca92ff-a280-4453-a356-10eb3eec0e6f" TargetMode="External"/><Relationship Id="rId9" Type="http://schemas.microsoft.com/office/2007/relationships/diagramDrawing" Target="../diagrams/drawing5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5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5.xml"/><Relationship Id="rId5" Type="http://schemas.openxmlformats.org/officeDocument/2006/relationships/image" Target="../media/image33.png"/><Relationship Id="rId10" Type="http://schemas.microsoft.com/office/2007/relationships/diagramDrawing" Target="../diagrams/drawing55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slideLayout" Target="../slideLayouts/slideLayout7.xml"/><Relationship Id="rId7" Type="http://schemas.openxmlformats.org/officeDocument/2006/relationships/diagramLayout" Target="../diagrams/layout5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6.xml"/><Relationship Id="rId5" Type="http://schemas.openxmlformats.org/officeDocument/2006/relationships/image" Target="../media/image6.png"/><Relationship Id="rId10" Type="http://schemas.microsoft.com/office/2007/relationships/diagramDrawing" Target="../diagrams/drawing56.xml"/><Relationship Id="rId4" Type="http://schemas.openxmlformats.org/officeDocument/2006/relationships/image" Target="../media/image19.gif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diagramDrawing" Target="../diagrams/drawing57.xml"/><Relationship Id="rId3" Type="http://schemas.microsoft.com/office/2007/relationships/media" Target="../media/media21.mp3"/><Relationship Id="rId7" Type="http://schemas.openxmlformats.org/officeDocument/2006/relationships/image" Target="../media/image72.png"/><Relationship Id="rId12" Type="http://schemas.openxmlformats.org/officeDocument/2006/relationships/diagramColors" Target="../diagrams/colors57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71.gif"/><Relationship Id="rId11" Type="http://schemas.openxmlformats.org/officeDocument/2006/relationships/diagramQuickStyle" Target="../diagrams/quickStyle57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57.xml"/><Relationship Id="rId4" Type="http://schemas.openxmlformats.org/officeDocument/2006/relationships/audio" Target="../media/media21.mp3"/><Relationship Id="rId9" Type="http://schemas.openxmlformats.org/officeDocument/2006/relationships/diagramData" Target="../diagrams/data5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8.xml"/><Relationship Id="rId3" Type="http://schemas.openxmlformats.org/officeDocument/2006/relationships/image" Target="../media/image73.png"/><Relationship Id="rId7" Type="http://schemas.openxmlformats.org/officeDocument/2006/relationships/diagramLayout" Target="../diagrams/layout5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58.xml"/><Relationship Id="rId5" Type="http://schemas.openxmlformats.org/officeDocument/2006/relationships/image" Target="../media/image75.png"/><Relationship Id="rId10" Type="http://schemas.microsoft.com/office/2007/relationships/diagramDrawing" Target="../diagrams/drawing58.xml"/><Relationship Id="rId4" Type="http://schemas.openxmlformats.org/officeDocument/2006/relationships/image" Target="../media/image74.gif"/><Relationship Id="rId9" Type="http://schemas.openxmlformats.org/officeDocument/2006/relationships/diagramColors" Target="../diagrams/colors5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image" Target="../media/image76.png"/><Relationship Id="rId7" Type="http://schemas.openxmlformats.org/officeDocument/2006/relationships/diagramLayout" Target="../diagrams/layout5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59.xml"/><Relationship Id="rId5" Type="http://schemas.openxmlformats.org/officeDocument/2006/relationships/image" Target="../media/image78.png"/><Relationship Id="rId10" Type="http://schemas.microsoft.com/office/2007/relationships/diagramDrawing" Target="../diagrams/drawing59.xml"/><Relationship Id="rId4" Type="http://schemas.openxmlformats.org/officeDocument/2006/relationships/image" Target="../media/image77.png"/><Relationship Id="rId9" Type="http://schemas.openxmlformats.org/officeDocument/2006/relationships/diagramColors" Target="../diagrams/colors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sv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hyperlink" Target="https://www.youtube.com/watch?v=vDxDJqdI6P0" TargetMode="External"/><Relationship Id="rId7" Type="http://schemas.openxmlformats.org/officeDocument/2006/relationships/diagramColors" Target="../diagrams/colors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Layout" Target="../diagrams/layout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Data" Target="../diagrams/data6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9.gif"/><Relationship Id="rId5" Type="http://schemas.openxmlformats.org/officeDocument/2006/relationships/diagramQuickStyle" Target="../diagrams/quickStyle5.xml"/><Relationship Id="rId15" Type="http://schemas.openxmlformats.org/officeDocument/2006/relationships/diagramColors" Target="../diagrams/colors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8.jpg"/><Relationship Id="rId1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8.jpg"/><Relationship Id="rId14" Type="http://schemas.openxmlformats.org/officeDocument/2006/relationships/diagramColors" Target="../diagrams/colors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106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r="-1" b="10927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fr-FR" sz="6600">
                <a:solidFill>
                  <a:schemeClr val="bg1"/>
                </a:solidFill>
              </a:rPr>
              <a:t>Animaux et héros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Unité 5 – Leçon 10</a:t>
            </a:r>
          </a:p>
        </p:txBody>
      </p:sp>
      <p:sp>
        <p:nvSpPr>
          <p:cNvPr id="106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701683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5A42B6E0-C0E1-34E3-BEAA-F21102A9C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147502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49AAB54B-0A41-89B0-6401-BDDD744F8F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Sammy et son </a:t>
            </a:r>
            <a:r>
              <a:rPr lang="fr-FR" sz="2200" dirty="0">
                <a:solidFill>
                  <a:srgbClr val="FF0000"/>
                </a:solidFill>
              </a:rPr>
              <a:t>chien</a:t>
            </a:r>
            <a:r>
              <a:rPr lang="fr-FR" sz="2200" dirty="0"/>
              <a:t> </a:t>
            </a:r>
            <a:r>
              <a:rPr lang="fr-FR" sz="2200" dirty="0" err="1"/>
              <a:t>Scoobidoo</a:t>
            </a:r>
            <a:r>
              <a:rPr lang="fr-FR" sz="2200" dirty="0"/>
              <a:t> sont inséparables, ce sont les meilleurs amis du monde ! Ils ont un </a:t>
            </a:r>
            <a:r>
              <a:rPr lang="fr-FR" sz="2200" dirty="0">
                <a:solidFill>
                  <a:srgbClr val="FF0000"/>
                </a:solidFill>
              </a:rPr>
              <a:t>caractère</a:t>
            </a:r>
            <a:r>
              <a:rPr lang="fr-FR" sz="2200" dirty="0"/>
              <a:t> similaire : ils sont très </a:t>
            </a:r>
            <a:r>
              <a:rPr lang="fr-FR" sz="2200" dirty="0">
                <a:solidFill>
                  <a:srgbClr val="FF0000"/>
                </a:solidFill>
              </a:rPr>
              <a:t>gourmands</a:t>
            </a:r>
            <a:r>
              <a:rPr lang="fr-FR" sz="2200" dirty="0"/>
              <a:t>, ils adorent manger des hamburgers mais aussi </a:t>
            </a:r>
            <a:r>
              <a:rPr lang="fr-FR" sz="2200" dirty="0">
                <a:solidFill>
                  <a:srgbClr val="FF0000"/>
                </a:solidFill>
              </a:rPr>
              <a:t>peureux</a:t>
            </a:r>
            <a:r>
              <a:rPr lang="fr-FR" sz="2200" dirty="0"/>
              <a:t>  (= ils ne sont pas </a:t>
            </a:r>
            <a:r>
              <a:rPr lang="fr-FR" sz="2200" dirty="0">
                <a:solidFill>
                  <a:srgbClr val="FF0000"/>
                </a:solidFill>
              </a:rPr>
              <a:t>courageux</a:t>
            </a:r>
            <a:r>
              <a:rPr lang="fr-FR" sz="2200" dirty="0"/>
              <a:t>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286029" y="2055390"/>
            <a:ext cx="82923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2857069" y="3429000"/>
            <a:ext cx="1109535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741D64-AC19-1A28-E672-50E78A48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60417" y="1717498"/>
            <a:ext cx="6011396" cy="450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3CFC59-DF5E-3E27-E7F9-62886F8AF719}"/>
              </a:ext>
            </a:extLst>
          </p:cNvPr>
          <p:cNvSpPr/>
          <p:nvPr/>
        </p:nvSpPr>
        <p:spPr>
          <a:xfrm>
            <a:off x="2082457" y="4107342"/>
            <a:ext cx="1354426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EBE901-51C8-9377-C537-C19EE1C19875}"/>
              </a:ext>
            </a:extLst>
          </p:cNvPr>
          <p:cNvSpPr/>
          <p:nvPr/>
        </p:nvSpPr>
        <p:spPr>
          <a:xfrm>
            <a:off x="323156" y="5451615"/>
            <a:ext cx="957004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24657D-F87A-FEF8-ADEF-CF570D722695}"/>
              </a:ext>
            </a:extLst>
          </p:cNvPr>
          <p:cNvSpPr/>
          <p:nvPr/>
        </p:nvSpPr>
        <p:spPr>
          <a:xfrm>
            <a:off x="3342290" y="5451615"/>
            <a:ext cx="116034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40FCDC7-6937-5EA5-33F5-BA1B667CE3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90DDA14D-CEFC-0AD8-9258-8B92B21328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7669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  <p:bldP spid="19" grpId="0" animBg="1"/>
      <p:bldP spid="9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2DB5D13-7C3E-473A-B7DF-FCE52D4DC4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8">
            <a:extLst>
              <a:ext uri="{FF2B5EF4-FFF2-40B4-BE49-F238E27FC236}">
                <a16:creationId xmlns:a16="http://schemas.microsoft.com/office/drawing/2014/main" id="{A48DBD97-CA22-9DDE-4942-B18B5031D9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8AA11F2-FC97-45B1-BB21-2C7FFB027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79" y="1183759"/>
            <a:ext cx="3527117" cy="117523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200"/>
              <a:t>II. Compréhension de texte (doc 1)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276E0C7-D588-440B-8F4A-876392DB7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43658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7D859EF-0C2A-487B-A0C6-A8276E48D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5" y="576038"/>
            <a:ext cx="5040655" cy="6043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, capture d’écran, Site web, Page web&#10;&#10;Description générée automatiquement">
            <a:extLst>
              <a:ext uri="{FF2B5EF4-FFF2-40B4-BE49-F238E27FC236}">
                <a16:creationId xmlns:a16="http://schemas.microsoft.com/office/drawing/2014/main" id="{A14E5040-C26D-2C3B-7B9D-8D3B8DE87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16" y="2717951"/>
            <a:ext cx="4615146" cy="2146042"/>
          </a:xfrm>
          <a:prstGeom prst="rect">
            <a:avLst/>
          </a:prstGeom>
        </p:spPr>
      </p:pic>
      <p:pic>
        <p:nvPicPr>
          <p:cNvPr id="12" name="Image 11" descr="Une image contenant chien, texte, mammifère&#10;&#10;Description générée automatiquement">
            <a:extLst>
              <a:ext uri="{FF2B5EF4-FFF2-40B4-BE49-F238E27FC236}">
                <a16:creationId xmlns:a16="http://schemas.microsoft.com/office/drawing/2014/main" id="{834F3482-FB85-D699-7E03-11E0ECE1D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953" y="2585892"/>
            <a:ext cx="6467407" cy="1891718"/>
          </a:xfrm>
          <a:prstGeom prst="rect">
            <a:avLst/>
          </a:prstGeom>
        </p:spPr>
      </p:pic>
      <p:pic>
        <p:nvPicPr>
          <p:cNvPr id="9" name="Image 8" descr="Une image contenant texte, Police, capture d’écran, blanc&#10;&#10;Description générée automatiquement">
            <a:extLst>
              <a:ext uri="{FF2B5EF4-FFF2-40B4-BE49-F238E27FC236}">
                <a16:creationId xmlns:a16="http://schemas.microsoft.com/office/drawing/2014/main" id="{C077907F-604F-DCAE-229C-C71CD8E5E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213" y="1408082"/>
            <a:ext cx="3619581" cy="893722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EDB19A81-C621-40A1-87E0-015F982C4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214110"/>
            <a:ext cx="5040655" cy="6043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 13" descr="Une image contenant texte, Police, capture d’écran, blanc&#10;&#10;Description générée automatiquement">
            <a:extLst>
              <a:ext uri="{FF2B5EF4-FFF2-40B4-BE49-F238E27FC236}">
                <a16:creationId xmlns:a16="http://schemas.microsoft.com/office/drawing/2014/main" id="{948B4115-967B-C89C-254D-D70C8A04F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6022" y="4765977"/>
            <a:ext cx="4611639" cy="1003032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8C88EF9-EB79-4273-9666-FEC4E6F7C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607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me 8">
            <a:extLst>
              <a:ext uri="{FF2B5EF4-FFF2-40B4-BE49-F238E27FC236}">
                <a16:creationId xmlns:a16="http://schemas.microsoft.com/office/drawing/2014/main" id="{AF01070C-C980-228F-9225-09CCE7988A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729127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914935"/>
              </p:ext>
            </p:extLst>
          </p:nvPr>
        </p:nvGraphicFramePr>
        <p:xfrm>
          <a:off x="5373687" y="686755"/>
          <a:ext cx="6100891" cy="56916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26735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3074156">
                  <a:extLst>
                    <a:ext uri="{9D8B030D-6E8A-4147-A177-3AD203B41FA5}">
                      <a16:colId xmlns:a16="http://schemas.microsoft.com/office/drawing/2014/main" val="3951725291"/>
                    </a:ext>
                  </a:extLst>
                </a:gridCol>
              </a:tblGrid>
              <a:tr h="772665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animaux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La quantité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chats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qu’ils ont beaucoup de qualités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chevaux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courageux et très intelligents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877567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chiens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Avec un entraînement très court, ils peuvent retrouver des personnes dans la neige ou dans l’eau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434268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lapins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sociables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5366499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oiseaux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aiment beaucoup le contact avec les humains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8491720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poissons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ont aussi beaucoup  d’autres qualités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5716350"/>
                  </a:ext>
                </a:extLst>
              </a:tr>
              <a:tr h="434268">
                <a:tc>
                  <a:txBody>
                    <a:bodyPr/>
                    <a:lstStyle/>
                    <a:p>
                      <a:endParaRPr lang="fr-FR" sz="2000" cap="none" spc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calmes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4819931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489B30A-42BF-8399-DF0C-1D7B1A13C120}"/>
              </a:ext>
            </a:extLst>
          </p:cNvPr>
          <p:cNvSpPr/>
          <p:nvPr/>
        </p:nvSpPr>
        <p:spPr>
          <a:xfrm>
            <a:off x="5366003" y="1469444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FD5E91-0C3A-882C-61EC-6AC05AA77C07}"/>
              </a:ext>
            </a:extLst>
          </p:cNvPr>
          <p:cNvSpPr/>
          <p:nvPr/>
        </p:nvSpPr>
        <p:spPr>
          <a:xfrm>
            <a:off x="5366002" y="2178735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A2E379-3A9B-FE6D-4BDE-57D32B824DB5}"/>
              </a:ext>
            </a:extLst>
          </p:cNvPr>
          <p:cNvSpPr/>
          <p:nvPr/>
        </p:nvSpPr>
        <p:spPr>
          <a:xfrm>
            <a:off x="5373688" y="4563827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7E4502-3C65-7655-0FAC-A5CD69428E69}"/>
              </a:ext>
            </a:extLst>
          </p:cNvPr>
          <p:cNvSpPr/>
          <p:nvPr/>
        </p:nvSpPr>
        <p:spPr>
          <a:xfrm>
            <a:off x="5373687" y="5273118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15CD63-C456-CAD5-F880-CF9AC7F6ECB9}"/>
              </a:ext>
            </a:extLst>
          </p:cNvPr>
          <p:cNvSpPr/>
          <p:nvPr/>
        </p:nvSpPr>
        <p:spPr>
          <a:xfrm>
            <a:off x="5373687" y="2861780"/>
            <a:ext cx="3025595" cy="12609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376F18-49A1-FA1C-FB82-704D032087D4}"/>
              </a:ext>
            </a:extLst>
          </p:cNvPr>
          <p:cNvSpPr/>
          <p:nvPr/>
        </p:nvSpPr>
        <p:spPr>
          <a:xfrm>
            <a:off x="5366001" y="4127608"/>
            <a:ext cx="3025595" cy="436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207B70-6CDF-BA75-D42C-BB2723A3C365}"/>
              </a:ext>
            </a:extLst>
          </p:cNvPr>
          <p:cNvSpPr/>
          <p:nvPr/>
        </p:nvSpPr>
        <p:spPr>
          <a:xfrm>
            <a:off x="8399282" y="1469444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EBCCDE-AC70-E5EE-81DB-9BE45B2814CE}"/>
              </a:ext>
            </a:extLst>
          </p:cNvPr>
          <p:cNvSpPr/>
          <p:nvPr/>
        </p:nvSpPr>
        <p:spPr>
          <a:xfrm>
            <a:off x="8399281" y="2178735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392122-DE71-9A53-6CA1-A062A2C92DB9}"/>
              </a:ext>
            </a:extLst>
          </p:cNvPr>
          <p:cNvSpPr/>
          <p:nvPr/>
        </p:nvSpPr>
        <p:spPr>
          <a:xfrm>
            <a:off x="8406967" y="4563827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679323-DE2F-8F76-BD91-127C1F10320C}"/>
              </a:ext>
            </a:extLst>
          </p:cNvPr>
          <p:cNvSpPr/>
          <p:nvPr/>
        </p:nvSpPr>
        <p:spPr>
          <a:xfrm>
            <a:off x="8406966" y="5273118"/>
            <a:ext cx="3025595" cy="6641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D4D563-286A-0716-420E-01C0865CB437}"/>
              </a:ext>
            </a:extLst>
          </p:cNvPr>
          <p:cNvSpPr/>
          <p:nvPr/>
        </p:nvSpPr>
        <p:spPr>
          <a:xfrm>
            <a:off x="8406966" y="2861780"/>
            <a:ext cx="3025595" cy="12609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906C19-235C-E3E3-C4AA-48C17848D538}"/>
              </a:ext>
            </a:extLst>
          </p:cNvPr>
          <p:cNvSpPr/>
          <p:nvPr/>
        </p:nvSpPr>
        <p:spPr>
          <a:xfrm>
            <a:off x="8399280" y="4127608"/>
            <a:ext cx="3025595" cy="436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D52C5E-0611-7F5E-3F46-21684F6C8D6D}"/>
              </a:ext>
            </a:extLst>
          </p:cNvPr>
          <p:cNvSpPr/>
          <p:nvPr/>
        </p:nvSpPr>
        <p:spPr>
          <a:xfrm>
            <a:off x="8417506" y="5950607"/>
            <a:ext cx="3025595" cy="436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F5F8F99-18FC-B03F-2CE9-D40897B803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5465158"/>
            <a:ext cx="2459990" cy="1383744"/>
          </a:xfrm>
          <a:prstGeom prst="rect">
            <a:avLst/>
          </a:prstGeom>
        </p:spPr>
      </p:pic>
      <p:graphicFrame>
        <p:nvGraphicFramePr>
          <p:cNvPr id="20" name="Diagramme 8">
            <a:extLst>
              <a:ext uri="{FF2B5EF4-FFF2-40B4-BE49-F238E27FC236}">
                <a16:creationId xmlns:a16="http://schemas.microsoft.com/office/drawing/2014/main" id="{9261AA4E-9F15-0178-929D-C223A42591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67355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l’apparence physique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animaux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0966560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A23010-4186-1462-5637-724DBE2731C3}"/>
              </a:ext>
            </a:extLst>
          </p:cNvPr>
          <p:cNvSpPr/>
          <p:nvPr/>
        </p:nvSpPr>
        <p:spPr>
          <a:xfrm>
            <a:off x="838200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23692E-7587-8AAC-4692-AAB17333E40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6703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1" name="Rectangle 207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CC8EA8-9886-6A23-DE63-E0CAAED22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0" r="1" b="11708"/>
          <a:stretch/>
        </p:blipFill>
        <p:spPr bwMode="auto">
          <a:xfrm>
            <a:off x="-4" y="368834"/>
            <a:ext cx="7534640" cy="6489146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36E600-4C7A-8D12-D221-5197D1B9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800"/>
              </a:spcAft>
            </a:pPr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Passons au point de vocabulaire : </a:t>
            </a:r>
            <a:b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animaux</a:t>
            </a:r>
            <a:endParaRPr lang="en-US" sz="37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B593CB-9A85-BDE7-D447-AD5EAF4F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650" y="5709565"/>
            <a:ext cx="5395975" cy="64678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Comment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est-ce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qu’on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peut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nommer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animaux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imaginaires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40C05CA-BED5-69EF-9745-E94C6E465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r="5192"/>
          <a:stretch/>
        </p:blipFill>
        <p:spPr bwMode="auto">
          <a:xfrm>
            <a:off x="7092363" y="368814"/>
            <a:ext cx="5099641" cy="3508439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188128-BF65-E6CD-5EBB-8DB2FF47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400" y="6356350"/>
            <a:ext cx="898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E495E988-EAD4-C677-2CFC-618224CDBB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555962"/>
            <a:ext cx="2298562" cy="1292941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AF8C2810-FCE7-DD37-65E7-D19E7D27B7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06305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255701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C2039-2FAD-1BB1-DED4-DDBEEAC19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III. </a:t>
            </a:r>
            <a:r>
              <a:rPr lang="en-US" sz="3600" b="1" dirty="0" err="1"/>
              <a:t>Vocabulaire</a:t>
            </a:r>
            <a:r>
              <a:rPr lang="en-US" sz="3600" b="1" dirty="0"/>
              <a:t> :</a:t>
            </a:r>
            <a:r>
              <a:rPr lang="en-US" sz="3600" dirty="0"/>
              <a:t> Les </a:t>
            </a:r>
            <a:r>
              <a:rPr lang="en-US" sz="3600" dirty="0" err="1"/>
              <a:t>animaux</a:t>
            </a:r>
            <a:endParaRPr lang="fr-FR" dirty="0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F1EFD27-EFAC-DAB7-17D2-CE804813F5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2523359"/>
              </p:ext>
            </p:extLst>
          </p:nvPr>
        </p:nvGraphicFramePr>
        <p:xfrm>
          <a:off x="838200" y="1825625"/>
          <a:ext cx="3026735" cy="438565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26735">
                  <a:extLst>
                    <a:ext uri="{9D8B030D-6E8A-4147-A177-3AD203B41FA5}">
                      <a16:colId xmlns:a16="http://schemas.microsoft.com/office/drawing/2014/main" val="41856643"/>
                    </a:ext>
                  </a:extLst>
                </a:gridCol>
              </a:tblGrid>
              <a:tr h="710019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Les animaux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7384128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chats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4777903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poissons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5572165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chiens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9202290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lapins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9124954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oiseaux (!)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5988133"/>
                  </a:ext>
                </a:extLst>
              </a:tr>
              <a:tr h="61260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Des chevaux (!)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3334140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D390B0-CBFD-28BD-3FEF-22ED4956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F341C2-4082-C7A9-9F4B-79AE73659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270" y="1862126"/>
            <a:ext cx="7542713" cy="26484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06B714-88C8-21C4-1685-0FC2475A1442}"/>
              </a:ext>
            </a:extLst>
          </p:cNvPr>
          <p:cNvSpPr txBox="1"/>
          <p:nvPr/>
        </p:nvSpPr>
        <p:spPr>
          <a:xfrm>
            <a:off x="4241270" y="5367902"/>
            <a:ext cx="754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Quel animal est le symbole de la France ? De l’Australie ? Des États-Unis ? De l’Angleterre ? Et du Vietnam ???</a:t>
            </a:r>
          </a:p>
        </p:txBody>
      </p:sp>
      <p:graphicFrame>
        <p:nvGraphicFramePr>
          <p:cNvPr id="6" name="Diagramme 8">
            <a:extLst>
              <a:ext uri="{FF2B5EF4-FFF2-40B4-BE49-F238E27FC236}">
                <a16:creationId xmlns:a16="http://schemas.microsoft.com/office/drawing/2014/main" id="{80D618D3-6DD5-F7DF-BDF3-F495867353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27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4BEF88-ABD8-9C45-DFEA-DB19999D9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2"/>
            <a:ext cx="7923815" cy="11295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1B70422D-4641-99DF-05E6-E6C43CD56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9" y="2552392"/>
            <a:ext cx="10478721" cy="22267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5FDF17-B26A-4057-246A-3123E9BA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BF54FDF-AEC8-3A6D-6705-7BC39C5786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13713" y="357736"/>
            <a:ext cx="2332081" cy="1311796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09A298F3-CB8B-618D-48D4-7A63C61539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2191204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U5L9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hero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his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character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his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superpower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8A9FDA-5EF6-279D-C470-DC5A7D76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4,5 p.66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2E42A7-8B48-5D16-C100-287E3F8309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741"/>
          <a:stretch/>
        </p:blipFill>
        <p:spPr>
          <a:xfrm>
            <a:off x="2552292" y="1675227"/>
            <a:ext cx="7916011" cy="504624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5EC7D0-B9F9-1E51-975B-FB0EA58F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pic>
        <p:nvPicPr>
          <p:cNvPr id="5" name="EXPLORE_1_LE_PISTE093">
            <a:hlinkClick r:id="" action="ppaction://media"/>
            <a:extLst>
              <a:ext uri="{FF2B5EF4-FFF2-40B4-BE49-F238E27FC236}">
                <a16:creationId xmlns:a16="http://schemas.microsoft.com/office/drawing/2014/main" id="{F58D0ADC-5254-103B-6720-CFA4E73879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87355" y="2730733"/>
            <a:ext cx="698267" cy="698267"/>
          </a:xfrm>
          <a:prstGeom prst="rect">
            <a:avLst/>
          </a:prstGeom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C6258047-2505-A4C7-3DA6-12BEA369CDC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258" y="5537107"/>
            <a:ext cx="2332081" cy="1311796"/>
          </a:xfrm>
          <a:prstGeom prst="rect">
            <a:avLst/>
          </a:prstGeom>
        </p:spPr>
      </p:pic>
      <p:graphicFrame>
        <p:nvGraphicFramePr>
          <p:cNvPr id="8" name="Diagramme 8">
            <a:extLst>
              <a:ext uri="{FF2B5EF4-FFF2-40B4-BE49-F238E27FC236}">
                <a16:creationId xmlns:a16="http://schemas.microsoft.com/office/drawing/2014/main" id="{0E2EE550-740B-AD07-E676-978D91B87E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73707858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F6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8B0B86-AD76-8237-AA3D-1488146DC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15 p.69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7789D24-56E0-7EE1-9318-6CDD9C5442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804"/>
          <a:stretch/>
        </p:blipFill>
        <p:spPr>
          <a:xfrm>
            <a:off x="4231259" y="901336"/>
            <a:ext cx="3458866" cy="285615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DC29C0-2DF6-B6C7-1678-F8D91769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A0576F8-4F0C-FD4F-B2E1-A427388F89CF}" type="slidenum">
              <a:rPr lang="en-US" smtClean="0"/>
              <a:pPr algn="l">
                <a:spcAft>
                  <a:spcPts val="600"/>
                </a:spcAft>
              </a:pPr>
              <a:t>21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C4C6F92-E254-26FF-553D-D819B9C842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466"/>
          <a:stretch/>
        </p:blipFill>
        <p:spPr>
          <a:xfrm>
            <a:off x="8179572" y="1214076"/>
            <a:ext cx="3458866" cy="248445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CCF9082-5C7E-1ACC-8D89-B8FE8E72AAA2}"/>
              </a:ext>
            </a:extLst>
          </p:cNvPr>
          <p:cNvSpPr txBox="1"/>
          <p:nvPr/>
        </p:nvSpPr>
        <p:spPr>
          <a:xfrm>
            <a:off x="4326111" y="4134010"/>
            <a:ext cx="7312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Et ton animal, qu’est-ce qu’il peut faire ? Parle d’un de ses pouvoirs !</a:t>
            </a:r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452FB337-5821-E5AB-5B55-198BD9CD47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531077"/>
            <a:ext cx="2332082" cy="1311796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9E0142F1-5C51-F9FF-5652-0ACD4C399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386300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E446B0C7-BEC1-EFEE-A654-DD91665A1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CC8EA8-9886-6A23-DE63-E0CAAED22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0" r="1" b="11708"/>
          <a:stretch/>
        </p:blipFill>
        <p:spPr bwMode="auto">
          <a:xfrm>
            <a:off x="-4" y="368834"/>
            <a:ext cx="7534640" cy="6489146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736E600-4C7A-8D12-D221-5197D1B9B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800"/>
              </a:spcAft>
            </a:pP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Revenons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au point de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animaux</a:t>
            </a: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B593CB-9A85-BDE7-D447-AD5EAF4F0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3650" y="5709565"/>
            <a:ext cx="5395975" cy="64678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Comment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est-ce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qu’on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peut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nommer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animaux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imaginaires</a:t>
            </a:r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40C05CA-BED5-69EF-9745-E94C6E465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r="5192"/>
          <a:stretch/>
        </p:blipFill>
        <p:spPr bwMode="auto">
          <a:xfrm>
            <a:off x="7092363" y="368814"/>
            <a:ext cx="5099641" cy="3508439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188128-BF65-E6CD-5EBB-8DB2FF47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400" y="6356350"/>
            <a:ext cx="898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9D4E99F-0908-7864-4914-D345F99FDC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5555962"/>
            <a:ext cx="2298562" cy="1292941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4B6D0E5C-6883-ABDB-08F5-33FF34EB48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780181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0A37BA7-826F-04AF-8F3A-EBDB238CB3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8">
            <a:extLst>
              <a:ext uri="{FF2B5EF4-FFF2-40B4-BE49-F238E27FC236}">
                <a16:creationId xmlns:a16="http://schemas.microsoft.com/office/drawing/2014/main" id="{B0837AFC-4697-AB56-1CEC-193990D45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061383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l’apparence physique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animaux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251848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A23010-4186-1462-5637-724DBE2731C3}"/>
              </a:ext>
            </a:extLst>
          </p:cNvPr>
          <p:cNvSpPr/>
          <p:nvPr/>
        </p:nvSpPr>
        <p:spPr>
          <a:xfrm>
            <a:off x="4580308" y="4865279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23692E-7587-8AAC-4692-AAB17333E405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481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L’intensité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/>
              <a:t>Le chat </a:t>
            </a:r>
            <a:r>
              <a:rPr lang="en-US" sz="2800" dirty="0" err="1"/>
              <a:t>est</a:t>
            </a:r>
            <a:r>
              <a:rPr lang="en-US" sz="2800" dirty="0"/>
              <a:t> un animal avec </a:t>
            </a:r>
            <a:r>
              <a:rPr lang="en-US" sz="2800" dirty="0">
                <a:solidFill>
                  <a:srgbClr val="FF0000"/>
                </a:solidFill>
              </a:rPr>
              <a:t>beaucoup de </a:t>
            </a:r>
            <a:r>
              <a:rPr lang="en-US" sz="2800" dirty="0" err="1"/>
              <a:t>caractère</a:t>
            </a:r>
            <a:r>
              <a:rPr lang="en-US" sz="2800" dirty="0"/>
              <a:t>.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indépendant</a:t>
            </a:r>
            <a:r>
              <a:rPr lang="en-US" sz="2800" dirty="0"/>
              <a:t> et </a:t>
            </a:r>
            <a:r>
              <a:rPr lang="en-US" sz="2800" dirty="0">
                <a:solidFill>
                  <a:srgbClr val="FF0000"/>
                </a:solidFill>
              </a:rPr>
              <a:t>très</a:t>
            </a:r>
            <a:r>
              <a:rPr lang="en-US" sz="2800" dirty="0"/>
              <a:t> intelligent. Il </a:t>
            </a:r>
            <a:r>
              <a:rPr lang="en-US" sz="2800" dirty="0" err="1"/>
              <a:t>aime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beaucoup</a:t>
            </a:r>
            <a:r>
              <a:rPr lang="en-US" sz="2800" dirty="0"/>
              <a:t> </a:t>
            </a:r>
            <a:r>
              <a:rPr lang="en-US" sz="2800" dirty="0" err="1"/>
              <a:t>jouer</a:t>
            </a:r>
            <a:r>
              <a:rPr lang="en-US" sz="2800" dirty="0"/>
              <a:t> et </a:t>
            </a:r>
            <a:r>
              <a:rPr lang="en-US" sz="2800" dirty="0" err="1"/>
              <a:t>apprécie</a:t>
            </a:r>
            <a:r>
              <a:rPr lang="en-US" sz="2800" dirty="0"/>
              <a:t> les caresses de son maître.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r="5072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26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277614" y="2560310"/>
            <a:ext cx="2311837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6A8CA8-9EED-EC01-E7DD-3E22C811D9A5}"/>
              </a:ext>
            </a:extLst>
          </p:cNvPr>
          <p:cNvSpPr/>
          <p:nvPr/>
        </p:nvSpPr>
        <p:spPr>
          <a:xfrm>
            <a:off x="2817164" y="3192780"/>
            <a:ext cx="67050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79FEB-FBF4-7BF9-4042-5CB92072145B}"/>
              </a:ext>
            </a:extLst>
          </p:cNvPr>
          <p:cNvSpPr/>
          <p:nvPr/>
        </p:nvSpPr>
        <p:spPr>
          <a:xfrm>
            <a:off x="1175831" y="3825251"/>
            <a:ext cx="1641334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6B699F1-A52D-C745-00A3-3A3143E803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555962"/>
            <a:ext cx="2298562" cy="1292941"/>
          </a:xfrm>
          <a:prstGeom prst="rect">
            <a:avLst/>
          </a:prstGeom>
        </p:spPr>
      </p:pic>
      <p:graphicFrame>
        <p:nvGraphicFramePr>
          <p:cNvPr id="6" name="Diagramme 8">
            <a:extLst>
              <a:ext uri="{FF2B5EF4-FFF2-40B4-BE49-F238E27FC236}">
                <a16:creationId xmlns:a16="http://schemas.microsoft.com/office/drawing/2014/main" id="{B2D2E1CF-E612-B050-D91B-F9904447F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4009861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5561410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A2099-2876-55C5-D9E9-397521AA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05644" cy="1325563"/>
          </a:xfrm>
        </p:spPr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L’intensité et la quantité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B823D7-CFF3-1A3A-6F17-1E0D8EB2F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480357"/>
              </p:ext>
            </p:extLst>
          </p:nvPr>
        </p:nvGraphicFramePr>
        <p:xfrm>
          <a:off x="838199" y="1825625"/>
          <a:ext cx="5332080" cy="449554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332080">
                  <a:extLst>
                    <a:ext uri="{9D8B030D-6E8A-4147-A177-3AD203B41FA5}">
                      <a16:colId xmlns:a16="http://schemas.microsoft.com/office/drawing/2014/main" val="3121345813"/>
                    </a:ext>
                  </a:extLst>
                </a:gridCol>
              </a:tblGrid>
              <a:tr h="772665">
                <a:tc>
                  <a:txBody>
                    <a:bodyPr/>
                    <a:lstStyle/>
                    <a:p>
                      <a:pPr algn="ctr"/>
                      <a:r>
                        <a:rPr lang="fr-FR" sz="2400" b="1" cap="none" spc="60" dirty="0">
                          <a:solidFill>
                            <a:schemeClr val="bg1"/>
                          </a:solidFill>
                          <a:latin typeface="+mn-lt"/>
                        </a:rPr>
                        <a:t>L’intensité et la quantité</a:t>
                      </a:r>
                    </a:p>
                  </a:txBody>
                  <a:tcPr marL="56658" marR="33994" marT="44569" marB="339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0008980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calmes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5293822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courageux et très intelligents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9991896"/>
                  </a:ext>
                </a:extLst>
              </a:tr>
              <a:tr h="877567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Avec un entraînement très court, ils peuvent retrouver des personnes dans la neige ou dans l’eau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2634745"/>
                  </a:ext>
                </a:extLst>
              </a:tr>
              <a:tr h="434268">
                <a:tc>
                  <a:txBody>
                    <a:bodyPr/>
                    <a:lstStyle/>
                    <a:p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sont très sociables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560606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aiment beaucoup le contact avec les humains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8964819"/>
                  </a:ext>
                </a:extLst>
              </a:tr>
              <a:tr h="46534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Parce qu’ils ont beaucoup de qualités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8203247"/>
                  </a:ext>
                </a:extLst>
              </a:tr>
              <a:tr h="43426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cap="none" spc="0" dirty="0">
                          <a:solidFill>
                            <a:schemeClr val="tx1"/>
                          </a:solidFill>
                          <a:latin typeface="+mn-lt"/>
                        </a:rPr>
                        <a:t>Ils ont aussi beaucoup d’ autres qualités</a:t>
                      </a:r>
                    </a:p>
                  </a:txBody>
                  <a:tcPr marL="56658" marR="33994" marT="44569" marB="3399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8173400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D3516D85-049F-E292-683B-07CDA8062089}"/>
              </a:ext>
            </a:extLst>
          </p:cNvPr>
          <p:cNvSpPr/>
          <p:nvPr/>
        </p:nvSpPr>
        <p:spPr>
          <a:xfrm>
            <a:off x="1642092" y="2702514"/>
            <a:ext cx="463333" cy="2558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0EB410-8175-7DFD-59E8-1956B951BC5A}"/>
              </a:ext>
            </a:extLst>
          </p:cNvPr>
          <p:cNvSpPr/>
          <p:nvPr/>
        </p:nvSpPr>
        <p:spPr>
          <a:xfrm>
            <a:off x="1642092" y="3139309"/>
            <a:ext cx="463333" cy="2558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529A33-9A5D-3F18-62EE-D7E2932AD598}"/>
              </a:ext>
            </a:extLst>
          </p:cNvPr>
          <p:cNvSpPr/>
          <p:nvPr/>
        </p:nvSpPr>
        <p:spPr>
          <a:xfrm>
            <a:off x="3488210" y="3139309"/>
            <a:ext cx="463333" cy="2558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9BC8D-195D-AD52-4AC4-32C549EC1C9A}"/>
              </a:ext>
            </a:extLst>
          </p:cNvPr>
          <p:cNvSpPr/>
          <p:nvPr/>
        </p:nvSpPr>
        <p:spPr>
          <a:xfrm>
            <a:off x="3185302" y="3607950"/>
            <a:ext cx="463333" cy="2558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1B9C44-74AB-8201-7790-584BCB55AC97}"/>
              </a:ext>
            </a:extLst>
          </p:cNvPr>
          <p:cNvSpPr/>
          <p:nvPr/>
        </p:nvSpPr>
        <p:spPr>
          <a:xfrm>
            <a:off x="1642092" y="4599826"/>
            <a:ext cx="463333" cy="2558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D2AA75-8A99-5D2A-5C13-51C218141BAF}"/>
              </a:ext>
            </a:extLst>
          </p:cNvPr>
          <p:cNvSpPr/>
          <p:nvPr/>
        </p:nvSpPr>
        <p:spPr>
          <a:xfrm>
            <a:off x="2495794" y="5484422"/>
            <a:ext cx="1409750" cy="25584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91FAF6-4D21-A902-0A08-B2094AA5BCDD}"/>
              </a:ext>
            </a:extLst>
          </p:cNvPr>
          <p:cNvSpPr/>
          <p:nvPr/>
        </p:nvSpPr>
        <p:spPr>
          <a:xfrm>
            <a:off x="2120793" y="5956534"/>
            <a:ext cx="1306286" cy="25584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E37B6B-D453-2849-167D-4364402414B2}"/>
              </a:ext>
            </a:extLst>
          </p:cNvPr>
          <p:cNvSpPr/>
          <p:nvPr/>
        </p:nvSpPr>
        <p:spPr>
          <a:xfrm>
            <a:off x="1911168" y="5051098"/>
            <a:ext cx="1103669" cy="25584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1AA54A5-D062-ED61-89A0-55DFD9B9F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144" y="1825625"/>
            <a:ext cx="5308695" cy="449554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61A6BBC-DC1F-AF43-CE66-CCF0B6CF1CBC}"/>
              </a:ext>
            </a:extLst>
          </p:cNvPr>
          <p:cNvSpPr/>
          <p:nvPr/>
        </p:nvSpPr>
        <p:spPr>
          <a:xfrm>
            <a:off x="6804482" y="2508487"/>
            <a:ext cx="5059666" cy="135530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F974E1-64BF-F5F9-A046-067F66BB3A76}"/>
              </a:ext>
            </a:extLst>
          </p:cNvPr>
          <p:cNvSpPr/>
          <p:nvPr/>
        </p:nvSpPr>
        <p:spPr>
          <a:xfrm>
            <a:off x="6804482" y="4093892"/>
            <a:ext cx="5059666" cy="2227281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5831F-C542-0AEA-FFDD-F5B5C1210C31}"/>
              </a:ext>
            </a:extLst>
          </p:cNvPr>
          <p:cNvSpPr/>
          <p:nvPr/>
        </p:nvSpPr>
        <p:spPr>
          <a:xfrm>
            <a:off x="1880064" y="2080137"/>
            <a:ext cx="1409750" cy="3099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902FC5-66E5-B7CA-BC91-CB4BFC495598}"/>
              </a:ext>
            </a:extLst>
          </p:cNvPr>
          <p:cNvSpPr/>
          <p:nvPr/>
        </p:nvSpPr>
        <p:spPr>
          <a:xfrm>
            <a:off x="3648636" y="2080137"/>
            <a:ext cx="1560292" cy="30991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DDB0745-6AEB-4073-F501-CC27B38E30B5}"/>
              </a:ext>
            </a:extLst>
          </p:cNvPr>
          <p:cNvSpPr/>
          <p:nvPr/>
        </p:nvSpPr>
        <p:spPr>
          <a:xfrm>
            <a:off x="2137565" y="2702514"/>
            <a:ext cx="768794" cy="255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67D77-4828-7E4C-9208-8EB39F42A521}"/>
              </a:ext>
            </a:extLst>
          </p:cNvPr>
          <p:cNvSpPr/>
          <p:nvPr/>
        </p:nvSpPr>
        <p:spPr>
          <a:xfrm>
            <a:off x="2137564" y="3139919"/>
            <a:ext cx="1103669" cy="255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717DDE-B0A2-843B-A628-B68BFBFA7DEC}"/>
              </a:ext>
            </a:extLst>
          </p:cNvPr>
          <p:cNvSpPr/>
          <p:nvPr/>
        </p:nvSpPr>
        <p:spPr>
          <a:xfrm>
            <a:off x="3988763" y="3139309"/>
            <a:ext cx="1163245" cy="255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03C4CC-5EA3-4E9B-26B6-D92AB045AA09}"/>
              </a:ext>
            </a:extLst>
          </p:cNvPr>
          <p:cNvSpPr/>
          <p:nvPr/>
        </p:nvSpPr>
        <p:spPr>
          <a:xfrm>
            <a:off x="3685443" y="3604431"/>
            <a:ext cx="558083" cy="255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58DD2F-FF77-7E52-9C7F-137B5373883F}"/>
              </a:ext>
            </a:extLst>
          </p:cNvPr>
          <p:cNvSpPr/>
          <p:nvPr/>
        </p:nvSpPr>
        <p:spPr>
          <a:xfrm>
            <a:off x="2137564" y="4602749"/>
            <a:ext cx="951865" cy="2558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2DC794-7BD1-847F-4F15-3607A9BC6018}"/>
              </a:ext>
            </a:extLst>
          </p:cNvPr>
          <p:cNvSpPr/>
          <p:nvPr/>
        </p:nvSpPr>
        <p:spPr>
          <a:xfrm>
            <a:off x="7549073" y="2838429"/>
            <a:ext cx="1959492" cy="28892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CB5F6B-3EE8-0593-8C56-79E292397F44}"/>
              </a:ext>
            </a:extLst>
          </p:cNvPr>
          <p:cNvSpPr/>
          <p:nvPr/>
        </p:nvSpPr>
        <p:spPr>
          <a:xfrm>
            <a:off x="6919502" y="2854779"/>
            <a:ext cx="463333" cy="2558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78B4F1-3EBD-4D2A-4067-DD4143923E3D}"/>
              </a:ext>
            </a:extLst>
          </p:cNvPr>
          <p:cNvSpPr/>
          <p:nvPr/>
        </p:nvSpPr>
        <p:spPr>
          <a:xfrm>
            <a:off x="7697693" y="4418537"/>
            <a:ext cx="1115003" cy="27257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9393FE-FF89-755C-6481-5DF8A8FD82D2}"/>
              </a:ext>
            </a:extLst>
          </p:cNvPr>
          <p:cNvSpPr/>
          <p:nvPr/>
        </p:nvSpPr>
        <p:spPr>
          <a:xfrm>
            <a:off x="6919502" y="4418537"/>
            <a:ext cx="629571" cy="27257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D4DF5EB-E761-6DAE-37E7-B85DF61D5A64}"/>
              </a:ext>
            </a:extLst>
          </p:cNvPr>
          <p:cNvSpPr/>
          <p:nvPr/>
        </p:nvSpPr>
        <p:spPr>
          <a:xfrm>
            <a:off x="1148081" y="5051099"/>
            <a:ext cx="745531" cy="25584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6736066-5F3C-8EDC-ACC6-44D7A63B4E7B}"/>
              </a:ext>
            </a:extLst>
          </p:cNvPr>
          <p:cNvSpPr/>
          <p:nvPr/>
        </p:nvSpPr>
        <p:spPr>
          <a:xfrm>
            <a:off x="6919502" y="5233565"/>
            <a:ext cx="1614898" cy="27257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9113AE-DD1E-1EFF-301F-F42804B878C6}"/>
              </a:ext>
            </a:extLst>
          </p:cNvPr>
          <p:cNvSpPr/>
          <p:nvPr/>
        </p:nvSpPr>
        <p:spPr>
          <a:xfrm>
            <a:off x="3943846" y="5484422"/>
            <a:ext cx="893197" cy="25584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AED5B0-EA8B-BD9F-D58B-245140FBDA37}"/>
              </a:ext>
            </a:extLst>
          </p:cNvPr>
          <p:cNvSpPr/>
          <p:nvPr/>
        </p:nvSpPr>
        <p:spPr>
          <a:xfrm>
            <a:off x="4189011" y="5944989"/>
            <a:ext cx="893197" cy="25584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DFE47C-1F09-0097-F38F-4D506D01394C}"/>
              </a:ext>
            </a:extLst>
          </p:cNvPr>
          <p:cNvSpPr/>
          <p:nvPr/>
        </p:nvSpPr>
        <p:spPr>
          <a:xfrm>
            <a:off x="8699991" y="5233565"/>
            <a:ext cx="576532" cy="27257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2" name="Diagramme 8">
            <a:extLst>
              <a:ext uri="{FF2B5EF4-FFF2-40B4-BE49-F238E27FC236}">
                <a16:creationId xmlns:a16="http://schemas.microsoft.com/office/drawing/2014/main" id="{A2A634E7-848D-6C8A-2499-962D6503E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241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1D58F-F0A0-8C23-CDBB-8624B62E3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2"/>
            <a:ext cx="7923815" cy="11295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2C74036C-C02E-45EB-A1A0-7A139F9DE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139" y="3678854"/>
            <a:ext cx="10478721" cy="110026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9469B9-6468-5B6A-E832-8D4590388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8897" y="5231580"/>
            <a:ext cx="10459156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FBECAF-E1DF-BE38-CFF6-A061A4498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0B6C3F16-EFAC-7254-42D8-33E4A76959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9" y="374222"/>
            <a:ext cx="2332081" cy="1311796"/>
          </a:xfrm>
          <a:prstGeom prst="rect">
            <a:avLst/>
          </a:prstGeom>
        </p:spPr>
      </p:pic>
      <p:graphicFrame>
        <p:nvGraphicFramePr>
          <p:cNvPr id="5" name="Diagramme 8">
            <a:extLst>
              <a:ext uri="{FF2B5EF4-FFF2-40B4-BE49-F238E27FC236}">
                <a16:creationId xmlns:a16="http://schemas.microsoft.com/office/drawing/2014/main" id="{FA9DB8B2-7E53-0B3B-C9C0-033BC0CB6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931474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61F603-7C9E-3A3A-1A0F-FAE73049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LE 8,9 p.68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504FC6-5803-2006-EB51-DF3892D24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109" y="2642615"/>
            <a:ext cx="3696930" cy="405143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833DCC2-E7D6-366F-4F9E-048976052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1148" y="2642615"/>
            <a:ext cx="4339149" cy="403540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17169D-632E-5DE5-0E45-2D7D4B3B4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pic>
        <p:nvPicPr>
          <p:cNvPr id="5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B45289EF-6591-206D-8D8F-40BCF81847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8" y="383319"/>
            <a:ext cx="2332082" cy="1311796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9484F2D8-37E1-4EB6-E5C8-03D0AA247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3634765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7" y="689866"/>
            <a:ext cx="4843167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 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10" y="1789339"/>
            <a:ext cx="4951535" cy="45335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200" dirty="0"/>
              <a:t>Sammy et son </a:t>
            </a:r>
            <a:r>
              <a:rPr lang="fr-FR" sz="2200" dirty="0">
                <a:solidFill>
                  <a:srgbClr val="FF0000"/>
                </a:solidFill>
              </a:rPr>
              <a:t>chien</a:t>
            </a:r>
            <a:r>
              <a:rPr lang="fr-FR" sz="2200" dirty="0"/>
              <a:t> </a:t>
            </a:r>
            <a:r>
              <a:rPr lang="fr-FR" sz="2200" dirty="0" err="1"/>
              <a:t>Scoobidoo</a:t>
            </a:r>
            <a:r>
              <a:rPr lang="fr-FR" sz="2200" dirty="0"/>
              <a:t> sont inséparables, ce sont les meilleurs amis du monde ! Ils ont un </a:t>
            </a:r>
            <a:r>
              <a:rPr lang="fr-FR" sz="2200" dirty="0">
                <a:solidFill>
                  <a:srgbClr val="FF0000"/>
                </a:solidFill>
              </a:rPr>
              <a:t>caractère</a:t>
            </a:r>
            <a:r>
              <a:rPr lang="fr-FR" sz="2200" dirty="0"/>
              <a:t> similaire : ils sont très </a:t>
            </a:r>
            <a:r>
              <a:rPr lang="fr-FR" sz="2200" dirty="0">
                <a:solidFill>
                  <a:srgbClr val="FF0000"/>
                </a:solidFill>
              </a:rPr>
              <a:t>gourmands</a:t>
            </a:r>
            <a:r>
              <a:rPr lang="fr-FR" sz="2200" dirty="0"/>
              <a:t>, ils adorent manger des hamburgers mais aussi </a:t>
            </a:r>
            <a:r>
              <a:rPr lang="fr-FR" sz="2200" dirty="0">
                <a:solidFill>
                  <a:srgbClr val="FF0000"/>
                </a:solidFill>
              </a:rPr>
              <a:t>peureux</a:t>
            </a:r>
            <a:r>
              <a:rPr lang="fr-FR" sz="2200" dirty="0"/>
              <a:t>  (= ils ne sont pas </a:t>
            </a:r>
            <a:r>
              <a:rPr lang="fr-FR" sz="2200" dirty="0">
                <a:solidFill>
                  <a:srgbClr val="FF0000"/>
                </a:solidFill>
              </a:rPr>
              <a:t>courageux</a:t>
            </a:r>
            <a:r>
              <a:rPr lang="fr-FR" sz="2200" dirty="0"/>
              <a:t>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F66D217-32BE-0FEB-1629-97DDE6E49D3D}"/>
              </a:ext>
            </a:extLst>
          </p:cNvPr>
          <p:cNvSpPr/>
          <p:nvPr/>
        </p:nvSpPr>
        <p:spPr>
          <a:xfrm>
            <a:off x="2286029" y="2055390"/>
            <a:ext cx="829237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C7C936-FFE1-B874-A852-3CE33CFD2889}"/>
              </a:ext>
            </a:extLst>
          </p:cNvPr>
          <p:cNvSpPr/>
          <p:nvPr/>
        </p:nvSpPr>
        <p:spPr>
          <a:xfrm>
            <a:off x="2857069" y="3429000"/>
            <a:ext cx="1109535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741D64-AC19-1A28-E672-50E78A480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60417" y="1717498"/>
            <a:ext cx="6011396" cy="450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3CFC59-DF5E-3E27-E7F9-62886F8AF719}"/>
              </a:ext>
            </a:extLst>
          </p:cNvPr>
          <p:cNvSpPr/>
          <p:nvPr/>
        </p:nvSpPr>
        <p:spPr>
          <a:xfrm>
            <a:off x="2082457" y="4107342"/>
            <a:ext cx="1354426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EBE901-51C8-9377-C537-C19EE1C19875}"/>
              </a:ext>
            </a:extLst>
          </p:cNvPr>
          <p:cNvSpPr/>
          <p:nvPr/>
        </p:nvSpPr>
        <p:spPr>
          <a:xfrm>
            <a:off x="323156" y="5451615"/>
            <a:ext cx="957004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24657D-F87A-FEF8-ADEF-CF570D722695}"/>
              </a:ext>
            </a:extLst>
          </p:cNvPr>
          <p:cNvSpPr/>
          <p:nvPr/>
        </p:nvSpPr>
        <p:spPr>
          <a:xfrm>
            <a:off x="3342290" y="5451615"/>
            <a:ext cx="1160342" cy="3206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73B8F4E-E8AF-12B7-DEAF-57513E09E6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D4AAFB92-B246-20F4-04C1-0F2910216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1" y="580453"/>
            <a:ext cx="5309781" cy="92343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850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L’intensité</a:t>
            </a:r>
            <a:r>
              <a:rPr lang="en-US" sz="3200" b="1" dirty="0">
                <a:latin typeface="+mj-lt"/>
                <a:ea typeface="+mj-ea"/>
                <a:cs typeface="+mj-cs"/>
              </a:rPr>
              <a:t> et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quantité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277614" y="1707844"/>
            <a:ext cx="5278679" cy="48090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800" dirty="0"/>
              <a:t>Le chat </a:t>
            </a:r>
            <a:r>
              <a:rPr lang="en-US" sz="2800" dirty="0" err="1"/>
              <a:t>est</a:t>
            </a:r>
            <a:r>
              <a:rPr lang="en-US" sz="2800" dirty="0"/>
              <a:t> un animal avec </a:t>
            </a:r>
            <a:r>
              <a:rPr lang="en-US" sz="2800" dirty="0">
                <a:solidFill>
                  <a:srgbClr val="FF0000"/>
                </a:solidFill>
              </a:rPr>
              <a:t>beaucoup de </a:t>
            </a:r>
            <a:r>
              <a:rPr lang="en-US" sz="2800" dirty="0" err="1"/>
              <a:t>caractère</a:t>
            </a:r>
            <a:r>
              <a:rPr lang="en-US" sz="2800" dirty="0"/>
              <a:t>. Il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indépendant</a:t>
            </a:r>
            <a:r>
              <a:rPr lang="en-US" sz="2800" dirty="0"/>
              <a:t> et </a:t>
            </a:r>
            <a:r>
              <a:rPr lang="en-US" sz="2800" dirty="0">
                <a:solidFill>
                  <a:srgbClr val="FF0000"/>
                </a:solidFill>
              </a:rPr>
              <a:t>très</a:t>
            </a:r>
            <a:r>
              <a:rPr lang="en-US" sz="2800" dirty="0"/>
              <a:t> intelligent. Il </a:t>
            </a:r>
            <a:r>
              <a:rPr lang="en-US" sz="2800" dirty="0" err="1"/>
              <a:t>aime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beaucoup</a:t>
            </a:r>
            <a:r>
              <a:rPr lang="en-US" sz="2800" dirty="0"/>
              <a:t> </a:t>
            </a:r>
            <a:r>
              <a:rPr lang="en-US" sz="2800" dirty="0" err="1"/>
              <a:t>jouer</a:t>
            </a:r>
            <a:r>
              <a:rPr lang="en-US" sz="2800" dirty="0"/>
              <a:t> et </a:t>
            </a:r>
            <a:r>
              <a:rPr lang="en-US" sz="2800" dirty="0" err="1"/>
              <a:t>apprécie</a:t>
            </a:r>
            <a:r>
              <a:rPr lang="en-US" sz="2800" dirty="0"/>
              <a:t> les caresses de son maître.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" r="5072"/>
          <a:stretch/>
        </p:blipFill>
        <p:spPr bwMode="auto">
          <a:xfrm>
            <a:off x="6394494" y="411052"/>
            <a:ext cx="5797506" cy="645192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53BAB-5562-FA41-F241-1D2010200798}"/>
              </a:ext>
            </a:extLst>
          </p:cNvPr>
          <p:cNvSpPr/>
          <p:nvPr/>
        </p:nvSpPr>
        <p:spPr>
          <a:xfrm>
            <a:off x="277614" y="2560310"/>
            <a:ext cx="2311837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6A8CA8-9EED-EC01-E7DD-3E22C811D9A5}"/>
              </a:ext>
            </a:extLst>
          </p:cNvPr>
          <p:cNvSpPr/>
          <p:nvPr/>
        </p:nvSpPr>
        <p:spPr>
          <a:xfrm>
            <a:off x="2817164" y="3192780"/>
            <a:ext cx="670503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79FEB-FBF4-7BF9-4042-5CB92072145B}"/>
              </a:ext>
            </a:extLst>
          </p:cNvPr>
          <p:cNvSpPr/>
          <p:nvPr/>
        </p:nvSpPr>
        <p:spPr>
          <a:xfrm>
            <a:off x="1175831" y="3825251"/>
            <a:ext cx="1641334" cy="47244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9D05189-D199-6E60-570B-12E2394C18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555962"/>
            <a:ext cx="2298562" cy="1292941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C22A14F0-0A3B-EFDD-FFEE-ECE147DD3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3945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3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66EFCD7-B26A-BB4E-80AD-F0CBC504B0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8">
            <a:extLst>
              <a:ext uri="{FF2B5EF4-FFF2-40B4-BE49-F238E27FC236}">
                <a16:creationId xmlns:a16="http://schemas.microsoft.com/office/drawing/2014/main" id="{FDA57D2C-9D63-5DBF-59E2-DB07E84083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0497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141711"/>
            <a:ext cx="9756753" cy="6951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000" dirty="0"/>
              <a:t>V. </a:t>
            </a:r>
            <a:r>
              <a:rPr lang="en-US" sz="4000" dirty="0" err="1"/>
              <a:t>Compréhension</a:t>
            </a:r>
            <a:r>
              <a:rPr lang="en-US" sz="4000" dirty="0"/>
              <a:t> de </a:t>
            </a:r>
            <a:r>
              <a:rPr lang="en-US" sz="4000" dirty="0" err="1"/>
              <a:t>texte</a:t>
            </a:r>
            <a:r>
              <a:rPr lang="en-US" sz="4000" dirty="0"/>
              <a:t> (doc 2)</a:t>
            </a:r>
          </a:p>
        </p:txBody>
      </p:sp>
      <p:cxnSp>
        <p:nvCxnSpPr>
          <p:cNvPr id="76" name="Straight Connector 71">
            <a:extLst>
              <a:ext uri="{FF2B5EF4-FFF2-40B4-BE49-F238E27FC236}">
                <a16:creationId xmlns:a16="http://schemas.microsoft.com/office/drawing/2014/main" id="{192712F8-36FA-35DF-0CE8-4098D9332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E72BF44-9727-6C11-28DC-C6248969C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999" y="4451208"/>
            <a:ext cx="3722658" cy="1445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CE7EDD-3C7A-F4D6-BF4F-93D99FCE51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61999" y="2172148"/>
            <a:ext cx="5022339" cy="21721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50C1250-F920-88DA-40D2-40FF28700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910" y="4167647"/>
            <a:ext cx="5490987" cy="7687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1A1957-B65D-ABD0-1C76-8748154C5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911" y="2172148"/>
            <a:ext cx="5245784" cy="190159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D60E54-6A2A-AEF4-DA8E-7BC76819508B}"/>
              </a:ext>
            </a:extLst>
          </p:cNvPr>
          <p:cNvSpPr/>
          <p:nvPr/>
        </p:nvSpPr>
        <p:spPr>
          <a:xfrm>
            <a:off x="10995852" y="3046113"/>
            <a:ext cx="1052045" cy="112153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EXPLORE_1_LE_PISTE087">
            <a:hlinkClick r:id="" action="ppaction://media"/>
            <a:extLst>
              <a:ext uri="{FF2B5EF4-FFF2-40B4-BE49-F238E27FC236}">
                <a16:creationId xmlns:a16="http://schemas.microsoft.com/office/drawing/2014/main" id="{69ED6CD1-3F99-8DB3-95A2-14C454729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72281" y="2979407"/>
            <a:ext cx="899185" cy="899185"/>
          </a:xfrm>
          <a:prstGeom prst="rect">
            <a:avLst/>
          </a:prstGeom>
        </p:spPr>
      </p:pic>
      <p:pic>
        <p:nvPicPr>
          <p:cNvPr id="17" name="EXPLORE_1_LE_PISTE087">
            <a:hlinkClick r:id="" action="ppaction://media"/>
            <a:extLst>
              <a:ext uri="{FF2B5EF4-FFF2-40B4-BE49-F238E27FC236}">
                <a16:creationId xmlns:a16="http://schemas.microsoft.com/office/drawing/2014/main" id="{FD187682-9A5D-A07E-6225-D567C449FD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462" y="2280054"/>
            <a:ext cx="648537" cy="648537"/>
          </a:xfrm>
          <a:prstGeom prst="rect">
            <a:avLst/>
          </a:prstGeom>
        </p:spPr>
      </p:pic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614E5E6F-ABE9-999B-9590-3F14674093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08642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194DC-B017-7FEC-5A89-7C2AA234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Version vidéo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96D0FD-6117-3218-081A-E835C5D7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8" name="leçon_10_·_les_héros_et_leurs_animaux_de_compagnie (1080p)">
            <a:hlinkClick r:id="" action="ppaction://media"/>
            <a:extLst>
              <a:ext uri="{FF2B5EF4-FFF2-40B4-BE49-F238E27FC236}">
                <a16:creationId xmlns:a16="http://schemas.microsoft.com/office/drawing/2014/main" id="{DF7E1C79-E0DD-D49C-D032-D5655A9D2EC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  <a:ln>
            <a:solidFill>
              <a:schemeClr val="tx1"/>
            </a:solidFill>
          </a:ln>
        </p:spPr>
      </p:pic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18A44B9D-24A1-842A-67C5-C6ED893FA5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01516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881579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 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74790" y="6356351"/>
            <a:ext cx="2743200" cy="365125"/>
          </a:xfrm>
        </p:spPr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2641999"/>
              </p:ext>
            </p:extLst>
          </p:nvPr>
        </p:nvGraphicFramePr>
        <p:xfrm>
          <a:off x="2175387" y="1499627"/>
          <a:ext cx="6549512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49512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</a:tblGrid>
              <a:tr h="37606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L’apparence physique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C'est un homme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est brun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a les yeux marron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est grand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C'est un personnage très </a:t>
                      </a:r>
                      <a:r>
                        <a:rPr lang="fr-FR" sz="2000" kern="100" dirty="0" err="1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très</a:t>
                      </a: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gros. 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est roux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a les cheveux longs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485825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a des moustaches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948617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C'est une fille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708436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est châtain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553817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a les cheveux longs et les yeux marron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833052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est petite</a:t>
                      </a: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7048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834C432-FA03-2BE2-4702-42C334EDADBC}"/>
              </a:ext>
            </a:extLst>
          </p:cNvPr>
          <p:cNvSpPr/>
          <p:nvPr/>
        </p:nvSpPr>
        <p:spPr>
          <a:xfrm>
            <a:off x="2175387" y="1949524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3DE90F-442A-380E-89FC-89FB100B1AAB}"/>
              </a:ext>
            </a:extLst>
          </p:cNvPr>
          <p:cNvSpPr/>
          <p:nvPr/>
        </p:nvSpPr>
        <p:spPr>
          <a:xfrm>
            <a:off x="2175387" y="2365829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277F4F-CCFC-FD64-482F-8234E2DB02EC}"/>
              </a:ext>
            </a:extLst>
          </p:cNvPr>
          <p:cNvSpPr/>
          <p:nvPr/>
        </p:nvSpPr>
        <p:spPr>
          <a:xfrm>
            <a:off x="2175387" y="2772639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A3A46A-061E-D8A8-E0C9-34E7968F1021}"/>
              </a:ext>
            </a:extLst>
          </p:cNvPr>
          <p:cNvSpPr/>
          <p:nvPr/>
        </p:nvSpPr>
        <p:spPr>
          <a:xfrm>
            <a:off x="2175387" y="3175692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D62CBF-DDC9-3B55-5E6D-E5FA52023957}"/>
              </a:ext>
            </a:extLst>
          </p:cNvPr>
          <p:cNvSpPr/>
          <p:nvPr/>
        </p:nvSpPr>
        <p:spPr>
          <a:xfrm>
            <a:off x="2175387" y="3569808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8777AB-F2C4-7A31-EE14-1E3A88076BB7}"/>
              </a:ext>
            </a:extLst>
          </p:cNvPr>
          <p:cNvSpPr/>
          <p:nvPr/>
        </p:nvSpPr>
        <p:spPr>
          <a:xfrm>
            <a:off x="2175387" y="3986113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A4643D-FAAA-5656-1D59-89E5CC46F175}"/>
              </a:ext>
            </a:extLst>
          </p:cNvPr>
          <p:cNvSpPr/>
          <p:nvPr/>
        </p:nvSpPr>
        <p:spPr>
          <a:xfrm>
            <a:off x="2175387" y="4392923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FABA60-DC96-167B-45F9-80FD1B527FEF}"/>
              </a:ext>
            </a:extLst>
          </p:cNvPr>
          <p:cNvSpPr/>
          <p:nvPr/>
        </p:nvSpPr>
        <p:spPr>
          <a:xfrm>
            <a:off x="2175387" y="4795976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4407F-CC00-FF72-B256-157030F669DB}"/>
              </a:ext>
            </a:extLst>
          </p:cNvPr>
          <p:cNvSpPr/>
          <p:nvPr/>
        </p:nvSpPr>
        <p:spPr>
          <a:xfrm>
            <a:off x="2175387" y="5180608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4ADD9A-BE40-EC24-E41E-2231E7C42AEB}"/>
              </a:ext>
            </a:extLst>
          </p:cNvPr>
          <p:cNvSpPr/>
          <p:nvPr/>
        </p:nvSpPr>
        <p:spPr>
          <a:xfrm>
            <a:off x="2175387" y="5596913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3FDC94-F7A0-8254-289A-06DA84661C4C}"/>
              </a:ext>
            </a:extLst>
          </p:cNvPr>
          <p:cNvSpPr/>
          <p:nvPr/>
        </p:nvSpPr>
        <p:spPr>
          <a:xfrm>
            <a:off x="2175387" y="6003723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D38D7F-7821-4C07-FC8D-433C61940A44}"/>
              </a:ext>
            </a:extLst>
          </p:cNvPr>
          <p:cNvSpPr/>
          <p:nvPr/>
        </p:nvSpPr>
        <p:spPr>
          <a:xfrm>
            <a:off x="2175387" y="6406776"/>
            <a:ext cx="6549512" cy="365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4C031828-3A75-BE25-C5C3-1CFCB26E39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2010" y="372070"/>
            <a:ext cx="2459990" cy="1383744"/>
          </a:xfrm>
          <a:prstGeom prst="rect">
            <a:avLst/>
          </a:prstGeom>
        </p:spPr>
      </p:pic>
      <p:graphicFrame>
        <p:nvGraphicFramePr>
          <p:cNvPr id="19" name="Diagramme 8">
            <a:extLst>
              <a:ext uri="{FF2B5EF4-FFF2-40B4-BE49-F238E27FC236}">
                <a16:creationId xmlns:a16="http://schemas.microsoft.com/office/drawing/2014/main" id="{FA3D39A0-2045-EA93-2A6A-450909C1E0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01516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7835ABA-3028-F25D-FBF6-D580904F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Transcription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AD0AAA-A067-D4A5-004B-993E091D0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0674C8-3649-00E0-2D07-40739C1C4FB1}"/>
              </a:ext>
            </a:extLst>
          </p:cNvPr>
          <p:cNvSpPr txBox="1"/>
          <p:nvPr/>
        </p:nvSpPr>
        <p:spPr>
          <a:xfrm>
            <a:off x="327082" y="1987627"/>
            <a:ext cx="5766619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Bonjour à toutes et à tous. Aujourd'hui, on joue avec les héros et leurs animaux de compagnie. Et nous avons avec nous deux participants: Zélie et Étienne! Bonjour Zélie, bonjour Étienne!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Zélie: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Bonjour!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Étienne: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Bonjour!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Alors, Zélie et Étienne, voici des indices et à vous de trouver un personnage de BD ou de film et son animal de compagnie. Par exemple un chat, un cheval, un chien.... Vous êtes prêts?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Zélie: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Oui! 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Étienne: 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Prêt!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C'est parti! Alors... notre héros numéro 1, c'est un homme. Il est brun. Il a les yeux marron. Et il est grand. Son animal de compagnie, c'est un cheval nommé Jolly Jumper.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A55CA7-139A-EFA0-E496-E96832F8F2EB}"/>
              </a:ext>
            </a:extLst>
          </p:cNvPr>
          <p:cNvSpPr txBox="1"/>
          <p:nvPr/>
        </p:nvSpPr>
        <p:spPr>
          <a:xfrm>
            <a:off x="6329862" y="1972935"/>
            <a:ext cx="5766619" cy="4529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Étienne: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Lucky Luke!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Bravo, Étienne! C'est Lucky Luke, le célèbre cow-boy de bande dessinée! Personnage suivant! C'est un personnage très </a:t>
            </a:r>
            <a:r>
              <a:rPr lang="fr-FR" sz="1700" kern="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très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gros. Il est roux, il a les cheveux longs et il a des moustaches... Son animal de compagnie, c'est... un chien nommé </a:t>
            </a:r>
            <a:r>
              <a:rPr lang="fr-FR" sz="1700" kern="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Idéfix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Zélie: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Obélix!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 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Bravo, Zélie! C'est Obélix, l'ami d'Astérix! Personnage suivant! Alors, cette fois, c'est une fille... Elle est châtain. Elle a les cheveux longs et les yeux marron. Elle est petite. Son animal de compagnie, c'est... le chat </a:t>
            </a:r>
            <a:r>
              <a:rPr lang="fr-FR" sz="1700" kern="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Pattenrond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Facile, non?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Zélie: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Hermione!</a:t>
            </a:r>
          </a:p>
          <a:p>
            <a:pPr algn="just">
              <a:spcAft>
                <a:spcPts val="800"/>
              </a:spcAft>
            </a:pPr>
            <a:r>
              <a:rPr lang="fr-FR" sz="1700" b="1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 journaliste:</a:t>
            </a:r>
            <a:r>
              <a:rPr lang="fr-FR" sz="17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Encore bravo, Zélie! Eh oui, c'est Hermione Granger, l'amie d'Harry Potter, les célèbres....</a:t>
            </a:r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21104790-B6FD-73AD-BCB7-EC0F0A98AF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0151640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9174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l’apparence physique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animaux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210552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A23010-4186-1462-5637-724DBE2731C3}"/>
              </a:ext>
            </a:extLst>
          </p:cNvPr>
          <p:cNvSpPr/>
          <p:nvPr/>
        </p:nvSpPr>
        <p:spPr>
          <a:xfrm>
            <a:off x="893209" y="5248737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23692E-7587-8AAC-4692-AAB17333E405}"/>
              </a:ext>
            </a:extLst>
          </p:cNvPr>
          <p:cNvSpPr txBox="1"/>
          <p:nvPr/>
        </p:nvSpPr>
        <p:spPr>
          <a:xfrm>
            <a:off x="101951" y="629282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694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description physique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/>
              <a:t>Den </a:t>
            </a:r>
            <a:r>
              <a:rPr lang="en-US" sz="2800" dirty="0" err="1"/>
              <a:t>Vau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est</a:t>
            </a:r>
            <a:r>
              <a:rPr lang="en-US" sz="2800" dirty="0"/>
              <a:t> un </a:t>
            </a:r>
            <a:r>
              <a:rPr lang="en-US" sz="2800" dirty="0" err="1"/>
              <a:t>rappeur</a:t>
            </a:r>
            <a:r>
              <a:rPr lang="en-US" sz="2800" dirty="0"/>
              <a:t> </a:t>
            </a:r>
            <a:r>
              <a:rPr lang="en-US" sz="2800" dirty="0" err="1"/>
              <a:t>vietnamien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très</a:t>
            </a:r>
            <a:r>
              <a:rPr lang="en-US" sz="2800" dirty="0"/>
              <a:t> célèbre. Il </a:t>
            </a:r>
            <a:r>
              <a:rPr lang="en-US" sz="2800" dirty="0" err="1"/>
              <a:t>est</a:t>
            </a:r>
            <a:r>
              <a:rPr lang="en-US" sz="2800" dirty="0"/>
              <a:t> un homme </a:t>
            </a:r>
            <a:r>
              <a:rPr lang="en-US" sz="2800" dirty="0">
                <a:solidFill>
                  <a:srgbClr val="FF0000"/>
                </a:solidFill>
              </a:rPr>
              <a:t>grand </a:t>
            </a:r>
            <a:r>
              <a:rPr lang="en-US" sz="2800" dirty="0"/>
              <a:t>et mince. Il a les </a:t>
            </a:r>
            <a:r>
              <a:rPr lang="en-US" sz="2800" dirty="0" err="1">
                <a:solidFill>
                  <a:srgbClr val="FF0000"/>
                </a:solidFill>
              </a:rPr>
              <a:t>cheveux</a:t>
            </a:r>
            <a:r>
              <a:rPr lang="en-US" sz="2800" dirty="0"/>
              <a:t> courts et </a:t>
            </a:r>
            <a:r>
              <a:rPr lang="en-US" sz="2800" dirty="0" err="1">
                <a:solidFill>
                  <a:srgbClr val="FF0000"/>
                </a:solidFill>
              </a:rPr>
              <a:t>bruns</a:t>
            </a:r>
            <a:r>
              <a:rPr lang="en-US" sz="2800" dirty="0"/>
              <a:t>. Il a </a:t>
            </a:r>
            <a:r>
              <a:rPr lang="en-US" sz="2800" dirty="0" err="1"/>
              <a:t>une</a:t>
            </a:r>
            <a:r>
              <a:rPr lang="en-US" sz="2800" dirty="0"/>
              <a:t> moustache et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barbe</a:t>
            </a:r>
            <a:r>
              <a:rPr lang="en-US" sz="2800" dirty="0"/>
              <a:t>. Il a la </a:t>
            </a:r>
            <a:r>
              <a:rPr lang="en-US" sz="2800" dirty="0" err="1"/>
              <a:t>peau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claire</a:t>
            </a:r>
            <a:r>
              <a:rPr lang="en-US" sz="2800" dirty="0"/>
              <a:t>. Il </a:t>
            </a:r>
            <a:r>
              <a:rPr lang="en-US" sz="2800" dirty="0" err="1"/>
              <a:t>n’a</a:t>
            </a:r>
            <a:r>
              <a:rPr lang="en-US" sz="2800" dirty="0"/>
              <a:t> pas de lunettes </a:t>
            </a:r>
            <a:r>
              <a:rPr lang="en-US" sz="2800" dirty="0" err="1"/>
              <a:t>mais</a:t>
            </a:r>
            <a:r>
              <a:rPr lang="en-US" sz="2800" dirty="0"/>
              <a:t> il a un </a:t>
            </a:r>
            <a:r>
              <a:rPr lang="en-US" sz="2800" dirty="0" err="1"/>
              <a:t>tatouage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268" r="1998" b="6889"/>
          <a:stretch/>
        </p:blipFill>
        <p:spPr bwMode="auto">
          <a:xfrm>
            <a:off x="7190633" y="9097"/>
            <a:ext cx="5001367" cy="689695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1187A-BFAA-58FA-AECB-7051D8983BBC}"/>
              </a:ext>
            </a:extLst>
          </p:cNvPr>
          <p:cNvSpPr/>
          <p:nvPr/>
        </p:nvSpPr>
        <p:spPr>
          <a:xfrm>
            <a:off x="2141939" y="2532807"/>
            <a:ext cx="585077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FA373A-3BE5-48FC-575A-DE3B9EAA3603}"/>
              </a:ext>
            </a:extLst>
          </p:cNvPr>
          <p:cNvSpPr/>
          <p:nvPr/>
        </p:nvSpPr>
        <p:spPr>
          <a:xfrm>
            <a:off x="740669" y="3154893"/>
            <a:ext cx="585077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A670FA-7FAE-8136-5311-B1133A2BC89F}"/>
              </a:ext>
            </a:extLst>
          </p:cNvPr>
          <p:cNvSpPr/>
          <p:nvPr/>
        </p:nvSpPr>
        <p:spPr>
          <a:xfrm>
            <a:off x="5044283" y="3154893"/>
            <a:ext cx="911455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22821A-B8EB-73FC-E190-65B68D3627A3}"/>
              </a:ext>
            </a:extLst>
          </p:cNvPr>
          <p:cNvSpPr/>
          <p:nvPr/>
        </p:nvSpPr>
        <p:spPr>
          <a:xfrm>
            <a:off x="3377324" y="3818997"/>
            <a:ext cx="1340333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34C4A4-BFF6-395C-7273-F94B2F75A402}"/>
              </a:ext>
            </a:extLst>
          </p:cNvPr>
          <p:cNvSpPr/>
          <p:nvPr/>
        </p:nvSpPr>
        <p:spPr>
          <a:xfrm>
            <a:off x="740670" y="4463837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ACA873-B5E0-7C64-D298-E821022187E5}"/>
              </a:ext>
            </a:extLst>
          </p:cNvPr>
          <p:cNvSpPr/>
          <p:nvPr/>
        </p:nvSpPr>
        <p:spPr>
          <a:xfrm>
            <a:off x="740669" y="5092532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8BC63D-8D03-9813-DDAE-5A7123C65466}"/>
              </a:ext>
            </a:extLst>
          </p:cNvPr>
          <p:cNvSpPr/>
          <p:nvPr/>
        </p:nvSpPr>
        <p:spPr>
          <a:xfrm>
            <a:off x="3458244" y="5092532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2489EC-933D-745E-3E4A-D15A5CB03821}"/>
              </a:ext>
            </a:extLst>
          </p:cNvPr>
          <p:cNvSpPr/>
          <p:nvPr/>
        </p:nvSpPr>
        <p:spPr>
          <a:xfrm>
            <a:off x="4717656" y="5071156"/>
            <a:ext cx="1569855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3A51DB7-B65E-9C16-A824-8CE4DE666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9400" y="374222"/>
            <a:ext cx="1748597" cy="983586"/>
          </a:xfrm>
          <a:prstGeom prst="rect">
            <a:avLst/>
          </a:prstGeom>
        </p:spPr>
      </p:pic>
      <p:graphicFrame>
        <p:nvGraphicFramePr>
          <p:cNvPr id="6" name="Diagramme 8">
            <a:extLst>
              <a:ext uri="{FF2B5EF4-FFF2-40B4-BE49-F238E27FC236}">
                <a16:creationId xmlns:a16="http://schemas.microsoft.com/office/drawing/2014/main" id="{0DE7AE6F-948F-F0FE-6269-1E9946E3C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693569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9032675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658C79-A6B4-7913-C44E-378B0DDE5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072" y="524149"/>
            <a:ext cx="5115727" cy="132556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VI. Vocabulaire </a:t>
            </a:r>
            <a:r>
              <a:rPr lang="fr-FR" dirty="0"/>
              <a:t>: </a:t>
            </a:r>
            <a:br>
              <a:rPr lang="fr-FR" dirty="0"/>
            </a:br>
            <a:r>
              <a:rPr lang="fr-FR" dirty="0"/>
              <a:t>la description physique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674E22-535D-C475-1EAA-8DB3163A9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0091" y="2815554"/>
            <a:ext cx="5115726" cy="28972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331BAD6-1AC7-52AF-B69C-C5CC74F15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206108"/>
              </p:ext>
            </p:extLst>
          </p:nvPr>
        </p:nvGraphicFramePr>
        <p:xfrm>
          <a:off x="396765" y="525980"/>
          <a:ext cx="5475146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7573">
                  <a:extLst>
                    <a:ext uri="{9D8B030D-6E8A-4147-A177-3AD203B41FA5}">
                      <a16:colId xmlns:a16="http://schemas.microsoft.com/office/drawing/2014/main" val="3823905715"/>
                    </a:ext>
                  </a:extLst>
                </a:gridCol>
                <a:gridCol w="2737573">
                  <a:extLst>
                    <a:ext uri="{9D8B030D-6E8A-4147-A177-3AD203B41FA5}">
                      <a16:colId xmlns:a16="http://schemas.microsoft.com/office/drawing/2014/main" val="3376793873"/>
                    </a:ext>
                  </a:extLst>
                </a:gridCol>
              </a:tblGrid>
              <a:tr h="3760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L’apparence physique</a:t>
                      </a:r>
                    </a:p>
                    <a:p>
                      <a:pPr algn="ctr"/>
                      <a:endParaRPr lang="fr-FR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34599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C’   est un homme</a:t>
                      </a:r>
                      <a:endParaRPr lang="fr-FR" sz="2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200" b="1" dirty="0"/>
                        <a:t>Présenter</a:t>
                      </a:r>
                      <a:r>
                        <a:rPr lang="fr-FR" sz="2200" dirty="0"/>
                        <a:t> </a:t>
                      </a:r>
                    </a:p>
                    <a:p>
                      <a:pPr algn="ctr"/>
                      <a:r>
                        <a:rPr lang="fr-FR" sz="2200" dirty="0"/>
                        <a:t>C’ est + nom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415093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C’   est une fille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443463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C’   est un personnage très </a:t>
                      </a:r>
                      <a:r>
                        <a:rPr lang="fr-FR" sz="2000" kern="100" dirty="0" err="1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très</a:t>
                      </a: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gros. 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028402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est grand</a:t>
                      </a:r>
                      <a:endParaRPr lang="fr-FR" sz="20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/>
                        <a:t>Décrire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être + adjectif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3522075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est brun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913750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est roux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691088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est châtain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70595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est petite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195272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a les cheveux longs</a:t>
                      </a:r>
                      <a:endParaRPr lang="fr-FR" sz="20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/>
                        <a:t>Décrire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avoir + nom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7466228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a des moustaches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27943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     a les yeux marron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79838"/>
                  </a:ext>
                </a:extLst>
              </a:tr>
              <a:tr h="2852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00" dirty="0"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Elle a les cheveux longs et les yeux marron</a:t>
                      </a:r>
                      <a:endParaRPr lang="fr-FR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191506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DA57787-E7E9-1EB0-D9D0-331ED5BE2BE0}"/>
              </a:ext>
            </a:extLst>
          </p:cNvPr>
          <p:cNvSpPr/>
          <p:nvPr/>
        </p:nvSpPr>
        <p:spPr>
          <a:xfrm>
            <a:off x="1260988" y="2882313"/>
            <a:ext cx="1578077" cy="18814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ECCC9B-B21D-BD49-AE57-E090BB36B7B5}"/>
              </a:ext>
            </a:extLst>
          </p:cNvPr>
          <p:cNvSpPr/>
          <p:nvPr/>
        </p:nvSpPr>
        <p:spPr>
          <a:xfrm>
            <a:off x="812430" y="1410590"/>
            <a:ext cx="388209" cy="110401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59B091-39BC-41B5-A3E2-A372F19DFD82}"/>
              </a:ext>
            </a:extLst>
          </p:cNvPr>
          <p:cNvSpPr/>
          <p:nvPr/>
        </p:nvSpPr>
        <p:spPr>
          <a:xfrm>
            <a:off x="1237586" y="1410590"/>
            <a:ext cx="1645724" cy="110401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CDF84-A3E6-7E4B-F7ED-6A592646D75A}"/>
              </a:ext>
            </a:extLst>
          </p:cNvPr>
          <p:cNvSpPr/>
          <p:nvPr/>
        </p:nvSpPr>
        <p:spPr>
          <a:xfrm>
            <a:off x="890297" y="2876995"/>
            <a:ext cx="332464" cy="188673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86FD09-ADCD-89D8-E027-11F50ABA7D9C}"/>
              </a:ext>
            </a:extLst>
          </p:cNvPr>
          <p:cNvSpPr/>
          <p:nvPr/>
        </p:nvSpPr>
        <p:spPr>
          <a:xfrm>
            <a:off x="890297" y="4855157"/>
            <a:ext cx="149465" cy="14768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E23E79-3CBF-F3D9-E2AD-81B163F620C6}"/>
              </a:ext>
            </a:extLst>
          </p:cNvPr>
          <p:cNvSpPr/>
          <p:nvPr/>
        </p:nvSpPr>
        <p:spPr>
          <a:xfrm>
            <a:off x="1076633" y="4855156"/>
            <a:ext cx="1806676" cy="147686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C21E8D-94C1-ACB6-4291-5410BAC8B865}"/>
              </a:ext>
            </a:extLst>
          </p:cNvPr>
          <p:cNvSpPr/>
          <p:nvPr/>
        </p:nvSpPr>
        <p:spPr>
          <a:xfrm>
            <a:off x="456874" y="1415506"/>
            <a:ext cx="265797" cy="110401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3C8943-5710-E18D-8D94-1AFF28288FC2}"/>
              </a:ext>
            </a:extLst>
          </p:cNvPr>
          <p:cNvSpPr/>
          <p:nvPr/>
        </p:nvSpPr>
        <p:spPr>
          <a:xfrm>
            <a:off x="442118" y="2886827"/>
            <a:ext cx="402578" cy="188673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4AA8FBF-AC20-3DF8-FB26-DD343F522F4A}"/>
              </a:ext>
            </a:extLst>
          </p:cNvPr>
          <p:cNvSpPr/>
          <p:nvPr/>
        </p:nvSpPr>
        <p:spPr>
          <a:xfrm>
            <a:off x="445592" y="4827960"/>
            <a:ext cx="402578" cy="1504059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BD0FC0-F0A7-8B55-56C4-412961143D0D}"/>
              </a:ext>
            </a:extLst>
          </p:cNvPr>
          <p:cNvSpPr/>
          <p:nvPr/>
        </p:nvSpPr>
        <p:spPr>
          <a:xfrm>
            <a:off x="4046463" y="2079184"/>
            <a:ext cx="388209" cy="43541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E755FE-223F-D4DE-3ADC-C4942E7D0FEA}"/>
              </a:ext>
            </a:extLst>
          </p:cNvPr>
          <p:cNvSpPr/>
          <p:nvPr/>
        </p:nvSpPr>
        <p:spPr>
          <a:xfrm>
            <a:off x="4655973" y="2079184"/>
            <a:ext cx="769223" cy="4354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9AA3F5C-6C43-39D9-DE78-11902AAC524B}"/>
              </a:ext>
            </a:extLst>
          </p:cNvPr>
          <p:cNvSpPr/>
          <p:nvPr/>
        </p:nvSpPr>
        <p:spPr>
          <a:xfrm>
            <a:off x="3742525" y="2084100"/>
            <a:ext cx="265797" cy="43541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AB17EB-FEAD-2F93-F03B-1E5A19E5E948}"/>
              </a:ext>
            </a:extLst>
          </p:cNvPr>
          <p:cNvSpPr/>
          <p:nvPr/>
        </p:nvSpPr>
        <p:spPr>
          <a:xfrm>
            <a:off x="4851540" y="3823021"/>
            <a:ext cx="885583" cy="4354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9AC675-9EFF-F1E9-9702-178C6122E341}"/>
              </a:ext>
            </a:extLst>
          </p:cNvPr>
          <p:cNvSpPr/>
          <p:nvPr/>
        </p:nvSpPr>
        <p:spPr>
          <a:xfrm>
            <a:off x="4104763" y="3817703"/>
            <a:ext cx="543835" cy="4366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605EA68-3138-2077-DBD1-879FA466D8BC}"/>
              </a:ext>
            </a:extLst>
          </p:cNvPr>
          <p:cNvSpPr/>
          <p:nvPr/>
        </p:nvSpPr>
        <p:spPr>
          <a:xfrm>
            <a:off x="3280501" y="3827535"/>
            <a:ext cx="621320" cy="43664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E0CF01-163B-A07B-C284-524DB9312FF1}"/>
              </a:ext>
            </a:extLst>
          </p:cNvPr>
          <p:cNvSpPr/>
          <p:nvPr/>
        </p:nvSpPr>
        <p:spPr>
          <a:xfrm>
            <a:off x="4225419" y="5806325"/>
            <a:ext cx="604682" cy="373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EB80C09-2DA9-F0AB-62E4-ED6E9DADA94C}"/>
              </a:ext>
            </a:extLst>
          </p:cNvPr>
          <p:cNvSpPr/>
          <p:nvPr/>
        </p:nvSpPr>
        <p:spPr>
          <a:xfrm>
            <a:off x="5043949" y="5806324"/>
            <a:ext cx="604682" cy="37325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32DF06-73E9-2BC5-3715-4E1F6B917033}"/>
              </a:ext>
            </a:extLst>
          </p:cNvPr>
          <p:cNvSpPr/>
          <p:nvPr/>
        </p:nvSpPr>
        <p:spPr>
          <a:xfrm>
            <a:off x="3321529" y="5779128"/>
            <a:ext cx="724934" cy="40044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B40E63-4A08-7006-C118-D712A8572E8D}"/>
              </a:ext>
            </a:extLst>
          </p:cNvPr>
          <p:cNvSpPr/>
          <p:nvPr/>
        </p:nvSpPr>
        <p:spPr>
          <a:xfrm>
            <a:off x="3134336" y="1358633"/>
            <a:ext cx="2716017" cy="14918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FD6BF1-85B5-CD7A-B052-93FF21BC1EF1}"/>
              </a:ext>
            </a:extLst>
          </p:cNvPr>
          <p:cNvSpPr/>
          <p:nvPr/>
        </p:nvSpPr>
        <p:spPr>
          <a:xfrm>
            <a:off x="3134338" y="2868910"/>
            <a:ext cx="2716017" cy="19862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1F5809A-F1E9-A64F-6A41-669E9EEEAF45}"/>
              </a:ext>
            </a:extLst>
          </p:cNvPr>
          <p:cNvSpPr/>
          <p:nvPr/>
        </p:nvSpPr>
        <p:spPr>
          <a:xfrm>
            <a:off x="3134337" y="4871754"/>
            <a:ext cx="2716017" cy="18416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30935A63-39CF-A8B7-BF9B-8A89D177F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AF04CD-45B8-33C5-D521-F771CFE9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/>
              <a:t>I. Starter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157C38-AAF4-0EAC-9980-EC18598C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929615"/>
            <a:ext cx="5614416" cy="3031785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024B51B-064E-979A-E4D7-70020C4B53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4496" y="3954247"/>
            <a:ext cx="5614416" cy="98252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D60F5C-5E8E-D40F-1B62-F2D63C45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5CC9DEAD-2048-5CC7-035F-DBDA4130E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91583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63794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F0AD9F-E6E5-CB33-1D13-AE6DA56D2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4111" y="1310855"/>
            <a:ext cx="1920945" cy="1920945"/>
          </a:xfr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F7964BAB-852B-D74B-AB5E-FF6C612A32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12" b="5230"/>
          <a:stretch/>
        </p:blipFill>
        <p:spPr bwMode="auto">
          <a:xfrm>
            <a:off x="6857999" y="211541"/>
            <a:ext cx="5270863" cy="653557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BD5846-EDDF-29D1-C853-03F5B5831182}"/>
              </a:ext>
            </a:extLst>
          </p:cNvPr>
          <p:cNvSpPr txBox="1"/>
          <p:nvPr/>
        </p:nvSpPr>
        <p:spPr>
          <a:xfrm>
            <a:off x="694111" y="814269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6"/>
              </a:rPr>
              <a:t>www.wordwall.net/fr/resource/34338362</a:t>
            </a:r>
            <a:endParaRPr lang="en-US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pic>
        <p:nvPicPr>
          <p:cNvPr id="5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FF48D47F-723C-7644-8C45-EE9F587853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EA82427D-A82D-3D66-4555-397C0D699C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E3FD2F1-AC53-78F3-A18C-FC3415E301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70311331-F5A6-96A2-4F71-E0DB389EC7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1BE3548E-26AC-C44E-99D3-CF0BF6E5EE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4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DA5F310D-A037-8059-E307-FDA6B2CF0D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3A0C249-BB46-C5E8-B9F9-FB8DC8A8DE56}"/>
              </a:ext>
            </a:extLst>
          </p:cNvPr>
          <p:cNvSpPr txBox="1"/>
          <p:nvPr/>
        </p:nvSpPr>
        <p:spPr>
          <a:xfrm>
            <a:off x="2654650" y="1531111"/>
            <a:ext cx="4290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</a:t>
            </a:r>
            <a:r>
              <a:rPr lang="fr-FR" sz="2000" dirty="0"/>
              <a:t>u te souviens de combien de mots ?</a:t>
            </a:r>
          </a:p>
        </p:txBody>
      </p:sp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6D42D472-151D-0E3B-6BB2-B7A1D18F66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842" y="4848398"/>
            <a:ext cx="19126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ERBE ÊTRE ET AVOIR AU PRÉSENT DE L'INDICATIF | placedufle">
            <a:extLst>
              <a:ext uri="{FF2B5EF4-FFF2-40B4-BE49-F238E27FC236}">
                <a16:creationId xmlns:a16="http://schemas.microsoft.com/office/drawing/2014/main" id="{33EB1067-7EE7-4821-6480-67FDA012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651" y="3747541"/>
            <a:ext cx="3909282" cy="299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oday Remember Sticker by Demic">
            <a:extLst>
              <a:ext uri="{FF2B5EF4-FFF2-40B4-BE49-F238E27FC236}">
                <a16:creationId xmlns:a16="http://schemas.microsoft.com/office/drawing/2014/main" id="{5734F99A-8900-3CC9-B8F4-54845E62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71" y="3159600"/>
            <a:ext cx="2059638" cy="205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8">
            <a:extLst>
              <a:ext uri="{FF2B5EF4-FFF2-40B4-BE49-F238E27FC236}">
                <a16:creationId xmlns:a16="http://schemas.microsoft.com/office/drawing/2014/main" id="{2677ACAC-97F1-D2F8-A249-4AD3AA427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9475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D41CF8-5232-42BC-8D05-AFEDE2153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1256"/>
            <a:ext cx="12192000" cy="6869256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9237091-E62C-4878-AA4C-0B9995ADB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28801"/>
            <a:ext cx="10515600" cy="43624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964E5B3-2FDF-CE86-1ABA-B95988AD3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288" y="2811463"/>
            <a:ext cx="9874250" cy="17351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EE4338-83AF-692D-B6AA-F93015497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288" y="2067069"/>
            <a:ext cx="9874250" cy="5921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405000-8AAB-19FB-1A42-3BDF5B2D1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EC120928-69B5-6FFF-B167-7B55027BA2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8" y="378892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018E89C4-B8AE-4EC3-F866-DF13D21B0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2597401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9128FAD7-336C-D10E-1985-89528382DEE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55987785"/>
              </p:ext>
            </p:extLst>
          </p:nvPr>
        </p:nvGraphicFramePr>
        <p:xfrm>
          <a:off x="5861273" y="1759429"/>
          <a:ext cx="5630092" cy="495839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511692">
                  <a:extLst>
                    <a:ext uri="{9D8B030D-6E8A-4147-A177-3AD203B41FA5}">
                      <a16:colId xmlns:a16="http://schemas.microsoft.com/office/drawing/2014/main" val="796865449"/>
                    </a:ext>
                  </a:extLst>
                </a:gridCol>
                <a:gridCol w="1118400">
                  <a:extLst>
                    <a:ext uri="{9D8B030D-6E8A-4147-A177-3AD203B41FA5}">
                      <a16:colId xmlns:a16="http://schemas.microsoft.com/office/drawing/2014/main" val="3321180347"/>
                    </a:ext>
                  </a:extLst>
                </a:gridCol>
              </a:tblGrid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1. Il est très petit. Il est à moitié chauve et il a les cheveux blancs. Il a une petite moustache.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Ortopedix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314980793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2. Il est jeune et rapide. Il a les cheveux raides, courts et blonds. Il a les yeux noirs.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Keskonrix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47066825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3. Il est très petit. Il a les cheveux châtains et courts. Il a un grand nez et une moustache.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Alambix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507980363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4. Il est grand, gros et fort. Il a les cheveux roux et il a des nattes.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>
                          <a:effectLst/>
                        </a:rPr>
                        <a:t>Obélix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680233087"/>
                  </a:ext>
                </a:extLst>
              </a:tr>
              <a:tr h="8862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5. Il est très vieux. Il a une longue barbe blanche et une moustache blanche.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Panoramix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121512872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fr-FR" sz="1800" b="0" dirty="0">
                          <a:effectLst/>
                        </a:rPr>
                        <a:t>6. Elle est vieille, grosse et petite. Elle a les cheveux longs et gris.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>
                          <a:effectLst/>
                        </a:rPr>
                        <a:t>Gélatine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692699531"/>
                  </a:ext>
                </a:extLst>
              </a:tr>
            </a:tbl>
          </a:graphicData>
        </a:graphic>
      </p:graphicFrame>
      <p:pic>
        <p:nvPicPr>
          <p:cNvPr id="5" name="Picture 5" descr="Astérix et ses amis worksheet">
            <a:extLst>
              <a:ext uri="{FF2B5EF4-FFF2-40B4-BE49-F238E27FC236}">
                <a16:creationId xmlns:a16="http://schemas.microsoft.com/office/drawing/2014/main" id="{489E698E-E866-5BCD-3B38-B3C04178DA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5" b="5120"/>
          <a:stretch/>
        </p:blipFill>
        <p:spPr bwMode="auto">
          <a:xfrm>
            <a:off x="700635" y="1422810"/>
            <a:ext cx="4676503" cy="5200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3B0A55-9C91-FECD-4B75-C0AD4759281B}"/>
              </a:ext>
            </a:extLst>
          </p:cNvPr>
          <p:cNvSpPr/>
          <p:nvPr/>
        </p:nvSpPr>
        <p:spPr>
          <a:xfrm>
            <a:off x="10424160" y="1759429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ADF8EC-F3DD-F666-0C3B-8B1989E3E65D}"/>
              </a:ext>
            </a:extLst>
          </p:cNvPr>
          <p:cNvSpPr/>
          <p:nvPr/>
        </p:nvSpPr>
        <p:spPr>
          <a:xfrm>
            <a:off x="10424160" y="2745364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15913-90DC-14DB-2E08-593296331725}"/>
              </a:ext>
            </a:extLst>
          </p:cNvPr>
          <p:cNvSpPr/>
          <p:nvPr/>
        </p:nvSpPr>
        <p:spPr>
          <a:xfrm>
            <a:off x="10424160" y="3677021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492384-90C5-464F-015E-4607BFAE2939}"/>
              </a:ext>
            </a:extLst>
          </p:cNvPr>
          <p:cNvSpPr/>
          <p:nvPr/>
        </p:nvSpPr>
        <p:spPr>
          <a:xfrm>
            <a:off x="10424160" y="4608678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80A36D-2681-CB8E-37C2-2C4D74817156}"/>
              </a:ext>
            </a:extLst>
          </p:cNvPr>
          <p:cNvSpPr/>
          <p:nvPr/>
        </p:nvSpPr>
        <p:spPr>
          <a:xfrm>
            <a:off x="10424160" y="5227609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5BE699-856A-F38C-E5C1-731101ED3613}"/>
              </a:ext>
            </a:extLst>
          </p:cNvPr>
          <p:cNvSpPr/>
          <p:nvPr/>
        </p:nvSpPr>
        <p:spPr>
          <a:xfrm>
            <a:off x="10424160" y="6120238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2E68C6BE-0FF8-9970-7C7E-FBA4C5B9A6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9228" y="361716"/>
            <a:ext cx="1582772" cy="890309"/>
          </a:xfrm>
          <a:prstGeom prst="rect">
            <a:avLst/>
          </a:prstGeom>
        </p:spPr>
      </p:pic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792B8801-40D6-9259-BB93-FECF8EE98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040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550B25-1D2C-C7E5-7328-FF430DFE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description suivante.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176B7F-D69E-1A5F-2F41-BB74B253B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« </a:t>
            </a:r>
            <a:r>
              <a:rPr lang="fr-FR" sz="2800" b="0" dirty="0">
                <a:effectLst/>
              </a:rPr>
              <a:t>Il est très </a:t>
            </a:r>
            <a:r>
              <a:rPr lang="fr-FR" sz="2800" b="1" dirty="0">
                <a:effectLst/>
              </a:rPr>
              <a:t>petit</a:t>
            </a:r>
            <a:r>
              <a:rPr lang="fr-FR" sz="2800" b="0" dirty="0">
                <a:effectLst/>
              </a:rPr>
              <a:t>. Il est à moitié chauve et il a les cheveux </a:t>
            </a:r>
            <a:r>
              <a:rPr lang="fr-FR" sz="2800" b="1" dirty="0">
                <a:effectLst/>
              </a:rPr>
              <a:t>blancs</a:t>
            </a:r>
            <a:r>
              <a:rPr lang="fr-FR" sz="2800" b="0" dirty="0">
                <a:effectLst/>
              </a:rPr>
              <a:t>. Il a une </a:t>
            </a:r>
            <a:r>
              <a:rPr lang="fr-FR" sz="2800" b="1" dirty="0">
                <a:effectLst/>
              </a:rPr>
              <a:t>petite</a:t>
            </a:r>
            <a:r>
              <a:rPr lang="fr-FR" sz="2800" b="0" dirty="0">
                <a:effectLst/>
              </a:rPr>
              <a:t> moustache. »</a:t>
            </a:r>
            <a:endParaRPr lang="fr-FR" sz="2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041BBF-1857-07A4-DC57-6BB89D0764CA}"/>
              </a:ext>
            </a:extLst>
          </p:cNvPr>
          <p:cNvSpPr txBox="1"/>
          <p:nvPr/>
        </p:nvSpPr>
        <p:spPr>
          <a:xfrm>
            <a:off x="4952325" y="4001294"/>
            <a:ext cx="5988779" cy="86517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r>
              <a:rPr lang="fr-FR" sz="2400" b="0" dirty="0">
                <a:effectLst/>
              </a:rPr>
              <a:t>Pourquoi « petit », « blancs » et « petite » ont un genre et un nombre différents ?</a:t>
            </a:r>
            <a:endParaRPr lang="fr-FR" sz="24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stérix et ses amis worksheet">
            <a:extLst>
              <a:ext uri="{FF2B5EF4-FFF2-40B4-BE49-F238E27FC236}">
                <a16:creationId xmlns:a16="http://schemas.microsoft.com/office/drawing/2014/main" id="{0EA549E9-EDD2-7043-853D-5DA3BC7FA4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9" t="39449" r="10525" b="40713"/>
          <a:stretch/>
        </p:blipFill>
        <p:spPr bwMode="auto">
          <a:xfrm>
            <a:off x="1650776" y="2775678"/>
            <a:ext cx="2103928" cy="33746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0F1A72D3-4D78-BD62-154C-4B09654BB3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5361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B84E4FB-E5A4-35F0-5E25-3DDE12C032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050823"/>
              </p:ext>
            </p:extLst>
          </p:nvPr>
        </p:nvGraphicFramePr>
        <p:xfrm>
          <a:off x="1144904" y="2589119"/>
          <a:ext cx="10837544" cy="38427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084446">
                  <a:extLst>
                    <a:ext uri="{9D8B030D-6E8A-4147-A177-3AD203B41FA5}">
                      <a16:colId xmlns:a16="http://schemas.microsoft.com/office/drawing/2014/main" val="2531892023"/>
                    </a:ext>
                  </a:extLst>
                </a:gridCol>
                <a:gridCol w="5753098">
                  <a:extLst>
                    <a:ext uri="{9D8B030D-6E8A-4147-A177-3AD203B41FA5}">
                      <a16:colId xmlns:a16="http://schemas.microsoft.com/office/drawing/2014/main" val="1733647635"/>
                    </a:ext>
                  </a:extLst>
                </a:gridCol>
              </a:tblGrid>
              <a:tr h="7115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effectLst/>
                        </a:rPr>
                        <a:t> est blond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effectLst/>
                        </a:rPr>
                        <a:t> blond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095653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</a:rPr>
                        <a:t>est brun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 </a:t>
                      </a:r>
                      <a:r>
                        <a:rPr lang="fr-FR" sz="2400" b="0" dirty="0">
                          <a:effectLst/>
                        </a:rPr>
                        <a:t>brun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s</a:t>
                      </a:r>
                      <a:endParaRPr lang="fr-FR" sz="24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4979329"/>
                  </a:ext>
                </a:extLst>
              </a:tr>
              <a:tr h="7215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Sophie</a:t>
                      </a:r>
                      <a:r>
                        <a:rPr lang="fr-FR" sz="2400" b="0" dirty="0">
                          <a:effectLst/>
                        </a:rPr>
                        <a:t> est rou</a:t>
                      </a: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sse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Sophie a les </a:t>
                      </a:r>
                      <a:r>
                        <a:rPr lang="fr-FR" sz="2400" b="0" dirty="0">
                          <a:solidFill>
                            <a:schemeClr val="tx1"/>
                          </a:solidFill>
                          <a:effectLst/>
                        </a:rPr>
                        <a:t>cheveux</a:t>
                      </a:r>
                      <a:r>
                        <a:rPr lang="fr-FR" sz="2400" b="0" dirty="0">
                          <a:effectLst/>
                        </a:rPr>
                        <a:t> rou</a:t>
                      </a:r>
                      <a:r>
                        <a:rPr lang="fr-FR" sz="2400" b="0" dirty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4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532563"/>
                  </a:ext>
                </a:extLst>
              </a:tr>
              <a:tr h="16880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After the verb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the adjective must agree with the related subject.</a:t>
                      </a:r>
                      <a:endParaRPr lang="fr-FR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Otherwise, adjectives must agree with (masculine, feminine, singular and plural) nouns.</a:t>
                      </a:r>
                      <a:endParaRPr lang="fr-FR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02807"/>
                  </a:ext>
                </a:extLst>
              </a:tr>
            </a:tbl>
          </a:graphicData>
        </a:graphic>
      </p:graphicFrame>
      <p:sp>
        <p:nvSpPr>
          <p:cNvPr id="2" name="Flèche : courbe vers le bas 1">
            <a:extLst>
              <a:ext uri="{FF2B5EF4-FFF2-40B4-BE49-F238E27FC236}">
                <a16:creationId xmlns:a16="http://schemas.microsoft.com/office/drawing/2014/main" id="{E3B322B7-B59C-A4AF-038E-8D09DAFA69E3}"/>
              </a:ext>
            </a:extLst>
          </p:cNvPr>
          <p:cNvSpPr/>
          <p:nvPr/>
        </p:nvSpPr>
        <p:spPr>
          <a:xfrm flipH="1">
            <a:off x="8570594" y="2175966"/>
            <a:ext cx="1161967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Flèche : courbe vers le bas 2">
            <a:extLst>
              <a:ext uri="{FF2B5EF4-FFF2-40B4-BE49-F238E27FC236}">
                <a16:creationId xmlns:a16="http://schemas.microsoft.com/office/drawing/2014/main" id="{E46FBEB2-4F47-6EA4-3838-71C898898667}"/>
              </a:ext>
            </a:extLst>
          </p:cNvPr>
          <p:cNvSpPr/>
          <p:nvPr/>
        </p:nvSpPr>
        <p:spPr>
          <a:xfrm flipH="1">
            <a:off x="1666875" y="2175967"/>
            <a:ext cx="1695500" cy="41315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Picture 4" descr="Attention Warning Sticker by Redmatters">
            <a:extLst>
              <a:ext uri="{FF2B5EF4-FFF2-40B4-BE49-F238E27FC236}">
                <a16:creationId xmlns:a16="http://schemas.microsoft.com/office/drawing/2014/main" id="{0B4173B2-BCC1-42EE-5805-8C165CC17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28" y="5561041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ttention Warning Sticker by Redmatters">
            <a:extLst>
              <a:ext uri="{FF2B5EF4-FFF2-40B4-BE49-F238E27FC236}">
                <a16:creationId xmlns:a16="http://schemas.microsoft.com/office/drawing/2014/main" id="{228DE8FB-47A1-AFB6-C8E5-D6C7CDB79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363" y="5475313"/>
            <a:ext cx="857247" cy="8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A25D6B-C397-26B2-F7A0-568C682B9971}"/>
              </a:ext>
            </a:extLst>
          </p:cNvPr>
          <p:cNvSpPr/>
          <p:nvPr/>
        </p:nvSpPr>
        <p:spPr>
          <a:xfrm>
            <a:off x="9636143" y="2637450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A5BBA-2882-95FB-D062-DDD1FAE9CAC9}"/>
              </a:ext>
            </a:extLst>
          </p:cNvPr>
          <p:cNvSpPr/>
          <p:nvPr/>
        </p:nvSpPr>
        <p:spPr>
          <a:xfrm>
            <a:off x="9489965" y="3382307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B7410B-2E0A-08F6-9A68-FC9F59786027}"/>
              </a:ext>
            </a:extLst>
          </p:cNvPr>
          <p:cNvSpPr/>
          <p:nvPr/>
        </p:nvSpPr>
        <p:spPr>
          <a:xfrm>
            <a:off x="9344205" y="4089842"/>
            <a:ext cx="242596" cy="317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2" descr="Dog Attention Sticker by Miss NoProblem">
            <a:extLst>
              <a:ext uri="{FF2B5EF4-FFF2-40B4-BE49-F238E27FC236}">
                <a16:creationId xmlns:a16="http://schemas.microsoft.com/office/drawing/2014/main" id="{BB89F8EB-D28C-3D4E-14EC-E9EA59B59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653" y="426101"/>
            <a:ext cx="2954693" cy="211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at Kitty Sticker by 궁디팡팡 캣페스타">
            <a:extLst>
              <a:ext uri="{FF2B5EF4-FFF2-40B4-BE49-F238E27FC236}">
                <a16:creationId xmlns:a16="http://schemas.microsoft.com/office/drawing/2014/main" id="{92476AE4-D4C7-A965-90B4-CD394F1F3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67" y="53263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AD2249-C4BA-4F6F-84DE-899C8F1B3393}"/>
              </a:ext>
            </a:extLst>
          </p:cNvPr>
          <p:cNvSpPr/>
          <p:nvPr/>
        </p:nvSpPr>
        <p:spPr>
          <a:xfrm>
            <a:off x="1205713" y="2589117"/>
            <a:ext cx="857756" cy="36557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E4FC99-83D5-D291-1491-85055DFE2C6F}"/>
              </a:ext>
            </a:extLst>
          </p:cNvPr>
          <p:cNvSpPr/>
          <p:nvPr/>
        </p:nvSpPr>
        <p:spPr>
          <a:xfrm>
            <a:off x="2123363" y="2589117"/>
            <a:ext cx="406041" cy="36557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C4F00D-5CF9-2A65-2AAE-076C88CEFD62}"/>
              </a:ext>
            </a:extLst>
          </p:cNvPr>
          <p:cNvSpPr/>
          <p:nvPr/>
        </p:nvSpPr>
        <p:spPr>
          <a:xfrm>
            <a:off x="7823903" y="2599084"/>
            <a:ext cx="1036876" cy="36557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EE243E-3F32-D228-7013-CE08AC317BAE}"/>
              </a:ext>
            </a:extLst>
          </p:cNvPr>
          <p:cNvSpPr/>
          <p:nvPr/>
        </p:nvSpPr>
        <p:spPr>
          <a:xfrm>
            <a:off x="3455299" y="4772089"/>
            <a:ext cx="574535" cy="39872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AF2350-3113-3DC6-631A-F2E9A9A67061}"/>
              </a:ext>
            </a:extLst>
          </p:cNvPr>
          <p:cNvSpPr/>
          <p:nvPr/>
        </p:nvSpPr>
        <p:spPr>
          <a:xfrm>
            <a:off x="5100113" y="5284098"/>
            <a:ext cx="1106478" cy="3594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856383-9105-48ED-5A88-147168FC9541}"/>
              </a:ext>
            </a:extLst>
          </p:cNvPr>
          <p:cNvSpPr/>
          <p:nvPr/>
        </p:nvSpPr>
        <p:spPr>
          <a:xfrm>
            <a:off x="1219905" y="5705904"/>
            <a:ext cx="1106478" cy="35943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A88A98-CCFA-B795-36CC-A5B5766E48D6}"/>
              </a:ext>
            </a:extLst>
          </p:cNvPr>
          <p:cNvSpPr/>
          <p:nvPr/>
        </p:nvSpPr>
        <p:spPr>
          <a:xfrm>
            <a:off x="7276167" y="5699767"/>
            <a:ext cx="1036876" cy="36557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4E2C7B-EB7B-BB8D-EB0C-F4C8FD92C170}"/>
              </a:ext>
            </a:extLst>
          </p:cNvPr>
          <p:cNvSpPr/>
          <p:nvPr/>
        </p:nvSpPr>
        <p:spPr>
          <a:xfrm>
            <a:off x="1144904" y="4701473"/>
            <a:ext cx="10837544" cy="1718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AFD4C23C-947D-F169-FDD8-BFFA465D7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8337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14" grpId="0" animBg="1"/>
      <p:bldP spid="15" grpId="0" animBg="1"/>
      <p:bldP spid="16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535485F-948F-13F2-CF18-F44359100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009240"/>
              </p:ext>
            </p:extLst>
          </p:nvPr>
        </p:nvGraphicFramePr>
        <p:xfrm>
          <a:off x="876325" y="1458694"/>
          <a:ext cx="10944198" cy="3995467"/>
        </p:xfrm>
        <a:graphic>
          <a:graphicData uri="http://schemas.openxmlformats.org/drawingml/2006/table">
            <a:tbl>
              <a:tblPr firstRow="1" firstCol="1" bandRow="1"/>
              <a:tblGrid>
                <a:gridCol w="2989555">
                  <a:extLst>
                    <a:ext uri="{9D8B030D-6E8A-4147-A177-3AD203B41FA5}">
                      <a16:colId xmlns:a16="http://schemas.microsoft.com/office/drawing/2014/main" val="1292910288"/>
                    </a:ext>
                  </a:extLst>
                </a:gridCol>
                <a:gridCol w="2876526">
                  <a:extLst>
                    <a:ext uri="{9D8B030D-6E8A-4147-A177-3AD203B41FA5}">
                      <a16:colId xmlns:a16="http://schemas.microsoft.com/office/drawing/2014/main" val="3357342726"/>
                    </a:ext>
                  </a:extLst>
                </a:gridCol>
                <a:gridCol w="2579425">
                  <a:extLst>
                    <a:ext uri="{9D8B030D-6E8A-4147-A177-3AD203B41FA5}">
                      <a16:colId xmlns:a16="http://schemas.microsoft.com/office/drawing/2014/main" val="1161081890"/>
                    </a:ext>
                  </a:extLst>
                </a:gridCol>
                <a:gridCol w="2498692">
                  <a:extLst>
                    <a:ext uri="{9D8B030D-6E8A-4147-A177-3AD203B41FA5}">
                      <a16:colId xmlns:a16="http://schemas.microsoft.com/office/drawing/2014/main" val="2272567227"/>
                    </a:ext>
                  </a:extLst>
                </a:gridCol>
              </a:tblGrid>
              <a:tr h="582615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Singulier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1489" marR="161489" marT="80744" marB="8074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224380"/>
                  </a:ext>
                </a:extLst>
              </a:tr>
              <a:tr h="778768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647065" algn="ctr"/>
                          <a:tab pos="1294130" algn="r"/>
                        </a:tabLst>
                      </a:pPr>
                      <a:r>
                        <a:rPr lang="fr-FR" sz="3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Masculin (-)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Masculin (-s)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Féminin (-es)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7989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824572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endParaRPr lang="fr-FR" sz="3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blond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312800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long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8320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</a:t>
                      </a:r>
                      <a:r>
                        <a:rPr lang="fr-FR" sz="2000" b="0" i="0" u="none" strike="noStrike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original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015160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roux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</a:t>
                      </a:r>
                      <a:r>
                        <a:rPr lang="fr-FR" sz="20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ss</a:t>
                      </a:r>
                      <a:r>
                        <a:rPr lang="fr-FR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056267"/>
                  </a:ext>
                </a:extLst>
              </a:tr>
              <a:tr h="422228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marron(*)</a:t>
                      </a:r>
                      <a:endParaRPr lang="fr-FR" sz="3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1116" marR="121116" marT="1682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672120"/>
                  </a:ext>
                </a:extLst>
              </a:tr>
            </a:tbl>
          </a:graphicData>
        </a:graphic>
      </p:graphicFrame>
      <p:pic>
        <p:nvPicPr>
          <p:cNvPr id="3" name="mp3-output-ttsfree(dot)com (28)">
            <a:hlinkClick r:id="" action="ppaction://media"/>
            <a:extLst>
              <a:ext uri="{FF2B5EF4-FFF2-40B4-BE49-F238E27FC236}">
                <a16:creationId xmlns:a16="http://schemas.microsoft.com/office/drawing/2014/main" id="{52863244-C0E3-B075-674B-741E14ABA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2989023"/>
            <a:ext cx="304800" cy="304800"/>
          </a:xfrm>
          <a:prstGeom prst="rect">
            <a:avLst/>
          </a:prstGeom>
        </p:spPr>
      </p:pic>
      <p:pic>
        <p:nvPicPr>
          <p:cNvPr id="5" name="mp3-output-ttsfree(dot)com (29)">
            <a:hlinkClick r:id="" action="ppaction://media"/>
            <a:extLst>
              <a:ext uri="{FF2B5EF4-FFF2-40B4-BE49-F238E27FC236}">
                <a16:creationId xmlns:a16="http://schemas.microsoft.com/office/drawing/2014/main" id="{21F60E2F-8B74-85A4-84C1-90DA73F52B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51987" y="3419419"/>
            <a:ext cx="304800" cy="304800"/>
          </a:xfrm>
          <a:prstGeom prst="rect">
            <a:avLst/>
          </a:prstGeom>
        </p:spPr>
      </p:pic>
      <p:pic>
        <p:nvPicPr>
          <p:cNvPr id="6" name="mp3-output-ttsfree(dot)com (30)">
            <a:hlinkClick r:id="" action="ppaction://media"/>
            <a:extLst>
              <a:ext uri="{FF2B5EF4-FFF2-40B4-BE49-F238E27FC236}">
                <a16:creationId xmlns:a16="http://schemas.microsoft.com/office/drawing/2014/main" id="{8E4F7EF9-BE3E-0A12-9817-450ED31D7FC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3831155"/>
            <a:ext cx="304800" cy="304800"/>
          </a:xfrm>
          <a:prstGeom prst="rect">
            <a:avLst/>
          </a:prstGeom>
        </p:spPr>
      </p:pic>
      <p:pic>
        <p:nvPicPr>
          <p:cNvPr id="7" name="mp3-output-ttsfree(dot)com (31)">
            <a:hlinkClick r:id="" action="ppaction://media"/>
            <a:extLst>
              <a:ext uri="{FF2B5EF4-FFF2-40B4-BE49-F238E27FC236}">
                <a16:creationId xmlns:a16="http://schemas.microsoft.com/office/drawing/2014/main" id="{034C2B56-A649-5C3F-B74A-C2B9D51405C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261551"/>
            <a:ext cx="304800" cy="304800"/>
          </a:xfrm>
          <a:prstGeom prst="rect">
            <a:avLst/>
          </a:prstGeom>
        </p:spPr>
      </p:pic>
      <p:pic>
        <p:nvPicPr>
          <p:cNvPr id="8" name="mp3-output-ttsfree(dot)com (32)">
            <a:hlinkClick r:id="" action="ppaction://media"/>
            <a:extLst>
              <a:ext uri="{FF2B5EF4-FFF2-40B4-BE49-F238E27FC236}">
                <a16:creationId xmlns:a16="http://schemas.microsoft.com/office/drawing/2014/main" id="{3AFC05D2-D3AF-E7B9-26F8-5DA556E0991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4673287"/>
            <a:ext cx="304800" cy="304800"/>
          </a:xfrm>
          <a:prstGeom prst="rect">
            <a:avLst/>
          </a:prstGeom>
        </p:spPr>
      </p:pic>
      <p:pic>
        <p:nvPicPr>
          <p:cNvPr id="9" name="mp3-output-ttsfree(dot)com (33)">
            <a:hlinkClick r:id="" action="ppaction://media"/>
            <a:extLst>
              <a:ext uri="{FF2B5EF4-FFF2-40B4-BE49-F238E27FC236}">
                <a16:creationId xmlns:a16="http://schemas.microsoft.com/office/drawing/2014/main" id="{A700FC81-5FAA-1B95-2C7C-95F962BEFA6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43415" y="5085023"/>
            <a:ext cx="304800" cy="3048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468C86B-2E23-0554-74B0-40C4105E474F}"/>
              </a:ext>
            </a:extLst>
          </p:cNvPr>
          <p:cNvSpPr txBox="1"/>
          <p:nvPr/>
        </p:nvSpPr>
        <p:spPr>
          <a:xfrm>
            <a:off x="802432" y="5467352"/>
            <a:ext cx="3433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(*) « Marron » ne change pas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CE9F25-AEEF-3AE4-8BAF-41A4F65796BF}"/>
              </a:ext>
            </a:extLst>
          </p:cNvPr>
          <p:cNvSpPr/>
          <p:nvPr/>
        </p:nvSpPr>
        <p:spPr>
          <a:xfrm>
            <a:off x="3896658" y="2959141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C9203F-1BE9-694A-018E-FAA939B33E65}"/>
              </a:ext>
            </a:extLst>
          </p:cNvPr>
          <p:cNvSpPr/>
          <p:nvPr/>
        </p:nvSpPr>
        <p:spPr>
          <a:xfrm>
            <a:off x="6809245" y="2959141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03D300-F118-8A24-048A-F055ABAF7BC2}"/>
              </a:ext>
            </a:extLst>
          </p:cNvPr>
          <p:cNvSpPr/>
          <p:nvPr/>
        </p:nvSpPr>
        <p:spPr>
          <a:xfrm>
            <a:off x="9407483" y="2959141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3D23F7-055F-378C-2635-240AC9DA447F}"/>
              </a:ext>
            </a:extLst>
          </p:cNvPr>
          <p:cNvSpPr/>
          <p:nvPr/>
        </p:nvSpPr>
        <p:spPr>
          <a:xfrm>
            <a:off x="3896658" y="3389537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A5FC4E-CA09-8F6C-541D-ADBBBC147C61}"/>
              </a:ext>
            </a:extLst>
          </p:cNvPr>
          <p:cNvSpPr/>
          <p:nvPr/>
        </p:nvSpPr>
        <p:spPr>
          <a:xfrm>
            <a:off x="6809245" y="3389537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F64664-60A3-D931-CF44-C01233CE993E}"/>
              </a:ext>
            </a:extLst>
          </p:cNvPr>
          <p:cNvSpPr/>
          <p:nvPr/>
        </p:nvSpPr>
        <p:spPr>
          <a:xfrm>
            <a:off x="9407483" y="3389537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38CF57-A430-C006-5857-29925FD591EB}"/>
              </a:ext>
            </a:extLst>
          </p:cNvPr>
          <p:cNvSpPr/>
          <p:nvPr/>
        </p:nvSpPr>
        <p:spPr>
          <a:xfrm>
            <a:off x="3896658" y="3808512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EB40F0-B447-6216-61E6-92E940847C57}"/>
              </a:ext>
            </a:extLst>
          </p:cNvPr>
          <p:cNvSpPr/>
          <p:nvPr/>
        </p:nvSpPr>
        <p:spPr>
          <a:xfrm>
            <a:off x="6809245" y="3808512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6BA9A2-4365-91F0-5B6E-9D7A19A78127}"/>
              </a:ext>
            </a:extLst>
          </p:cNvPr>
          <p:cNvSpPr/>
          <p:nvPr/>
        </p:nvSpPr>
        <p:spPr>
          <a:xfrm>
            <a:off x="9407483" y="3808512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1A1D48-9B31-484F-5972-6D9367A8B2D0}"/>
              </a:ext>
            </a:extLst>
          </p:cNvPr>
          <p:cNvSpPr/>
          <p:nvPr/>
        </p:nvSpPr>
        <p:spPr>
          <a:xfrm>
            <a:off x="3896658" y="4244405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B92A0A-9E41-0422-D60A-D62E9218B208}"/>
              </a:ext>
            </a:extLst>
          </p:cNvPr>
          <p:cNvSpPr/>
          <p:nvPr/>
        </p:nvSpPr>
        <p:spPr>
          <a:xfrm>
            <a:off x="6809245" y="4244405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14E77C1-7B30-228B-B720-96D2B420BBB6}"/>
              </a:ext>
            </a:extLst>
          </p:cNvPr>
          <p:cNvSpPr/>
          <p:nvPr/>
        </p:nvSpPr>
        <p:spPr>
          <a:xfrm>
            <a:off x="9407483" y="4244405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EE788D-A2E8-35BA-24BA-E580629164EE}"/>
              </a:ext>
            </a:extLst>
          </p:cNvPr>
          <p:cNvSpPr/>
          <p:nvPr/>
        </p:nvSpPr>
        <p:spPr>
          <a:xfrm>
            <a:off x="3896658" y="4640567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2A147A-F7D7-AFDA-93C7-8024079F6C8F}"/>
              </a:ext>
            </a:extLst>
          </p:cNvPr>
          <p:cNvSpPr/>
          <p:nvPr/>
        </p:nvSpPr>
        <p:spPr>
          <a:xfrm>
            <a:off x="6809245" y="4640567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838A0C-0C8F-932B-7B2B-712E933A255E}"/>
              </a:ext>
            </a:extLst>
          </p:cNvPr>
          <p:cNvSpPr/>
          <p:nvPr/>
        </p:nvSpPr>
        <p:spPr>
          <a:xfrm>
            <a:off x="9407483" y="4640567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7F7C51-350E-ED25-D417-5EF06A449EF3}"/>
              </a:ext>
            </a:extLst>
          </p:cNvPr>
          <p:cNvSpPr/>
          <p:nvPr/>
        </p:nvSpPr>
        <p:spPr>
          <a:xfrm>
            <a:off x="3896658" y="5087576"/>
            <a:ext cx="2785031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8920B76-44B3-91AB-B4E1-7260E8E2605D}"/>
              </a:ext>
            </a:extLst>
          </p:cNvPr>
          <p:cNvSpPr/>
          <p:nvPr/>
        </p:nvSpPr>
        <p:spPr>
          <a:xfrm>
            <a:off x="6809245" y="5087576"/>
            <a:ext cx="2511674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1207797-DDF4-CF4E-8417-D7D1474C74E8}"/>
              </a:ext>
            </a:extLst>
          </p:cNvPr>
          <p:cNvSpPr/>
          <p:nvPr/>
        </p:nvSpPr>
        <p:spPr>
          <a:xfrm>
            <a:off x="9407483" y="5087576"/>
            <a:ext cx="2360188" cy="334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A535DFE3-7527-0536-2D86-91717254F90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210" y="5409027"/>
            <a:ext cx="1533265" cy="153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re 1">
            <a:extLst>
              <a:ext uri="{FF2B5EF4-FFF2-40B4-BE49-F238E27FC236}">
                <a16:creationId xmlns:a16="http://schemas.microsoft.com/office/drawing/2014/main" id="{922EAB70-0DE4-4EFC-2E19-3251AC24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18873"/>
            <a:ext cx="10982323" cy="727017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fr-FR" b="1" dirty="0"/>
              <a:t>Accord des adjectifs</a:t>
            </a:r>
          </a:p>
        </p:txBody>
      </p:sp>
      <p:graphicFrame>
        <p:nvGraphicFramePr>
          <p:cNvPr id="2" name="Diagramme 8">
            <a:extLst>
              <a:ext uri="{FF2B5EF4-FFF2-40B4-BE49-F238E27FC236}">
                <a16:creationId xmlns:a16="http://schemas.microsoft.com/office/drawing/2014/main" id="{00824A85-8F86-3E5C-170B-BF6512DDD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  <p:extLst>
      <p:ext uri="{BB962C8B-B14F-4D97-AF65-F5344CB8AC3E}">
        <p14:creationId xmlns:p14="http://schemas.microsoft.com/office/powerpoint/2010/main" val="377888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94B84-F02E-844D-0931-1DDE03CA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L’accord des adjectifs de couleurs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DCAD14C-CF74-B5DC-B637-02386B53E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1457606"/>
              </p:ext>
            </p:extLst>
          </p:nvPr>
        </p:nvGraphicFramePr>
        <p:xfrm>
          <a:off x="6485117" y="1918816"/>
          <a:ext cx="4868683" cy="115530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2904363529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642291713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4085188971"/>
                    </a:ext>
                  </a:extLst>
                </a:gridCol>
              </a:tblGrid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7030A0"/>
                          </a:solidFill>
                          <a:effectLst/>
                        </a:rPr>
                        <a:t> Règle générale</a:t>
                      </a:r>
                      <a:endParaRPr lang="fr-FR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340479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4043951"/>
                  </a:ext>
                </a:extLst>
              </a:tr>
              <a:tr h="385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vert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555429"/>
                  </a:ext>
                </a:extLst>
              </a:tr>
            </a:tbl>
          </a:graphicData>
        </a:graphic>
      </p:graphicFrame>
      <p:pic>
        <p:nvPicPr>
          <p:cNvPr id="4" name="Picture 16">
            <a:extLst>
              <a:ext uri="{FF2B5EF4-FFF2-40B4-BE49-F238E27FC236}">
                <a16:creationId xmlns:a16="http://schemas.microsoft.com/office/drawing/2014/main" id="{B38FD909-E8C1-2D5D-B7FB-8603E5386F5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844675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3EF28F6-59EB-D91C-CB6B-F13D01AD6EAF}"/>
              </a:ext>
            </a:extLst>
          </p:cNvPr>
          <p:cNvGraphicFramePr>
            <a:graphicFrameLocks noGrp="1"/>
          </p:cNvGraphicFramePr>
          <p:nvPr/>
        </p:nvGraphicFramePr>
        <p:xfrm>
          <a:off x="6485116" y="5015444"/>
          <a:ext cx="4868683" cy="1278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3797216304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2214201806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2020874501"/>
                    </a:ext>
                  </a:extLst>
                </a:gridCol>
              </a:tblGrid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4991121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670638"/>
                  </a:ext>
                </a:extLst>
              </a:tr>
              <a:tr h="4263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blanc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h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183428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6B5B6E8-0A68-415D-B9B4-7487C8B3D8C0}"/>
              </a:ext>
            </a:extLst>
          </p:cNvPr>
          <p:cNvGraphicFramePr>
            <a:graphicFrameLocks noGrp="1"/>
          </p:cNvGraphicFramePr>
          <p:nvPr/>
        </p:nvGraphicFramePr>
        <p:xfrm>
          <a:off x="6485116" y="3444935"/>
          <a:ext cx="4868683" cy="11220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549">
                  <a:extLst>
                    <a:ext uri="{9D8B030D-6E8A-4147-A177-3AD203B41FA5}">
                      <a16:colId xmlns:a16="http://schemas.microsoft.com/office/drawing/2014/main" val="1933676310"/>
                    </a:ext>
                  </a:extLst>
                </a:gridCol>
                <a:gridCol w="1622549">
                  <a:extLst>
                    <a:ext uri="{9D8B030D-6E8A-4147-A177-3AD203B41FA5}">
                      <a16:colId xmlns:a16="http://schemas.microsoft.com/office/drawing/2014/main" val="470396384"/>
                    </a:ext>
                  </a:extLst>
                </a:gridCol>
                <a:gridCol w="1623585">
                  <a:extLst>
                    <a:ext uri="{9D8B030D-6E8A-4147-A177-3AD203B41FA5}">
                      <a16:colId xmlns:a16="http://schemas.microsoft.com/office/drawing/2014/main" val="3703804192"/>
                    </a:ext>
                  </a:extLst>
                </a:gridCol>
              </a:tblGrid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Masculin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352232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Singulier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5750907"/>
                  </a:ext>
                </a:extLst>
              </a:tr>
              <a:tr h="337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Pluriel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violet</a:t>
                      </a:r>
                      <a:r>
                        <a:rPr lang="fr-FR" sz="2400" dirty="0">
                          <a:effectLst/>
                          <a:highlight>
                            <a:srgbClr val="FFFF00"/>
                          </a:highlight>
                        </a:rPr>
                        <a:t>t</a:t>
                      </a: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</a:rPr>
                        <a:t>s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70653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22630CA0-DF11-E830-CFF2-2BA4F0445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052" y="-182934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8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05CE46FE-5177-3354-F762-C567A6057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3200666"/>
            <a:ext cx="304800" cy="304800"/>
          </a:xfrm>
          <a:prstGeom prst="rect">
            <a:avLst/>
          </a:prstGeom>
        </p:spPr>
      </p:pic>
      <p:pic>
        <p:nvPicPr>
          <p:cNvPr id="10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24E1AED0-4315-31AC-352B-7F2B3A05E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4303612"/>
            <a:ext cx="304800" cy="304800"/>
          </a:xfrm>
          <a:prstGeom prst="rect">
            <a:avLst/>
          </a:prstGeom>
        </p:spPr>
      </p:pic>
      <p:pic>
        <p:nvPicPr>
          <p:cNvPr id="11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6DE923FB-AF17-1336-DBC9-8835CE06ED4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9300" y="5654940"/>
            <a:ext cx="304800" cy="304800"/>
          </a:xfrm>
          <a:prstGeom prst="rect">
            <a:avLst/>
          </a:prstGeom>
        </p:spPr>
      </p:pic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1A5E8B03-E016-B040-D9CD-3314E5AB61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1144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8130988" y="2348753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9793941" y="2348752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8137084" y="2729753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9800037" y="2729752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8124892" y="3836177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9787845" y="3836176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8130988" y="4217177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9793941" y="4217176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8137084" y="5500385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9800037" y="5500384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8143180" y="5881385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9806133" y="5881384"/>
            <a:ext cx="1559859" cy="313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DF179E96-7101-B1AF-7F6E-AEC2879CF9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92010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3D7A17-CFAA-39E3-A438-1049770C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6 p.66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60C1A6-C5D6-8A0E-F42E-2EB5D7FA1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402" y="1683319"/>
            <a:ext cx="9173195" cy="4838861"/>
          </a:xfrm>
          <a:prstGeom prst="rect">
            <a:avLst/>
          </a:prstGeom>
        </p:spPr>
      </p:pic>
      <p:pic>
        <p:nvPicPr>
          <p:cNvPr id="7" name="EXPLORE_1_LE_PISTE094">
            <a:hlinkClick r:id="" action="ppaction://media"/>
            <a:extLst>
              <a:ext uri="{FF2B5EF4-FFF2-40B4-BE49-F238E27FC236}">
                <a16:creationId xmlns:a16="http://schemas.microsoft.com/office/drawing/2014/main" id="{D5D01BED-1732-2D18-C3B1-E71649D23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5094" y="2212188"/>
            <a:ext cx="624308" cy="624308"/>
          </a:xfrm>
          <a:prstGeom prst="rect">
            <a:avLst/>
          </a:prstGeom>
        </p:spPr>
      </p:pic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C0AC50E7-74BB-1A2C-B7A6-68CBCE929E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281391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49955-8B7A-B6B6-0B6E-152A2D152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10,11 p.69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641353-F8DB-AC6C-3795-6F7463E4E1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299360"/>
            <a:ext cx="4756782" cy="7432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3BAEFC-7063-DF7A-E407-83679918DD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9" y="2499463"/>
            <a:ext cx="5524163" cy="3650543"/>
          </a:xfrm>
          <a:prstGeom prst="rect">
            <a:avLst/>
          </a:prstGeom>
        </p:spPr>
      </p:pic>
      <p:pic>
        <p:nvPicPr>
          <p:cNvPr id="9" name="EXPLORE_1_LE_PISTE097">
            <a:hlinkClick r:id="" action="ppaction://media"/>
            <a:extLst>
              <a:ext uri="{FF2B5EF4-FFF2-40B4-BE49-F238E27FC236}">
                <a16:creationId xmlns:a16="http://schemas.microsoft.com/office/drawing/2014/main" id="{A5E86213-5921-518E-37B5-7F6EF2DE7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34758" y="3524719"/>
            <a:ext cx="1933631" cy="1933631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422EDE4-043E-B7C1-F5FD-91570F6D9A0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59919" y="378892"/>
            <a:ext cx="2332081" cy="1311796"/>
          </a:xfrm>
          <a:prstGeom prst="rect">
            <a:avLst/>
          </a:prstGeom>
        </p:spPr>
      </p:pic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09532AB2-EEE4-C822-CB15-499D87469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6345370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C5575D-2DD4-6BB9-1A1C-23C76FE0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00" y="576263"/>
            <a:ext cx="2647470" cy="8498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Mémo</a:t>
            </a:r>
            <a:r>
              <a:rPr lang="en-US" sz="4800" dirty="0"/>
              <a:t>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8A93712-03D1-2791-B7B4-DF40327E1F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06" y="349768"/>
            <a:ext cx="7120166" cy="6336949"/>
          </a:xfrm>
          <a:prstGeom prst="rect">
            <a:avLst/>
          </a:prstGeom>
        </p:spPr>
      </p:pic>
      <p:pic>
        <p:nvPicPr>
          <p:cNvPr id="1024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378" y="43584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55CB91FC-789C-1EC4-517A-8F3D091C4D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1896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1A0D06-EF69-400D-C205-7E1E72B3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23DB1F-5906-6159-A1DC-8FDAEF973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945" y="676655"/>
            <a:ext cx="7721339" cy="40281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59D728-0A07-9D14-9881-2F75A4437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944" y="5106657"/>
            <a:ext cx="7721339" cy="644540"/>
          </a:xfrm>
          <a:prstGeom prst="rect">
            <a:avLst/>
          </a:prstGeom>
        </p:spPr>
      </p:pic>
      <p:graphicFrame>
        <p:nvGraphicFramePr>
          <p:cNvPr id="2" name="Diagramme 8">
            <a:extLst>
              <a:ext uri="{FF2B5EF4-FFF2-40B4-BE49-F238E27FC236}">
                <a16:creationId xmlns:a16="http://schemas.microsoft.com/office/drawing/2014/main" id="{6527881F-BEAA-2C31-0D39-F8BA610A07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81112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287409-0809-9765-9554-FE2A0B305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182" y="685116"/>
            <a:ext cx="4665617" cy="548857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Dwayne Johnson c’est un homme, il est grand et beau. Il a les yeux noirs. Il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cheveux (= il est chauve). Il a la peau foncée et il a des tatouages.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Reine Elisabeth, c’est une femme. Elle est vieille et petite. Elle a des lunettes. Elle a les cheveux mi-longs, blancs et gris. Elle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piercing.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Jackson, c’est un homme. Il est de taille moyenne et mince. Il a les cheveux longs et bruns. Il a la peau mate. Il a les yeux marron bouclés.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6C92EA06-6CE7-FB49-AE40-FD250DEC7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1414342"/>
            <a:ext cx="4572563" cy="488848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0DD973-5F3A-CC3F-EC15-5EB3C2665967}"/>
              </a:ext>
            </a:extLst>
          </p:cNvPr>
          <p:cNvSpPr txBox="1"/>
          <p:nvPr/>
        </p:nvSpPr>
        <p:spPr>
          <a:xfrm>
            <a:off x="1574073" y="607423"/>
            <a:ext cx="457256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u="sng" dirty="0"/>
              <a:t>Décris 3 personnalités de ton choix </a:t>
            </a:r>
          </a:p>
        </p:txBody>
      </p:sp>
      <p:pic>
        <p:nvPicPr>
          <p:cNvPr id="2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346ED298-9712-BE26-0D0D-2EF67A7F79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8" y="5778920"/>
            <a:ext cx="1867859" cy="1050671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708A617D-8569-3852-16A7-6EA23482A7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987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47AF3D-DB83-5B71-371C-56636FF8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86242"/>
            <a:ext cx="9794968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Qui </a:t>
            </a:r>
            <a:r>
              <a:rPr lang="en-US" sz="4000" dirty="0" err="1">
                <a:solidFill>
                  <a:srgbClr val="00B0F0"/>
                </a:solidFill>
              </a:rPr>
              <a:t>est-ce</a:t>
            </a:r>
            <a:r>
              <a:rPr lang="en-US" sz="4000" dirty="0">
                <a:solidFill>
                  <a:srgbClr val="00B0F0"/>
                </a:solidFill>
              </a:rPr>
              <a:t> ? (Questions </a:t>
            </a:r>
            <a:r>
              <a:rPr lang="en-US" sz="4000" dirty="0" err="1">
                <a:solidFill>
                  <a:srgbClr val="00B0F0"/>
                </a:solidFill>
              </a:rPr>
              <a:t>fermées</a:t>
            </a:r>
            <a:r>
              <a:rPr lang="en-US" sz="4000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D11FD-BBD2-963A-9EC6-70A3A6F58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4909" t="10417" r="3530" b="13356"/>
          <a:stretch/>
        </p:blipFill>
        <p:spPr bwMode="auto">
          <a:xfrm>
            <a:off x="1075779" y="1667449"/>
            <a:ext cx="4351667" cy="512068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22A1301F-395B-DF1F-D463-3CEA0609FE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63" t="10244" r="4759" b="13877"/>
          <a:stretch/>
        </p:blipFill>
        <p:spPr bwMode="auto">
          <a:xfrm>
            <a:off x="5520727" y="1667449"/>
            <a:ext cx="4292637" cy="5083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7FDE4090-6AF0-5599-8A06-9CA69EE4E2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8" y="355653"/>
            <a:ext cx="2332082" cy="1311796"/>
          </a:xfrm>
          <a:prstGeom prst="rect">
            <a:avLst/>
          </a:prstGeom>
        </p:spPr>
      </p:pic>
      <p:graphicFrame>
        <p:nvGraphicFramePr>
          <p:cNvPr id="5" name="Diagramme 8">
            <a:extLst>
              <a:ext uri="{FF2B5EF4-FFF2-40B4-BE49-F238E27FC236}">
                <a16:creationId xmlns:a16="http://schemas.microsoft.com/office/drawing/2014/main" id="{491CB90C-2F5F-356E-A182-62C24FC11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371900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B940A6-EF5E-0343-6BAD-27E255C8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Imagine le physique du chanteur</a:t>
            </a:r>
          </a:p>
        </p:txBody>
      </p:sp>
      <p:pic>
        <p:nvPicPr>
          <p:cNvPr id="4" name="Picture 24" descr="Une image contenant table&#10;&#10;Description générée automatiquement">
            <a:extLst>
              <a:ext uri="{FF2B5EF4-FFF2-40B4-BE49-F238E27FC236}">
                <a16:creationId xmlns:a16="http://schemas.microsoft.com/office/drawing/2014/main" id="{4D84C91A-A03C-FED8-5F54-75CA5A308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03"/>
          <a:stretch/>
        </p:blipFill>
        <p:spPr bwMode="auto">
          <a:xfrm>
            <a:off x="800100" y="2390746"/>
            <a:ext cx="10591800" cy="375613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7232A2-BB71-1C48-A7DF-873C64C33296}"/>
              </a:ext>
            </a:extLst>
          </p:cNvPr>
          <p:cNvSpPr txBox="1"/>
          <p:nvPr/>
        </p:nvSpPr>
        <p:spPr>
          <a:xfrm>
            <a:off x="872565" y="1620338"/>
            <a:ext cx="10519335" cy="77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1 « Jacques a dit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https://www.youtube.com/watch?v=zlsk8bY9ypg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2 « Sapés comme jamais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https://www.youtube.com/watch?v=4bPGxLxogvw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F997E2D4-F01F-39CC-73F0-48639C02EE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88288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64116E-0FA4-CEB4-ECA2-19ACBCE01645}"/>
              </a:ext>
            </a:extLst>
          </p:cNvPr>
          <p:cNvSpPr txBox="1"/>
          <p:nvPr/>
        </p:nvSpPr>
        <p:spPr>
          <a:xfrm>
            <a:off x="470572" y="4622752"/>
            <a:ext cx="6105832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https://play.kahoot.it/v2/?quizId=43725ed0-7d90-40de-83d4-b4226ee090c6</a:t>
            </a:r>
            <a:endParaRPr lang="fr-FR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800"/>
              </a:lnSpc>
            </a:pPr>
            <a:r>
              <a:rPr lang="en-US" dirty="0">
                <a:effectLst/>
              </a:rPr>
              <a:t>Le </a:t>
            </a:r>
            <a:r>
              <a:rPr lang="en-US" dirty="0" err="1">
                <a:effectLst/>
              </a:rPr>
              <a:t>pluriel</a:t>
            </a:r>
            <a:r>
              <a:rPr lang="en-US" dirty="0">
                <a:effectLst/>
              </a:rPr>
              <a:t> des </a:t>
            </a:r>
            <a:r>
              <a:rPr lang="en-US" dirty="0" err="1">
                <a:effectLst/>
              </a:rPr>
              <a:t>adjectifs</a:t>
            </a:r>
            <a:r>
              <a:rPr lang="en-US" dirty="0">
                <a:effectLst/>
              </a:rPr>
              <a:t> </a:t>
            </a:r>
            <a:r>
              <a:rPr lang="en-US" u="sng" dirty="0">
                <a:effectLst/>
                <a:hlinkClick r:id="rId4"/>
              </a:rPr>
              <a:t>https://play.kahoot.it/v2/?quizId=84ca92ff-a280-4453-a356-10eb3eec0e6f</a:t>
            </a:r>
            <a:endParaRPr lang="en-US" dirty="0">
              <a:effectLst/>
            </a:endParaRPr>
          </a:p>
          <a:p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E76A290D-8698-5175-0877-F299D499F2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693124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544286"/>
            <a:ext cx="5745088" cy="132341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description physique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286000"/>
            <a:ext cx="5745088" cy="390756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150000"/>
              </a:lnSpc>
              <a:spcAft>
                <a:spcPts val="800"/>
              </a:spcAft>
            </a:pPr>
            <a:r>
              <a:rPr lang="en-US" sz="2800" dirty="0"/>
              <a:t>Den </a:t>
            </a:r>
            <a:r>
              <a:rPr lang="en-US" sz="2800" dirty="0" err="1"/>
              <a:t>Vau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est</a:t>
            </a:r>
            <a:r>
              <a:rPr lang="en-US" sz="2800" dirty="0"/>
              <a:t> un </a:t>
            </a:r>
            <a:r>
              <a:rPr lang="en-US" sz="2800" dirty="0" err="1"/>
              <a:t>rappeur</a:t>
            </a:r>
            <a:r>
              <a:rPr lang="en-US" sz="2800" dirty="0"/>
              <a:t> </a:t>
            </a:r>
            <a:r>
              <a:rPr lang="en-US" sz="2800" dirty="0" err="1"/>
              <a:t>vietnamien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très</a:t>
            </a:r>
            <a:r>
              <a:rPr lang="en-US" sz="2800" dirty="0"/>
              <a:t> célèbre. Il </a:t>
            </a:r>
            <a:r>
              <a:rPr lang="en-US" sz="2800" dirty="0" err="1"/>
              <a:t>est</a:t>
            </a:r>
            <a:r>
              <a:rPr lang="en-US" sz="2800" dirty="0"/>
              <a:t> un homme </a:t>
            </a:r>
            <a:r>
              <a:rPr lang="en-US" sz="2800" dirty="0">
                <a:solidFill>
                  <a:srgbClr val="FF0000"/>
                </a:solidFill>
              </a:rPr>
              <a:t>grand </a:t>
            </a:r>
            <a:r>
              <a:rPr lang="en-US" sz="2800" dirty="0"/>
              <a:t>et mince. Il a les </a:t>
            </a:r>
            <a:r>
              <a:rPr lang="en-US" sz="2800" dirty="0" err="1">
                <a:solidFill>
                  <a:srgbClr val="FF0000"/>
                </a:solidFill>
              </a:rPr>
              <a:t>cheveux</a:t>
            </a:r>
            <a:r>
              <a:rPr lang="en-US" sz="2800" dirty="0"/>
              <a:t> courts et </a:t>
            </a:r>
            <a:r>
              <a:rPr lang="en-US" sz="2800" dirty="0" err="1">
                <a:solidFill>
                  <a:srgbClr val="FF0000"/>
                </a:solidFill>
              </a:rPr>
              <a:t>bruns</a:t>
            </a:r>
            <a:r>
              <a:rPr lang="en-US" sz="2800" dirty="0"/>
              <a:t>. Il a </a:t>
            </a:r>
            <a:r>
              <a:rPr lang="en-US" sz="2800" dirty="0" err="1"/>
              <a:t>une</a:t>
            </a:r>
            <a:r>
              <a:rPr lang="en-US" sz="2800" dirty="0"/>
              <a:t> moustache et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barbe</a:t>
            </a:r>
            <a:r>
              <a:rPr lang="en-US" sz="2800" dirty="0"/>
              <a:t>. Il a la </a:t>
            </a:r>
            <a:r>
              <a:rPr lang="en-US" sz="2800" dirty="0" err="1"/>
              <a:t>peau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claire</a:t>
            </a:r>
            <a:r>
              <a:rPr lang="en-US" sz="2800" dirty="0"/>
              <a:t>. Il </a:t>
            </a:r>
            <a:r>
              <a:rPr lang="en-US" sz="2800" dirty="0" err="1"/>
              <a:t>n’a</a:t>
            </a:r>
            <a:r>
              <a:rPr lang="en-US" sz="2800" dirty="0"/>
              <a:t> pas de lunettes </a:t>
            </a:r>
            <a:r>
              <a:rPr lang="en-US" sz="2800" dirty="0" err="1"/>
              <a:t>mais</a:t>
            </a:r>
            <a:r>
              <a:rPr lang="en-US" sz="2800" dirty="0"/>
              <a:t> il a un </a:t>
            </a:r>
            <a:r>
              <a:rPr lang="en-US" sz="2800" dirty="0" err="1"/>
              <a:t>tatouage</a:t>
            </a:r>
            <a:r>
              <a:rPr lang="en-US" sz="28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98" t="1268" r="1998" b="6889"/>
          <a:stretch/>
        </p:blipFill>
        <p:spPr bwMode="auto">
          <a:xfrm>
            <a:off x="7190633" y="9097"/>
            <a:ext cx="5001367" cy="689695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F1187A-BFAA-58FA-AECB-7051D8983BBC}"/>
              </a:ext>
            </a:extLst>
          </p:cNvPr>
          <p:cNvSpPr/>
          <p:nvPr/>
        </p:nvSpPr>
        <p:spPr>
          <a:xfrm>
            <a:off x="2141939" y="2532807"/>
            <a:ext cx="585077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FA373A-3BE5-48FC-575A-DE3B9EAA3603}"/>
              </a:ext>
            </a:extLst>
          </p:cNvPr>
          <p:cNvSpPr/>
          <p:nvPr/>
        </p:nvSpPr>
        <p:spPr>
          <a:xfrm>
            <a:off x="740669" y="3154893"/>
            <a:ext cx="585077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A670FA-7FAE-8136-5311-B1133A2BC89F}"/>
              </a:ext>
            </a:extLst>
          </p:cNvPr>
          <p:cNvSpPr/>
          <p:nvPr/>
        </p:nvSpPr>
        <p:spPr>
          <a:xfrm>
            <a:off x="5044283" y="3154893"/>
            <a:ext cx="911455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22821A-B8EB-73FC-E190-65B68D3627A3}"/>
              </a:ext>
            </a:extLst>
          </p:cNvPr>
          <p:cNvSpPr/>
          <p:nvPr/>
        </p:nvSpPr>
        <p:spPr>
          <a:xfrm>
            <a:off x="3377324" y="3818997"/>
            <a:ext cx="1340333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34C4A4-BFF6-395C-7273-F94B2F75A402}"/>
              </a:ext>
            </a:extLst>
          </p:cNvPr>
          <p:cNvSpPr/>
          <p:nvPr/>
        </p:nvSpPr>
        <p:spPr>
          <a:xfrm>
            <a:off x="740670" y="4463837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ACA873-B5E0-7C64-D298-E821022187E5}"/>
              </a:ext>
            </a:extLst>
          </p:cNvPr>
          <p:cNvSpPr/>
          <p:nvPr/>
        </p:nvSpPr>
        <p:spPr>
          <a:xfrm>
            <a:off x="740669" y="5092532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A8BC63D-8D03-9813-DDAE-5A7123C65466}"/>
              </a:ext>
            </a:extLst>
          </p:cNvPr>
          <p:cNvSpPr/>
          <p:nvPr/>
        </p:nvSpPr>
        <p:spPr>
          <a:xfrm>
            <a:off x="3450152" y="5092532"/>
            <a:ext cx="853462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F0CEC8-8B9B-8AC5-87C8-873847FDA85A}"/>
              </a:ext>
            </a:extLst>
          </p:cNvPr>
          <p:cNvSpPr/>
          <p:nvPr/>
        </p:nvSpPr>
        <p:spPr>
          <a:xfrm>
            <a:off x="4717656" y="5071156"/>
            <a:ext cx="1569855" cy="4207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1F0780F0-AE05-EC42-BA8D-527538C930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9400" y="374222"/>
            <a:ext cx="1748597" cy="983586"/>
          </a:xfrm>
          <a:prstGeom prst="rect">
            <a:avLst/>
          </a:prstGeom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36734266-5B65-781F-6996-BACB2E93D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6246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8E9AEA4D-5F83-B0C9-CF09-ED5E020FC6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250" y="356650"/>
            <a:ext cx="1920750" cy="1080422"/>
          </a:xfrm>
          <a:prstGeom prst="rect">
            <a:avLst/>
          </a:prstGeom>
        </p:spPr>
      </p:pic>
      <p:graphicFrame>
        <p:nvGraphicFramePr>
          <p:cNvPr id="8" name="Diagramme 8">
            <a:extLst>
              <a:ext uri="{FF2B5EF4-FFF2-40B4-BE49-F238E27FC236}">
                <a16:creationId xmlns:a16="http://schemas.microsoft.com/office/drawing/2014/main" id="{A8B4C6A7-E8CF-25B9-F815-8DD06B6E5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17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710051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57E3E5-3286-B5A8-D6DF-1CE70A743E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7840" y="759926"/>
            <a:ext cx="5177731" cy="5472953"/>
          </a:xfrm>
          <a:prstGeom prst="rect">
            <a:avLst/>
          </a:prstGeom>
        </p:spPr>
      </p:pic>
      <p:pic>
        <p:nvPicPr>
          <p:cNvPr id="7" name="EXPLORE_1_LE_PISTE099">
            <a:hlinkClick r:id="" action="ppaction://media"/>
            <a:extLst>
              <a:ext uri="{FF2B5EF4-FFF2-40B4-BE49-F238E27FC236}">
                <a16:creationId xmlns:a16="http://schemas.microsoft.com/office/drawing/2014/main" id="{529D2DE9-C997-B12C-1795-37DEB88D7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18254" y="5625409"/>
            <a:ext cx="452962" cy="452962"/>
          </a:xfrm>
          <a:prstGeom prst="rect">
            <a:avLst/>
          </a:prstGeom>
        </p:spPr>
      </p:pic>
      <p:pic>
        <p:nvPicPr>
          <p:cNvPr id="8" name="EXPLORE_1_LE_PISTE098">
            <a:hlinkClick r:id="" action="ppaction://media"/>
            <a:extLst>
              <a:ext uri="{FF2B5EF4-FFF2-40B4-BE49-F238E27FC236}">
                <a16:creationId xmlns:a16="http://schemas.microsoft.com/office/drawing/2014/main" id="{5C4BB8DA-967E-8FD7-8D09-E088D9A2C0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44304" y="1620706"/>
            <a:ext cx="532141" cy="532141"/>
          </a:xfrm>
          <a:prstGeom prst="rect">
            <a:avLst/>
          </a:prstGeom>
        </p:spPr>
      </p:pic>
      <p:graphicFrame>
        <p:nvGraphicFramePr>
          <p:cNvPr id="3" name="Diagramme 8">
            <a:extLst>
              <a:ext uri="{FF2B5EF4-FFF2-40B4-BE49-F238E27FC236}">
                <a16:creationId xmlns:a16="http://schemas.microsoft.com/office/drawing/2014/main" id="{A965149D-05B6-164D-0119-71FB679A9C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61999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10" name="Diagramme 8">
            <a:extLst>
              <a:ext uri="{FF2B5EF4-FFF2-40B4-BE49-F238E27FC236}">
                <a16:creationId xmlns:a16="http://schemas.microsoft.com/office/drawing/2014/main" id="{D58C0EAE-9B33-30F7-772E-D2F441002F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643396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Pick a duo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Describe the character : appearance and personality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Name his pet and describe its personality</a:t>
            </a:r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r>
              <a:rPr lang="en-US" sz="2133" dirty="0"/>
              <a:t>Elle </a:t>
            </a:r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rousse</a:t>
            </a:r>
            <a:r>
              <a:rPr lang="en-US" sz="2133" dirty="0"/>
              <a:t>, </a:t>
            </a:r>
            <a:r>
              <a:rPr lang="en-US" sz="2133" dirty="0" err="1"/>
              <a:t>elle</a:t>
            </a:r>
            <a:r>
              <a:rPr lang="en-US" sz="2133" dirty="0"/>
              <a:t> a …. Son animal de compagnie, </a:t>
            </a:r>
            <a:r>
              <a:rPr lang="en-US" sz="2133" dirty="0" err="1"/>
              <a:t>c’est</a:t>
            </a:r>
            <a:r>
              <a:rPr lang="en-US" sz="2133" dirty="0"/>
              <a:t> un chat…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créer </a:t>
            </a:r>
            <a:r>
              <a:rPr lang="fr-FR" sz="2800" dirty="0">
                <a:solidFill>
                  <a:schemeClr val="tx1"/>
                </a:solidFill>
              </a:rPr>
              <a:t>un quiz sur les héros et leur animal.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3DB7CD-1B0C-4964-261C-ABFC47A7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012" y="1245167"/>
            <a:ext cx="4957715" cy="1182444"/>
          </a:xfrm>
          <a:prstGeom prst="rect">
            <a:avLst/>
          </a:prstGeom>
        </p:spPr>
      </p:pic>
      <p:graphicFrame>
        <p:nvGraphicFramePr>
          <p:cNvPr id="4" name="Diagramme 8">
            <a:extLst>
              <a:ext uri="{FF2B5EF4-FFF2-40B4-BE49-F238E27FC236}">
                <a16:creationId xmlns:a16="http://schemas.microsoft.com/office/drawing/2014/main" id="{605A2C94-E45E-B3B7-04DB-9132CF97FB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148918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979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D91A42-B3C6-9091-1611-F725E877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BFA141-9018-7B0A-2589-C58816A95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992" y="660020"/>
            <a:ext cx="4304963" cy="42287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9FFE114-AE3E-B516-E182-47A7BD53A8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85"/>
          <a:stretch/>
        </p:blipFill>
        <p:spPr>
          <a:xfrm>
            <a:off x="1412429" y="5138442"/>
            <a:ext cx="9100539" cy="1213286"/>
          </a:xfrm>
          <a:prstGeom prst="rect">
            <a:avLst/>
          </a:prstGeom>
        </p:spPr>
      </p:pic>
      <p:graphicFrame>
        <p:nvGraphicFramePr>
          <p:cNvPr id="2" name="Diagramme 8">
            <a:extLst>
              <a:ext uri="{FF2B5EF4-FFF2-40B4-BE49-F238E27FC236}">
                <a16:creationId xmlns:a16="http://schemas.microsoft.com/office/drawing/2014/main" id="{0F6DE1FA-9366-1919-0DCF-3567952225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25259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animals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intensity</a:t>
            </a:r>
            <a:r>
              <a:rPr lang="fr-FR" sz="3200" b="1" dirty="0">
                <a:ea typeface="UD Digi Kyokasho NK-R" panose="02020400000000000000" pitchFamily="18" charset="-128"/>
              </a:rPr>
              <a:t> and </a:t>
            </a:r>
            <a:r>
              <a:rPr lang="fr-FR" sz="3200" b="1" dirty="0" err="1">
                <a:ea typeface="UD Digi Kyokasho NK-R" panose="02020400000000000000" pitchFamily="18" charset="-128"/>
              </a:rPr>
              <a:t>quantity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physical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appearance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64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5739"/>
            <a:ext cx="4798423" cy="67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FEC6D5-74D5-79E6-9382-C537B20B2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L'essentiel à propos de Tintin et Hergé">
            <a:extLst>
              <a:ext uri="{FF2B5EF4-FFF2-40B4-BE49-F238E27FC236}">
                <a16:creationId xmlns:a16="http://schemas.microsoft.com/office/drawing/2014/main" id="{6BF2A163-3EDD-B746-9EE1-0D70FA448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064" y="929767"/>
            <a:ext cx="4683699" cy="513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2E0B57E-CEA8-EFB6-1BF1-664CFCDF9790}"/>
              </a:ext>
            </a:extLst>
          </p:cNvPr>
          <p:cNvSpPr txBox="1"/>
          <p:nvPr/>
        </p:nvSpPr>
        <p:spPr>
          <a:xfrm>
            <a:off x="419149" y="1281442"/>
            <a:ext cx="51240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Qui est-ce ? Comment s’appellent-ils ? Quel est le métier du garçon ? </a:t>
            </a:r>
          </a:p>
          <a:p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Et au Vietnam ? Est-ce qu’il y a un duo héro et animal célèbre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B6BBF0-CDFE-8357-FD14-A486F23DCEA8}"/>
              </a:ext>
            </a:extLst>
          </p:cNvPr>
          <p:cNvSpPr txBox="1"/>
          <p:nvPr/>
        </p:nvSpPr>
        <p:spPr>
          <a:xfrm>
            <a:off x="419149" y="6361991"/>
            <a:ext cx="6097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Générique (Lien </a:t>
            </a:r>
            <a:r>
              <a:rPr lang="fr-FR" dirty="0" err="1">
                <a:hlinkClick r:id="rId3"/>
              </a:rPr>
              <a:t>Youtube</a:t>
            </a:r>
            <a:r>
              <a:rPr lang="fr-FR" dirty="0">
                <a:hlinkClick r:id="rId3"/>
              </a:rPr>
              <a:t>)</a:t>
            </a:r>
            <a:endParaRPr lang="fr-FR" dirty="0"/>
          </a:p>
        </p:txBody>
      </p:sp>
      <p:graphicFrame>
        <p:nvGraphicFramePr>
          <p:cNvPr id="2" name="Diagramme 8">
            <a:extLst>
              <a:ext uri="{FF2B5EF4-FFF2-40B4-BE49-F238E27FC236}">
                <a16:creationId xmlns:a16="http://schemas.microsoft.com/office/drawing/2014/main" id="{717201DD-5EB4-0CCC-BD22-4A0BC07C72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7183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59246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8">
            <a:extLst>
              <a:ext uri="{FF2B5EF4-FFF2-40B4-BE49-F238E27FC236}">
                <a16:creationId xmlns:a16="http://schemas.microsoft.com/office/drawing/2014/main" id="{B105EFA0-7F21-036A-374A-38AFE703E8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l’apparence physique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des animaux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659527"/>
              </p:ext>
            </p:extLst>
          </p:nvPr>
        </p:nvGraphicFramePr>
        <p:xfrm>
          <a:off x="632372" y="3268135"/>
          <a:ext cx="10944000" cy="293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8">
            <a:extLst>
              <a:ext uri="{FF2B5EF4-FFF2-40B4-BE49-F238E27FC236}">
                <a16:creationId xmlns:a16="http://schemas.microsoft.com/office/drawing/2014/main" id="{898AE0C1-45AC-D36B-A937-95DE083437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415424"/>
              </p:ext>
            </p:extLst>
          </p:nvPr>
        </p:nvGraphicFramePr>
        <p:xfrm>
          <a:off x="-1" y="9097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11371</TotalTime>
  <Words>4458</Words>
  <Application>Microsoft Office PowerPoint</Application>
  <PresentationFormat>Widescreen</PresentationFormat>
  <Paragraphs>871</Paragraphs>
  <Slides>66</Slides>
  <Notes>13</Notes>
  <HiddenSlides>0</HiddenSlides>
  <MMClips>47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66</vt:i4>
      </vt:variant>
    </vt:vector>
  </HeadingPairs>
  <TitlesOfParts>
    <vt:vector size="77" baseType="lpstr">
      <vt:lpstr>UD Digi Kyokasho NK-R</vt:lpstr>
      <vt:lpstr>Arial</vt:lpstr>
      <vt:lpstr>Calibri</vt:lpstr>
      <vt:lpstr>Calibri Light</vt:lpstr>
      <vt:lpstr>Rubik</vt:lpstr>
      <vt:lpstr>Office Theme</vt:lpstr>
      <vt:lpstr>Office Theme</vt:lpstr>
      <vt:lpstr>Thème Office</vt:lpstr>
      <vt:lpstr>Thème Office</vt:lpstr>
      <vt:lpstr>1_Thème Office</vt:lpstr>
      <vt:lpstr>Thème Office</vt:lpstr>
      <vt:lpstr>Animaux et héros</vt:lpstr>
      <vt:lpstr>PowerPoint Presentation</vt:lpstr>
      <vt:lpstr>Progress check Start</vt:lpstr>
      <vt:lpstr>I. Starter</vt:lpstr>
      <vt:lpstr>PowerPoint Presentation</vt:lpstr>
      <vt:lpstr>PowerPoint Presentation</vt:lpstr>
      <vt:lpstr>PowerPoint Presentation</vt:lpstr>
      <vt:lpstr>Learning objectives : À la fin de la leçon</vt:lpstr>
      <vt:lpstr>À la fin de la leçon…</vt:lpstr>
      <vt:lpstr>Learning outcomes</vt:lpstr>
      <vt:lpstr>PowerPoint Presentation</vt:lpstr>
      <vt:lpstr>Progress check Start</vt:lpstr>
      <vt:lpstr>Learning review</vt:lpstr>
      <vt:lpstr>II. Compréhension de texte (doc 1)</vt:lpstr>
      <vt:lpstr>Compréhension détaillée</vt:lpstr>
      <vt:lpstr>À la fin de la leçon…</vt:lpstr>
      <vt:lpstr>Passons au point de vocabulaire :  Les animaux</vt:lpstr>
      <vt:lpstr>III. Vocabulaire : Les animaux</vt:lpstr>
      <vt:lpstr>Pratique ton français !</vt:lpstr>
      <vt:lpstr>LE 4,5 p.66</vt:lpstr>
      <vt:lpstr>LE 15 p.69</vt:lpstr>
      <vt:lpstr>Online activity</vt:lpstr>
      <vt:lpstr>Revenons au point de vocabulaire :  Les animaux</vt:lpstr>
      <vt:lpstr>Learning review</vt:lpstr>
      <vt:lpstr>À la fin de la leçon…</vt:lpstr>
      <vt:lpstr>PowerPoint Presentation</vt:lpstr>
      <vt:lpstr>IV. Grammaire : L’intensité et la quantité</vt:lpstr>
      <vt:lpstr>Pratique ton français !</vt:lpstr>
      <vt:lpstr>LE 8,9 p.68</vt:lpstr>
      <vt:lpstr>Online activity</vt:lpstr>
      <vt:lpstr>PowerPoint Presentation</vt:lpstr>
      <vt:lpstr>Learning review</vt:lpstr>
      <vt:lpstr>V. Compréhension de texte (doc 2)</vt:lpstr>
      <vt:lpstr>Version vidéo</vt:lpstr>
      <vt:lpstr>Compréhension détaillée 2</vt:lpstr>
      <vt:lpstr>Transcription</vt:lpstr>
      <vt:lpstr>À la fin de la leçon…</vt:lpstr>
      <vt:lpstr>PowerPoint Presentation</vt:lpstr>
      <vt:lpstr>VI. Vocabulaire :  la description physique</vt:lpstr>
      <vt:lpstr>PowerPoint Presentation</vt:lpstr>
      <vt:lpstr>Pratique ton français ! </vt:lpstr>
      <vt:lpstr>PowerPoint Presentation</vt:lpstr>
      <vt:lpstr>Observez la description suivante.</vt:lpstr>
      <vt:lpstr>PowerPoint Presentation</vt:lpstr>
      <vt:lpstr>Accord des adjectifs</vt:lpstr>
      <vt:lpstr>L’accord des adjectifs de couleurs</vt:lpstr>
      <vt:lpstr>LE 6 p.66</vt:lpstr>
      <vt:lpstr>LE 10,11 p.69</vt:lpstr>
      <vt:lpstr>Mémo </vt:lpstr>
      <vt:lpstr>PowerPoint Presentation</vt:lpstr>
      <vt:lpstr>Qui est-ce ? (Questions fermées)</vt:lpstr>
      <vt:lpstr>Imagine le physique du chanteur</vt:lpstr>
      <vt:lpstr>Online activity</vt:lpstr>
      <vt:lpstr>PowerPoint Presentation</vt:lpstr>
      <vt:lpstr>Learning review</vt:lpstr>
      <vt:lpstr>VII. Phonétique</vt:lpstr>
      <vt:lpstr>Practice your pronunciation !</vt:lpstr>
      <vt:lpstr>VIII.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180</cp:revision>
  <dcterms:created xsi:type="dcterms:W3CDTF">2023-01-09T10:56:41Z</dcterms:created>
  <dcterms:modified xsi:type="dcterms:W3CDTF">2024-01-06T02:46:45Z</dcterms:modified>
</cp:coreProperties>
</file>