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9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10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11.xml" ContentType="application/vnd.openxmlformats-officedocument.presentationml.notesSlide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12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notesSlides/notesSlide13.xml" ContentType="application/vnd.openxmlformats-officedocument.presentationml.notesSlide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notesSlides/notesSlide14.xml" ContentType="application/vnd.openxmlformats-officedocument.presentationml.notesSlide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70"/>
  </p:notesMasterIdLst>
  <p:sldIdLst>
    <p:sldId id="256" r:id="rId7"/>
    <p:sldId id="272" r:id="rId8"/>
    <p:sldId id="314" r:id="rId9"/>
    <p:sldId id="337" r:id="rId10"/>
    <p:sldId id="276" r:id="rId11"/>
    <p:sldId id="346" r:id="rId12"/>
    <p:sldId id="277" r:id="rId13"/>
    <p:sldId id="260" r:id="rId14"/>
    <p:sldId id="1679" r:id="rId15"/>
    <p:sldId id="278" r:id="rId16"/>
    <p:sldId id="451" r:id="rId17"/>
    <p:sldId id="399" r:id="rId18"/>
    <p:sldId id="1660" r:id="rId19"/>
    <p:sldId id="1661" r:id="rId20"/>
    <p:sldId id="1682" r:id="rId21"/>
    <p:sldId id="1620" r:id="rId22"/>
    <p:sldId id="266" r:id="rId23"/>
    <p:sldId id="267" r:id="rId24"/>
    <p:sldId id="1662" r:id="rId25"/>
    <p:sldId id="410" r:id="rId26"/>
    <p:sldId id="1683" r:id="rId27"/>
    <p:sldId id="411" r:id="rId28"/>
    <p:sldId id="1663" r:id="rId29"/>
    <p:sldId id="1588" r:id="rId30"/>
    <p:sldId id="1665" r:id="rId31"/>
    <p:sldId id="1666" r:id="rId32"/>
    <p:sldId id="1681" r:id="rId33"/>
    <p:sldId id="1664" r:id="rId34"/>
    <p:sldId id="1600" r:id="rId35"/>
    <p:sldId id="1684" r:id="rId36"/>
    <p:sldId id="372" r:id="rId37"/>
    <p:sldId id="420" r:id="rId38"/>
    <p:sldId id="421" r:id="rId39"/>
    <p:sldId id="1667" r:id="rId40"/>
    <p:sldId id="1632" r:id="rId41"/>
    <p:sldId id="1603" r:id="rId42"/>
    <p:sldId id="269" r:id="rId43"/>
    <p:sldId id="275" r:id="rId44"/>
    <p:sldId id="1668" r:id="rId45"/>
    <p:sldId id="1670" r:id="rId46"/>
    <p:sldId id="1688" r:id="rId47"/>
    <p:sldId id="1687" r:id="rId48"/>
    <p:sldId id="1675" r:id="rId49"/>
    <p:sldId id="1685" r:id="rId50"/>
    <p:sldId id="1677" r:id="rId51"/>
    <p:sldId id="1673" r:id="rId52"/>
    <p:sldId id="1674" r:id="rId53"/>
    <p:sldId id="1669" r:id="rId54"/>
    <p:sldId id="1671" r:id="rId55"/>
    <p:sldId id="1568" r:id="rId56"/>
    <p:sldId id="1686" r:id="rId57"/>
    <p:sldId id="1569" r:id="rId58"/>
    <p:sldId id="335" r:id="rId59"/>
    <p:sldId id="310" r:id="rId60"/>
    <p:sldId id="261" r:id="rId61"/>
    <p:sldId id="1678" r:id="rId62"/>
    <p:sldId id="271" r:id="rId63"/>
    <p:sldId id="342" r:id="rId64"/>
    <p:sldId id="262" r:id="rId65"/>
    <p:sldId id="263" r:id="rId66"/>
    <p:sldId id="264" r:id="rId67"/>
    <p:sldId id="265" r:id="rId68"/>
    <p:sldId id="343" r:id="rId6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>
        <p:scale>
          <a:sx n="66" d="100"/>
          <a:sy n="66" d="100"/>
        </p:scale>
        <p:origin x="735" y="2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4.xml"/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5.xml"/><Relationship Id="rId5" Type="http://schemas.openxmlformats.org/officeDocument/2006/relationships/slide" Target="../slides/slide35.xml"/><Relationship Id="rId4" Type="http://schemas.openxmlformats.org/officeDocument/2006/relationships/slide" Target="../slides/slide32.xml"/><Relationship Id="rId9" Type="http://schemas.openxmlformats.org/officeDocument/2006/relationships/slide" Target="../slides/slide47.xml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Les pronoms toniques</a:t>
          </a:r>
        </a:p>
        <a:p>
          <a:pPr rtl="0"/>
          <a:r>
            <a:rPr lang="fr-FR" sz="1800" b="0" noProof="0" dirty="0"/>
            <a:t>- L’accord de l’adjectif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héros français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professions</a:t>
          </a:r>
        </a:p>
        <a:p>
          <a:pPr rtl="0"/>
          <a:r>
            <a:rPr lang="fr-FR" sz="1800" b="0" noProof="0" dirty="0"/>
            <a:t>- Le caractère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Les pronoms toniques</a:t>
          </a:r>
        </a:p>
        <a:p>
          <a:pPr rtl="0"/>
          <a:r>
            <a:rPr lang="fr-FR" sz="1800" b="0" noProof="0" dirty="0"/>
            <a:t>- L’accord de l’adjectif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héros français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professions</a:t>
          </a:r>
        </a:p>
        <a:p>
          <a:pPr rtl="0"/>
          <a:r>
            <a:rPr lang="fr-FR" sz="1800" b="0" noProof="0" dirty="0"/>
            <a:t>- Le caractère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Les pronoms toniques</a:t>
          </a:r>
        </a:p>
        <a:p>
          <a:pPr rtl="0"/>
          <a:r>
            <a:rPr lang="fr-FR" sz="1800" b="0" noProof="0" dirty="0"/>
            <a:t>- L’accord de l’adjectif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héros français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professions</a:t>
          </a:r>
        </a:p>
        <a:p>
          <a:pPr rtl="0"/>
          <a:r>
            <a:rPr lang="fr-FR" sz="1800" b="0" noProof="0" dirty="0"/>
            <a:t>- Le caractère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Les pronoms toniques</a:t>
          </a:r>
        </a:p>
        <a:p>
          <a:pPr rtl="0"/>
          <a:r>
            <a:rPr lang="fr-FR" sz="1800" b="0" noProof="0" dirty="0"/>
            <a:t>- L’accord de l’adjectif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héros français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professions</a:t>
          </a:r>
        </a:p>
        <a:p>
          <a:pPr rtl="0"/>
          <a:r>
            <a:rPr lang="fr-FR" sz="1800" b="0" noProof="0" dirty="0"/>
            <a:t>- Le caractère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Les pronoms toniques</a:t>
          </a:r>
        </a:p>
        <a:p>
          <a:pPr rtl="0"/>
          <a:r>
            <a:rPr lang="fr-FR" sz="1800" b="0" noProof="0" dirty="0"/>
            <a:t>- L’accord de l’adjectif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héros français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professions</a:t>
          </a:r>
        </a:p>
        <a:p>
          <a:pPr rtl="0"/>
          <a:r>
            <a:rPr lang="fr-FR" sz="1800" b="0" strike="sngStrike" noProof="0" dirty="0"/>
            <a:t>- Le caractère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 custLinFactNeighborX="206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jobs.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one’s</a:t>
          </a:r>
          <a:r>
            <a:rPr lang="fr-FR" dirty="0"/>
            <a:t> </a:t>
          </a:r>
          <a:r>
            <a:rPr lang="fr-FR" dirty="0" err="1"/>
            <a:t>personality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one’s</a:t>
          </a:r>
          <a:r>
            <a:rPr lang="fr-FR" dirty="0"/>
            <a:t> </a:t>
          </a:r>
          <a:r>
            <a:rPr lang="fr-FR" dirty="0" err="1"/>
            <a:t>physical</a:t>
          </a:r>
          <a:r>
            <a:rPr lang="fr-FR" dirty="0"/>
            <a:t> </a:t>
          </a:r>
          <a:r>
            <a:rPr lang="fr-FR" dirty="0" err="1"/>
            <a:t>appearance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jobs.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one’s</a:t>
          </a:r>
          <a:r>
            <a:rPr lang="fr-FR" dirty="0"/>
            <a:t> </a:t>
          </a:r>
          <a:r>
            <a:rPr lang="fr-FR" dirty="0" err="1"/>
            <a:t>personality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one’s</a:t>
          </a:r>
          <a:r>
            <a:rPr lang="fr-FR" dirty="0"/>
            <a:t> </a:t>
          </a:r>
          <a:r>
            <a:rPr lang="fr-FR" dirty="0" err="1"/>
            <a:t>physical</a:t>
          </a:r>
          <a:r>
            <a:rPr lang="fr-FR" dirty="0"/>
            <a:t> </a:t>
          </a:r>
          <a:r>
            <a:rPr lang="fr-FR" dirty="0" err="1"/>
            <a:t>appearance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super héros de jeux vidéo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professions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Créer une affiche de mon super héros préféré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Le masculin et féminin des adjectifs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Vocabulaire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pronoms toniques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VII. Grammaire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D8F1390A-DD68-4065-86F7-CFFA420E008B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L’accord féminin des adjectifs</a:t>
          </a:r>
        </a:p>
      </dgm:t>
    </dgm:pt>
    <dgm:pt modelId="{67EA9475-E42F-4EC9-8234-46209FAD5382}" type="parTrans" cxnId="{87337D36-16AA-4BA0-A8C5-DF2151322A79}">
      <dgm:prSet/>
      <dgm:spPr/>
      <dgm:t>
        <a:bodyPr/>
        <a:lstStyle/>
        <a:p>
          <a:endParaRPr lang="fr-FR"/>
        </a:p>
      </dgm:t>
    </dgm:pt>
    <dgm:pt modelId="{6876B097-6118-497B-9A6B-805F0DE83873}" type="sibTrans" cxnId="{87337D36-16AA-4BA0-A8C5-DF2151322A79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 caractère</a:t>
          </a:r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28277A45-55BB-4F24-8463-FE3818D05432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Phonétique</a:t>
          </a:r>
          <a:endParaRPr lang="fr-FR" sz="1600" noProof="0" dirty="0"/>
        </a:p>
      </dgm:t>
    </dgm:pt>
    <dgm:pt modelId="{72883D14-0DA2-437B-9038-2BE88DF33DAB}" type="parTrans" cxnId="{C74BDDED-83EE-43C0-A4C0-5396BC70EBB4}">
      <dgm:prSet/>
      <dgm:spPr/>
      <dgm:t>
        <a:bodyPr/>
        <a:lstStyle/>
        <a:p>
          <a:endParaRPr lang="fr-FR"/>
        </a:p>
      </dgm:t>
    </dgm:pt>
    <dgm:pt modelId="{FD6ECC1F-9965-4F22-8E3C-0C4FFA6263DE}" type="sibTrans" cxnId="{C74BDDED-83EE-43C0-A4C0-5396BC70EBB4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9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9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9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9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9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9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9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9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9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9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9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9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6" presStyleCnt="9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6" presStyleCnt="9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117824B7-70B9-4C8F-9BF1-E992D3C1B1F6}" type="pres">
      <dgm:prSet presAssocID="{28277A45-55BB-4F24-8463-FE3818D05432}" presName="linNode" presStyleCnt="0"/>
      <dgm:spPr/>
    </dgm:pt>
    <dgm:pt modelId="{16F7AD9C-753D-4EEA-87C2-3129C19BF60A}" type="pres">
      <dgm:prSet presAssocID="{28277A45-55BB-4F24-8463-FE3818D05432}" presName="parentShp" presStyleLbl="node1" presStyleIdx="7" presStyleCnt="9">
        <dgm:presLayoutVars>
          <dgm:bulletEnabled val="1"/>
        </dgm:presLayoutVars>
      </dgm:prSet>
      <dgm:spPr/>
    </dgm:pt>
    <dgm:pt modelId="{4533DFEA-32A9-445D-92F6-0FCC6E437E43}" type="pres">
      <dgm:prSet presAssocID="{28277A45-55BB-4F24-8463-FE3818D05432}" presName="childShp" presStyleLbl="bgAccFollowNode1" presStyleIdx="7" presStyleCnt="9">
        <dgm:presLayoutVars>
          <dgm:bulletEnabled val="1"/>
        </dgm:presLayoutVars>
      </dgm:prSet>
      <dgm:spPr/>
    </dgm:pt>
    <dgm:pt modelId="{BD04ABF9-EEA6-427A-9623-9C3DB0215A0B}" type="pres">
      <dgm:prSet presAssocID="{FD6ECC1F-9965-4F22-8E3C-0C4FFA6263DE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8" presStyleCnt="9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8" presStyleCnt="9">
        <dgm:presLayoutVars>
          <dgm:bulletEnabled val="1"/>
        </dgm:presLayoutVars>
      </dgm:prSet>
      <dgm:spPr/>
    </dgm:pt>
  </dgm:ptLst>
  <dgm:cxnLst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62589B04-3898-4B22-A51D-EDE6B5EE93CA}" type="presOf" srcId="{28277A45-55BB-4F24-8463-FE3818D05432}" destId="{16F7AD9C-753D-4EEA-87C2-3129C19BF60A}" srcOrd="0" destOrd="0" presId="urn:microsoft.com/office/officeart/2005/8/layout/vList6"/>
    <dgm:cxn modelId="{5337320D-5D44-42DE-95E6-DD6719E6F2C8}" srcId="{28277A45-55BB-4F24-8463-FE3818D05432}" destId="{5AE5B198-A4E4-4590-9D2C-C359F1312E71}" srcOrd="0" destOrd="0" parTransId="{1C9A8E19-7B31-4322-8152-D53CB2657472}" sibTransId="{759BC3F3-0325-4DA0-AE66-88068E9DFF83}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87337D36-16AA-4BA0-A8C5-DF2151322A79}" srcId="{FEAEA849-3772-415C-AAE7-3452CCD87253}" destId="{D8F1390A-DD68-4065-86F7-CFFA420E008B}" srcOrd="0" destOrd="0" parTransId="{67EA9475-E42F-4EC9-8234-46209FAD5382}" sibTransId="{6876B097-6118-497B-9A6B-805F0DE83873}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8" destOrd="0" parTransId="{5EEE660E-9757-4F43-9695-C35F0B8866E5}" sibTransId="{D26AE52F-24DF-4B4E-A19B-91CDA636C345}"/>
    <dgm:cxn modelId="{026A70A7-B117-4CA3-91EB-F599BAC3C2F2}" type="presOf" srcId="{D8F1390A-DD68-4065-86F7-CFFA420E008B}" destId="{1D6A6107-DC69-411D-9BAF-A5F5CBE3C448}" srcOrd="0" destOrd="0" presId="urn:microsoft.com/office/officeart/2005/8/layout/vList6"/>
    <dgm:cxn modelId="{34F662A9-026D-4A72-8706-B31CDF796125}" srcId="{CF9055CF-8DEB-4A02-949A-DE72B6AC5D37}" destId="{FEAEA849-3772-415C-AAE7-3452CCD87253}" srcOrd="6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FD229AC8-B753-4C93-AF4B-F5930A406AEE}" type="presOf" srcId="{5AE5B198-A4E4-4590-9D2C-C359F1312E71}" destId="{4533DFEA-32A9-445D-92F6-0FCC6E437E43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C74BDDED-83EE-43C0-A4C0-5396BC70EBB4}" srcId="{CF9055CF-8DEB-4A02-949A-DE72B6AC5D37}" destId="{28277A45-55BB-4F24-8463-FE3818D05432}" srcOrd="7" destOrd="0" parTransId="{72883D14-0DA2-437B-9038-2BE88DF33DAB}" sibTransId="{FD6ECC1F-9965-4F22-8E3C-0C4FFA6263DE}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4C07BF2D-327C-42E3-9788-51919AD143F5}" type="presParOf" srcId="{5ACC8FAA-3A9A-41B0-9DDA-865905840129}" destId="{323884AA-7BB6-4C23-B682-97E3FBD68C1B}" srcOrd="12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3" destOrd="0" presId="urn:microsoft.com/office/officeart/2005/8/layout/vList6"/>
    <dgm:cxn modelId="{4A4D917E-071E-4845-A09B-1322A8A4C289}" type="presParOf" srcId="{5ACC8FAA-3A9A-41B0-9DDA-865905840129}" destId="{117824B7-70B9-4C8F-9BF1-E992D3C1B1F6}" srcOrd="14" destOrd="0" presId="urn:microsoft.com/office/officeart/2005/8/layout/vList6"/>
    <dgm:cxn modelId="{20DBE851-C708-4127-A55E-6142ABCEF5E0}" type="presParOf" srcId="{117824B7-70B9-4C8F-9BF1-E992D3C1B1F6}" destId="{16F7AD9C-753D-4EEA-87C2-3129C19BF60A}" srcOrd="0" destOrd="0" presId="urn:microsoft.com/office/officeart/2005/8/layout/vList6"/>
    <dgm:cxn modelId="{66C6DBA7-CEE8-4400-BC04-3D8FCE1279C3}" type="presParOf" srcId="{117824B7-70B9-4C8F-9BF1-E992D3C1B1F6}" destId="{4533DFEA-32A9-445D-92F6-0FCC6E437E43}" srcOrd="1" destOrd="0" presId="urn:microsoft.com/office/officeart/2005/8/layout/vList6"/>
    <dgm:cxn modelId="{614BFC2D-1B0B-425A-BF17-15697894B8F0}" type="presParOf" srcId="{5ACC8FAA-3A9A-41B0-9DDA-865905840129}" destId="{BD04ABF9-EEA6-427A-9623-9C3DB0215A0B}" srcOrd="15" destOrd="0" presId="urn:microsoft.com/office/officeart/2005/8/layout/vList6"/>
    <dgm:cxn modelId="{A3C3D1DA-BBA3-4A73-9F9B-04E2F6B420C5}" type="presParOf" srcId="{5ACC8FAA-3A9A-41B0-9DDA-865905840129}" destId="{B5D8C780-2588-464C-9E0F-096DCDC48D42}" srcOrd="16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professions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caractère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  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pr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toniques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Gr : accord adj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9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professions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caractère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toniques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L’accord de l’adjectif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héros français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professions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caractère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toniques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L’accord de l’adjectif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héros français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professions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caractère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pronoms toniques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L’accord de l’adjectif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héros français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professions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caractère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toniques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L’accord de l’adjectif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héros français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9662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professions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caractère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9662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pronoms toniques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L’accord de l’adjectif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héros français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jobs.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one’s</a:t>
          </a:r>
          <a:r>
            <a:rPr lang="fr-FR" sz="2500" kern="1200" dirty="0"/>
            <a:t> </a:t>
          </a:r>
          <a:r>
            <a:rPr lang="fr-FR" sz="2500" kern="1200" dirty="0" err="1"/>
            <a:t>personality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one’s</a:t>
          </a:r>
          <a:r>
            <a:rPr lang="fr-FR" sz="2500" kern="1200" dirty="0"/>
            <a:t> </a:t>
          </a:r>
          <a:r>
            <a:rPr lang="fr-FR" sz="2500" kern="1200" dirty="0" err="1"/>
            <a:t>physical</a:t>
          </a:r>
          <a:r>
            <a:rPr lang="fr-FR" sz="2500" kern="1200" dirty="0"/>
            <a:t> </a:t>
          </a:r>
          <a:r>
            <a:rPr lang="fr-FR" sz="2500" kern="1200" dirty="0" err="1"/>
            <a:t>appearance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jobs.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one’s</a:t>
          </a:r>
          <a:r>
            <a:rPr lang="fr-FR" sz="2500" kern="1200" dirty="0"/>
            <a:t> </a:t>
          </a:r>
          <a:r>
            <a:rPr lang="fr-FR" sz="2500" kern="1200" dirty="0" err="1"/>
            <a:t>personality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one’s</a:t>
          </a:r>
          <a:r>
            <a:rPr lang="fr-FR" sz="2500" kern="1200" dirty="0"/>
            <a:t> </a:t>
          </a:r>
          <a:r>
            <a:rPr lang="fr-FR" sz="2500" kern="1200" dirty="0" err="1"/>
            <a:t>physical</a:t>
          </a:r>
          <a:r>
            <a:rPr lang="fr-FR" sz="2500" kern="1200" dirty="0"/>
            <a:t> </a:t>
          </a:r>
          <a:r>
            <a:rPr lang="fr-FR" sz="2500" kern="1200" dirty="0" err="1"/>
            <a:t>appearance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950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super héros de jeux vidéo</a:t>
          </a:r>
        </a:p>
      </dsp:txBody>
      <dsp:txXfrm>
        <a:off x="4206240" y="71380"/>
        <a:ext cx="6104071" cy="410578"/>
      </dsp:txXfrm>
    </dsp:sp>
    <dsp:sp modelId="{2139DAE1-194F-4D50-9F03-BFE7EEE6D6C5}">
      <dsp:nvSpPr>
        <dsp:cNvPr id="0" name=""/>
        <dsp:cNvSpPr/>
      </dsp:nvSpPr>
      <dsp:spPr>
        <a:xfrm>
          <a:off x="0" y="2950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26724" y="29674"/>
        <a:ext cx="4152792" cy="493990"/>
      </dsp:txXfrm>
    </dsp:sp>
    <dsp:sp modelId="{FC232115-E94D-46B1-97D1-031007A68C7D}">
      <dsp:nvSpPr>
        <dsp:cNvPr id="0" name=""/>
        <dsp:cNvSpPr/>
      </dsp:nvSpPr>
      <dsp:spPr>
        <a:xfrm>
          <a:off x="4206240" y="60513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357741"/>
            <a:satOff val="-6406"/>
            <a:lumOff val="-23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357741"/>
              <a:satOff val="-6406"/>
              <a:lumOff val="-23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73562"/>
        <a:ext cx="6104071" cy="410578"/>
      </dsp:txXfrm>
    </dsp:sp>
    <dsp:sp modelId="{769FF7B9-526A-48E9-A158-552348347FA9}">
      <dsp:nvSpPr>
        <dsp:cNvPr id="0" name=""/>
        <dsp:cNvSpPr/>
      </dsp:nvSpPr>
      <dsp:spPr>
        <a:xfrm>
          <a:off x="0" y="60513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1225111"/>
                <a:satOff val="-5097"/>
                <a:lumOff val="12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26724" y="631856"/>
        <a:ext cx="4152792" cy="493990"/>
      </dsp:txXfrm>
    </dsp:sp>
    <dsp:sp modelId="{504663BE-D4A1-41D5-AB00-9F9185954B99}">
      <dsp:nvSpPr>
        <dsp:cNvPr id="0" name=""/>
        <dsp:cNvSpPr/>
      </dsp:nvSpPr>
      <dsp:spPr>
        <a:xfrm>
          <a:off x="4206240" y="1207313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715481"/>
            <a:satOff val="-12811"/>
            <a:lumOff val="-4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715481"/>
              <a:satOff val="-12811"/>
              <a:lumOff val="-46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professions</a:t>
          </a:r>
        </a:p>
      </dsp:txBody>
      <dsp:txXfrm>
        <a:off x="4206240" y="1275743"/>
        <a:ext cx="6104071" cy="410578"/>
      </dsp:txXfrm>
    </dsp:sp>
    <dsp:sp modelId="{A48C84AE-E78F-4D72-992D-EC46DC5449EC}">
      <dsp:nvSpPr>
        <dsp:cNvPr id="0" name=""/>
        <dsp:cNvSpPr/>
      </dsp:nvSpPr>
      <dsp:spPr>
        <a:xfrm>
          <a:off x="0" y="1207313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Vocabulaire</a:t>
          </a:r>
        </a:p>
      </dsp:txBody>
      <dsp:txXfrm>
        <a:off x="26724" y="1234037"/>
        <a:ext cx="4152792" cy="493990"/>
      </dsp:txXfrm>
    </dsp:sp>
    <dsp:sp modelId="{850D5E25-18CF-4A0C-AAC0-652BF5CA1A14}">
      <dsp:nvSpPr>
        <dsp:cNvPr id="0" name=""/>
        <dsp:cNvSpPr/>
      </dsp:nvSpPr>
      <dsp:spPr>
        <a:xfrm>
          <a:off x="4206240" y="1809495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073222"/>
            <a:satOff val="-19217"/>
            <a:lumOff val="-69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073222"/>
              <a:satOff val="-19217"/>
              <a:lumOff val="-6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pronoms toniques</a:t>
          </a:r>
        </a:p>
      </dsp:txBody>
      <dsp:txXfrm>
        <a:off x="4206240" y="1877925"/>
        <a:ext cx="6104071" cy="410578"/>
      </dsp:txXfrm>
    </dsp:sp>
    <dsp:sp modelId="{5270A24F-D9E5-4D72-AB80-C2724269F1C7}">
      <dsp:nvSpPr>
        <dsp:cNvPr id="0" name=""/>
        <dsp:cNvSpPr/>
      </dsp:nvSpPr>
      <dsp:spPr>
        <a:xfrm>
          <a:off x="0" y="1809495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3675334"/>
                <a:satOff val="-15291"/>
                <a:lumOff val="36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Grammaire </a:t>
          </a:r>
        </a:p>
      </dsp:txBody>
      <dsp:txXfrm>
        <a:off x="26724" y="1836219"/>
        <a:ext cx="4152792" cy="493990"/>
      </dsp:txXfrm>
    </dsp:sp>
    <dsp:sp modelId="{C6291843-C46A-4280-9111-FA5AC9ADD2FE}">
      <dsp:nvSpPr>
        <dsp:cNvPr id="0" name=""/>
        <dsp:cNvSpPr/>
      </dsp:nvSpPr>
      <dsp:spPr>
        <a:xfrm>
          <a:off x="4206240" y="2411677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480107"/>
        <a:ext cx="6104071" cy="410578"/>
      </dsp:txXfrm>
    </dsp:sp>
    <dsp:sp modelId="{A5F69CFA-F8D5-4CEE-8AC7-94C4EEDE8D9F}">
      <dsp:nvSpPr>
        <dsp:cNvPr id="0" name=""/>
        <dsp:cNvSpPr/>
      </dsp:nvSpPr>
      <dsp:spPr>
        <a:xfrm>
          <a:off x="0" y="2411677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Compréhension de texte 2</a:t>
          </a:r>
        </a:p>
      </dsp:txBody>
      <dsp:txXfrm>
        <a:off x="26724" y="2438401"/>
        <a:ext cx="4152792" cy="493990"/>
      </dsp:txXfrm>
    </dsp:sp>
    <dsp:sp modelId="{FED72C93-5205-4170-8F17-2809BE3A4FCC}">
      <dsp:nvSpPr>
        <dsp:cNvPr id="0" name=""/>
        <dsp:cNvSpPr/>
      </dsp:nvSpPr>
      <dsp:spPr>
        <a:xfrm>
          <a:off x="4206240" y="3013859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788703"/>
            <a:satOff val="-32028"/>
            <a:lumOff val="-115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788703"/>
              <a:satOff val="-32028"/>
              <a:lumOff val="-1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 caractère</a:t>
          </a:r>
        </a:p>
      </dsp:txBody>
      <dsp:txXfrm>
        <a:off x="4206240" y="3082289"/>
        <a:ext cx="6104071" cy="410578"/>
      </dsp:txXfrm>
    </dsp:sp>
    <dsp:sp modelId="{6F7A0067-8171-4DDC-92E7-4B9A16313AC6}">
      <dsp:nvSpPr>
        <dsp:cNvPr id="0" name=""/>
        <dsp:cNvSpPr/>
      </dsp:nvSpPr>
      <dsp:spPr>
        <a:xfrm>
          <a:off x="0" y="3013859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6125556"/>
                <a:satOff val="-25486"/>
                <a:lumOff val="60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Vocabulaire</a:t>
          </a:r>
        </a:p>
      </dsp:txBody>
      <dsp:txXfrm>
        <a:off x="26724" y="3040583"/>
        <a:ext cx="4152792" cy="493990"/>
      </dsp:txXfrm>
    </dsp:sp>
    <dsp:sp modelId="{1D6A6107-DC69-411D-9BAF-A5F5CBE3C448}">
      <dsp:nvSpPr>
        <dsp:cNvPr id="0" name=""/>
        <dsp:cNvSpPr/>
      </dsp:nvSpPr>
      <dsp:spPr>
        <a:xfrm>
          <a:off x="4206240" y="3616041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146444"/>
            <a:satOff val="-38434"/>
            <a:lumOff val="-138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146444"/>
              <a:satOff val="-38434"/>
              <a:lumOff val="-13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L’accord féminin des adjectifs</a:t>
          </a:r>
        </a:p>
      </dsp:txBody>
      <dsp:txXfrm>
        <a:off x="4206240" y="3684471"/>
        <a:ext cx="6104071" cy="410578"/>
      </dsp:txXfrm>
    </dsp:sp>
    <dsp:sp modelId="{E5078EBD-CCF1-4A84-9F40-1D13B4880633}">
      <dsp:nvSpPr>
        <dsp:cNvPr id="0" name=""/>
        <dsp:cNvSpPr/>
      </dsp:nvSpPr>
      <dsp:spPr>
        <a:xfrm>
          <a:off x="0" y="3616041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VII. Grammaire</a:t>
          </a:r>
        </a:p>
      </dsp:txBody>
      <dsp:txXfrm>
        <a:off x="26724" y="3642765"/>
        <a:ext cx="4152792" cy="493990"/>
      </dsp:txXfrm>
    </dsp:sp>
    <dsp:sp modelId="{4533DFEA-32A9-445D-92F6-0FCC6E437E43}">
      <dsp:nvSpPr>
        <dsp:cNvPr id="0" name=""/>
        <dsp:cNvSpPr/>
      </dsp:nvSpPr>
      <dsp:spPr>
        <a:xfrm>
          <a:off x="4206240" y="421822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504185"/>
            <a:satOff val="-44839"/>
            <a:lumOff val="-162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504185"/>
              <a:satOff val="-44839"/>
              <a:lumOff val="-162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masculin et féminin des adjectifs</a:t>
          </a:r>
        </a:p>
      </dsp:txBody>
      <dsp:txXfrm>
        <a:off x="4206240" y="4286652"/>
        <a:ext cx="6104071" cy="410578"/>
      </dsp:txXfrm>
    </dsp:sp>
    <dsp:sp modelId="{16F7AD9C-753D-4EEA-87C2-3129C19BF60A}">
      <dsp:nvSpPr>
        <dsp:cNvPr id="0" name=""/>
        <dsp:cNvSpPr/>
      </dsp:nvSpPr>
      <dsp:spPr>
        <a:xfrm>
          <a:off x="0" y="421822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8575779"/>
                <a:satOff val="-35680"/>
                <a:lumOff val="84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Phonétique</a:t>
          </a:r>
          <a:endParaRPr lang="fr-FR" sz="1600" kern="1200" noProof="0" dirty="0"/>
        </a:p>
      </dsp:txBody>
      <dsp:txXfrm>
        <a:off x="26724" y="4244946"/>
        <a:ext cx="4152792" cy="493990"/>
      </dsp:txXfrm>
    </dsp:sp>
    <dsp:sp modelId="{DA3F2CB2-660E-4134-BEBD-04D86016252A}">
      <dsp:nvSpPr>
        <dsp:cNvPr id="0" name=""/>
        <dsp:cNvSpPr/>
      </dsp:nvSpPr>
      <dsp:spPr>
        <a:xfrm>
          <a:off x="4206240" y="4820404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Créer une affiche de mon super héros préféré</a:t>
          </a:r>
        </a:p>
      </dsp:txBody>
      <dsp:txXfrm>
        <a:off x="4206240" y="4888834"/>
        <a:ext cx="6104071" cy="410578"/>
      </dsp:txXfrm>
    </dsp:sp>
    <dsp:sp modelId="{DAED7678-2CFC-423C-BA3A-CF91C0162302}">
      <dsp:nvSpPr>
        <dsp:cNvPr id="0" name=""/>
        <dsp:cNvSpPr/>
      </dsp:nvSpPr>
      <dsp:spPr>
        <a:xfrm>
          <a:off x="0" y="4820404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IX. Production</a:t>
          </a:r>
        </a:p>
      </dsp:txBody>
      <dsp:txXfrm>
        <a:off x="26724" y="4847128"/>
        <a:ext cx="4152792" cy="4939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professions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460ACD12-BCCB-44F3-B086-E23A932CB839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   </a:t>
          </a:r>
          <a:r>
            <a:rPr lang="fr-FR" sz="1400" kern="1200" dirty="0" err="1">
              <a:hlinkClick xmlns:r="http://schemas.openxmlformats.org/officeDocument/2006/relationships" r:id=""/>
            </a:rPr>
            <a:t>pr</a:t>
          </a:r>
          <a:r>
            <a:rPr lang="fr-FR" sz="1400" kern="1200" dirty="0">
              <a:hlinkClick xmlns:r="http://schemas.openxmlformats.org/officeDocument/2006/relationships" r:id=""/>
            </a:rPr>
            <a:t>. toniques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9C3C7762-07CB-45FF-9B61-F9FDAB0E3129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C868D2F1-E418-448A-9D05-0C0F5FE1F7AE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caractère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CD67F0C1-1ADF-482A-96BD-7A9F849EA64F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accord adj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20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76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1. Méchante ; paresseux ; courageuse ; sympathique ; sérieux ; bavarde ; intelligent ; distraite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540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703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8533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Ne pas prendre les autres questions à cause de leurs structures spécifiques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738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73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63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1.xml"/><Relationship Id="rId5" Type="http://schemas.openxmlformats.org/officeDocument/2006/relationships/image" Target="../media/image6.png"/><Relationship Id="rId10" Type="http://schemas.microsoft.com/office/2007/relationships/diagramDrawing" Target="../diagrams/drawing11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1.png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22.png"/><Relationship Id="rId9" Type="http://schemas.microsoft.com/office/2007/relationships/diagramDrawing" Target="../diagrams/drawin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13.xml"/><Relationship Id="rId5" Type="http://schemas.openxmlformats.org/officeDocument/2006/relationships/image" Target="../media/image23.png"/><Relationship Id="rId10" Type="http://schemas.microsoft.com/office/2007/relationships/diagramDrawing" Target="../diagrams/drawing13.xml"/><Relationship Id="rId4" Type="http://schemas.openxmlformats.org/officeDocument/2006/relationships/notesSlide" Target="../notesSlides/notesSlide7.xml"/><Relationship Id="rId9" Type="http://schemas.openxmlformats.org/officeDocument/2006/relationships/diagramColors" Target="../diagrams/colors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5.xml"/><Relationship Id="rId9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6.xml"/><Relationship Id="rId5" Type="http://schemas.openxmlformats.org/officeDocument/2006/relationships/image" Target="../media/image26.png"/><Relationship Id="rId10" Type="http://schemas.microsoft.com/office/2007/relationships/diagramDrawing" Target="../diagrams/drawing16.xml"/><Relationship Id="rId4" Type="http://schemas.openxmlformats.org/officeDocument/2006/relationships/image" Target="../media/image25.jpeg"/><Relationship Id="rId9" Type="http://schemas.openxmlformats.org/officeDocument/2006/relationships/diagramColors" Target="../diagrams/colors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18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19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0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diagramData" Target="../diagrams/data20.xml"/><Relationship Id="rId5" Type="http://schemas.openxmlformats.org/officeDocument/2006/relationships/image" Target="../media/image33.png"/><Relationship Id="rId10" Type="http://schemas.microsoft.com/office/2007/relationships/diagramDrawing" Target="../diagrams/drawing20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hyperlink" Target="https://kahoot.it/challenge/?quiz-id=0242f647-f619-4975-89a6-e3d9e6acda0a&amp;single-player=true" TargetMode="External"/><Relationship Id="rId7" Type="http://schemas.openxmlformats.org/officeDocument/2006/relationships/diagramColors" Target="../diagrams/colors21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2.xml"/><Relationship Id="rId5" Type="http://schemas.openxmlformats.org/officeDocument/2006/relationships/image" Target="../media/image26.png"/><Relationship Id="rId10" Type="http://schemas.microsoft.com/office/2007/relationships/diagramDrawing" Target="../diagrams/drawing22.xml"/><Relationship Id="rId4" Type="http://schemas.openxmlformats.org/officeDocument/2006/relationships/image" Target="../media/image25.jpeg"/><Relationship Id="rId9" Type="http://schemas.openxmlformats.org/officeDocument/2006/relationships/diagramColors" Target="../diagrams/colors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3.xml"/><Relationship Id="rId5" Type="http://schemas.openxmlformats.org/officeDocument/2006/relationships/image" Target="../media/image6.png"/><Relationship Id="rId10" Type="http://schemas.microsoft.com/office/2007/relationships/diagramDrawing" Target="../diagrams/drawing23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4.xml"/><Relationship Id="rId9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5.xml"/><Relationship Id="rId5" Type="http://schemas.openxmlformats.org/officeDocument/2006/relationships/image" Target="../media/image26.png"/><Relationship Id="rId10" Type="http://schemas.microsoft.com/office/2007/relationships/diagramDrawing" Target="../diagrams/drawing25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38.png"/><Relationship Id="rId7" Type="http://schemas.openxmlformats.org/officeDocument/2006/relationships/diagramColors" Target="../diagrams/colors27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1.png"/><Relationship Id="rId11" Type="http://schemas.microsoft.com/office/2007/relationships/diagramDrawing" Target="../diagrams/drawing29.xml"/><Relationship Id="rId5" Type="http://schemas.openxmlformats.org/officeDocument/2006/relationships/image" Target="../media/image40.png"/><Relationship Id="rId10" Type="http://schemas.openxmlformats.org/officeDocument/2006/relationships/diagramColors" Target="../diagrams/colors29.xml"/><Relationship Id="rId4" Type="http://schemas.openxmlformats.org/officeDocument/2006/relationships/image" Target="../media/image39.png"/><Relationship Id="rId9" Type="http://schemas.openxmlformats.org/officeDocument/2006/relationships/diagramQuickStyle" Target="../diagrams/quickStyle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1.xml"/><Relationship Id="rId5" Type="http://schemas.openxmlformats.org/officeDocument/2006/relationships/image" Target="../media/image26.png"/><Relationship Id="rId10" Type="http://schemas.microsoft.com/office/2007/relationships/diagramDrawing" Target="../diagrams/drawing31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2.xml"/><Relationship Id="rId5" Type="http://schemas.openxmlformats.org/officeDocument/2006/relationships/image" Target="../media/image6.png"/><Relationship Id="rId10" Type="http://schemas.microsoft.com/office/2007/relationships/diagramDrawing" Target="../diagrams/drawing32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3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3.xml"/><Relationship Id="rId3" Type="http://schemas.openxmlformats.org/officeDocument/2006/relationships/image" Target="../media/image43.png"/><Relationship Id="rId7" Type="http://schemas.openxmlformats.org/officeDocument/2006/relationships/diagramQuickStyle" Target="../diagrams/quickStyle33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3.xml"/><Relationship Id="rId5" Type="http://schemas.openxmlformats.org/officeDocument/2006/relationships/diagramData" Target="../diagrams/data33.xml"/><Relationship Id="rId4" Type="http://schemas.openxmlformats.org/officeDocument/2006/relationships/image" Target="../media/image44.png"/><Relationship Id="rId9" Type="http://schemas.microsoft.com/office/2007/relationships/diagramDrawing" Target="../diagrams/drawing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4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34.xml"/><Relationship Id="rId5" Type="http://schemas.openxmlformats.org/officeDocument/2006/relationships/diagramData" Target="../diagrams/data34.xml"/><Relationship Id="rId4" Type="http://schemas.openxmlformats.org/officeDocument/2006/relationships/image" Target="../media/image23.png"/><Relationship Id="rId9" Type="http://schemas.microsoft.com/office/2007/relationships/diagramDrawing" Target="../diagrams/drawing3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5.xml"/><Relationship Id="rId9" Type="http://schemas.openxmlformats.org/officeDocument/2006/relationships/image" Target="../media/image12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6.xml"/><Relationship Id="rId5" Type="http://schemas.openxmlformats.org/officeDocument/2006/relationships/image" Target="../media/image26.png"/><Relationship Id="rId10" Type="http://schemas.microsoft.com/office/2007/relationships/diagramDrawing" Target="../diagrams/drawing36.xml"/><Relationship Id="rId4" Type="http://schemas.openxmlformats.org/officeDocument/2006/relationships/image" Target="../media/image45.png"/><Relationship Id="rId9" Type="http://schemas.openxmlformats.org/officeDocument/2006/relationships/diagramColors" Target="../diagrams/colors36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7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37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7.xml"/><Relationship Id="rId5" Type="http://schemas.openxmlformats.org/officeDocument/2006/relationships/diagramLayout" Target="../diagrams/layout37.xml"/><Relationship Id="rId4" Type="http://schemas.openxmlformats.org/officeDocument/2006/relationships/diagramData" Target="../diagrams/data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13" Type="http://schemas.microsoft.com/office/2007/relationships/media" Target="../media/media12.mp3"/><Relationship Id="rId18" Type="http://schemas.openxmlformats.org/officeDocument/2006/relationships/image" Target="../media/image48.jpeg"/><Relationship Id="rId3" Type="http://schemas.microsoft.com/office/2007/relationships/media" Target="../media/media7.mp3"/><Relationship Id="rId21" Type="http://schemas.openxmlformats.org/officeDocument/2006/relationships/diagramLayout" Target="../diagrams/layout38.xml"/><Relationship Id="rId7" Type="http://schemas.microsoft.com/office/2007/relationships/media" Target="../media/media9.mp3"/><Relationship Id="rId12" Type="http://schemas.openxmlformats.org/officeDocument/2006/relationships/audio" Target="../media/media11.mp3"/><Relationship Id="rId17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6" Type="http://schemas.openxmlformats.org/officeDocument/2006/relationships/audio" Target="../media/media13.mp3"/><Relationship Id="rId20" Type="http://schemas.openxmlformats.org/officeDocument/2006/relationships/diagramData" Target="../diagrams/data38.xml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microsoft.com/office/2007/relationships/media" Target="../media/media11.mp3"/><Relationship Id="rId24" Type="http://schemas.microsoft.com/office/2007/relationships/diagramDrawing" Target="../diagrams/drawing38.xml"/><Relationship Id="rId5" Type="http://schemas.microsoft.com/office/2007/relationships/media" Target="../media/media8.mp3"/><Relationship Id="rId15" Type="http://schemas.microsoft.com/office/2007/relationships/media" Target="../media/media13.mp3"/><Relationship Id="rId23" Type="http://schemas.openxmlformats.org/officeDocument/2006/relationships/diagramColors" Target="../diagrams/colors38.xml"/><Relationship Id="rId10" Type="http://schemas.openxmlformats.org/officeDocument/2006/relationships/audio" Target="../media/media10.mp3"/><Relationship Id="rId19" Type="http://schemas.openxmlformats.org/officeDocument/2006/relationships/image" Target="../media/image33.png"/><Relationship Id="rId4" Type="http://schemas.openxmlformats.org/officeDocument/2006/relationships/audio" Target="../media/media7.mp3"/><Relationship Id="rId9" Type="http://schemas.microsoft.com/office/2007/relationships/media" Target="../media/media10.mp3"/><Relationship Id="rId14" Type="http://schemas.openxmlformats.org/officeDocument/2006/relationships/audio" Target="../media/media12.mp3"/><Relationship Id="rId22" Type="http://schemas.openxmlformats.org/officeDocument/2006/relationships/diagramQuickStyle" Target="../diagrams/quickStyle3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p3"/><Relationship Id="rId13" Type="http://schemas.openxmlformats.org/officeDocument/2006/relationships/image" Target="../media/image49.jpeg"/><Relationship Id="rId18" Type="http://schemas.openxmlformats.org/officeDocument/2006/relationships/image" Target="../media/image13.gif"/><Relationship Id="rId3" Type="http://schemas.microsoft.com/office/2007/relationships/media" Target="../media/media15.mp3"/><Relationship Id="rId21" Type="http://schemas.openxmlformats.org/officeDocument/2006/relationships/diagramQuickStyle" Target="../diagrams/quickStyle39.xml"/><Relationship Id="rId7" Type="http://schemas.microsoft.com/office/2007/relationships/media" Target="../media/media17.mp3"/><Relationship Id="rId12" Type="http://schemas.openxmlformats.org/officeDocument/2006/relationships/hyperlink" Target="http://www.wordwall.net/resource/183834" TargetMode="External"/><Relationship Id="rId17" Type="http://schemas.openxmlformats.org/officeDocument/2006/relationships/image" Target="../media/image33.png"/><Relationship Id="rId2" Type="http://schemas.openxmlformats.org/officeDocument/2006/relationships/audio" Target="../media/media14.mp3"/><Relationship Id="rId16" Type="http://schemas.openxmlformats.org/officeDocument/2006/relationships/image" Target="../media/image52.gif"/><Relationship Id="rId20" Type="http://schemas.openxmlformats.org/officeDocument/2006/relationships/diagramLayout" Target="../diagrams/layout39.xml"/><Relationship Id="rId1" Type="http://schemas.microsoft.com/office/2007/relationships/media" Target="../media/media14.mp3"/><Relationship Id="rId6" Type="http://schemas.openxmlformats.org/officeDocument/2006/relationships/audio" Target="../media/media16.mp3"/><Relationship Id="rId11" Type="http://schemas.openxmlformats.org/officeDocument/2006/relationships/slideLayout" Target="../slideLayouts/slideLayout7.xml"/><Relationship Id="rId5" Type="http://schemas.microsoft.com/office/2007/relationships/media" Target="../media/media16.mp3"/><Relationship Id="rId15" Type="http://schemas.openxmlformats.org/officeDocument/2006/relationships/image" Target="../media/image51.png"/><Relationship Id="rId23" Type="http://schemas.microsoft.com/office/2007/relationships/diagramDrawing" Target="../diagrams/drawing39.xml"/><Relationship Id="rId10" Type="http://schemas.openxmlformats.org/officeDocument/2006/relationships/audio" Target="../media/media18.mp3"/><Relationship Id="rId19" Type="http://schemas.openxmlformats.org/officeDocument/2006/relationships/diagramData" Target="../diagrams/data39.xml"/><Relationship Id="rId4" Type="http://schemas.openxmlformats.org/officeDocument/2006/relationships/audio" Target="../media/media15.mp3"/><Relationship Id="rId9" Type="http://schemas.microsoft.com/office/2007/relationships/media" Target="../media/media18.mp3"/><Relationship Id="rId14" Type="http://schemas.openxmlformats.org/officeDocument/2006/relationships/image" Target="../media/image50.png"/><Relationship Id="rId22" Type="http://schemas.openxmlformats.org/officeDocument/2006/relationships/diagramColors" Target="../diagrams/colors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41.xml"/><Relationship Id="rId5" Type="http://schemas.openxmlformats.org/officeDocument/2006/relationships/image" Target="../media/image41.png"/><Relationship Id="rId10" Type="http://schemas.microsoft.com/office/2007/relationships/diagramDrawing" Target="../diagrams/drawing41.xml"/><Relationship Id="rId4" Type="http://schemas.openxmlformats.org/officeDocument/2006/relationships/image" Target="../media/image54.png"/><Relationship Id="rId9" Type="http://schemas.openxmlformats.org/officeDocument/2006/relationships/diagramColors" Target="../diagrams/colors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2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42.xml"/><Relationship Id="rId5" Type="http://schemas.openxmlformats.org/officeDocument/2006/relationships/image" Target="../media/image23.png"/><Relationship Id="rId10" Type="http://schemas.microsoft.com/office/2007/relationships/diagramDrawing" Target="../diagrams/drawing42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4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3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4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43.xml"/><Relationship Id="rId5" Type="http://schemas.openxmlformats.org/officeDocument/2006/relationships/image" Target="../media/image57.png"/><Relationship Id="rId10" Type="http://schemas.openxmlformats.org/officeDocument/2006/relationships/diagramColors" Target="../diagrams/colors43.xml"/><Relationship Id="rId4" Type="http://schemas.openxmlformats.org/officeDocument/2006/relationships/image" Target="../media/image56.png"/><Relationship Id="rId9" Type="http://schemas.openxmlformats.org/officeDocument/2006/relationships/diagramQuickStyle" Target="../diagrams/quickStyle43.xm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4.xml"/><Relationship Id="rId3" Type="http://schemas.openxmlformats.org/officeDocument/2006/relationships/hyperlink" Target="https://play.kahoot.it/v2/?quizId=2a4e408e-1fef-40f0-83ec-4f4762b1f968" TargetMode="External"/><Relationship Id="rId7" Type="http://schemas.openxmlformats.org/officeDocument/2006/relationships/diagramColors" Target="../diagrams/colors44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4.xml"/><Relationship Id="rId5" Type="http://schemas.openxmlformats.org/officeDocument/2006/relationships/diagramLayout" Target="../diagrams/layout44.xml"/><Relationship Id="rId4" Type="http://schemas.openxmlformats.org/officeDocument/2006/relationships/diagramData" Target="../diagrams/data4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5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5.xml"/><Relationship Id="rId5" Type="http://schemas.openxmlformats.org/officeDocument/2006/relationships/image" Target="../media/image26.png"/><Relationship Id="rId10" Type="http://schemas.microsoft.com/office/2007/relationships/diagramDrawing" Target="../diagrams/drawing45.xml"/><Relationship Id="rId4" Type="http://schemas.openxmlformats.org/officeDocument/2006/relationships/image" Target="../media/image45.png"/><Relationship Id="rId9" Type="http://schemas.openxmlformats.org/officeDocument/2006/relationships/diagramColors" Target="../diagrams/colors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6.xml"/><Relationship Id="rId5" Type="http://schemas.openxmlformats.org/officeDocument/2006/relationships/image" Target="../media/image6.png"/><Relationship Id="rId10" Type="http://schemas.microsoft.com/office/2007/relationships/diagramDrawing" Target="../diagrams/drawing46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4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7.xml"/><Relationship Id="rId9" Type="http://schemas.openxmlformats.org/officeDocument/2006/relationships/image" Target="../media/image12.jp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8.xml"/><Relationship Id="rId5" Type="http://schemas.openxmlformats.org/officeDocument/2006/relationships/image" Target="../media/image26.png"/><Relationship Id="rId10" Type="http://schemas.microsoft.com/office/2007/relationships/diagramDrawing" Target="../diagrams/drawing48.xml"/><Relationship Id="rId4" Type="http://schemas.openxmlformats.org/officeDocument/2006/relationships/image" Target="../media/image58.png"/><Relationship Id="rId9" Type="http://schemas.openxmlformats.org/officeDocument/2006/relationships/diagramColors" Target="../diagrams/colors48.xml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9.xml"/><Relationship Id="rId3" Type="http://schemas.openxmlformats.org/officeDocument/2006/relationships/image" Target="../media/image59.gif"/><Relationship Id="rId7" Type="http://schemas.openxmlformats.org/officeDocument/2006/relationships/diagramColors" Target="../diagrams/colors49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9.xml"/><Relationship Id="rId5" Type="http://schemas.openxmlformats.org/officeDocument/2006/relationships/diagramLayout" Target="../diagrams/layout49.xml"/><Relationship Id="rId4" Type="http://schemas.openxmlformats.org/officeDocument/2006/relationships/diagramData" Target="../diagrams/data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diagramQuickStyle" Target="../diagrams/quickStyle50.xml"/><Relationship Id="rId3" Type="http://schemas.microsoft.com/office/2007/relationships/media" Target="../media/media1.mp4"/><Relationship Id="rId7" Type="http://schemas.openxmlformats.org/officeDocument/2006/relationships/image" Target="../media/image61.png"/><Relationship Id="rId12" Type="http://schemas.openxmlformats.org/officeDocument/2006/relationships/diagramLayout" Target="../diagrams/layout50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60.png"/><Relationship Id="rId11" Type="http://schemas.openxmlformats.org/officeDocument/2006/relationships/diagramData" Target="../diagrams/data50.xml"/><Relationship Id="rId5" Type="http://schemas.openxmlformats.org/officeDocument/2006/relationships/slideLayout" Target="../slideLayouts/slideLayout7.xml"/><Relationship Id="rId15" Type="http://schemas.microsoft.com/office/2007/relationships/diagramDrawing" Target="../diagrams/drawing50.xml"/><Relationship Id="rId10" Type="http://schemas.openxmlformats.org/officeDocument/2006/relationships/image" Target="../media/image6.png"/><Relationship Id="rId4" Type="http://schemas.openxmlformats.org/officeDocument/2006/relationships/video" Target="../media/media1.mp4"/><Relationship Id="rId9" Type="http://schemas.openxmlformats.org/officeDocument/2006/relationships/image" Target="../media/image62.png"/><Relationship Id="rId14" Type="http://schemas.openxmlformats.org/officeDocument/2006/relationships/diagramColors" Target="../diagrams/colors5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3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2.jpg"/><Relationship Id="rId1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1.xml"/><Relationship Id="rId3" Type="http://schemas.openxmlformats.org/officeDocument/2006/relationships/hyperlink" Target="https://play.kahoot.it/v2/?quizId=2a4e408e-1fef-40f0-83ec-4f4762b1f968" TargetMode="External"/><Relationship Id="rId7" Type="http://schemas.openxmlformats.org/officeDocument/2006/relationships/diagramColors" Target="../diagrams/colors51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1.xml"/><Relationship Id="rId5" Type="http://schemas.openxmlformats.org/officeDocument/2006/relationships/diagramLayout" Target="../diagrams/layout51.xml"/><Relationship Id="rId4" Type="http://schemas.openxmlformats.org/officeDocument/2006/relationships/diagramData" Target="../diagrams/data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2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52.xml"/><Relationship Id="rId5" Type="http://schemas.openxmlformats.org/officeDocument/2006/relationships/image" Target="../media/image26.png"/><Relationship Id="rId10" Type="http://schemas.microsoft.com/office/2007/relationships/diagramDrawing" Target="../diagrams/drawing52.xml"/><Relationship Id="rId4" Type="http://schemas.openxmlformats.org/officeDocument/2006/relationships/image" Target="../media/image58.png"/><Relationship Id="rId9" Type="http://schemas.openxmlformats.org/officeDocument/2006/relationships/diagramColors" Target="../diagrams/colors5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3.xml"/><Relationship Id="rId5" Type="http://schemas.openxmlformats.org/officeDocument/2006/relationships/image" Target="../media/image6.png"/><Relationship Id="rId10" Type="http://schemas.microsoft.com/office/2007/relationships/diagramDrawing" Target="../diagrams/drawing53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5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4.xml"/><Relationship Id="rId3" Type="http://schemas.openxmlformats.org/officeDocument/2006/relationships/image" Target="../media/image63.gif"/><Relationship Id="rId7" Type="http://schemas.openxmlformats.org/officeDocument/2006/relationships/diagramQuickStyle" Target="../diagrams/quickStyle5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4.xml"/><Relationship Id="rId5" Type="http://schemas.openxmlformats.org/officeDocument/2006/relationships/diagramData" Target="../diagrams/data54.xml"/><Relationship Id="rId4" Type="http://schemas.openxmlformats.org/officeDocument/2006/relationships/image" Target="../media/image49.jpeg"/><Relationship Id="rId9" Type="http://schemas.microsoft.com/office/2007/relationships/diagramDrawing" Target="../diagrams/drawing54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5.xml"/><Relationship Id="rId3" Type="http://schemas.openxmlformats.org/officeDocument/2006/relationships/image" Target="../media/image64.png"/><Relationship Id="rId7" Type="http://schemas.openxmlformats.org/officeDocument/2006/relationships/diagramLayout" Target="../diagrams/layout55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55.xml"/><Relationship Id="rId5" Type="http://schemas.openxmlformats.org/officeDocument/2006/relationships/image" Target="../media/image66.png"/><Relationship Id="rId10" Type="http://schemas.microsoft.com/office/2007/relationships/diagramDrawing" Target="../diagrams/drawing55.xml"/><Relationship Id="rId4" Type="http://schemas.openxmlformats.org/officeDocument/2006/relationships/image" Target="../media/image65.gif"/><Relationship Id="rId9" Type="http://schemas.openxmlformats.org/officeDocument/2006/relationships/diagramColors" Target="../diagrams/colors5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6.xml"/><Relationship Id="rId3" Type="http://schemas.openxmlformats.org/officeDocument/2006/relationships/image" Target="../media/image67.png"/><Relationship Id="rId7" Type="http://schemas.openxmlformats.org/officeDocument/2006/relationships/diagramLayout" Target="../diagrams/layout5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6.xml"/><Relationship Id="rId5" Type="http://schemas.openxmlformats.org/officeDocument/2006/relationships/image" Target="../media/image69.png"/><Relationship Id="rId10" Type="http://schemas.microsoft.com/office/2007/relationships/diagramDrawing" Target="../diagrams/drawing56.xml"/><Relationship Id="rId4" Type="http://schemas.openxmlformats.org/officeDocument/2006/relationships/image" Target="../media/image68.png"/><Relationship Id="rId9" Type="http://schemas.openxmlformats.org/officeDocument/2006/relationships/diagramColors" Target="../diagrams/colors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7.xml"/><Relationship Id="rId7" Type="http://schemas.microsoft.com/office/2007/relationships/diagramDrawing" Target="../diagrams/drawing5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7.xml"/><Relationship Id="rId5" Type="http://schemas.openxmlformats.org/officeDocument/2006/relationships/diagramQuickStyle" Target="../diagrams/quickStyle57.xml"/><Relationship Id="rId4" Type="http://schemas.openxmlformats.org/officeDocument/2006/relationships/diagramLayout" Target="../diagrams/layout5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sv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10.xml"/><Relationship Id="rId5" Type="http://schemas.openxmlformats.org/officeDocument/2006/relationships/image" Target="../media/image5.gif"/><Relationship Id="rId10" Type="http://schemas.openxmlformats.org/officeDocument/2006/relationships/diagramColors" Target="../diagrams/colors10.xml"/><Relationship Id="rId4" Type="http://schemas.openxmlformats.org/officeDocument/2006/relationships/notesSlide" Target="../notesSlides/notesSlide6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1055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4" b="13416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Fans de super-héros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5 – Leçon 9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38533-F2EF-6D4A-20C7-227BFEF639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87536C2D-A2A4-C124-4804-829877EB56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82688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/>
              <a:t>II. Compréhension de texte (doc 1)</a:t>
            </a:r>
          </a:p>
        </p:txBody>
      </p:sp>
      <p:sp>
        <p:nvSpPr>
          <p:cNvPr id="3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E62138-1597-99D1-6A75-BB9D6B1E18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596"/>
          <a:stretch/>
        </p:blipFill>
        <p:spPr>
          <a:xfrm>
            <a:off x="191029" y="2304550"/>
            <a:ext cx="7291811" cy="41178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4B57D71-EAA0-916B-B4CD-40DB7C5E90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825"/>
          <a:stretch/>
        </p:blipFill>
        <p:spPr>
          <a:xfrm>
            <a:off x="7597771" y="3422278"/>
            <a:ext cx="3950750" cy="13513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42DEE7B-6460-0582-83F7-FA0D41238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166" y="4947453"/>
            <a:ext cx="4723310" cy="136861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DF6BB6C-8400-3AEE-325F-C0249B9FB3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341044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10376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06FCFF-4A12-D90C-2B92-07AACB61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F828F9-1AAD-A507-072F-CA975A4F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D07A2D90-A267-2BB9-F86E-3F27308AB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403917"/>
              </p:ext>
            </p:extLst>
          </p:nvPr>
        </p:nvGraphicFramePr>
        <p:xfrm>
          <a:off x="5373687" y="686754"/>
          <a:ext cx="6100891" cy="548449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26735">
                  <a:extLst>
                    <a:ext uri="{9D8B030D-6E8A-4147-A177-3AD203B41FA5}">
                      <a16:colId xmlns:a16="http://schemas.microsoft.com/office/drawing/2014/main" val="72337232"/>
                    </a:ext>
                  </a:extLst>
                </a:gridCol>
                <a:gridCol w="3074156">
                  <a:extLst>
                    <a:ext uri="{9D8B030D-6E8A-4147-A177-3AD203B41FA5}">
                      <a16:colId xmlns:a16="http://schemas.microsoft.com/office/drawing/2014/main" val="3951725291"/>
                    </a:ext>
                  </a:extLst>
                </a:gridCol>
              </a:tblGrid>
              <a:tr h="1142632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métiers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Représenter une personne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64262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Elle est policière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Avec nous, aujourd’hui des fans de super-héros.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2017370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Les médecins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J’ai une question pour eux.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4364830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Les policiers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Alors Spiderman, pour toi, c’est quoi un héros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8685492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Les pompiers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Pour moi, les héros ne sont pas seulement des personnages de fiction.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5366499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endParaRPr lang="fr-FR" sz="20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Ma mère, elle, elle est policière.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8491720"/>
                  </a:ext>
                </a:extLst>
              </a:tr>
              <a:tr h="642204">
                <a:tc>
                  <a:txBody>
                    <a:bodyPr/>
                    <a:lstStyle/>
                    <a:p>
                      <a:endParaRPr lang="fr-FR" sz="20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Pour moi, c’est une héroïne.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5716350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BFA44376-9BA7-4D08-626F-8D3ECDC9B514}"/>
              </a:ext>
            </a:extLst>
          </p:cNvPr>
          <p:cNvSpPr/>
          <p:nvPr/>
        </p:nvSpPr>
        <p:spPr>
          <a:xfrm>
            <a:off x="5373687" y="1865671"/>
            <a:ext cx="3003397" cy="597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F87D71-6AFE-4FE8-807A-1E31B7C2CD1D}"/>
              </a:ext>
            </a:extLst>
          </p:cNvPr>
          <p:cNvSpPr/>
          <p:nvPr/>
        </p:nvSpPr>
        <p:spPr>
          <a:xfrm>
            <a:off x="5373686" y="2549013"/>
            <a:ext cx="3003397" cy="597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F60641-2956-12BF-02A1-DB248F7B0D00}"/>
              </a:ext>
            </a:extLst>
          </p:cNvPr>
          <p:cNvSpPr/>
          <p:nvPr/>
        </p:nvSpPr>
        <p:spPr>
          <a:xfrm>
            <a:off x="5373687" y="3211749"/>
            <a:ext cx="3003397" cy="597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30A916-8258-A24F-C960-E4C9A8CC044B}"/>
              </a:ext>
            </a:extLst>
          </p:cNvPr>
          <p:cNvSpPr/>
          <p:nvPr/>
        </p:nvSpPr>
        <p:spPr>
          <a:xfrm>
            <a:off x="5373686" y="3895090"/>
            <a:ext cx="3003397" cy="90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2F2E69-6337-7CBA-12F1-22F7A0721864}"/>
              </a:ext>
            </a:extLst>
          </p:cNvPr>
          <p:cNvSpPr/>
          <p:nvPr/>
        </p:nvSpPr>
        <p:spPr>
          <a:xfrm>
            <a:off x="8441685" y="1865671"/>
            <a:ext cx="3003397" cy="597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12EA46-6A4C-CCD1-B8E5-A3C6C615FCEA}"/>
              </a:ext>
            </a:extLst>
          </p:cNvPr>
          <p:cNvSpPr/>
          <p:nvPr/>
        </p:nvSpPr>
        <p:spPr>
          <a:xfrm>
            <a:off x="8441684" y="2549013"/>
            <a:ext cx="3003397" cy="597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4B8E03-435F-F7B8-C492-2FB816AA611C}"/>
              </a:ext>
            </a:extLst>
          </p:cNvPr>
          <p:cNvSpPr/>
          <p:nvPr/>
        </p:nvSpPr>
        <p:spPr>
          <a:xfrm>
            <a:off x="8441685" y="3211749"/>
            <a:ext cx="3003397" cy="597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62A7B6-2C11-205D-EC64-D6A0FFC7B17A}"/>
              </a:ext>
            </a:extLst>
          </p:cNvPr>
          <p:cNvSpPr/>
          <p:nvPr/>
        </p:nvSpPr>
        <p:spPr>
          <a:xfrm>
            <a:off x="8441684" y="3895090"/>
            <a:ext cx="3003397" cy="90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55EC78-9F8D-D7A1-D320-93F1DD03005C}"/>
              </a:ext>
            </a:extLst>
          </p:cNvPr>
          <p:cNvSpPr/>
          <p:nvPr/>
        </p:nvSpPr>
        <p:spPr>
          <a:xfrm>
            <a:off x="8441684" y="4890594"/>
            <a:ext cx="3003397" cy="597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CF765F-F3C8-9594-3581-08C2C61A0E5C}"/>
              </a:ext>
            </a:extLst>
          </p:cNvPr>
          <p:cNvSpPr/>
          <p:nvPr/>
        </p:nvSpPr>
        <p:spPr>
          <a:xfrm>
            <a:off x="8441683" y="5573936"/>
            <a:ext cx="3003397" cy="5973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C748278D-D016-B3AA-A4F9-8F368E4864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465158"/>
            <a:ext cx="2459990" cy="1383744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9092CBC-1553-DB2E-F57E-F3B7480F75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285407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169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7FDB616-8DD7-54E5-DAC9-BFBDAC875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6CF47D-1703-8090-4212-5A6C7FF5B8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47" b="10945"/>
          <a:stretch/>
        </p:blipFill>
        <p:spPr>
          <a:xfrm>
            <a:off x="5496758" y="845820"/>
            <a:ext cx="5285927" cy="577596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02E7DB6-4E28-19F6-1695-76967B604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A0576F8-4F0C-FD4F-B2E1-A427388F89CF}" type="slidenum">
              <a:rPr lang="en-US" smtClean="0"/>
              <a:pPr algn="l">
                <a:spcAft>
                  <a:spcPts val="600"/>
                </a:spcAft>
              </a:pPr>
              <a:t>13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EDC8C58-98F9-D992-D39C-4FBB21783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285407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121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le caractère et la profession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1125815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D486FD-5B28-237C-C08E-ED982A541415}"/>
              </a:ext>
            </a:extLst>
          </p:cNvPr>
          <p:cNvSpPr/>
          <p:nvPr/>
        </p:nvSpPr>
        <p:spPr>
          <a:xfrm>
            <a:off x="838200" y="48652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D1834A-6FB6-7936-C261-6E9DAC326D9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9478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Le palmarès des salaires des super-héros - Cadremploi">
            <a:extLst>
              <a:ext uri="{FF2B5EF4-FFF2-40B4-BE49-F238E27FC236}">
                <a16:creationId xmlns:a16="http://schemas.microsoft.com/office/drawing/2014/main" id="{940C05CA-BED5-69EF-9745-E94C6E465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8" b="-1"/>
          <a:stretch/>
        </p:blipFill>
        <p:spPr bwMode="auto">
          <a:xfrm>
            <a:off x="1" y="365124"/>
            <a:ext cx="9669642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736E600-4C7A-8D12-D221-5197D1B9B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40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0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000" dirty="0">
                <a:latin typeface="+mj-lt"/>
                <a:ea typeface="+mj-ea"/>
                <a:cs typeface="+mj-cs"/>
              </a:rPr>
              <a:t> : </a:t>
            </a:r>
            <a:br>
              <a:rPr lang="en-US" sz="4000" dirty="0">
                <a:latin typeface="+mj-lt"/>
                <a:ea typeface="+mj-ea"/>
                <a:cs typeface="+mj-cs"/>
              </a:rPr>
            </a:br>
            <a:r>
              <a:rPr lang="en-US" sz="4000" b="1" dirty="0">
                <a:latin typeface="+mj-lt"/>
                <a:ea typeface="+mj-ea"/>
                <a:cs typeface="+mj-cs"/>
              </a:rPr>
              <a:t>Les professions</a:t>
            </a: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B593CB-9A85-BDE7-D447-AD5EAF4F0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2000" dirty="0" err="1"/>
              <a:t>Iron</a:t>
            </a:r>
            <a:r>
              <a:rPr lang="fr-FR" sz="2000" dirty="0"/>
              <a:t> Man est </a:t>
            </a:r>
            <a:r>
              <a:rPr lang="fr-FR" sz="2000" dirty="0">
                <a:solidFill>
                  <a:srgbClr val="FF0000"/>
                </a:solidFill>
              </a:rPr>
              <a:t>inventeur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Spider Man est </a:t>
            </a:r>
            <a:r>
              <a:rPr lang="fr-FR" sz="2000" dirty="0">
                <a:solidFill>
                  <a:srgbClr val="FF0000"/>
                </a:solidFill>
              </a:rPr>
              <a:t>photographe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Hulk est </a:t>
            </a:r>
            <a:r>
              <a:rPr lang="fr-FR" sz="2000" dirty="0">
                <a:solidFill>
                  <a:srgbClr val="FF0000"/>
                </a:solidFill>
              </a:rPr>
              <a:t>scientifique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Superman est </a:t>
            </a:r>
            <a:r>
              <a:rPr lang="fr-FR" sz="2000" dirty="0">
                <a:solidFill>
                  <a:srgbClr val="FF0000"/>
                </a:solidFill>
              </a:rPr>
              <a:t>journaliste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Batman est </a:t>
            </a:r>
            <a:r>
              <a:rPr lang="fr-FR" sz="2000" dirty="0">
                <a:solidFill>
                  <a:srgbClr val="FF0000"/>
                </a:solidFill>
              </a:rPr>
              <a:t>homme d’affaires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D188128-BF65-E6CD-5EBB-8DB2FF47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3F23E0-612B-9F65-FCB5-FA64028B437E}"/>
              </a:ext>
            </a:extLst>
          </p:cNvPr>
          <p:cNvSpPr/>
          <p:nvPr/>
        </p:nvSpPr>
        <p:spPr>
          <a:xfrm>
            <a:off x="294968" y="1747682"/>
            <a:ext cx="6312309" cy="14748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E5AC86-20C7-90CE-B948-18753395275C}"/>
              </a:ext>
            </a:extLst>
          </p:cNvPr>
          <p:cNvSpPr/>
          <p:nvPr/>
        </p:nvSpPr>
        <p:spPr>
          <a:xfrm>
            <a:off x="9136626" y="2721077"/>
            <a:ext cx="1061884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F1D10E-BBD5-373D-BB39-27B75C078953}"/>
              </a:ext>
            </a:extLst>
          </p:cNvPr>
          <p:cNvSpPr/>
          <p:nvPr/>
        </p:nvSpPr>
        <p:spPr>
          <a:xfrm>
            <a:off x="9403134" y="3424724"/>
            <a:ext cx="1348439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BDC0FE-ECFE-C161-4748-AFF12A317345}"/>
              </a:ext>
            </a:extLst>
          </p:cNvPr>
          <p:cNvSpPr/>
          <p:nvPr/>
        </p:nvSpPr>
        <p:spPr>
          <a:xfrm>
            <a:off x="8688004" y="4135745"/>
            <a:ext cx="1348439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40EF8C-BBEA-C1AA-38CF-C1E6788F5833}"/>
              </a:ext>
            </a:extLst>
          </p:cNvPr>
          <p:cNvSpPr/>
          <p:nvPr/>
        </p:nvSpPr>
        <p:spPr>
          <a:xfrm>
            <a:off x="9259857" y="4846638"/>
            <a:ext cx="1348439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1C3A4D-D69A-10FF-F247-62FB25295DE2}"/>
              </a:ext>
            </a:extLst>
          </p:cNvPr>
          <p:cNvSpPr/>
          <p:nvPr/>
        </p:nvSpPr>
        <p:spPr>
          <a:xfrm>
            <a:off x="8996947" y="5557531"/>
            <a:ext cx="1835743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6657B185-EB3B-5B07-1784-00FAF63AF1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04111" y="6007799"/>
            <a:ext cx="1484840" cy="835223"/>
          </a:xfrm>
          <a:prstGeom prst="rect">
            <a:avLst/>
          </a:prstGeom>
        </p:spPr>
      </p:pic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8C8D48DD-DD11-7A16-5BB4-527182508D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93991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255701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385E1BDC-A9B0-4A87-82E3-F3187F69A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990C621-3B8B-4820-8328-D47EF7CE8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0C68065-901A-ADB1-9EBF-74FD50BF6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586822"/>
            <a:ext cx="3657600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b="1" dirty="0"/>
              <a:t>III. </a:t>
            </a:r>
            <a:r>
              <a:rPr lang="en-US" sz="3200" b="1" dirty="0" err="1"/>
              <a:t>Vocabulaire</a:t>
            </a:r>
            <a:r>
              <a:rPr lang="en-US" sz="3200" b="1" dirty="0"/>
              <a:t> :</a:t>
            </a:r>
            <a:r>
              <a:rPr lang="en-US" sz="3200" dirty="0"/>
              <a:t> </a:t>
            </a:r>
            <a:br>
              <a:rPr lang="en-US" sz="3200" dirty="0"/>
            </a:br>
            <a:r>
              <a:rPr lang="en-US" sz="3200" dirty="0"/>
              <a:t>Les professions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A2385B-1D2A-4E17-84FA-6CB7F0AAE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E791F2F-79DB-4CC0-9FA1-001E3E91E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0EC55C3-C492-A65F-3899-BF7EFF3080B6}"/>
              </a:ext>
            </a:extLst>
          </p:cNvPr>
          <p:cNvSpPr txBox="1"/>
          <p:nvPr/>
        </p:nvSpPr>
        <p:spPr>
          <a:xfrm>
            <a:off x="5250106" y="586822"/>
            <a:ext cx="6106742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en-US" sz="2000" b="1" dirty="0">
                <a:effectLst/>
              </a:rPr>
              <a:t>ATTN : on </a:t>
            </a:r>
            <a:r>
              <a:rPr lang="en-US" sz="2000" b="1" dirty="0" err="1">
                <a:effectLst/>
              </a:rPr>
              <a:t>n’utilise</a:t>
            </a:r>
            <a:r>
              <a:rPr lang="en-US" sz="2000" b="1" dirty="0">
                <a:effectLst/>
              </a:rPr>
              <a:t> pas </a:t>
            </a:r>
            <a:r>
              <a:rPr lang="en-US" sz="2000" b="1" dirty="0" err="1">
                <a:effectLst/>
              </a:rPr>
              <a:t>d’article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devant</a:t>
            </a:r>
            <a:r>
              <a:rPr lang="en-US" sz="2000" b="1" dirty="0">
                <a:effectLst/>
              </a:rPr>
              <a:t> les professions</a:t>
            </a:r>
            <a:endParaRPr lang="en-US" sz="20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5731510" algn="r"/>
              </a:tabLst>
            </a:pPr>
            <a:r>
              <a:rPr lang="en-US" sz="2000" dirty="0"/>
              <a:t>I</a:t>
            </a:r>
            <a:r>
              <a:rPr lang="en-US" sz="2000" dirty="0">
                <a:effectLst/>
              </a:rPr>
              <a:t>l </a:t>
            </a:r>
            <a:r>
              <a:rPr lang="en-US" sz="2000" dirty="0" err="1">
                <a:effectLst/>
              </a:rPr>
              <a:t>est</a:t>
            </a:r>
            <a:r>
              <a:rPr lang="en-US" sz="2000" dirty="0">
                <a:effectLst/>
              </a:rPr>
              <a:t> </a:t>
            </a:r>
            <a:r>
              <a:rPr lang="en-US" sz="2000" strike="sngStrike" dirty="0">
                <a:solidFill>
                  <a:srgbClr val="FF0000"/>
                </a:solidFill>
                <a:effectLst/>
              </a:rPr>
              <a:t>un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policier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elle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est</a:t>
            </a:r>
            <a:r>
              <a:rPr lang="en-US" sz="2000" dirty="0">
                <a:effectLst/>
              </a:rPr>
              <a:t> </a:t>
            </a:r>
            <a:r>
              <a:rPr lang="en-US" sz="2000" strike="sngStrike" dirty="0" err="1">
                <a:solidFill>
                  <a:srgbClr val="FF0000"/>
                </a:solidFill>
                <a:effectLst/>
              </a:rPr>
              <a:t>une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policière</a:t>
            </a:r>
            <a:endParaRPr lang="en-US" sz="2000" dirty="0">
              <a:effectLst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7C43B3-15AE-A8B3-505E-E4A92F000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354" y="3336948"/>
            <a:ext cx="5481509" cy="235704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BCB20F-620A-0014-F4B3-FDB471552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624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AD1753FB-0218-58CC-E764-75EA6EB99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112904"/>
              </p:ext>
            </p:extLst>
          </p:nvPr>
        </p:nvGraphicFramePr>
        <p:xfrm>
          <a:off x="554416" y="2628512"/>
          <a:ext cx="5383456" cy="340525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81864">
                  <a:extLst>
                    <a:ext uri="{9D8B030D-6E8A-4147-A177-3AD203B41FA5}">
                      <a16:colId xmlns:a16="http://schemas.microsoft.com/office/drawing/2014/main" val="3631389236"/>
                    </a:ext>
                  </a:extLst>
                </a:gridCol>
                <a:gridCol w="2701592">
                  <a:extLst>
                    <a:ext uri="{9D8B030D-6E8A-4147-A177-3AD203B41FA5}">
                      <a16:colId xmlns:a16="http://schemas.microsoft.com/office/drawing/2014/main" val="83074061"/>
                    </a:ext>
                  </a:extLst>
                </a:gridCol>
              </a:tblGrid>
              <a:tr h="78449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500" b="1" cap="none" spc="60">
                          <a:solidFill>
                            <a:schemeClr val="bg1"/>
                          </a:solidFill>
                          <a:latin typeface="+mn-lt"/>
                        </a:rPr>
                        <a:t>Les métiers</a:t>
                      </a:r>
                    </a:p>
                  </a:txBody>
                  <a:tcPr marL="82109" marR="49264" marT="64589" marB="492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1421162"/>
                  </a:ext>
                </a:extLst>
              </a:tr>
              <a:tr h="655191">
                <a:tc>
                  <a:txBody>
                    <a:bodyPr/>
                    <a:lstStyle/>
                    <a:p>
                      <a:r>
                        <a:rPr lang="fr-FR" sz="2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Elle est </a:t>
                      </a:r>
                      <a:r>
                        <a:rPr lang="fr-FR" sz="28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policière</a:t>
                      </a:r>
                    </a:p>
                  </a:txBody>
                  <a:tcPr marL="82109" marR="49264" marT="64589" marB="492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 est </a:t>
                      </a: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policier</a:t>
                      </a:r>
                    </a:p>
                  </a:txBody>
                  <a:tcPr marL="82109" marR="49264" marT="64589" marB="492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2910311"/>
                  </a:ext>
                </a:extLst>
              </a:tr>
              <a:tr h="65519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cap="none" spc="0">
                          <a:solidFill>
                            <a:schemeClr val="tx1"/>
                          </a:solidFill>
                          <a:latin typeface="+mn-lt"/>
                        </a:rPr>
                        <a:t>Les pompiers</a:t>
                      </a:r>
                    </a:p>
                  </a:txBody>
                  <a:tcPr marL="82109" marR="49264" marT="64589" marB="492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0" cap="none" spc="0">
                          <a:solidFill>
                            <a:schemeClr val="tx1"/>
                          </a:solidFill>
                          <a:latin typeface="+mn-lt"/>
                        </a:rPr>
                        <a:t>Il est </a:t>
                      </a:r>
                      <a:r>
                        <a:rPr lang="fr-FR" sz="2800" b="1" cap="none" spc="0">
                          <a:solidFill>
                            <a:schemeClr val="tx1"/>
                          </a:solidFill>
                          <a:latin typeface="+mn-lt"/>
                        </a:rPr>
                        <a:t>pompier</a:t>
                      </a:r>
                    </a:p>
                  </a:txBody>
                  <a:tcPr marL="82109" marR="49264" marT="64589" marB="492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5748071"/>
                  </a:ext>
                </a:extLst>
              </a:tr>
              <a:tr h="655191">
                <a:tc>
                  <a:txBody>
                    <a:bodyPr/>
                    <a:lstStyle/>
                    <a:p>
                      <a:r>
                        <a:rPr lang="fr-FR" sz="2800" cap="none" spc="0">
                          <a:solidFill>
                            <a:schemeClr val="tx1"/>
                          </a:solidFill>
                          <a:latin typeface="+mn-lt"/>
                        </a:rPr>
                        <a:t>Les policiers</a:t>
                      </a:r>
                    </a:p>
                  </a:txBody>
                  <a:tcPr marL="82109" marR="49264" marT="64589" marB="492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 est </a:t>
                      </a: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policier</a:t>
                      </a:r>
                    </a:p>
                  </a:txBody>
                  <a:tcPr marL="82109" marR="49264" marT="64589" marB="492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615730"/>
                  </a:ext>
                </a:extLst>
              </a:tr>
              <a:tr h="65519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cap="none" spc="0">
                          <a:solidFill>
                            <a:schemeClr val="tx1"/>
                          </a:solidFill>
                          <a:latin typeface="+mn-lt"/>
                        </a:rPr>
                        <a:t>Les médecins</a:t>
                      </a:r>
                    </a:p>
                  </a:txBody>
                  <a:tcPr marL="82109" marR="49264" marT="64589" marB="492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 est </a:t>
                      </a: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médecin</a:t>
                      </a:r>
                    </a:p>
                  </a:txBody>
                  <a:tcPr marL="82109" marR="49264" marT="64589" marB="492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8933196"/>
                  </a:ext>
                </a:extLst>
              </a:tr>
            </a:tbl>
          </a:graphicData>
        </a:graphic>
      </p:graphicFrame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6C6BC97-1142-9C57-67DC-8CDC00C551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07934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527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>
            <a:extLst>
              <a:ext uri="{FF2B5EF4-FFF2-40B4-BE49-F238E27FC236}">
                <a16:creationId xmlns:a16="http://schemas.microsoft.com/office/drawing/2014/main" id="{2D0EF042-C22E-B66E-38F8-5E73F5D37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8226" y="783167"/>
            <a:ext cx="5282148" cy="5291666"/>
          </a:xfrm>
          <a:prstGeom prst="rect">
            <a:avLst/>
          </a:prstGeom>
          <a:noFill/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4BEFEC6D-1CE2-E488-1A91-2332E3690B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56865" y="783166"/>
            <a:ext cx="5291667" cy="5291667"/>
          </a:xfrm>
          <a:prstGeom prst="rect">
            <a:avLst/>
          </a:prstGeom>
          <a:noFill/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7D11168-FFD3-9117-950E-236286DD9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07934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56582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4">
            <a:extLst>
              <a:ext uri="{FF2B5EF4-FFF2-40B4-BE49-F238E27FC236}">
                <a16:creationId xmlns:a16="http://schemas.microsoft.com/office/drawing/2014/main" id="{550F5840-F37B-91F2-1487-40BE6B5A7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7047" y="623071"/>
            <a:ext cx="5602346" cy="561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3">
            <a:extLst>
              <a:ext uri="{FF2B5EF4-FFF2-40B4-BE49-F238E27FC236}">
                <a16:creationId xmlns:a16="http://schemas.microsoft.com/office/drawing/2014/main" id="{67EFB18C-1D12-11F8-FA6C-72264B7D6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00757" y="697229"/>
            <a:ext cx="5528177" cy="553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3BBACE-A1A3-740C-4B7D-80DCA3AD1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53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D7C3F1-6753-EB05-5EC0-71D1D2B38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53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E53256F-615A-C061-385F-A15914CB42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07934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63922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E37DB4-8366-87DD-FEFA-97B05CD91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1 p.64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326505-D8A7-0239-C3AD-2197E4E79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429" y="2633472"/>
            <a:ext cx="10548093" cy="358635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34106A-572E-48E2-1448-ED8D56C3D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pic>
        <p:nvPicPr>
          <p:cNvPr id="7" name="EXPLORE_1_LE_PISTE092">
            <a:hlinkClick r:id="" action="ppaction://media"/>
            <a:extLst>
              <a:ext uri="{FF2B5EF4-FFF2-40B4-BE49-F238E27FC236}">
                <a16:creationId xmlns:a16="http://schemas.microsoft.com/office/drawing/2014/main" id="{A0E789E4-8909-A1DB-89F3-347BE9A74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44249" y="5163538"/>
            <a:ext cx="960638" cy="960638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D014D23-E198-E00E-6F98-659E0CC8E6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07934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15137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>
                <a:solidFill>
                  <a:schemeClr val="tx1">
                    <a:alpha val="80000"/>
                  </a:schemeClr>
                </a:solidFill>
              </a:rPr>
              <a:t>In U4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school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and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ideal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timetable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85374C0-B03A-9A5F-D92C-CA3B14470132}"/>
              </a:ext>
            </a:extLst>
          </p:cNvPr>
          <p:cNvSpPr txBox="1"/>
          <p:nvPr/>
        </p:nvSpPr>
        <p:spPr>
          <a:xfrm>
            <a:off x="477981" y="2795652"/>
            <a:ext cx="86733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Self practice</a:t>
            </a:r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https://kahoot.it/challenge/?quiz-id=0242f647-f619-4975-89a6-e3d9e6acda0a&amp;single-player=true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BED4A079-552E-0CBB-4FCC-44EBF29932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07934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 palmarès des salaires des super-héros - Cadremploi">
            <a:extLst>
              <a:ext uri="{FF2B5EF4-FFF2-40B4-BE49-F238E27FC236}">
                <a16:creationId xmlns:a16="http://schemas.microsoft.com/office/drawing/2014/main" id="{940C05CA-BED5-69EF-9745-E94C6E465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8" b="-1"/>
          <a:stretch/>
        </p:blipFill>
        <p:spPr bwMode="auto">
          <a:xfrm>
            <a:off x="1" y="365124"/>
            <a:ext cx="9669642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36E600-4C7A-8D12-D221-5197D1B9B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40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0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000" dirty="0">
                <a:latin typeface="+mj-lt"/>
                <a:ea typeface="+mj-ea"/>
                <a:cs typeface="+mj-cs"/>
              </a:rPr>
              <a:t> : </a:t>
            </a:r>
            <a:br>
              <a:rPr lang="en-US" sz="4000" dirty="0">
                <a:latin typeface="+mj-lt"/>
                <a:ea typeface="+mj-ea"/>
                <a:cs typeface="+mj-cs"/>
              </a:rPr>
            </a:br>
            <a:r>
              <a:rPr lang="en-US" sz="4000" b="1" dirty="0">
                <a:latin typeface="+mj-lt"/>
                <a:ea typeface="+mj-ea"/>
                <a:cs typeface="+mj-cs"/>
              </a:rPr>
              <a:t>Les professions</a:t>
            </a: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B593CB-9A85-BDE7-D447-AD5EAF4F0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2000" dirty="0" err="1"/>
              <a:t>Iron</a:t>
            </a:r>
            <a:r>
              <a:rPr lang="fr-FR" sz="2000" dirty="0"/>
              <a:t> Man est </a:t>
            </a:r>
            <a:r>
              <a:rPr lang="fr-FR" sz="2000" dirty="0">
                <a:solidFill>
                  <a:srgbClr val="FF0000"/>
                </a:solidFill>
              </a:rPr>
              <a:t>inventeur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Spider Man est </a:t>
            </a:r>
            <a:r>
              <a:rPr lang="fr-FR" sz="2000" dirty="0">
                <a:solidFill>
                  <a:srgbClr val="FF0000"/>
                </a:solidFill>
              </a:rPr>
              <a:t>photographe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Hulk est </a:t>
            </a:r>
            <a:r>
              <a:rPr lang="fr-FR" sz="2000" dirty="0">
                <a:solidFill>
                  <a:srgbClr val="FF0000"/>
                </a:solidFill>
              </a:rPr>
              <a:t>scientifique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Superman est </a:t>
            </a:r>
            <a:r>
              <a:rPr lang="fr-FR" sz="2000" dirty="0">
                <a:solidFill>
                  <a:srgbClr val="FF0000"/>
                </a:solidFill>
              </a:rPr>
              <a:t>journaliste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Batman est </a:t>
            </a:r>
            <a:r>
              <a:rPr lang="fr-FR" sz="2000" dirty="0">
                <a:solidFill>
                  <a:srgbClr val="FF0000"/>
                </a:solidFill>
              </a:rPr>
              <a:t>homme d’affaires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D188128-BF65-E6CD-5EBB-8DB2FF47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3F23E0-612B-9F65-FCB5-FA64028B437E}"/>
              </a:ext>
            </a:extLst>
          </p:cNvPr>
          <p:cNvSpPr/>
          <p:nvPr/>
        </p:nvSpPr>
        <p:spPr>
          <a:xfrm>
            <a:off x="294968" y="1747682"/>
            <a:ext cx="6312309" cy="14748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E5AC86-20C7-90CE-B948-18753395275C}"/>
              </a:ext>
            </a:extLst>
          </p:cNvPr>
          <p:cNvSpPr/>
          <p:nvPr/>
        </p:nvSpPr>
        <p:spPr>
          <a:xfrm>
            <a:off x="9136626" y="2721077"/>
            <a:ext cx="1061884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F1D10E-BBD5-373D-BB39-27B75C078953}"/>
              </a:ext>
            </a:extLst>
          </p:cNvPr>
          <p:cNvSpPr/>
          <p:nvPr/>
        </p:nvSpPr>
        <p:spPr>
          <a:xfrm>
            <a:off x="9403134" y="3424724"/>
            <a:ext cx="1348439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BDC0FE-ECFE-C161-4748-AFF12A317345}"/>
              </a:ext>
            </a:extLst>
          </p:cNvPr>
          <p:cNvSpPr/>
          <p:nvPr/>
        </p:nvSpPr>
        <p:spPr>
          <a:xfrm>
            <a:off x="8688004" y="4135745"/>
            <a:ext cx="1348439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40EF8C-BBEA-C1AA-38CF-C1E6788F5833}"/>
              </a:ext>
            </a:extLst>
          </p:cNvPr>
          <p:cNvSpPr/>
          <p:nvPr/>
        </p:nvSpPr>
        <p:spPr>
          <a:xfrm>
            <a:off x="9259857" y="4846638"/>
            <a:ext cx="1348439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1C3A4D-D69A-10FF-F247-62FB25295DE2}"/>
              </a:ext>
            </a:extLst>
          </p:cNvPr>
          <p:cNvSpPr/>
          <p:nvPr/>
        </p:nvSpPr>
        <p:spPr>
          <a:xfrm>
            <a:off x="8996947" y="5557531"/>
            <a:ext cx="1835743" cy="294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740DB8D-A59E-98FA-666E-45D5EABC80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04111" y="6007799"/>
            <a:ext cx="1484840" cy="835223"/>
          </a:xfrm>
          <a:prstGeom prst="rect">
            <a:avLst/>
          </a:prstGeom>
        </p:spPr>
      </p:pic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67131ED3-324F-7519-347C-593B4DFFF2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07934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5763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00817D6-4713-4FBC-49E2-F208877FC6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8A67686A-C692-C0E2-9773-4C3092075A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07934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le caractère et la profession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2641460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D486FD-5B28-237C-C08E-ED982A541415}"/>
              </a:ext>
            </a:extLst>
          </p:cNvPr>
          <p:cNvSpPr/>
          <p:nvPr/>
        </p:nvSpPr>
        <p:spPr>
          <a:xfrm>
            <a:off x="4532673" y="48652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D1834A-6FB6-7936-C261-6E9DAC326D9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20263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pronoms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toniques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4" y="1707844"/>
            <a:ext cx="5927693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Salut </a:t>
            </a:r>
            <a:r>
              <a:rPr lang="en-US" sz="2800" dirty="0" err="1"/>
              <a:t>Mégumi</a:t>
            </a:r>
            <a:r>
              <a:rPr lang="en-US" sz="2800" dirty="0"/>
              <a:t>, </a:t>
            </a:r>
            <a:r>
              <a:rPr lang="en-US" sz="2800" dirty="0" err="1">
                <a:solidFill>
                  <a:srgbClr val="FF0000"/>
                </a:solidFill>
              </a:rPr>
              <a:t>moi</a:t>
            </a:r>
            <a:r>
              <a:rPr lang="en-US" sz="2800" dirty="0"/>
              <a:t> je </a:t>
            </a:r>
            <a:r>
              <a:rPr lang="en-US" sz="2800" dirty="0" err="1"/>
              <a:t>m’appelle</a:t>
            </a:r>
            <a:r>
              <a:rPr lang="en-US" sz="2800" dirty="0"/>
              <a:t> Rosa je suis espagnole, et </a:t>
            </a:r>
            <a:r>
              <a:rPr lang="en-US" sz="2800" dirty="0" err="1">
                <a:solidFill>
                  <a:srgbClr val="FF0000"/>
                </a:solidFill>
              </a:rPr>
              <a:t>elle</a:t>
            </a:r>
            <a:r>
              <a:rPr lang="en-US" sz="2800" dirty="0"/>
              <a:t>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 err="1"/>
              <a:t>Vy</a:t>
            </a:r>
            <a:r>
              <a:rPr lang="en-US" sz="2800" dirty="0"/>
              <a:t>, </a:t>
            </a:r>
            <a:r>
              <a:rPr lang="en-US" sz="2800" dirty="0" err="1"/>
              <a:t>elle</a:t>
            </a:r>
            <a:r>
              <a:rPr lang="en-US" sz="2800" dirty="0"/>
              <a:t>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/>
              <a:t>vietnamienne</a:t>
            </a:r>
            <a:r>
              <a:rPr lang="en-US" sz="2800" dirty="0"/>
              <a:t>. Et </a:t>
            </a:r>
            <a:r>
              <a:rPr lang="en-US" sz="2800" dirty="0" err="1">
                <a:solidFill>
                  <a:srgbClr val="FF0000"/>
                </a:solidFill>
              </a:rPr>
              <a:t>toi</a:t>
            </a:r>
            <a:r>
              <a:rPr lang="en-US" sz="2800" dirty="0"/>
              <a:t> ?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FF0000"/>
                </a:solidFill>
              </a:rPr>
              <a:t>Moi</a:t>
            </a:r>
            <a:r>
              <a:rPr lang="en-US" sz="2800" dirty="0"/>
              <a:t> je suis </a:t>
            </a:r>
            <a:r>
              <a:rPr lang="en-US" sz="2800" dirty="0" err="1"/>
              <a:t>japonaise</a:t>
            </a:r>
            <a:r>
              <a:rPr lang="en-US" sz="2800" dirty="0"/>
              <a:t> ! Je </a:t>
            </a:r>
            <a:r>
              <a:rPr lang="en-US" sz="2800" dirty="0" err="1"/>
              <a:t>viens</a:t>
            </a:r>
            <a:r>
              <a:rPr lang="en-US" sz="2800" dirty="0"/>
              <a:t> de Tokyo, au </a:t>
            </a:r>
            <a:r>
              <a:rPr lang="en-US" sz="2800" dirty="0" err="1"/>
              <a:t>Japon</a:t>
            </a:r>
            <a:r>
              <a:rPr lang="en-US" sz="28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r="20024"/>
          <a:stretch/>
        </p:blipFill>
        <p:spPr bwMode="auto">
          <a:xfrm>
            <a:off x="6394494" y="411052"/>
            <a:ext cx="5797506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3315345" y="1901848"/>
            <a:ext cx="659345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C3B270-27FD-2DFA-A80C-C0119CE589F3}"/>
              </a:ext>
            </a:extLst>
          </p:cNvPr>
          <p:cNvSpPr/>
          <p:nvPr/>
        </p:nvSpPr>
        <p:spPr>
          <a:xfrm>
            <a:off x="4805086" y="2564559"/>
            <a:ext cx="540773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D5F72D-234C-66F0-A077-E6B59F6A066C}"/>
              </a:ext>
            </a:extLst>
          </p:cNvPr>
          <p:cNvSpPr/>
          <p:nvPr/>
        </p:nvSpPr>
        <p:spPr>
          <a:xfrm>
            <a:off x="4961882" y="3192780"/>
            <a:ext cx="472899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647053-5A68-1392-DA8C-44A35B1A0B26}"/>
              </a:ext>
            </a:extLst>
          </p:cNvPr>
          <p:cNvSpPr/>
          <p:nvPr/>
        </p:nvSpPr>
        <p:spPr>
          <a:xfrm>
            <a:off x="793005" y="3876159"/>
            <a:ext cx="703956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E128AB4C-E767-FD82-69B3-4AF4EFE182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737123"/>
            <a:ext cx="1992669" cy="1120877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98A80B3A-B353-4C99-DEE6-93C152B07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565011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556141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16E5E1D-CEAD-BF43-2AE1-767F4DB440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578" y="2180128"/>
            <a:ext cx="9664846" cy="231956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6DF6E46-9CE5-F4F6-0778-2D1F6C75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343719-28CB-8DD8-87DA-83F0A87A2EF4}"/>
              </a:ext>
            </a:extLst>
          </p:cNvPr>
          <p:cNvSpPr txBox="1"/>
          <p:nvPr/>
        </p:nvSpPr>
        <p:spPr>
          <a:xfrm>
            <a:off x="892277" y="4793226"/>
            <a:ext cx="10501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Les mots en gras remplacent des </a:t>
            </a:r>
            <a:r>
              <a:rPr lang="fr-FR" sz="4000" dirty="0">
                <a:solidFill>
                  <a:srgbClr val="FF0000"/>
                </a:solidFill>
              </a:rPr>
              <a:t>personnes</a:t>
            </a:r>
            <a:r>
              <a:rPr lang="fr-FR" sz="4000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F1D658-D120-2AE6-B660-1DE33852C468}"/>
              </a:ext>
            </a:extLst>
          </p:cNvPr>
          <p:cNvSpPr/>
          <p:nvPr/>
        </p:nvSpPr>
        <p:spPr>
          <a:xfrm>
            <a:off x="7757653" y="4846790"/>
            <a:ext cx="2190136" cy="5879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B54C539-1DDC-652F-4ADC-1B3777ADF3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85231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367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2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A2099-2876-55C5-D9E9-397521AA1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05644" cy="1175869"/>
          </a:xfrm>
        </p:spPr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Les pronoms toniques</a:t>
            </a: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B8ED9616-944D-8330-7F0D-4359E5DDA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179183"/>
              </p:ext>
            </p:extLst>
          </p:nvPr>
        </p:nvGraphicFramePr>
        <p:xfrm>
          <a:off x="1153509" y="1705807"/>
          <a:ext cx="5896830" cy="374421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896830">
                  <a:extLst>
                    <a:ext uri="{9D8B030D-6E8A-4147-A177-3AD203B41FA5}">
                      <a16:colId xmlns:a16="http://schemas.microsoft.com/office/drawing/2014/main" val="4046523286"/>
                    </a:ext>
                  </a:extLst>
                </a:gridCol>
              </a:tblGrid>
              <a:tr h="590429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Représenter une personne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2559026"/>
                  </a:ext>
                </a:extLst>
              </a:tr>
              <a:tr h="48358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Pour moi, c’est une héroïne.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3301788"/>
                  </a:ext>
                </a:extLst>
              </a:tr>
              <a:tr h="87536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Pour moi, les héros ne sont pas seulement des personnages de fiction.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2659942"/>
                  </a:ext>
                </a:extLst>
              </a:tr>
              <a:tr h="399714">
                <a:tc>
                  <a:txBody>
                    <a:bodyPr/>
                    <a:lstStyle/>
                    <a:p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Alors Spiderman, pour toi, c’est quoi un héros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5031238"/>
                  </a:ext>
                </a:extLst>
              </a:tr>
              <a:tr h="48358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Ma mère, elle, elle est policière.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8235021"/>
                  </a:ext>
                </a:extLst>
              </a:tr>
              <a:tr h="25787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Avec nous, aujourd’hui des fans de super-héros.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52592526"/>
                  </a:ext>
                </a:extLst>
              </a:tr>
              <a:tr h="48358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J’ai une question pour eux.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4866433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D3516D85-049F-E292-683B-07CDA8062089}"/>
              </a:ext>
            </a:extLst>
          </p:cNvPr>
          <p:cNvSpPr/>
          <p:nvPr/>
        </p:nvSpPr>
        <p:spPr>
          <a:xfrm>
            <a:off x="1738529" y="2384490"/>
            <a:ext cx="604684" cy="2654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C71B590-F993-0F86-BF29-D6BA55AFD477}"/>
              </a:ext>
            </a:extLst>
          </p:cNvPr>
          <p:cNvSpPr/>
          <p:nvPr/>
        </p:nvSpPr>
        <p:spPr>
          <a:xfrm>
            <a:off x="1733383" y="2848168"/>
            <a:ext cx="604684" cy="2654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797BD3-59A9-5384-D64D-2FA45BAD0C2B}"/>
              </a:ext>
            </a:extLst>
          </p:cNvPr>
          <p:cNvSpPr/>
          <p:nvPr/>
        </p:nvSpPr>
        <p:spPr>
          <a:xfrm>
            <a:off x="3731790" y="3744466"/>
            <a:ext cx="499217" cy="2654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271EBA4-232D-08BE-FD50-722730F3848B}"/>
              </a:ext>
            </a:extLst>
          </p:cNvPr>
          <p:cNvSpPr/>
          <p:nvPr/>
        </p:nvSpPr>
        <p:spPr>
          <a:xfrm>
            <a:off x="2290480" y="4139236"/>
            <a:ext cx="499217" cy="2654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C8A3876-AFE8-6409-92F8-83772B50D2D0}"/>
              </a:ext>
            </a:extLst>
          </p:cNvPr>
          <p:cNvSpPr/>
          <p:nvPr/>
        </p:nvSpPr>
        <p:spPr>
          <a:xfrm>
            <a:off x="1777629" y="4632634"/>
            <a:ext cx="604684" cy="2654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8DD3EE0-8E98-2523-DD29-AE671CF010FA}"/>
              </a:ext>
            </a:extLst>
          </p:cNvPr>
          <p:cNvSpPr/>
          <p:nvPr/>
        </p:nvSpPr>
        <p:spPr>
          <a:xfrm>
            <a:off x="3731789" y="5051534"/>
            <a:ext cx="499217" cy="2654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27" descr="Image">
            <a:extLst>
              <a:ext uri="{FF2B5EF4-FFF2-40B4-BE49-F238E27FC236}">
                <a16:creationId xmlns:a16="http://schemas.microsoft.com/office/drawing/2014/main" id="{1ED99F75-ADF4-23D3-0ABE-97BEB06447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3"/>
          <a:stretch/>
        </p:blipFill>
        <p:spPr bwMode="auto">
          <a:xfrm>
            <a:off x="7403858" y="1706248"/>
            <a:ext cx="3260771" cy="195137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41">
            <a:extLst>
              <a:ext uri="{FF2B5EF4-FFF2-40B4-BE49-F238E27FC236}">
                <a16:creationId xmlns:a16="http://schemas.microsoft.com/office/drawing/2014/main" id="{BECEA210-A7AD-C927-89DF-936F92D6C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6" t="33406" r="6804" b="21419"/>
          <a:stretch/>
        </p:blipFill>
        <p:spPr bwMode="auto">
          <a:xfrm>
            <a:off x="7403858" y="3822877"/>
            <a:ext cx="3330764" cy="1794844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0B5177C-2F9C-B751-CAF6-81A87A706217}"/>
              </a:ext>
            </a:extLst>
          </p:cNvPr>
          <p:cNvSpPr txBox="1"/>
          <p:nvPr/>
        </p:nvSpPr>
        <p:spPr>
          <a:xfrm>
            <a:off x="1153509" y="5782975"/>
            <a:ext cx="9459839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0" i="0" dirty="0">
                <a:effectLst/>
              </a:rPr>
              <a:t>Tonic pronouns refer to people whose names have already been mentioned or whose identity is obvious from context. </a:t>
            </a:r>
            <a:endParaRPr lang="fr-FR" sz="2000" dirty="0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57E991AF-F086-09DF-E4C5-3130C810BF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85231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6241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1">
            <a:extLst>
              <a:ext uri="{FF2B5EF4-FFF2-40B4-BE49-F238E27FC236}">
                <a16:creationId xmlns:a16="http://schemas.microsoft.com/office/drawing/2014/main" id="{2BED328B-6E26-69C0-8DB2-81B076A495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6" t="15410" r="6804" b="21419"/>
          <a:stretch/>
        </p:blipFill>
        <p:spPr bwMode="auto">
          <a:xfrm>
            <a:off x="624314" y="897637"/>
            <a:ext cx="7403487" cy="5578837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CC54C8-00A7-BE50-EA62-9242AEC4C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AC30569-F3B1-04BE-4EDC-9DB119B31E2B}"/>
              </a:ext>
            </a:extLst>
          </p:cNvPr>
          <p:cNvSpPr txBox="1"/>
          <p:nvPr/>
        </p:nvSpPr>
        <p:spPr>
          <a:xfrm>
            <a:off x="8484475" y="4483715"/>
            <a:ext cx="3030658" cy="168375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0" i="0" dirty="0">
                <a:effectLst/>
              </a:rPr>
              <a:t>Tonic pronouns refer to people whose names have already been mentioned or whose identity is obvious from context. </a:t>
            </a:r>
            <a:endParaRPr lang="fr-FR" sz="20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F3543E4-2EF4-CEAC-A2C7-19818B2051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85231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9940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67F4E0-503B-4720-3E7E-4A3FA2F4D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LE 3,4 p.67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43B7A55-A026-96D0-78FA-9575C777D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5467" y="1993763"/>
            <a:ext cx="3478214" cy="465313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3489C83-1705-11C3-BE11-27F77E06A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81" y="2560593"/>
            <a:ext cx="5322190" cy="360578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EB0C08B-EAF1-6EAC-E864-FEB56324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9171B9AF-48C4-DDA6-5D20-14878D5FD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8286" y="382618"/>
            <a:ext cx="1771028" cy="996203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5037602D-5A49-EDB7-3F84-755B2F7AF4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85231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0785004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A70E869-182D-4184-A3D7-4F14F4DEFE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85231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7" y="689866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4951535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200" dirty="0"/>
              <a:t>Bart </a:t>
            </a:r>
            <a:r>
              <a:rPr lang="fr-FR" sz="2200" dirty="0" err="1"/>
              <a:t>Simpsons</a:t>
            </a:r>
            <a:r>
              <a:rPr lang="fr-FR" sz="2200" dirty="0"/>
              <a:t> est </a:t>
            </a:r>
            <a:r>
              <a:rPr lang="fr-FR" sz="2200" dirty="0">
                <a:solidFill>
                  <a:srgbClr val="FF0000"/>
                </a:solidFill>
              </a:rPr>
              <a:t>étudiant</a:t>
            </a:r>
            <a:r>
              <a:rPr lang="fr-FR" sz="2200" dirty="0"/>
              <a:t> au </a:t>
            </a:r>
            <a:r>
              <a:rPr lang="fr-FR" sz="2200" dirty="0">
                <a:solidFill>
                  <a:srgbClr val="FF0000"/>
                </a:solidFill>
              </a:rPr>
              <a:t>collège </a:t>
            </a:r>
            <a:r>
              <a:rPr lang="fr-FR" sz="2200" dirty="0"/>
              <a:t>de Springfield. Il est dans un </a:t>
            </a:r>
            <a:r>
              <a:rPr lang="fr-FR" sz="2200" dirty="0">
                <a:solidFill>
                  <a:srgbClr val="FF0000"/>
                </a:solidFill>
              </a:rPr>
              <a:t>cours</a:t>
            </a:r>
            <a:r>
              <a:rPr lang="fr-FR" sz="2200" dirty="0"/>
              <a:t> de SVT (</a:t>
            </a:r>
            <a:r>
              <a:rPr lang="fr-FR" sz="2200" dirty="0">
                <a:solidFill>
                  <a:srgbClr val="FF0000"/>
                </a:solidFill>
              </a:rPr>
              <a:t>Sciences de la vie et de la Terre</a:t>
            </a:r>
            <a:r>
              <a:rPr lang="fr-FR" sz="2200" dirty="0"/>
              <a:t>). Il est mauvais dans toutes les </a:t>
            </a:r>
            <a:r>
              <a:rPr lang="fr-FR" sz="2200" dirty="0">
                <a:solidFill>
                  <a:srgbClr val="FF0000"/>
                </a:solidFill>
              </a:rPr>
              <a:t>matières</a:t>
            </a:r>
            <a:r>
              <a:rPr lang="fr-FR" sz="2200" dirty="0"/>
              <a:t> scolaires.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F66D217-32BE-0FEB-1629-97DDE6E49D3D}"/>
              </a:ext>
            </a:extLst>
          </p:cNvPr>
          <p:cNvSpPr/>
          <p:nvPr/>
        </p:nvSpPr>
        <p:spPr>
          <a:xfrm>
            <a:off x="2440563" y="2053122"/>
            <a:ext cx="105307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7C936-FFE1-B874-A852-3CE33CFD2889}"/>
              </a:ext>
            </a:extLst>
          </p:cNvPr>
          <p:cNvSpPr/>
          <p:nvPr/>
        </p:nvSpPr>
        <p:spPr>
          <a:xfrm>
            <a:off x="3907900" y="2114686"/>
            <a:ext cx="80717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Bart simpson season 15 GIF on GIFER - by Bandilsa">
            <a:extLst>
              <a:ext uri="{FF2B5EF4-FFF2-40B4-BE49-F238E27FC236}">
                <a16:creationId xmlns:a16="http://schemas.microsoft.com/office/drawing/2014/main" id="{9D741D64-AC19-1A28-E672-50E78A480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17" y="1704974"/>
            <a:ext cx="6011396" cy="453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1DF339-6AD3-ABAA-EDF7-A2DE987A8679}"/>
              </a:ext>
            </a:extLst>
          </p:cNvPr>
          <p:cNvSpPr/>
          <p:nvPr/>
        </p:nvSpPr>
        <p:spPr>
          <a:xfrm>
            <a:off x="3435985" y="2751990"/>
            <a:ext cx="80717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E932A5-F17C-84BB-53FC-BC4F83E6E73C}"/>
              </a:ext>
            </a:extLst>
          </p:cNvPr>
          <p:cNvSpPr/>
          <p:nvPr/>
        </p:nvSpPr>
        <p:spPr>
          <a:xfrm>
            <a:off x="4028769" y="4128953"/>
            <a:ext cx="1154976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C57AB7-48B2-3889-5829-07C34F4C786E}"/>
              </a:ext>
            </a:extLst>
          </p:cNvPr>
          <p:cNvSpPr/>
          <p:nvPr/>
        </p:nvSpPr>
        <p:spPr>
          <a:xfrm>
            <a:off x="403785" y="3429000"/>
            <a:ext cx="383937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DF2F128-2094-8CEC-E24F-0110D19A68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pronoms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toniques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4" y="1707844"/>
            <a:ext cx="5927693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/>
              <a:t>Salut </a:t>
            </a:r>
            <a:r>
              <a:rPr lang="en-US" sz="2800" dirty="0" err="1"/>
              <a:t>Mégumi</a:t>
            </a:r>
            <a:r>
              <a:rPr lang="en-US" sz="2800" dirty="0"/>
              <a:t>, </a:t>
            </a:r>
            <a:r>
              <a:rPr lang="en-US" sz="2800" dirty="0" err="1">
                <a:solidFill>
                  <a:srgbClr val="FF0000"/>
                </a:solidFill>
              </a:rPr>
              <a:t>moi</a:t>
            </a:r>
            <a:r>
              <a:rPr lang="en-US" sz="2800" dirty="0"/>
              <a:t> je </a:t>
            </a:r>
            <a:r>
              <a:rPr lang="en-US" sz="2800" dirty="0" err="1"/>
              <a:t>m’appelle</a:t>
            </a:r>
            <a:r>
              <a:rPr lang="en-US" sz="2800" dirty="0"/>
              <a:t> Rosa je suis espagnole, et </a:t>
            </a:r>
            <a:r>
              <a:rPr lang="en-US" sz="2800" dirty="0" err="1">
                <a:solidFill>
                  <a:srgbClr val="FF0000"/>
                </a:solidFill>
              </a:rPr>
              <a:t>elle</a:t>
            </a:r>
            <a:r>
              <a:rPr lang="en-US" sz="2800" dirty="0"/>
              <a:t> </a:t>
            </a:r>
            <a:r>
              <a:rPr lang="en-US" sz="2800" dirty="0" err="1"/>
              <a:t>c’est</a:t>
            </a:r>
            <a:r>
              <a:rPr lang="en-US" sz="2800" dirty="0"/>
              <a:t> </a:t>
            </a:r>
            <a:r>
              <a:rPr lang="en-US" sz="2800" dirty="0" err="1"/>
              <a:t>Vy</a:t>
            </a:r>
            <a:r>
              <a:rPr lang="en-US" sz="2800" dirty="0"/>
              <a:t>, </a:t>
            </a:r>
            <a:r>
              <a:rPr lang="en-US" sz="2800" dirty="0" err="1"/>
              <a:t>elle</a:t>
            </a:r>
            <a:r>
              <a:rPr lang="en-US" sz="2800" dirty="0"/>
              <a:t>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/>
              <a:t>vietnamienne</a:t>
            </a:r>
            <a:r>
              <a:rPr lang="en-US" sz="2800" dirty="0"/>
              <a:t>. Et </a:t>
            </a:r>
            <a:r>
              <a:rPr lang="en-US" sz="2800" dirty="0" err="1">
                <a:solidFill>
                  <a:srgbClr val="FF0000"/>
                </a:solidFill>
              </a:rPr>
              <a:t>toi</a:t>
            </a:r>
            <a:r>
              <a:rPr lang="en-US" sz="2800" dirty="0"/>
              <a:t> ?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FF0000"/>
                </a:solidFill>
              </a:rPr>
              <a:t>Moi</a:t>
            </a:r>
            <a:r>
              <a:rPr lang="en-US" sz="2800" dirty="0"/>
              <a:t> je suis </a:t>
            </a:r>
            <a:r>
              <a:rPr lang="en-US" sz="2800" dirty="0" err="1"/>
              <a:t>japonaise</a:t>
            </a:r>
            <a:r>
              <a:rPr lang="en-US" sz="2800" dirty="0"/>
              <a:t> ! Je </a:t>
            </a:r>
            <a:r>
              <a:rPr lang="en-US" sz="2800" dirty="0" err="1"/>
              <a:t>viens</a:t>
            </a:r>
            <a:r>
              <a:rPr lang="en-US" sz="2800" dirty="0"/>
              <a:t> de Tokyo, au </a:t>
            </a:r>
            <a:r>
              <a:rPr lang="en-US" sz="2800" dirty="0" err="1"/>
              <a:t>Japon</a:t>
            </a:r>
            <a:r>
              <a:rPr lang="en-US" sz="28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r="20024"/>
          <a:stretch/>
        </p:blipFill>
        <p:spPr bwMode="auto">
          <a:xfrm>
            <a:off x="6394494" y="411052"/>
            <a:ext cx="5797506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3315345" y="1901848"/>
            <a:ext cx="659345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C3B270-27FD-2DFA-A80C-C0119CE589F3}"/>
              </a:ext>
            </a:extLst>
          </p:cNvPr>
          <p:cNvSpPr/>
          <p:nvPr/>
        </p:nvSpPr>
        <p:spPr>
          <a:xfrm>
            <a:off x="4805086" y="2564559"/>
            <a:ext cx="540773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D5F72D-234C-66F0-A077-E6B59F6A066C}"/>
              </a:ext>
            </a:extLst>
          </p:cNvPr>
          <p:cNvSpPr/>
          <p:nvPr/>
        </p:nvSpPr>
        <p:spPr>
          <a:xfrm>
            <a:off x="4961882" y="3192780"/>
            <a:ext cx="472899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647053-5A68-1392-DA8C-44A35B1A0B26}"/>
              </a:ext>
            </a:extLst>
          </p:cNvPr>
          <p:cNvSpPr/>
          <p:nvPr/>
        </p:nvSpPr>
        <p:spPr>
          <a:xfrm>
            <a:off x="793005" y="3876159"/>
            <a:ext cx="703956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7228611E-9F6D-C601-2EBB-F870B06B0A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737123"/>
            <a:ext cx="1992669" cy="1120877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8AA7496F-373B-0D6C-9AD2-A4F92AD3B0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85231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3800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3" grpId="0" animBg="1"/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D019FC26-2233-2E02-BB92-9E18DD164B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60B15039-05F7-E526-6FC7-625B752893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85231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4E6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B10EEB-D8A0-6B00-CDCA-0E6BEF346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050" y="639763"/>
            <a:ext cx="5419725" cy="19764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CE7EDD-3C7A-F4D6-BF4F-93D99FCE5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9907" y="3170906"/>
            <a:ext cx="6276685" cy="32817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DE0577-4733-2DF4-79E7-C797076BC6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2616201"/>
            <a:ext cx="4579682" cy="5338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29" y="640080"/>
            <a:ext cx="4225290" cy="55788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texte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(doc 2)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FE547B44-1B38-4D10-49BE-720F7B45DC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447091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4790" y="6356351"/>
            <a:ext cx="2743200" cy="365125"/>
          </a:xfrm>
        </p:spPr>
        <p:txBody>
          <a:bodyPr/>
          <a:lstStyle/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6500135"/>
              </p:ext>
            </p:extLst>
          </p:nvPr>
        </p:nvGraphicFramePr>
        <p:xfrm>
          <a:off x="3467100" y="1939261"/>
          <a:ext cx="52578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376063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 caractère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r>
                        <a:rPr lang="fr-FR" sz="2400" dirty="0"/>
                        <a:t>Tu es quelqu’un de créatif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d’  actif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d’  optimiste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d’  intelligent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de sincère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de courageux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de généreux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485825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de positif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94861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834C432-FA03-2BE2-4702-42C334EDADBC}"/>
              </a:ext>
            </a:extLst>
          </p:cNvPr>
          <p:cNvSpPr/>
          <p:nvPr/>
        </p:nvSpPr>
        <p:spPr>
          <a:xfrm>
            <a:off x="3467100" y="2521973"/>
            <a:ext cx="5257800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EE23FF-3BE2-3A98-0E95-B0A31E9CB08D}"/>
              </a:ext>
            </a:extLst>
          </p:cNvPr>
          <p:cNvSpPr/>
          <p:nvPr/>
        </p:nvSpPr>
        <p:spPr>
          <a:xfrm>
            <a:off x="3467100" y="2969341"/>
            <a:ext cx="5257800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A89FD8-1E4E-EBB6-9076-CC0334D0F3F8}"/>
              </a:ext>
            </a:extLst>
          </p:cNvPr>
          <p:cNvSpPr/>
          <p:nvPr/>
        </p:nvSpPr>
        <p:spPr>
          <a:xfrm>
            <a:off x="3467100" y="3436372"/>
            <a:ext cx="5257800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4F048F-A934-4A78-04CC-96BB440F90FF}"/>
              </a:ext>
            </a:extLst>
          </p:cNvPr>
          <p:cNvSpPr/>
          <p:nvPr/>
        </p:nvSpPr>
        <p:spPr>
          <a:xfrm>
            <a:off x="3467100" y="3883740"/>
            <a:ext cx="5257800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D3A879-FDA7-A9BD-5A1D-EB29DF7FCBBA}"/>
              </a:ext>
            </a:extLst>
          </p:cNvPr>
          <p:cNvSpPr/>
          <p:nvPr/>
        </p:nvSpPr>
        <p:spPr>
          <a:xfrm>
            <a:off x="3467100" y="4345214"/>
            <a:ext cx="5257800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C6DEC2-244D-58C9-CF03-DDDB72AEB72C}"/>
              </a:ext>
            </a:extLst>
          </p:cNvPr>
          <p:cNvSpPr/>
          <p:nvPr/>
        </p:nvSpPr>
        <p:spPr>
          <a:xfrm>
            <a:off x="3467100" y="4792582"/>
            <a:ext cx="5257800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DF8203-A17C-7DD8-DF40-95DB4D1E5662}"/>
              </a:ext>
            </a:extLst>
          </p:cNvPr>
          <p:cNvSpPr/>
          <p:nvPr/>
        </p:nvSpPr>
        <p:spPr>
          <a:xfrm>
            <a:off x="3467100" y="5259613"/>
            <a:ext cx="5257800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259562-ED75-3D03-22D9-E4EABDAC357F}"/>
              </a:ext>
            </a:extLst>
          </p:cNvPr>
          <p:cNvSpPr/>
          <p:nvPr/>
        </p:nvSpPr>
        <p:spPr>
          <a:xfrm>
            <a:off x="3467100" y="5706981"/>
            <a:ext cx="5257800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BC8D6DFE-7ABF-C81C-8B0C-234A0425D1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5465158"/>
            <a:ext cx="2459990" cy="1383744"/>
          </a:xfrm>
          <a:prstGeom prst="rect">
            <a:avLst/>
          </a:prstGeom>
        </p:spPr>
      </p:pic>
      <p:graphicFrame>
        <p:nvGraphicFramePr>
          <p:cNvPr id="15" name="Diagramme 2">
            <a:extLst>
              <a:ext uri="{FF2B5EF4-FFF2-40B4-BE49-F238E27FC236}">
                <a16:creationId xmlns:a16="http://schemas.microsoft.com/office/drawing/2014/main" id="{8CED166E-BCF6-93E5-7538-9169CD77A2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252652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6924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le caractère et la profession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1149302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D486FD-5B28-237C-C08E-ED982A541415}"/>
              </a:ext>
            </a:extLst>
          </p:cNvPr>
          <p:cNvSpPr/>
          <p:nvPr/>
        </p:nvSpPr>
        <p:spPr>
          <a:xfrm>
            <a:off x="1022557" y="526348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D1834A-6FB6-7936-C261-6E9DAC326D9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66976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caractère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286000"/>
            <a:ext cx="4586041" cy="39075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/>
              <a:t>J’adore</a:t>
            </a:r>
            <a:r>
              <a:rPr lang="en-US" sz="2800" dirty="0"/>
              <a:t> Messi, il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généreux</a:t>
            </a:r>
            <a:r>
              <a:rPr lang="en-US" sz="2800" dirty="0"/>
              <a:t> et </a:t>
            </a:r>
            <a:r>
              <a:rPr lang="en-US" sz="2800" dirty="0">
                <a:solidFill>
                  <a:srgbClr val="FF0000"/>
                </a:solidFill>
              </a:rPr>
              <a:t>humble</a:t>
            </a:r>
            <a:r>
              <a:rPr lang="en-US" sz="2800" dirty="0"/>
              <a:t>. </a:t>
            </a:r>
            <a:r>
              <a:rPr lang="en-US" sz="2800" dirty="0" err="1"/>
              <a:t>J’aime</a:t>
            </a:r>
            <a:r>
              <a:rPr lang="en-US" sz="2800" dirty="0"/>
              <a:t> bien Neymar </a:t>
            </a:r>
            <a:r>
              <a:rPr lang="en-US" sz="2800" dirty="0" err="1"/>
              <a:t>parce</a:t>
            </a:r>
            <a:r>
              <a:rPr lang="en-US" sz="2800" dirty="0"/>
              <a:t> </a:t>
            </a:r>
            <a:r>
              <a:rPr lang="en-US" sz="2800" dirty="0" err="1"/>
              <a:t>qu’il</a:t>
            </a:r>
            <a:r>
              <a:rPr lang="en-US" sz="2800" dirty="0"/>
              <a:t>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joyeux</a:t>
            </a:r>
            <a:r>
              <a:rPr lang="en-US" sz="2800" dirty="0"/>
              <a:t>. </a:t>
            </a:r>
            <a:r>
              <a:rPr lang="en-US" sz="2800" dirty="0" err="1"/>
              <a:t>Mbappé</a:t>
            </a:r>
            <a:r>
              <a:rPr lang="en-US" sz="2800" dirty="0"/>
              <a:t> ? Il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intelligent</a:t>
            </a:r>
            <a:r>
              <a:rPr lang="en-US" sz="2800" dirty="0"/>
              <a:t> </a:t>
            </a:r>
            <a:r>
              <a:rPr lang="en-US" sz="2800" dirty="0" err="1"/>
              <a:t>mais</a:t>
            </a:r>
            <a:r>
              <a:rPr lang="en-US" sz="2800" dirty="0"/>
              <a:t> </a:t>
            </a:r>
            <a:r>
              <a:rPr lang="en-US" sz="2800" dirty="0" err="1"/>
              <a:t>parfois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prétentieux</a:t>
            </a:r>
            <a:r>
              <a:rPr lang="en-US" sz="28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2" r="5872"/>
          <a:stretch/>
        </p:blipFill>
        <p:spPr bwMode="auto">
          <a:xfrm>
            <a:off x="5705847" y="544286"/>
            <a:ext cx="6480467" cy="63233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F1187A-BFAA-58FA-AECB-7051D8983BBC}"/>
              </a:ext>
            </a:extLst>
          </p:cNvPr>
          <p:cNvSpPr/>
          <p:nvPr/>
        </p:nvSpPr>
        <p:spPr>
          <a:xfrm>
            <a:off x="3936185" y="2468071"/>
            <a:ext cx="1203628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DC3BBB-601D-08D2-D7F3-FEB2D759066E}"/>
              </a:ext>
            </a:extLst>
          </p:cNvPr>
          <p:cNvSpPr/>
          <p:nvPr/>
        </p:nvSpPr>
        <p:spPr>
          <a:xfrm>
            <a:off x="1669178" y="3121459"/>
            <a:ext cx="941287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FC10E7-EF35-60C9-AF62-CE54DFD38E29}"/>
              </a:ext>
            </a:extLst>
          </p:cNvPr>
          <p:cNvSpPr/>
          <p:nvPr/>
        </p:nvSpPr>
        <p:spPr>
          <a:xfrm>
            <a:off x="855559" y="4408005"/>
            <a:ext cx="813620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79D6A0-E5C0-9B74-FABD-AAC35D9AE409}"/>
              </a:ext>
            </a:extLst>
          </p:cNvPr>
          <p:cNvSpPr/>
          <p:nvPr/>
        </p:nvSpPr>
        <p:spPr>
          <a:xfrm>
            <a:off x="855558" y="5053979"/>
            <a:ext cx="1356699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AA8B66-BB32-63F8-7CF6-4F811A7445BE}"/>
              </a:ext>
            </a:extLst>
          </p:cNvPr>
          <p:cNvSpPr/>
          <p:nvPr/>
        </p:nvSpPr>
        <p:spPr>
          <a:xfrm>
            <a:off x="907176" y="5694551"/>
            <a:ext cx="1526308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6D19C71-389B-BB16-1E5D-735FAF5B6F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6185" y="5753275"/>
            <a:ext cx="1992669" cy="1120877"/>
          </a:xfrm>
          <a:prstGeom prst="rect">
            <a:avLst/>
          </a:prstGeom>
        </p:spPr>
      </p:pic>
      <p:graphicFrame>
        <p:nvGraphicFramePr>
          <p:cNvPr id="12" name="Diagramme 2">
            <a:extLst>
              <a:ext uri="{FF2B5EF4-FFF2-40B4-BE49-F238E27FC236}">
                <a16:creationId xmlns:a16="http://schemas.microsoft.com/office/drawing/2014/main" id="{A0B15E51-2599-211B-4B9E-80C434C448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658803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032675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8">
            <a:extLst>
              <a:ext uri="{FF2B5EF4-FFF2-40B4-BE49-F238E27FC236}">
                <a16:creationId xmlns:a16="http://schemas.microsoft.com/office/drawing/2014/main" id="{025B5C06-CDF6-6A9A-FB88-9C8303750A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5952894"/>
              </p:ext>
            </p:extLst>
          </p:nvPr>
        </p:nvGraphicFramePr>
        <p:xfrm>
          <a:off x="838200" y="1559929"/>
          <a:ext cx="525780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376063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 caractère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r>
                        <a:rPr lang="fr-FR" sz="2400" dirty="0"/>
                        <a:t>Tu es quelqu’un de créatif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d’  actif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d’  optimiste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d’  intelligent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de sincère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de courageux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de généreux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485825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Tu es quelqu’un de positif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948617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110821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Sujet + être + (quelqu’un de) adjectif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866855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D1658C79-A6B4-7913-C44E-378B0DDE5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VI. Vocabulaire </a:t>
            </a:r>
            <a:r>
              <a:rPr lang="fr-FR" dirty="0"/>
              <a:t>: le caractère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A57787-E7E9-1EB0-D9D0-331ED5BE2BE0}"/>
              </a:ext>
            </a:extLst>
          </p:cNvPr>
          <p:cNvSpPr/>
          <p:nvPr/>
        </p:nvSpPr>
        <p:spPr>
          <a:xfrm>
            <a:off x="3305400" y="2135935"/>
            <a:ext cx="1465703" cy="35776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674E22-535D-C475-1EAA-8DB3163A9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379" y="1683392"/>
            <a:ext cx="5257985" cy="289725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7ECCC9B-B21D-BD49-AE57-E090BB36B7B5}"/>
              </a:ext>
            </a:extLst>
          </p:cNvPr>
          <p:cNvSpPr/>
          <p:nvPr/>
        </p:nvSpPr>
        <p:spPr>
          <a:xfrm>
            <a:off x="850656" y="2135935"/>
            <a:ext cx="388209" cy="357763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59B091-39BC-41B5-A3E2-A372F19DFD82}"/>
              </a:ext>
            </a:extLst>
          </p:cNvPr>
          <p:cNvSpPr/>
          <p:nvPr/>
        </p:nvSpPr>
        <p:spPr>
          <a:xfrm>
            <a:off x="1280817" y="2135935"/>
            <a:ext cx="304635" cy="35776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F055CE-B02C-3D60-3D7E-15343D5DF6DC}"/>
              </a:ext>
            </a:extLst>
          </p:cNvPr>
          <p:cNvSpPr/>
          <p:nvPr/>
        </p:nvSpPr>
        <p:spPr>
          <a:xfrm>
            <a:off x="871632" y="6260689"/>
            <a:ext cx="713820" cy="3672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CDCB6-76E1-5D7C-28FA-2A2129450089}"/>
              </a:ext>
            </a:extLst>
          </p:cNvPr>
          <p:cNvSpPr/>
          <p:nvPr/>
        </p:nvSpPr>
        <p:spPr>
          <a:xfrm>
            <a:off x="1825360" y="6260688"/>
            <a:ext cx="534381" cy="3672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04D0D9-9F58-3314-DDE5-61DED8DC69C0}"/>
              </a:ext>
            </a:extLst>
          </p:cNvPr>
          <p:cNvSpPr/>
          <p:nvPr/>
        </p:nvSpPr>
        <p:spPr>
          <a:xfrm>
            <a:off x="4482814" y="6260687"/>
            <a:ext cx="1033084" cy="3672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229BBB-5C0D-54C6-1B6E-39F922EDD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379" y="4675465"/>
            <a:ext cx="5331873" cy="125338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0152BAF-0971-A1EA-CBEA-E3B185E6CEBC}"/>
              </a:ext>
            </a:extLst>
          </p:cNvPr>
          <p:cNvSpPr/>
          <p:nvPr/>
        </p:nvSpPr>
        <p:spPr>
          <a:xfrm>
            <a:off x="871632" y="6195684"/>
            <a:ext cx="5224368" cy="469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ACBC06E-4760-8CEF-7DDB-4B45C991D1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394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2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63F662-05A3-E691-DA99-787BC9E82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79"/>
            <a:ext cx="4818888" cy="1571317"/>
          </a:xfrm>
        </p:spPr>
        <p:txBody>
          <a:bodyPr anchor="b">
            <a:normAutofit fontScale="90000"/>
          </a:bodyPr>
          <a:lstStyle/>
          <a:p>
            <a:r>
              <a:rPr lang="fr-FR" sz="5400" b="1" dirty="0"/>
              <a:t>Rappel</a:t>
            </a:r>
            <a:r>
              <a:rPr lang="fr-FR" sz="5400" dirty="0"/>
              <a:t> : </a:t>
            </a:r>
            <a:br>
              <a:rPr lang="fr-FR" sz="5400" dirty="0"/>
            </a:br>
            <a:r>
              <a:rPr lang="fr-FR" sz="5400" dirty="0"/>
              <a:t>Le caractère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A399EA-8004-FA56-2156-BFBFEFCF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465064" cy="35478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r>
              <a:rPr lang="fr-FR" sz="2400" dirty="0"/>
              <a:t>Et toi ? Comment s’appelle ton meilleur ami ou ta meilleure amie ? Elle est comment ? Utilise 3 adjectifs.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Mon meilleur ami s’appelle Arthur, il est timide, généreux et bavard.</a:t>
            </a:r>
          </a:p>
          <a:p>
            <a:pPr algn="just"/>
            <a:endParaRPr lang="fr-FR" sz="2400" dirty="0">
              <a:solidFill>
                <a:srgbClr val="00B0F0"/>
              </a:solidFill>
            </a:endParaRP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Ma meilleure amie s’appelle Linda, elle est timide, généreuse et bavarde.</a:t>
            </a:r>
          </a:p>
        </p:txBody>
      </p:sp>
      <p:pic>
        <p:nvPicPr>
          <p:cNvPr id="4" name="Picture 15" descr="Le caractère, la personnalité interactive worksheet">
            <a:extLst>
              <a:ext uri="{FF2B5EF4-FFF2-40B4-BE49-F238E27FC236}">
                <a16:creationId xmlns:a16="http://schemas.microsoft.com/office/drawing/2014/main" id="{15E66ECB-2117-9F79-F39E-996308542B68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" r="12233"/>
          <a:stretch/>
        </p:blipFill>
        <p:spPr bwMode="auto">
          <a:xfrm>
            <a:off x="6665118" y="410797"/>
            <a:ext cx="5061095" cy="62379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61AAB0B-6505-3AA1-323D-D5EE9E28A306}"/>
              </a:ext>
            </a:extLst>
          </p:cNvPr>
          <p:cNvCxnSpPr>
            <a:cxnSpLocks/>
          </p:cNvCxnSpPr>
          <p:nvPr/>
        </p:nvCxnSpPr>
        <p:spPr>
          <a:xfrm>
            <a:off x="8052027" y="1452094"/>
            <a:ext cx="2109404" cy="18899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0FA5984-0002-0147-2531-FE29E0F779A4}"/>
              </a:ext>
            </a:extLst>
          </p:cNvPr>
          <p:cNvCxnSpPr>
            <a:cxnSpLocks/>
          </p:cNvCxnSpPr>
          <p:nvPr/>
        </p:nvCxnSpPr>
        <p:spPr>
          <a:xfrm>
            <a:off x="8123351" y="2131441"/>
            <a:ext cx="1980125" cy="3288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88A19B7-8D78-6875-7023-9E5A6F9C5151}"/>
              </a:ext>
            </a:extLst>
          </p:cNvPr>
          <p:cNvCxnSpPr>
            <a:cxnSpLocks/>
          </p:cNvCxnSpPr>
          <p:nvPr/>
        </p:nvCxnSpPr>
        <p:spPr>
          <a:xfrm>
            <a:off x="8178084" y="2714798"/>
            <a:ext cx="1925392" cy="32223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DF4461A-AA60-4B33-4B91-450002C192C7}"/>
              </a:ext>
            </a:extLst>
          </p:cNvPr>
          <p:cNvCxnSpPr>
            <a:cxnSpLocks/>
          </p:cNvCxnSpPr>
          <p:nvPr/>
        </p:nvCxnSpPr>
        <p:spPr>
          <a:xfrm flipV="1">
            <a:off x="8216569" y="1397358"/>
            <a:ext cx="1941640" cy="19674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CA3B648-7B37-A6F1-B4B7-8B685D66EAB0}"/>
              </a:ext>
            </a:extLst>
          </p:cNvPr>
          <p:cNvCxnSpPr>
            <a:cxnSpLocks/>
          </p:cNvCxnSpPr>
          <p:nvPr/>
        </p:nvCxnSpPr>
        <p:spPr>
          <a:xfrm flipV="1">
            <a:off x="8200620" y="2729665"/>
            <a:ext cx="1922174" cy="12917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5AF5B7B-103C-5809-F3EE-7E822F2ACEC5}"/>
              </a:ext>
            </a:extLst>
          </p:cNvPr>
          <p:cNvCxnSpPr>
            <a:cxnSpLocks/>
          </p:cNvCxnSpPr>
          <p:nvPr/>
        </p:nvCxnSpPr>
        <p:spPr>
          <a:xfrm flipV="1">
            <a:off x="8155548" y="4051595"/>
            <a:ext cx="1871557" cy="8464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DAF310E-3538-03D7-2841-034104A49DCA}"/>
              </a:ext>
            </a:extLst>
          </p:cNvPr>
          <p:cNvCxnSpPr>
            <a:cxnSpLocks/>
          </p:cNvCxnSpPr>
          <p:nvPr/>
        </p:nvCxnSpPr>
        <p:spPr>
          <a:xfrm flipV="1">
            <a:off x="8129087" y="2131441"/>
            <a:ext cx="2012874" cy="33665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D825229-60F0-3515-7386-75058117CC7B}"/>
              </a:ext>
            </a:extLst>
          </p:cNvPr>
          <p:cNvCxnSpPr>
            <a:cxnSpLocks/>
          </p:cNvCxnSpPr>
          <p:nvPr/>
        </p:nvCxnSpPr>
        <p:spPr>
          <a:xfrm flipV="1">
            <a:off x="8236039" y="4730942"/>
            <a:ext cx="1905922" cy="16054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mp3-output-ttsfree(dot)com - 2023-01-29T085741.753">
            <a:hlinkClick r:id="" action="ppaction://media"/>
            <a:extLst>
              <a:ext uri="{FF2B5EF4-FFF2-40B4-BE49-F238E27FC236}">
                <a16:creationId xmlns:a16="http://schemas.microsoft.com/office/drawing/2014/main" id="{28100824-1A59-818B-C549-C3E7E222C2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25003" y="1246548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9T085912.914">
            <a:hlinkClick r:id="" action="ppaction://media"/>
            <a:extLst>
              <a:ext uri="{FF2B5EF4-FFF2-40B4-BE49-F238E27FC236}">
                <a16:creationId xmlns:a16="http://schemas.microsoft.com/office/drawing/2014/main" id="{81EDD2B8-3E36-01A3-9513-61365E4DD6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25003" y="5784761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9T085903.325">
            <a:hlinkClick r:id="" action="ppaction://media"/>
            <a:extLst>
              <a:ext uri="{FF2B5EF4-FFF2-40B4-BE49-F238E27FC236}">
                <a16:creationId xmlns:a16="http://schemas.microsoft.com/office/drawing/2014/main" id="{D89B31BA-CD61-3037-3049-3F9A9963D3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43957" y="5193221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9T085850.825">
            <a:hlinkClick r:id="" action="ppaction://media"/>
            <a:extLst>
              <a:ext uri="{FF2B5EF4-FFF2-40B4-BE49-F238E27FC236}">
                <a16:creationId xmlns:a16="http://schemas.microsoft.com/office/drawing/2014/main" id="{1CB24FEC-574E-97A8-DFC9-777A034C46C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32382" y="4426603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9T085838.609">
            <a:hlinkClick r:id="" action="ppaction://media"/>
            <a:extLst>
              <a:ext uri="{FF2B5EF4-FFF2-40B4-BE49-F238E27FC236}">
                <a16:creationId xmlns:a16="http://schemas.microsoft.com/office/drawing/2014/main" id="{219AA54A-FCCE-CFA1-062B-86BD2E54F92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25003" y="3899195"/>
            <a:ext cx="304800" cy="304800"/>
          </a:xfrm>
          <a:prstGeom prst="rect">
            <a:avLst/>
          </a:prstGeom>
        </p:spPr>
      </p:pic>
      <p:pic>
        <p:nvPicPr>
          <p:cNvPr id="18" name="mp3-output-ttsfree(dot)com - 2023-01-29T085826.814">
            <a:hlinkClick r:id="" action="ppaction://media"/>
            <a:extLst>
              <a:ext uri="{FF2B5EF4-FFF2-40B4-BE49-F238E27FC236}">
                <a16:creationId xmlns:a16="http://schemas.microsoft.com/office/drawing/2014/main" id="{EDCC4839-6C64-6208-BE4E-E728F2EA53C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16846" y="3212369"/>
            <a:ext cx="304800" cy="304800"/>
          </a:xfrm>
          <a:prstGeom prst="rect">
            <a:avLst/>
          </a:prstGeom>
        </p:spPr>
      </p:pic>
      <p:pic>
        <p:nvPicPr>
          <p:cNvPr id="20" name="mp3-output-ttsfree(dot)com - 2023-01-29T085815.398">
            <a:hlinkClick r:id="" action="ppaction://media"/>
            <a:extLst>
              <a:ext uri="{FF2B5EF4-FFF2-40B4-BE49-F238E27FC236}">
                <a16:creationId xmlns:a16="http://schemas.microsoft.com/office/drawing/2014/main" id="{60FECE43-45A2-6E46-6529-5465DB959F9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25003" y="2562398"/>
            <a:ext cx="304800" cy="304800"/>
          </a:xfrm>
          <a:prstGeom prst="rect">
            <a:avLst/>
          </a:prstGeom>
        </p:spPr>
      </p:pic>
      <p:pic>
        <p:nvPicPr>
          <p:cNvPr id="22" name="mp3-output-ttsfree(dot)com - 2023-01-29T085756.281">
            <a:hlinkClick r:id="" action="ppaction://media"/>
            <a:extLst>
              <a:ext uri="{FF2B5EF4-FFF2-40B4-BE49-F238E27FC236}">
                <a16:creationId xmlns:a16="http://schemas.microsoft.com/office/drawing/2014/main" id="{EA65F744-3DFB-03A2-413B-BDE41EA0D45B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26768" y="1906597"/>
            <a:ext cx="304800" cy="304800"/>
          </a:xfrm>
          <a:prstGeom prst="rect">
            <a:avLst/>
          </a:prstGeom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C40D9E7A-89B5-2379-4FB3-1CEFB4CF11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</p:spTree>
    <p:extLst>
      <p:ext uri="{BB962C8B-B14F-4D97-AF65-F5344CB8AC3E}">
        <p14:creationId xmlns:p14="http://schemas.microsoft.com/office/powerpoint/2010/main" val="136042793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1E2351-933F-B184-BAD6-505D0F77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12" y="520089"/>
            <a:ext cx="5061856" cy="136207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dirty="0"/>
              <a:t>VI. Vocabulaire : </a:t>
            </a:r>
            <a:br>
              <a:rPr lang="fr-FR" dirty="0"/>
            </a:br>
            <a:r>
              <a:rPr lang="fr-FR" b="1" dirty="0"/>
              <a:t>Le caractère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9BD5846-EDDF-29D1-C853-03F5B5831182}"/>
              </a:ext>
            </a:extLst>
          </p:cNvPr>
          <p:cNvSpPr txBox="1"/>
          <p:nvPr/>
        </p:nvSpPr>
        <p:spPr>
          <a:xfrm>
            <a:off x="694111" y="1866229"/>
            <a:ext cx="571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linkClick r:id="rId12"/>
              </a:rPr>
              <a:t>www.wordwall.net/resource/183834</a:t>
            </a:r>
            <a:endParaRPr lang="fr-FR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3A0C249-BB46-C5E8-B9F9-FB8DC8A8DE56}"/>
              </a:ext>
            </a:extLst>
          </p:cNvPr>
          <p:cNvSpPr txBox="1"/>
          <p:nvPr/>
        </p:nvSpPr>
        <p:spPr>
          <a:xfrm>
            <a:off x="691826" y="2339494"/>
            <a:ext cx="3636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fr-FR" dirty="0"/>
              <a:t>u te souviens de combien de mots ?</a:t>
            </a:r>
          </a:p>
        </p:txBody>
      </p:sp>
      <p:pic>
        <p:nvPicPr>
          <p:cNvPr id="11" name="Picture 35" descr="Vocabulaire le caractère (A1) | Cahier de vacances maternelle, Exercices  lecture ce1, Apprendre le français">
            <a:extLst>
              <a:ext uri="{FF2B5EF4-FFF2-40B4-BE49-F238E27FC236}">
                <a16:creationId xmlns:a16="http://schemas.microsoft.com/office/drawing/2014/main" id="{14FAA56E-85DD-1945-1661-B769C803336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1"/>
          <a:stretch/>
        </p:blipFill>
        <p:spPr bwMode="auto">
          <a:xfrm>
            <a:off x="7130143" y="408577"/>
            <a:ext cx="5061857" cy="6449423"/>
          </a:xfrm>
          <a:prstGeom prst="rect">
            <a:avLst/>
          </a:prstGeom>
          <a:noFill/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318040E-A8AA-4875-FCA0-29B13C802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51" y="2921674"/>
            <a:ext cx="1962823" cy="196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onjuguer les verbes ETRE et AVOIR au présent - Tout Fle, tout Flam">
            <a:extLst>
              <a:ext uri="{FF2B5EF4-FFF2-40B4-BE49-F238E27FC236}">
                <a16:creationId xmlns:a16="http://schemas.microsoft.com/office/drawing/2014/main" id="{AFB02433-C86C-6C9B-4BBC-EF624C663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33" y="2738330"/>
            <a:ext cx="1653425" cy="255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Today Remember Sticker by Demic">
            <a:extLst>
              <a:ext uri="{FF2B5EF4-FFF2-40B4-BE49-F238E27FC236}">
                <a16:creationId xmlns:a16="http://schemas.microsoft.com/office/drawing/2014/main" id="{5734F99A-8900-3CC9-B8F4-54845E627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740" y="2992506"/>
            <a:ext cx="1085244" cy="108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0F7679B-8901-8543-53EC-FB6288208875}"/>
              </a:ext>
            </a:extLst>
          </p:cNvPr>
          <p:cNvSpPr txBox="1"/>
          <p:nvPr/>
        </p:nvSpPr>
        <p:spPr>
          <a:xfrm>
            <a:off x="418355" y="5305404"/>
            <a:ext cx="5872811" cy="147732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Trouve une qualité en commun avec un(e) ami(e) et dis pourquoi.</a:t>
            </a:r>
          </a:p>
          <a:p>
            <a:endParaRPr lang="fr-FR" i="1" dirty="0"/>
          </a:p>
          <a:p>
            <a:r>
              <a:rPr lang="fr-FR" i="1" dirty="0"/>
              <a:t>Exemple: Liam et moi, on est timides parce qu’on aime pas parler en public. Lui il est sportif, moi je suis paresseux…</a:t>
            </a:r>
          </a:p>
        </p:txBody>
      </p:sp>
      <p:pic>
        <p:nvPicPr>
          <p:cNvPr id="20" name="mp3-output-ttsfree(dot)com - 2023-01-22T185557.513">
            <a:hlinkClick r:id="" action="ppaction://media"/>
            <a:extLst>
              <a:ext uri="{FF2B5EF4-FFF2-40B4-BE49-F238E27FC236}">
                <a16:creationId xmlns:a16="http://schemas.microsoft.com/office/drawing/2014/main" id="{4BFCB3E5-FD29-7E77-F0C9-5FE83F507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73920" y="1334072"/>
            <a:ext cx="304800" cy="304800"/>
          </a:xfrm>
          <a:prstGeom prst="rect">
            <a:avLst/>
          </a:prstGeom>
        </p:spPr>
      </p:pic>
      <p:pic>
        <p:nvPicPr>
          <p:cNvPr id="21" name="mp3-output-ttsfree(dot)com - 2023-01-22T185650.602">
            <a:hlinkClick r:id="" action="ppaction://media"/>
            <a:extLst>
              <a:ext uri="{FF2B5EF4-FFF2-40B4-BE49-F238E27FC236}">
                <a16:creationId xmlns:a16="http://schemas.microsoft.com/office/drawing/2014/main" id="{15246019-8E4F-7B28-427C-ADF92ECB8B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73920" y="2465177"/>
            <a:ext cx="304800" cy="304800"/>
          </a:xfrm>
          <a:prstGeom prst="rect">
            <a:avLst/>
          </a:prstGeom>
        </p:spPr>
      </p:pic>
      <p:pic>
        <p:nvPicPr>
          <p:cNvPr id="22" name="mp3-output-ttsfree(dot)com - 2023-01-22T185732.807">
            <a:hlinkClick r:id="" action="ppaction://media"/>
            <a:extLst>
              <a:ext uri="{FF2B5EF4-FFF2-40B4-BE49-F238E27FC236}">
                <a16:creationId xmlns:a16="http://schemas.microsoft.com/office/drawing/2014/main" id="{E3C421B4-C35B-D453-3AA7-D8CDA7F5E52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73920" y="3655592"/>
            <a:ext cx="304800" cy="304800"/>
          </a:xfrm>
          <a:prstGeom prst="rect">
            <a:avLst/>
          </a:prstGeom>
        </p:spPr>
      </p:pic>
      <p:pic>
        <p:nvPicPr>
          <p:cNvPr id="23" name="mp3-output-ttsfree(dot)com - 2023-01-22T185824.553">
            <a:hlinkClick r:id="" action="ppaction://media"/>
            <a:extLst>
              <a:ext uri="{FF2B5EF4-FFF2-40B4-BE49-F238E27FC236}">
                <a16:creationId xmlns:a16="http://schemas.microsoft.com/office/drawing/2014/main" id="{EEF3E88A-F385-EE8D-D6F6-F97FECBDBB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79424" y="4727388"/>
            <a:ext cx="304800" cy="304800"/>
          </a:xfrm>
          <a:prstGeom prst="rect">
            <a:avLst/>
          </a:prstGeom>
        </p:spPr>
      </p:pic>
      <p:pic>
        <p:nvPicPr>
          <p:cNvPr id="24" name="mp3-output-ttsfree(dot)com - 2023-01-22T185914.715">
            <a:hlinkClick r:id="" action="ppaction://media"/>
            <a:extLst>
              <a:ext uri="{FF2B5EF4-FFF2-40B4-BE49-F238E27FC236}">
                <a16:creationId xmlns:a16="http://schemas.microsoft.com/office/drawing/2014/main" id="{19785C0C-EB19-209C-9535-06E3EBCADE9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77743" y="5822156"/>
            <a:ext cx="304800" cy="304800"/>
          </a:xfrm>
          <a:prstGeom prst="rect">
            <a:avLst/>
          </a:prstGeom>
        </p:spPr>
      </p:pic>
      <p:pic>
        <p:nvPicPr>
          <p:cNvPr id="18" name="Picture 2" descr="Cat Kitty Sticker by 궁디팡팡 캣페스타">
            <a:extLst>
              <a:ext uri="{FF2B5EF4-FFF2-40B4-BE49-F238E27FC236}">
                <a16:creationId xmlns:a16="http://schemas.microsoft.com/office/drawing/2014/main" id="{6D42D472-151D-0E3B-6BB2-B7A1D18F661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19684" y="3345830"/>
            <a:ext cx="1762621" cy="15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7D4544D-A963-B930-A531-CB68A6AE6E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118470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7" grpId="0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F4F8DD-AC39-61E3-ABE3-88A0B8D5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008" y="422958"/>
            <a:ext cx="4905104" cy="52343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sz="3600" dirty="0"/>
              <a:t>GG : Trouve les mots cachés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DD6BBA-5F00-4EE6-F126-CB22B9058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9018" y="992093"/>
            <a:ext cx="2386149" cy="5348155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bavard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gentil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sportif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triste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méchant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sympa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drôle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paresseux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timide</a:t>
            </a:r>
          </a:p>
          <a:p>
            <a:endParaRPr lang="fr-FR" sz="3600" dirty="0"/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8AC9C6CA-DE05-7F8E-6D77-3E960382D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90" y="672175"/>
            <a:ext cx="6378530" cy="5897996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4495A599-4603-0185-C183-2B4FE8000A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1254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F53BB-EC37-44BA-3AC1-AB6BC1F9D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2074363"/>
            <a:ext cx="2752353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121920" tIns="60960" rIns="121920" bIns="60960" rtlCol="0" anchor="ctr">
            <a:normAutofit/>
          </a:bodyPr>
          <a:lstStyle/>
          <a:p>
            <a:pPr defTabSz="1219170"/>
            <a:r>
              <a:rPr lang="en-US" sz="2667">
                <a:solidFill>
                  <a:srgbClr val="FFFFFF"/>
                </a:solidFill>
              </a:rPr>
              <a:t>I. Starter</a:t>
            </a:r>
          </a:p>
        </p:txBody>
      </p:sp>
      <p:pic>
        <p:nvPicPr>
          <p:cNvPr id="1028" name="Picture 4" descr="Most Recognizable Video Game Characters">
            <a:extLst>
              <a:ext uri="{FF2B5EF4-FFF2-40B4-BE49-F238E27FC236}">
                <a16:creationId xmlns:a16="http://schemas.microsoft.com/office/drawing/2014/main" id="{13EAD766-AC36-9A67-48A6-38C1566168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2514" y="766838"/>
            <a:ext cx="7188199" cy="446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4403B5-5563-DCD8-0400-6E8F9350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0257" y="6356350"/>
            <a:ext cx="560009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 defTabSz="1219170">
                <a:lnSpc>
                  <a:spcPct val="90000"/>
                </a:lnSpc>
                <a:spcAft>
                  <a:spcPts val="800"/>
                </a:spcAft>
              </a:pPr>
              <a:t>4</a:t>
            </a:fld>
            <a:endParaRPr lang="en-US">
              <a:solidFill>
                <a:srgbClr val="89898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BDCA63-6A82-7171-9265-B3114BD4E010}"/>
              </a:ext>
            </a:extLst>
          </p:cNvPr>
          <p:cNvSpPr/>
          <p:nvPr/>
        </p:nvSpPr>
        <p:spPr>
          <a:xfrm>
            <a:off x="3830809" y="2768292"/>
            <a:ext cx="7715025" cy="2090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1AAE8F-AE8D-CBEE-3118-6481F1188131}"/>
              </a:ext>
            </a:extLst>
          </p:cNvPr>
          <p:cNvSpPr/>
          <p:nvPr/>
        </p:nvSpPr>
        <p:spPr>
          <a:xfrm>
            <a:off x="3830808" y="4871083"/>
            <a:ext cx="7715025" cy="4276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4E78E0-7086-A882-261A-3654F244E465}"/>
              </a:ext>
            </a:extLst>
          </p:cNvPr>
          <p:cNvSpPr txBox="1"/>
          <p:nvPr/>
        </p:nvSpPr>
        <p:spPr>
          <a:xfrm>
            <a:off x="3830807" y="5364310"/>
            <a:ext cx="7715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Quel est ton jeu vidéo préféré? </a:t>
            </a:r>
          </a:p>
          <a:p>
            <a:r>
              <a:rPr lang="fr-FR" sz="2400" dirty="0"/>
              <a:t>Comment s’appelle le personnage principal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E81B45C-110B-81FA-7BBE-05821B9985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074954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843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3A555F1-FC98-4B56-9AD2-7932F0724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2 p.65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30EEB3-549D-7DEC-E00B-97FA0FE52B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992" y="1675227"/>
            <a:ext cx="8252016" cy="4394199"/>
          </a:xfrm>
          <a:prstGeom prst="rect">
            <a:avLst/>
          </a:prstGeom>
        </p:spPr>
      </p:pic>
      <p:pic>
        <p:nvPicPr>
          <p:cNvPr id="4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980585AF-D32B-EC38-5C70-FC37B07579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0972" y="356543"/>
            <a:ext cx="1771028" cy="996203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E1C8DF61-6AA5-77D2-838E-689B8DB41F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2041263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4AD943E-892D-A48F-DE68-69206AD59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3 p.66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D43C7D-5F34-B2D0-14BB-FA17CA9B3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3459430"/>
            <a:ext cx="11548872" cy="1934436"/>
          </a:xfrm>
          <a:prstGeom prst="rect">
            <a:avLst/>
          </a:prstGeom>
        </p:spPr>
      </p:pic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44F50DFF-1E2E-CA3D-7B6D-04963476DF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0973" y="383319"/>
            <a:ext cx="1771028" cy="996203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A380869-A4AE-405D-5ABF-34AECFF92F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335374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7A00A8-C653-35B0-19F0-CEC10C060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LE 7 p.68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059B10-6984-7037-91DF-2CEB91127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902" y="2642616"/>
            <a:ext cx="5442691" cy="36057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773A926-2470-F1D7-5119-7E0FD6FCA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96" y="2852418"/>
            <a:ext cx="5614416" cy="3186179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97F477F-0DF1-6FDE-620B-9ED21CEC62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5918" y="374222"/>
            <a:ext cx="1721484" cy="968335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7A91394B-AF2C-6ED6-DFE7-748892D0BD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0922880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964116E-0FA4-CEB4-ECA2-19ACBCE01645}"/>
              </a:ext>
            </a:extLst>
          </p:cNvPr>
          <p:cNvSpPr txBox="1"/>
          <p:nvPr/>
        </p:nvSpPr>
        <p:spPr>
          <a:xfrm>
            <a:off x="470572" y="4622752"/>
            <a:ext cx="61058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https://play.kahoot.it/v2/?quizId=2a4e408e-1fef-40f0-83ec-4f4762b1f968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9D4A7E3-3F03-940E-347F-AB45779513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693124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caractère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286000"/>
            <a:ext cx="4586041" cy="39075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/>
              <a:t>J’adore</a:t>
            </a:r>
            <a:r>
              <a:rPr lang="en-US" sz="2800" dirty="0"/>
              <a:t> Messi, il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généreux</a:t>
            </a:r>
            <a:r>
              <a:rPr lang="en-US" sz="2800" dirty="0"/>
              <a:t> et </a:t>
            </a:r>
            <a:r>
              <a:rPr lang="en-US" sz="2800" dirty="0">
                <a:solidFill>
                  <a:srgbClr val="FF0000"/>
                </a:solidFill>
              </a:rPr>
              <a:t>humble</a:t>
            </a:r>
            <a:r>
              <a:rPr lang="en-US" sz="2800" dirty="0"/>
              <a:t>. </a:t>
            </a:r>
            <a:r>
              <a:rPr lang="en-US" sz="2800" dirty="0" err="1"/>
              <a:t>J’aime</a:t>
            </a:r>
            <a:r>
              <a:rPr lang="en-US" sz="2800" dirty="0"/>
              <a:t> bien Neymar </a:t>
            </a:r>
            <a:r>
              <a:rPr lang="en-US" sz="2800" dirty="0" err="1"/>
              <a:t>parce</a:t>
            </a:r>
            <a:r>
              <a:rPr lang="en-US" sz="2800" dirty="0"/>
              <a:t> </a:t>
            </a:r>
            <a:r>
              <a:rPr lang="en-US" sz="2800" dirty="0" err="1"/>
              <a:t>qu’il</a:t>
            </a:r>
            <a:r>
              <a:rPr lang="en-US" sz="2800" dirty="0"/>
              <a:t>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joyeux</a:t>
            </a:r>
            <a:r>
              <a:rPr lang="en-US" sz="2800" dirty="0"/>
              <a:t>. </a:t>
            </a:r>
            <a:r>
              <a:rPr lang="en-US" sz="2800" dirty="0" err="1"/>
              <a:t>Mbappé</a:t>
            </a:r>
            <a:r>
              <a:rPr lang="en-US" sz="2800" dirty="0"/>
              <a:t> ? Il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intelligent</a:t>
            </a:r>
            <a:r>
              <a:rPr lang="en-US" sz="2800" dirty="0"/>
              <a:t> </a:t>
            </a:r>
            <a:r>
              <a:rPr lang="en-US" sz="2800" dirty="0" err="1"/>
              <a:t>mais</a:t>
            </a:r>
            <a:r>
              <a:rPr lang="en-US" sz="2800" dirty="0"/>
              <a:t> </a:t>
            </a:r>
            <a:r>
              <a:rPr lang="en-US" sz="2800" dirty="0" err="1"/>
              <a:t>parfois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prétentieux</a:t>
            </a:r>
            <a:r>
              <a:rPr lang="en-US" sz="28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2" r="5872"/>
          <a:stretch/>
        </p:blipFill>
        <p:spPr bwMode="auto">
          <a:xfrm>
            <a:off x="5705847" y="544286"/>
            <a:ext cx="6480467" cy="63233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F1187A-BFAA-58FA-AECB-7051D8983BBC}"/>
              </a:ext>
            </a:extLst>
          </p:cNvPr>
          <p:cNvSpPr/>
          <p:nvPr/>
        </p:nvSpPr>
        <p:spPr>
          <a:xfrm>
            <a:off x="3936185" y="2468071"/>
            <a:ext cx="1203628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DC3BBB-601D-08D2-D7F3-FEB2D759066E}"/>
              </a:ext>
            </a:extLst>
          </p:cNvPr>
          <p:cNvSpPr/>
          <p:nvPr/>
        </p:nvSpPr>
        <p:spPr>
          <a:xfrm>
            <a:off x="1669178" y="3121459"/>
            <a:ext cx="941287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FC10E7-EF35-60C9-AF62-CE54DFD38E29}"/>
              </a:ext>
            </a:extLst>
          </p:cNvPr>
          <p:cNvSpPr/>
          <p:nvPr/>
        </p:nvSpPr>
        <p:spPr>
          <a:xfrm>
            <a:off x="855559" y="4408005"/>
            <a:ext cx="813620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79D6A0-E5C0-9B74-FABD-AAC35D9AE409}"/>
              </a:ext>
            </a:extLst>
          </p:cNvPr>
          <p:cNvSpPr/>
          <p:nvPr/>
        </p:nvSpPr>
        <p:spPr>
          <a:xfrm>
            <a:off x="855558" y="5053979"/>
            <a:ext cx="1356699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AA8B66-BB32-63F8-7CF6-4F811A7445BE}"/>
              </a:ext>
            </a:extLst>
          </p:cNvPr>
          <p:cNvSpPr/>
          <p:nvPr/>
        </p:nvSpPr>
        <p:spPr>
          <a:xfrm>
            <a:off x="907176" y="5694551"/>
            <a:ext cx="1526308" cy="493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1A6AFFFC-ACE6-3139-C463-1FBAB68072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6185" y="5753275"/>
            <a:ext cx="1992669" cy="1120877"/>
          </a:xfrm>
          <a:prstGeom prst="rect">
            <a:avLst/>
          </a:prstGeom>
        </p:spPr>
      </p:pic>
      <p:graphicFrame>
        <p:nvGraphicFramePr>
          <p:cNvPr id="12" name="Diagramme 2">
            <a:extLst>
              <a:ext uri="{FF2B5EF4-FFF2-40B4-BE49-F238E27FC236}">
                <a16:creationId xmlns:a16="http://schemas.microsoft.com/office/drawing/2014/main" id="{B11A32B0-2AA0-8058-1B1D-912F2969E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2329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53C973F-857B-9740-E665-727D1B6E65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7E687204-21A3-34E6-37E9-774189F146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5263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7100514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le caractère et la profession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000334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D486FD-5B28-237C-C08E-ED982A541415}"/>
              </a:ext>
            </a:extLst>
          </p:cNvPr>
          <p:cNvSpPr/>
          <p:nvPr/>
        </p:nvSpPr>
        <p:spPr>
          <a:xfrm>
            <a:off x="4599046" y="526348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D1834A-6FB6-7936-C261-6E9DAC326D9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71171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L’accord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féminin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l’adjectif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5745088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3600" dirty="0"/>
              <a:t>Wonder woman </a:t>
            </a:r>
            <a:r>
              <a:rPr lang="en-US" sz="3600" dirty="0" err="1"/>
              <a:t>est</a:t>
            </a:r>
            <a:r>
              <a:rPr lang="en-US" sz="3600" dirty="0"/>
              <a:t> </a:t>
            </a:r>
            <a:r>
              <a:rPr lang="en-US" sz="3600" dirty="0" err="1"/>
              <a:t>une</a:t>
            </a:r>
            <a:r>
              <a:rPr lang="en-US" sz="3600" dirty="0"/>
              <a:t> super </a:t>
            </a:r>
            <a:r>
              <a:rPr lang="en-US" sz="3600" dirty="0" err="1"/>
              <a:t>héros</a:t>
            </a:r>
            <a:r>
              <a:rPr lang="en-US" sz="3600" dirty="0"/>
              <a:t> très </a:t>
            </a:r>
            <a:r>
              <a:rPr lang="en-US" sz="3600" dirty="0">
                <a:solidFill>
                  <a:srgbClr val="FF0000"/>
                </a:solidFill>
              </a:rPr>
              <a:t>forte</a:t>
            </a:r>
            <a:r>
              <a:rPr lang="en-US" sz="3600" dirty="0"/>
              <a:t>, </a:t>
            </a:r>
            <a:r>
              <a:rPr lang="en-US" sz="3600" dirty="0" err="1">
                <a:solidFill>
                  <a:srgbClr val="FF0000"/>
                </a:solidFill>
              </a:rPr>
              <a:t>intelligente</a:t>
            </a:r>
            <a:r>
              <a:rPr lang="en-US" sz="3600" dirty="0"/>
              <a:t> et </a:t>
            </a:r>
            <a:r>
              <a:rPr lang="en-US" sz="3600" dirty="0" err="1">
                <a:solidFill>
                  <a:srgbClr val="FF0000"/>
                </a:solidFill>
              </a:rPr>
              <a:t>courageuse</a:t>
            </a:r>
            <a:r>
              <a:rPr lang="en-US" sz="36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1" t="386" b="-375"/>
          <a:stretch/>
        </p:blipFill>
        <p:spPr bwMode="auto">
          <a:xfrm>
            <a:off x="7022969" y="628697"/>
            <a:ext cx="5098775" cy="622020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7090E1-EE1B-7BBD-343C-E632E100FEB0}"/>
              </a:ext>
            </a:extLst>
          </p:cNvPr>
          <p:cNvSpPr/>
          <p:nvPr/>
        </p:nvSpPr>
        <p:spPr>
          <a:xfrm>
            <a:off x="5382706" y="4014759"/>
            <a:ext cx="754144" cy="499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BD0094-F0BB-BB22-B0B9-023AF8126F12}"/>
              </a:ext>
            </a:extLst>
          </p:cNvPr>
          <p:cNvSpPr/>
          <p:nvPr/>
        </p:nvSpPr>
        <p:spPr>
          <a:xfrm>
            <a:off x="897118" y="4845455"/>
            <a:ext cx="2094402" cy="499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A1DEBF-D1FA-613E-FBA0-35360D87BCD7}"/>
              </a:ext>
            </a:extLst>
          </p:cNvPr>
          <p:cNvSpPr/>
          <p:nvPr/>
        </p:nvSpPr>
        <p:spPr>
          <a:xfrm>
            <a:off x="3629320" y="4845455"/>
            <a:ext cx="1913641" cy="499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6A68741-B8D8-129C-E2E4-C402730FCF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6185" y="5753275"/>
            <a:ext cx="1992669" cy="1120877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7DF2C10B-0E86-6A17-7EEB-C84FC5EE3D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47031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4427608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A7B74B-04B1-2F10-C6F5-12D6E97CE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229"/>
            <a:ext cx="10515600" cy="78145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3200" b="1" dirty="0"/>
              <a:t>VII</a:t>
            </a:r>
            <a:r>
              <a:rPr lang="fr-FR" sz="3200" dirty="0"/>
              <a:t>. </a:t>
            </a:r>
            <a:r>
              <a:rPr lang="fr-FR" sz="3200" b="1" dirty="0"/>
              <a:t>Grammaire</a:t>
            </a:r>
            <a:r>
              <a:rPr lang="fr-FR" sz="3200" dirty="0"/>
              <a:t> : le féminin des adjectifs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2AAA169-34FE-FFC7-5C4D-C87C1E1A31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1678539"/>
              </p:ext>
            </p:extLst>
          </p:nvPr>
        </p:nvGraphicFramePr>
        <p:xfrm>
          <a:off x="838200" y="1500976"/>
          <a:ext cx="10515600" cy="4058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2944">
                  <a:extLst>
                    <a:ext uri="{9D8B030D-6E8A-4147-A177-3AD203B41FA5}">
                      <a16:colId xmlns:a16="http://schemas.microsoft.com/office/drawing/2014/main" val="277749097"/>
                    </a:ext>
                  </a:extLst>
                </a:gridCol>
                <a:gridCol w="1629918">
                  <a:extLst>
                    <a:ext uri="{9D8B030D-6E8A-4147-A177-3AD203B41FA5}">
                      <a16:colId xmlns:a16="http://schemas.microsoft.com/office/drawing/2014/main" val="1070303982"/>
                    </a:ext>
                  </a:extLst>
                </a:gridCol>
                <a:gridCol w="1631903">
                  <a:extLst>
                    <a:ext uri="{9D8B030D-6E8A-4147-A177-3AD203B41FA5}">
                      <a16:colId xmlns:a16="http://schemas.microsoft.com/office/drawing/2014/main" val="521292447"/>
                    </a:ext>
                  </a:extLst>
                </a:gridCol>
                <a:gridCol w="1278964">
                  <a:extLst>
                    <a:ext uri="{9D8B030D-6E8A-4147-A177-3AD203B41FA5}">
                      <a16:colId xmlns:a16="http://schemas.microsoft.com/office/drawing/2014/main" val="623281152"/>
                    </a:ext>
                  </a:extLst>
                </a:gridCol>
                <a:gridCol w="1030380">
                  <a:extLst>
                    <a:ext uri="{9D8B030D-6E8A-4147-A177-3AD203B41FA5}">
                      <a16:colId xmlns:a16="http://schemas.microsoft.com/office/drawing/2014/main" val="3843862233"/>
                    </a:ext>
                  </a:extLst>
                </a:gridCol>
                <a:gridCol w="2037923">
                  <a:extLst>
                    <a:ext uri="{9D8B030D-6E8A-4147-A177-3AD203B41FA5}">
                      <a16:colId xmlns:a16="http://schemas.microsoft.com/office/drawing/2014/main" val="2006421663"/>
                    </a:ext>
                  </a:extLst>
                </a:gridCol>
                <a:gridCol w="1663568">
                  <a:extLst>
                    <a:ext uri="{9D8B030D-6E8A-4147-A177-3AD203B41FA5}">
                      <a16:colId xmlns:a16="http://schemas.microsoft.com/office/drawing/2014/main" val="2470889294"/>
                    </a:ext>
                  </a:extLst>
                </a:gridCol>
              </a:tblGrid>
              <a:tr h="6635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u="sng" dirty="0">
                          <a:effectLst/>
                        </a:rPr>
                        <a:t>Règle générale </a:t>
                      </a:r>
                      <a:r>
                        <a:rPr lang="fr-FR" sz="2000" dirty="0">
                          <a:effectLst/>
                        </a:rPr>
                        <a:t>de l’adjectif féminin 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 err="1">
                          <a:effectLst/>
                        </a:rPr>
                        <a:t>Masc</a:t>
                      </a:r>
                      <a:r>
                        <a:rPr lang="fr-FR" sz="2000" dirty="0">
                          <a:effectLst/>
                        </a:rPr>
                        <a:t> +  « 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000" dirty="0">
                          <a:effectLst/>
                        </a:rPr>
                        <a:t> »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-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</a:t>
                      </a:r>
                      <a:r>
                        <a:rPr lang="fr-FR" sz="2000" dirty="0">
                          <a:effectLst/>
                        </a:rPr>
                        <a:t>/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-e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(masculin terminant par « 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</a:t>
                      </a:r>
                      <a:r>
                        <a:rPr lang="fr-FR" sz="2000" dirty="0">
                          <a:effectLst/>
                        </a:rPr>
                        <a:t> »)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-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x</a:t>
                      </a:r>
                      <a:r>
                        <a:rPr lang="fr-FR" sz="2000" dirty="0">
                          <a:effectLst/>
                        </a:rPr>
                        <a:t> / -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se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-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f</a:t>
                      </a:r>
                      <a:r>
                        <a:rPr lang="fr-FR" sz="2000" dirty="0">
                          <a:effectLst/>
                        </a:rPr>
                        <a:t> / -</a:t>
                      </a:r>
                      <a:r>
                        <a:rPr lang="fr-FR" sz="2000" dirty="0" err="1">
                          <a:solidFill>
                            <a:srgbClr val="FF0000"/>
                          </a:solidFill>
                          <a:effectLst/>
                        </a:rPr>
                        <a:t>ve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-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n</a:t>
                      </a:r>
                      <a:r>
                        <a:rPr lang="fr-FR" sz="2000" dirty="0">
                          <a:effectLst/>
                        </a:rPr>
                        <a:t>/-</a:t>
                      </a:r>
                      <a:r>
                        <a:rPr lang="fr-FR" sz="2000" dirty="0" err="1">
                          <a:solidFill>
                            <a:srgbClr val="00B050"/>
                          </a:solidFill>
                          <a:effectLst/>
                        </a:rPr>
                        <a:t>n</a:t>
                      </a:r>
                      <a:r>
                        <a:rPr lang="fr-FR" sz="2000" dirty="0" err="1">
                          <a:solidFill>
                            <a:srgbClr val="FFFF00"/>
                          </a:solidFill>
                          <a:effectLst/>
                        </a:rPr>
                        <a:t>n</a:t>
                      </a:r>
                      <a:r>
                        <a:rPr lang="fr-FR" sz="2000" dirty="0" err="1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-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r>
                        <a:rPr lang="fr-FR" sz="2000" dirty="0">
                          <a:effectLst/>
                        </a:rPr>
                        <a:t>/-</a:t>
                      </a:r>
                      <a:r>
                        <a:rPr lang="fr-FR" sz="2000" dirty="0" err="1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r>
                        <a:rPr lang="fr-FR" sz="2000" dirty="0" err="1">
                          <a:solidFill>
                            <a:srgbClr val="FFFF00"/>
                          </a:solidFill>
                          <a:effectLst/>
                        </a:rPr>
                        <a:t>s</a:t>
                      </a:r>
                      <a:r>
                        <a:rPr lang="fr-FR" sz="2000" dirty="0" err="1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(</a:t>
                      </a:r>
                      <a:r>
                        <a:rPr lang="fr-FR" sz="1800" dirty="0">
                          <a:solidFill>
                            <a:srgbClr val="FFFF00"/>
                          </a:solidFill>
                          <a:effectLst/>
                        </a:rPr>
                        <a:t>double consonne</a:t>
                      </a:r>
                      <a:r>
                        <a:rPr lang="fr-FR" sz="1800" dirty="0">
                          <a:effectLst/>
                        </a:rPr>
                        <a:t>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-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er</a:t>
                      </a:r>
                      <a:r>
                        <a:rPr lang="fr-FR" sz="2000" dirty="0">
                          <a:effectLst/>
                        </a:rPr>
                        <a:t>/-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ère</a:t>
                      </a:r>
                      <a:endParaRPr lang="fr-FR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-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et</a:t>
                      </a:r>
                      <a:r>
                        <a:rPr lang="fr-FR" sz="2000" dirty="0">
                          <a:effectLst/>
                        </a:rPr>
                        <a:t>/-</a:t>
                      </a:r>
                      <a:r>
                        <a:rPr lang="fr-FR" sz="2000" dirty="0" err="1">
                          <a:solidFill>
                            <a:srgbClr val="FF0000"/>
                          </a:solidFill>
                          <a:effectLst/>
                        </a:rPr>
                        <a:t>ète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1681015"/>
                  </a:ext>
                </a:extLst>
              </a:tr>
              <a:tr h="3359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Masculin singulier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bavard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timid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sérieu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x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acti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f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bo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n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premi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er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6329553"/>
                  </a:ext>
                </a:extLst>
              </a:tr>
              <a:tr h="3359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Féminin singulier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bavard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timid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sérieu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se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acti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ve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bo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n</a:t>
                      </a:r>
                      <a:r>
                        <a:rPr lang="fr-FR" sz="2000" dirty="0">
                          <a:solidFill>
                            <a:srgbClr val="FFFF00"/>
                          </a:solidFill>
                          <a:effectLst/>
                        </a:rPr>
                        <a:t>n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premi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ère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4739497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Autres exemples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réfléchi, concentré, impatient, ...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sociabl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</a:t>
                      </a:r>
                      <a:r>
                        <a:rPr lang="fr-FR" sz="2000" dirty="0">
                          <a:effectLst/>
                        </a:rPr>
                        <a:t>, sympathiqu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</a:t>
                      </a:r>
                      <a:r>
                        <a:rPr lang="fr-FR" sz="2000" dirty="0">
                          <a:effectLst/>
                        </a:rPr>
                        <a:t>, calm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paresseu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x</a:t>
                      </a:r>
                      <a:r>
                        <a:rPr lang="fr-FR" sz="2000" dirty="0">
                          <a:effectLst/>
                        </a:rPr>
                        <a:t>, curieu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x</a:t>
                      </a:r>
                      <a:r>
                        <a:rPr lang="fr-FR" sz="2000" dirty="0">
                          <a:effectLst/>
                        </a:rPr>
                        <a:t>, joyeu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x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sporti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f</a:t>
                      </a:r>
                      <a:r>
                        <a:rPr lang="fr-FR" sz="2000" dirty="0">
                          <a:effectLst/>
                        </a:rPr>
                        <a:t>, vi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f</a:t>
                      </a:r>
                      <a:r>
                        <a:rPr lang="fr-FR" sz="2000" dirty="0">
                          <a:effectLst/>
                        </a:rPr>
                        <a:t>, neu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f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migno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n</a:t>
                      </a:r>
                      <a:r>
                        <a:rPr lang="fr-FR" sz="2000" dirty="0">
                          <a:effectLst/>
                        </a:rPr>
                        <a:t>, genti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l</a:t>
                      </a:r>
                      <a:r>
                        <a:rPr lang="fr-FR" sz="2000" dirty="0">
                          <a:effectLst/>
                        </a:rPr>
                        <a:t>, gro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fi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er</a:t>
                      </a:r>
                      <a:r>
                        <a:rPr lang="fr-FR" sz="2000" dirty="0">
                          <a:effectLst/>
                        </a:rPr>
                        <a:t>, discr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et</a:t>
                      </a:r>
                      <a:r>
                        <a:rPr lang="fr-FR" sz="2000" dirty="0">
                          <a:effectLst/>
                        </a:rPr>
                        <a:t>, inqui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et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2594454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D58B2D4-55AF-8850-B48B-090D1EA4A630}"/>
              </a:ext>
            </a:extLst>
          </p:cNvPr>
          <p:cNvSpPr/>
          <p:nvPr/>
        </p:nvSpPr>
        <p:spPr>
          <a:xfrm>
            <a:off x="3986306" y="3890682"/>
            <a:ext cx="902447" cy="340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2AD978-7891-0F12-C26C-5DDBDE70C2F8}"/>
              </a:ext>
            </a:extLst>
          </p:cNvPr>
          <p:cNvSpPr/>
          <p:nvPr/>
        </p:nvSpPr>
        <p:spPr>
          <a:xfrm>
            <a:off x="5528237" y="3882698"/>
            <a:ext cx="902447" cy="340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066047-5EA5-328B-EC9A-5F56208041F9}"/>
              </a:ext>
            </a:extLst>
          </p:cNvPr>
          <p:cNvSpPr/>
          <p:nvPr/>
        </p:nvSpPr>
        <p:spPr>
          <a:xfrm>
            <a:off x="6663764" y="3890682"/>
            <a:ext cx="902447" cy="340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3D0FB5-5FCE-3190-C7B0-30D0DF9F343C}"/>
              </a:ext>
            </a:extLst>
          </p:cNvPr>
          <p:cNvSpPr/>
          <p:nvPr/>
        </p:nvSpPr>
        <p:spPr>
          <a:xfrm>
            <a:off x="8205695" y="3882697"/>
            <a:ext cx="902447" cy="340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D68378-375B-2CD1-F733-9B6F9953474E}"/>
              </a:ext>
            </a:extLst>
          </p:cNvPr>
          <p:cNvSpPr/>
          <p:nvPr/>
        </p:nvSpPr>
        <p:spPr>
          <a:xfrm>
            <a:off x="10016564" y="3890682"/>
            <a:ext cx="1081742" cy="340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Picture 2" descr="Cat Kitty Sticker by 궁디팡팡 캣페스타">
            <a:extLst>
              <a:ext uri="{FF2B5EF4-FFF2-40B4-BE49-F238E27FC236}">
                <a16:creationId xmlns:a16="http://schemas.microsoft.com/office/drawing/2014/main" id="{AC7E4265-0550-400E-D0BA-8C5BC31AE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949" y="5163633"/>
            <a:ext cx="1310196" cy="15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544E03-C552-9D73-1496-350B4B16047E}"/>
              </a:ext>
            </a:extLst>
          </p:cNvPr>
          <p:cNvSpPr txBox="1"/>
          <p:nvPr/>
        </p:nvSpPr>
        <p:spPr>
          <a:xfrm>
            <a:off x="3736259" y="5639199"/>
            <a:ext cx="4358147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b="1" dirty="0"/>
              <a:t>Exceptions</a:t>
            </a:r>
            <a:r>
              <a:rPr lang="fr-FR" sz="2000" dirty="0"/>
              <a:t> : beau / belle ; vieux / vieille</a:t>
            </a:r>
          </a:p>
        </p:txBody>
      </p:sp>
      <p:pic>
        <p:nvPicPr>
          <p:cNvPr id="1026" name="Picture 2" descr="Attention Warning Sticker by Redmatters">
            <a:extLst>
              <a:ext uri="{FF2B5EF4-FFF2-40B4-BE49-F238E27FC236}">
                <a16:creationId xmlns:a16="http://schemas.microsoft.com/office/drawing/2014/main" id="{11862F6B-3DA6-E817-A8A3-C6F145C4F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451" y="5228116"/>
            <a:ext cx="1060655" cy="106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AAEB993-AF05-07C6-4E10-CF2CF46E18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3041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9234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DEFB05-9BD6-079F-0475-3126CE17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LE 5,6 p.68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04A3786-E0EB-059F-780D-3A5121EBF6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279" y="1918263"/>
            <a:ext cx="3783282" cy="45979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E20B24-DD1D-401F-A6C0-56922346C8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1401" y="2079419"/>
            <a:ext cx="3691112" cy="4447123"/>
          </a:xfrm>
          <a:prstGeom prst="rect">
            <a:avLst/>
          </a:prstGeom>
        </p:spPr>
      </p:pic>
      <p:pic>
        <p:nvPicPr>
          <p:cNvPr id="8" name="EXPLORE_1_LE_PISTE096">
            <a:hlinkClick r:id="" action="ppaction://media"/>
            <a:extLst>
              <a:ext uri="{FF2B5EF4-FFF2-40B4-BE49-F238E27FC236}">
                <a16:creationId xmlns:a16="http://schemas.microsoft.com/office/drawing/2014/main" id="{2768BF39-779A-41FF-1F62-6DA85D4658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51398" y="2391255"/>
            <a:ext cx="667405" cy="66740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D38D0AF-0A5E-E972-5877-DCDF36D40D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9840" y="1928621"/>
            <a:ext cx="3890550" cy="4597921"/>
          </a:xfrm>
          <a:prstGeom prst="rect">
            <a:avLst/>
          </a:prstGeom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AFB5ED6-970D-3FD5-3B10-9ED42E8CE33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69129" y="382333"/>
            <a:ext cx="2122869" cy="1194114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A8666BD-7331-7ECD-755E-6E8915A7CF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3041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94644542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DDDEB6E5-4282-14F3-6B15-D9439F5AAF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82688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5590E8-54A0-1643-4532-35615B51FEB4}"/>
              </a:ext>
            </a:extLst>
          </p:cNvPr>
          <p:cNvSpPr txBox="1"/>
          <p:nvPr/>
        </p:nvSpPr>
        <p:spPr>
          <a:xfrm>
            <a:off x="477981" y="4622752"/>
            <a:ext cx="60947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https://play.kahoot.it/v2/?quizId=2a4e408e-1fef-40f0-83ec-4f4762b1f968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9472F76F-B867-64E9-8A1A-81B5EC5281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3041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47950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L’accord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féminin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l’adjectif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5745088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3600" dirty="0"/>
              <a:t>Wonder woman </a:t>
            </a:r>
            <a:r>
              <a:rPr lang="en-US" sz="3600" dirty="0" err="1"/>
              <a:t>est</a:t>
            </a:r>
            <a:r>
              <a:rPr lang="en-US" sz="3600" dirty="0"/>
              <a:t> </a:t>
            </a:r>
            <a:r>
              <a:rPr lang="en-US" sz="3600" dirty="0" err="1"/>
              <a:t>une</a:t>
            </a:r>
            <a:r>
              <a:rPr lang="en-US" sz="3600" dirty="0"/>
              <a:t> super </a:t>
            </a:r>
            <a:r>
              <a:rPr lang="en-US" sz="3600" dirty="0" err="1"/>
              <a:t>héros</a:t>
            </a:r>
            <a:r>
              <a:rPr lang="en-US" sz="3600" dirty="0"/>
              <a:t> très </a:t>
            </a:r>
            <a:r>
              <a:rPr lang="en-US" sz="3600" dirty="0">
                <a:solidFill>
                  <a:srgbClr val="FF0000"/>
                </a:solidFill>
              </a:rPr>
              <a:t>forte</a:t>
            </a:r>
            <a:r>
              <a:rPr lang="en-US" sz="3600" dirty="0"/>
              <a:t>, </a:t>
            </a:r>
            <a:r>
              <a:rPr lang="en-US" sz="3600" dirty="0" err="1">
                <a:solidFill>
                  <a:srgbClr val="FF0000"/>
                </a:solidFill>
              </a:rPr>
              <a:t>intelligente</a:t>
            </a:r>
            <a:r>
              <a:rPr lang="en-US" sz="3600" dirty="0"/>
              <a:t> et </a:t>
            </a:r>
            <a:r>
              <a:rPr lang="en-US" sz="3600" dirty="0" err="1">
                <a:solidFill>
                  <a:srgbClr val="FF0000"/>
                </a:solidFill>
              </a:rPr>
              <a:t>courageuse</a:t>
            </a:r>
            <a:r>
              <a:rPr lang="en-US" sz="36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1" t="386" b="-375"/>
          <a:stretch/>
        </p:blipFill>
        <p:spPr bwMode="auto">
          <a:xfrm>
            <a:off x="7022969" y="628697"/>
            <a:ext cx="5098775" cy="622020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7090E1-EE1B-7BBD-343C-E632E100FEB0}"/>
              </a:ext>
            </a:extLst>
          </p:cNvPr>
          <p:cNvSpPr/>
          <p:nvPr/>
        </p:nvSpPr>
        <p:spPr>
          <a:xfrm>
            <a:off x="5382706" y="4014759"/>
            <a:ext cx="754144" cy="499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BD0094-F0BB-BB22-B0B9-023AF8126F12}"/>
              </a:ext>
            </a:extLst>
          </p:cNvPr>
          <p:cNvSpPr/>
          <p:nvPr/>
        </p:nvSpPr>
        <p:spPr>
          <a:xfrm>
            <a:off x="897118" y="4845455"/>
            <a:ext cx="2094402" cy="499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A1DEBF-D1FA-613E-FBA0-35360D87BCD7}"/>
              </a:ext>
            </a:extLst>
          </p:cNvPr>
          <p:cNvSpPr/>
          <p:nvPr/>
        </p:nvSpPr>
        <p:spPr>
          <a:xfrm>
            <a:off x="3629320" y="4845455"/>
            <a:ext cx="1913641" cy="499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D5471479-650B-9E23-92F0-4568417849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6185" y="5753275"/>
            <a:ext cx="1992669" cy="1120877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359DA61D-8535-60A2-7A8B-587EB7BEDB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3041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6131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653935E-BDFF-776C-7DF1-F2B8D1C962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CF1E0D0D-05FC-586A-C8C5-4A8DD5E9C5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3041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913794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BFA1CA0-761A-BF73-584B-C00AE2C39FF9}"/>
              </a:ext>
            </a:extLst>
          </p:cNvPr>
          <p:cNvSpPr txBox="1"/>
          <p:nvPr/>
        </p:nvSpPr>
        <p:spPr>
          <a:xfrm>
            <a:off x="4033683" y="820923"/>
            <a:ext cx="642292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0000"/>
                </a:solidFill>
              </a:rPr>
              <a:t>Le masculin et féminin des adjectifs</a:t>
            </a:r>
          </a:p>
          <a:p>
            <a:endParaRPr lang="fr-FR" dirty="0"/>
          </a:p>
          <a:p>
            <a:pPr marL="342900" indent="-342900">
              <a:buAutoNum type="arabicPeriod"/>
            </a:pPr>
            <a:r>
              <a:rPr lang="fr-FR" dirty="0"/>
              <a:t>Écoute et dis si l’adjectif est masculin ou féminin ou les 2.</a:t>
            </a:r>
          </a:p>
          <a:p>
            <a:pPr marL="342900" indent="-342900">
              <a:buAutoNum type="arabicPeriod"/>
            </a:pPr>
            <a:r>
              <a:rPr lang="fr-FR" dirty="0"/>
              <a:t>Répète les adjectifs en faisant attention au masculin et féminin.</a:t>
            </a:r>
          </a:p>
        </p:txBody>
      </p:sp>
      <p:pic>
        <p:nvPicPr>
          <p:cNvPr id="6" name="Picture 35" descr="Vocabulaire le caractère (A1) | Cahier de vacances maternelle, Exercices  lecture ce1, Apprendre le français">
            <a:extLst>
              <a:ext uri="{FF2B5EF4-FFF2-40B4-BE49-F238E27FC236}">
                <a16:creationId xmlns:a16="http://schemas.microsoft.com/office/drawing/2014/main" id="{6FC06E43-6E31-E57E-2DF6-AFDC143543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1"/>
          <a:stretch/>
        </p:blipFill>
        <p:spPr bwMode="auto">
          <a:xfrm>
            <a:off x="6087190" y="2241829"/>
            <a:ext cx="3166173" cy="4034091"/>
          </a:xfrm>
          <a:prstGeom prst="rect">
            <a:avLst/>
          </a:prstGeom>
          <a:noFill/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347AC1D-CD94-0889-15E4-E39C625086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319540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5BAEEFD8-F6A1-CAE1-DCBE-C911B452A8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223441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Pick a job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Describe his/her personality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Draw a poster</a:t>
            </a:r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en-US" sz="2133" dirty="0"/>
              <a:t>Elle </a:t>
            </a:r>
            <a:r>
              <a:rPr lang="en-US" sz="2133" dirty="0" err="1"/>
              <a:t>est</a:t>
            </a:r>
            <a:r>
              <a:rPr lang="en-US" sz="2133" dirty="0"/>
              <a:t> active.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>
                <a:solidFill>
                  <a:schemeClr val="tx1"/>
                </a:solidFill>
              </a:rPr>
              <a:t>créer </a:t>
            </a:r>
            <a:r>
              <a:rPr lang="fr-FR" sz="2800" dirty="0">
                <a:solidFill>
                  <a:schemeClr val="tx1"/>
                </a:solidFill>
              </a:rPr>
              <a:t>un poster d’un super héros du quotidien</a:t>
            </a:r>
            <a:r>
              <a:rPr lang="fr-FR" sz="3200" dirty="0">
                <a:solidFill>
                  <a:schemeClr val="tx1"/>
                </a:solidFill>
              </a:rPr>
              <a:t>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C905A0F-CAB0-4462-72A7-1A31606167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307" y="1321245"/>
            <a:ext cx="5056769" cy="1335392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62ED5DE-4C7C-0846-D522-2E79F87D85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644999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22817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jobs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the tonic </a:t>
            </a:r>
            <a:r>
              <a:rPr lang="fr-FR" sz="3200" b="1" dirty="0" err="1">
                <a:ea typeface="UD Digi Kyokasho NK-R" panose="02020400000000000000" pitchFamily="18" charset="-128"/>
              </a:rPr>
              <a:t>pronouns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Telling</a:t>
            </a:r>
            <a:r>
              <a:rPr lang="fr-FR" sz="3200" b="1" dirty="0">
                <a:ea typeface="UD Digi Kyokasho NK-R" panose="02020400000000000000" pitchFamily="18" charset="-128"/>
              </a:rPr>
              <a:t> the </a:t>
            </a:r>
            <a:r>
              <a:rPr lang="fr-FR" sz="3200" b="1" dirty="0" err="1">
                <a:ea typeface="UD Digi Kyokasho NK-R" panose="02020400000000000000" pitchFamily="18" charset="-128"/>
              </a:rPr>
              <a:t>personality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le caractère et la profession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262791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501477C-A044-3A85-280B-2DDB3CA8B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82688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61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983" y="55739"/>
            <a:ext cx="4798423" cy="676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6883143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A98E108-A491-C7C0-A7FF-ECC634B243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82688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4104469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9A8E3BC-5C4D-87D4-81E4-2C7DAE3AB9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82688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7" y="689866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4951535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200" dirty="0"/>
              <a:t>Bart </a:t>
            </a:r>
            <a:r>
              <a:rPr lang="fr-FR" sz="2200" dirty="0" err="1"/>
              <a:t>Simpsons</a:t>
            </a:r>
            <a:r>
              <a:rPr lang="fr-FR" sz="2200" dirty="0"/>
              <a:t> est </a:t>
            </a:r>
            <a:r>
              <a:rPr lang="fr-FR" sz="2200" dirty="0">
                <a:solidFill>
                  <a:srgbClr val="FF0000"/>
                </a:solidFill>
              </a:rPr>
              <a:t>étudiant</a:t>
            </a:r>
            <a:r>
              <a:rPr lang="fr-FR" sz="2200" dirty="0"/>
              <a:t> au </a:t>
            </a:r>
            <a:r>
              <a:rPr lang="fr-FR" sz="2200" dirty="0">
                <a:solidFill>
                  <a:srgbClr val="FF0000"/>
                </a:solidFill>
              </a:rPr>
              <a:t>collège </a:t>
            </a:r>
            <a:r>
              <a:rPr lang="fr-FR" sz="2200" dirty="0"/>
              <a:t>de Springfield. Il est dans un </a:t>
            </a:r>
            <a:r>
              <a:rPr lang="fr-FR" sz="2200" dirty="0">
                <a:solidFill>
                  <a:srgbClr val="FF0000"/>
                </a:solidFill>
              </a:rPr>
              <a:t>cours</a:t>
            </a:r>
            <a:r>
              <a:rPr lang="fr-FR" sz="2200" dirty="0"/>
              <a:t> de SVT (</a:t>
            </a:r>
            <a:r>
              <a:rPr lang="fr-FR" sz="2200" dirty="0">
                <a:solidFill>
                  <a:srgbClr val="FF0000"/>
                </a:solidFill>
              </a:rPr>
              <a:t>Sciences de la vie et de la Terre</a:t>
            </a:r>
            <a:r>
              <a:rPr lang="fr-FR" sz="2200" dirty="0"/>
              <a:t>). Il est mauvais dans toutes les </a:t>
            </a:r>
            <a:r>
              <a:rPr lang="fr-FR" sz="2200" dirty="0">
                <a:solidFill>
                  <a:srgbClr val="FF0000"/>
                </a:solidFill>
              </a:rPr>
              <a:t>matières</a:t>
            </a:r>
            <a:r>
              <a:rPr lang="fr-FR" sz="2200" dirty="0"/>
              <a:t> scolaires.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F66D217-32BE-0FEB-1629-97DDE6E49D3D}"/>
              </a:ext>
            </a:extLst>
          </p:cNvPr>
          <p:cNvSpPr/>
          <p:nvPr/>
        </p:nvSpPr>
        <p:spPr>
          <a:xfrm>
            <a:off x="2440563" y="2053122"/>
            <a:ext cx="105307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7C936-FFE1-B874-A852-3CE33CFD2889}"/>
              </a:ext>
            </a:extLst>
          </p:cNvPr>
          <p:cNvSpPr/>
          <p:nvPr/>
        </p:nvSpPr>
        <p:spPr>
          <a:xfrm>
            <a:off x="3907900" y="2114686"/>
            <a:ext cx="80717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Bart simpson season 15 GIF on GIFER - by Bandilsa">
            <a:extLst>
              <a:ext uri="{FF2B5EF4-FFF2-40B4-BE49-F238E27FC236}">
                <a16:creationId xmlns:a16="http://schemas.microsoft.com/office/drawing/2014/main" id="{9D741D64-AC19-1A28-E672-50E78A480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17" y="1704974"/>
            <a:ext cx="6011396" cy="453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1DF339-6AD3-ABAA-EDF7-A2DE987A8679}"/>
              </a:ext>
            </a:extLst>
          </p:cNvPr>
          <p:cNvSpPr/>
          <p:nvPr/>
        </p:nvSpPr>
        <p:spPr>
          <a:xfrm>
            <a:off x="3435985" y="2751990"/>
            <a:ext cx="80717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E932A5-F17C-84BB-53FC-BC4F83E6E73C}"/>
              </a:ext>
            </a:extLst>
          </p:cNvPr>
          <p:cNvSpPr/>
          <p:nvPr/>
        </p:nvSpPr>
        <p:spPr>
          <a:xfrm>
            <a:off x="4028769" y="4128953"/>
            <a:ext cx="1154976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359E68-A9D3-18E0-4C37-443210E6B983}"/>
              </a:ext>
            </a:extLst>
          </p:cNvPr>
          <p:cNvSpPr/>
          <p:nvPr/>
        </p:nvSpPr>
        <p:spPr>
          <a:xfrm>
            <a:off x="403785" y="3429000"/>
            <a:ext cx="3839373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C4A81632-30D7-71C1-BF52-C69B3E90AA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4361D7AF-1EAF-4BF9-D8F4-40DE85D9DB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82688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0401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8" grpId="0" animBg="1"/>
      <p:bldP spid="19" grpId="0" animBg="1"/>
      <p:bldP spid="6" grpId="0" animBg="1"/>
      <p:bldP spid="7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10105</TotalTime>
  <Words>4146</Words>
  <Application>Microsoft Office PowerPoint</Application>
  <PresentationFormat>Widescreen</PresentationFormat>
  <Paragraphs>871</Paragraphs>
  <Slides>63</Slides>
  <Notes>15</Notes>
  <HiddenSlides>0</HiddenSlides>
  <MMClips>37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63</vt:i4>
      </vt:variant>
    </vt:vector>
  </HeadingPairs>
  <TitlesOfParts>
    <vt:vector size="74" baseType="lpstr">
      <vt:lpstr>UD Digi Kyokasho NK-R</vt:lpstr>
      <vt:lpstr>Arial</vt:lpstr>
      <vt:lpstr>Calibri</vt:lpstr>
      <vt:lpstr>Calibri Light</vt:lpstr>
      <vt:lpstr>Roboto</vt:lpstr>
      <vt:lpstr>Office Theme</vt:lpstr>
      <vt:lpstr>Office Theme</vt:lpstr>
      <vt:lpstr>Thème Office</vt:lpstr>
      <vt:lpstr>Thème Office</vt:lpstr>
      <vt:lpstr>1_Thème Office</vt:lpstr>
      <vt:lpstr>Thème Office</vt:lpstr>
      <vt:lpstr>Fans de super-héros</vt:lpstr>
      <vt:lpstr>PowerPoint Presentation</vt:lpstr>
      <vt:lpstr>Progress check Start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(doc 1)</vt:lpstr>
      <vt:lpstr>Compréhension détaillée</vt:lpstr>
      <vt:lpstr>Transcription</vt:lpstr>
      <vt:lpstr>À la fin de la leçon…</vt:lpstr>
      <vt:lpstr>Passons au point de vocabulaire :  Les professions</vt:lpstr>
      <vt:lpstr>III. Vocabulaire :  Les professions</vt:lpstr>
      <vt:lpstr>PowerPoint Presentation</vt:lpstr>
      <vt:lpstr>PowerPoint Presentation</vt:lpstr>
      <vt:lpstr>LE 1 p.64</vt:lpstr>
      <vt:lpstr>Online activity</vt:lpstr>
      <vt:lpstr>Passons au point de vocabulaire :  Les professions</vt:lpstr>
      <vt:lpstr>Learning review</vt:lpstr>
      <vt:lpstr>À la fin de la leçon…</vt:lpstr>
      <vt:lpstr>PowerPoint Presentation</vt:lpstr>
      <vt:lpstr>PowerPoint Presentation</vt:lpstr>
      <vt:lpstr>IV. Grammaire : Les pronoms toniques</vt:lpstr>
      <vt:lpstr>PowerPoint Presentation</vt:lpstr>
      <vt:lpstr>LE 3,4 p.67</vt:lpstr>
      <vt:lpstr>Online activity</vt:lpstr>
      <vt:lpstr>PowerPoint Presentation</vt:lpstr>
      <vt:lpstr>Learning review</vt:lpstr>
      <vt:lpstr>V. Compréhension de texte (doc 2)</vt:lpstr>
      <vt:lpstr>Compréhension détaillée 2</vt:lpstr>
      <vt:lpstr>À la fin de la leçon…</vt:lpstr>
      <vt:lpstr>PowerPoint Presentation</vt:lpstr>
      <vt:lpstr>VI. Vocabulaire : le caractère</vt:lpstr>
      <vt:lpstr>Rappel :  Le caractère</vt:lpstr>
      <vt:lpstr>VI. Vocabulaire :  Le caractère</vt:lpstr>
      <vt:lpstr>GG : Trouve les mots cachés </vt:lpstr>
      <vt:lpstr>LE 2 p.65</vt:lpstr>
      <vt:lpstr>LE 3 p.66</vt:lpstr>
      <vt:lpstr>LE 7 p.68</vt:lpstr>
      <vt:lpstr>Online activity</vt:lpstr>
      <vt:lpstr>PowerPoint Presentation</vt:lpstr>
      <vt:lpstr>Learning review</vt:lpstr>
      <vt:lpstr>À la fin de la leçon…</vt:lpstr>
      <vt:lpstr>PowerPoint Presentation</vt:lpstr>
      <vt:lpstr>VII. Grammaire : le féminin des adjectifs</vt:lpstr>
      <vt:lpstr>LE 5,6 p.68</vt:lpstr>
      <vt:lpstr>Online activity</vt:lpstr>
      <vt:lpstr>PowerPoint Presentation</vt:lpstr>
      <vt:lpstr>Learning review</vt:lpstr>
      <vt:lpstr>VIII. Phonétique</vt:lpstr>
      <vt:lpstr>Practice your pronunciation !</vt:lpstr>
      <vt:lpstr>IX.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174</cp:revision>
  <dcterms:created xsi:type="dcterms:W3CDTF">2023-01-09T10:56:41Z</dcterms:created>
  <dcterms:modified xsi:type="dcterms:W3CDTF">2024-01-06T02:36:00Z</dcterms:modified>
</cp:coreProperties>
</file>