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7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8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9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10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11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12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notesSlides/notesSlide13.xml" ContentType="application/vnd.openxmlformats-officedocument.presentationml.notesSlide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notesSlides/notesSlide14.xml" ContentType="application/vnd.openxmlformats-officedocument.presentationml.notesSlide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notesSlides/notesSlide15.xml" ContentType="application/vnd.openxmlformats-officedocument.presentationml.notesSlide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16.xml" ContentType="application/vnd.openxmlformats-officedocument.presentationml.notesSlide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74"/>
  </p:notesMasterIdLst>
  <p:sldIdLst>
    <p:sldId id="256" r:id="rId7"/>
    <p:sldId id="272" r:id="rId8"/>
    <p:sldId id="314" r:id="rId9"/>
    <p:sldId id="1751" r:id="rId10"/>
    <p:sldId id="1752" r:id="rId11"/>
    <p:sldId id="276" r:id="rId12"/>
    <p:sldId id="346" r:id="rId13"/>
    <p:sldId id="277" r:id="rId14"/>
    <p:sldId id="260" r:id="rId15"/>
    <p:sldId id="1784" r:id="rId16"/>
    <p:sldId id="278" r:id="rId17"/>
    <p:sldId id="1753" r:id="rId18"/>
    <p:sldId id="1720" r:id="rId19"/>
    <p:sldId id="1719" r:id="rId20"/>
    <p:sldId id="1754" r:id="rId21"/>
    <p:sldId id="1746" r:id="rId22"/>
    <p:sldId id="1755" r:id="rId23"/>
    <p:sldId id="1760" r:id="rId24"/>
    <p:sldId id="1783" r:id="rId25"/>
    <p:sldId id="1757" r:id="rId26"/>
    <p:sldId id="410" r:id="rId27"/>
    <p:sldId id="1785" r:id="rId28"/>
    <p:sldId id="411" r:id="rId29"/>
    <p:sldId id="1761" r:id="rId30"/>
    <p:sldId id="1588" r:id="rId31"/>
    <p:sldId id="1726" r:id="rId32"/>
    <p:sldId id="1762" r:id="rId33"/>
    <p:sldId id="1736" r:id="rId34"/>
    <p:sldId id="1600" r:id="rId35"/>
    <p:sldId id="1763" r:id="rId36"/>
    <p:sldId id="372" r:id="rId37"/>
    <p:sldId id="1764" r:id="rId38"/>
    <p:sldId id="1765" r:id="rId39"/>
    <p:sldId id="1767" r:id="rId40"/>
    <p:sldId id="1769" r:id="rId41"/>
    <p:sldId id="1766" r:id="rId42"/>
    <p:sldId id="1771" r:id="rId43"/>
    <p:sldId id="1773" r:id="rId44"/>
    <p:sldId id="1772" r:id="rId45"/>
    <p:sldId id="420" r:id="rId46"/>
    <p:sldId id="1721" r:id="rId47"/>
    <p:sldId id="1774" r:id="rId48"/>
    <p:sldId id="1632" r:id="rId49"/>
    <p:sldId id="1729" r:id="rId50"/>
    <p:sldId id="1730" r:id="rId51"/>
    <p:sldId id="1775" r:id="rId52"/>
    <p:sldId id="1675" r:id="rId53"/>
    <p:sldId id="1780" r:id="rId54"/>
    <p:sldId id="1677" r:id="rId55"/>
    <p:sldId id="1776" r:id="rId56"/>
    <p:sldId id="1733" r:id="rId57"/>
    <p:sldId id="1777" r:id="rId58"/>
    <p:sldId id="1782" r:id="rId59"/>
    <p:sldId id="1778" r:id="rId60"/>
    <p:sldId id="1781" r:id="rId61"/>
    <p:sldId id="1740" r:id="rId62"/>
    <p:sldId id="335" r:id="rId63"/>
    <p:sldId id="310" r:id="rId64"/>
    <p:sldId id="261" r:id="rId65"/>
    <p:sldId id="1779" r:id="rId66"/>
    <p:sldId id="271" r:id="rId67"/>
    <p:sldId id="342" r:id="rId68"/>
    <p:sldId id="262" r:id="rId69"/>
    <p:sldId id="263" r:id="rId70"/>
    <p:sldId id="264" r:id="rId71"/>
    <p:sldId id="265" r:id="rId72"/>
    <p:sldId id="343" r:id="rId7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357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ata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7.xml"/><Relationship Id="rId3" Type="http://schemas.openxmlformats.org/officeDocument/2006/relationships/slide" Target="../slides/slide16.xml"/><Relationship Id="rId7" Type="http://schemas.openxmlformats.org/officeDocument/2006/relationships/slide" Target="../slides/slide25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9.xml"/><Relationship Id="rId5" Type="http://schemas.openxmlformats.org/officeDocument/2006/relationships/slide" Target="../slides/slide43.xml"/><Relationship Id="rId10" Type="http://schemas.openxmlformats.org/officeDocument/2006/relationships/slide" Target="../slides/slide40.xml"/><Relationship Id="rId4" Type="http://schemas.openxmlformats.org/officeDocument/2006/relationships/slide" Target="../slides/slide33.xml"/><Relationship Id="rId9" Type="http://schemas.openxmlformats.org/officeDocument/2006/relationships/slide" Target="../slides/slide51.xml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L’impératif</a:t>
          </a:r>
        </a:p>
        <a:p>
          <a:pPr rtl="0"/>
          <a:r>
            <a:rPr lang="fr-FR" sz="1800" b="0" noProof="0" dirty="0"/>
            <a:t>- La fréquence</a:t>
          </a:r>
        </a:p>
        <a:p>
          <a:pPr rtl="0"/>
          <a:r>
            <a:rPr lang="fr-FR" sz="1800" b="0" noProof="0" dirty="0"/>
            <a:t>- La place des adjectifs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réseaux sociaux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réseaux sociaux</a:t>
          </a:r>
        </a:p>
        <a:p>
          <a:pPr rtl="0"/>
          <a:r>
            <a:rPr lang="fr-FR" sz="1800" b="0" noProof="0" dirty="0"/>
            <a:t>- L’amitié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L’impératif</a:t>
          </a:r>
        </a:p>
        <a:p>
          <a:pPr rtl="0"/>
          <a:r>
            <a:rPr lang="fr-FR" sz="1800" b="0" noProof="0" dirty="0"/>
            <a:t>- La fréquence</a:t>
          </a:r>
        </a:p>
        <a:p>
          <a:pPr rtl="0"/>
          <a:r>
            <a:rPr lang="fr-FR" sz="1800" b="0" noProof="0" dirty="0"/>
            <a:t>- La place des adjectifs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réseaux sociaux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réseaux sociaux</a:t>
          </a:r>
        </a:p>
        <a:p>
          <a:pPr rtl="0"/>
          <a:r>
            <a:rPr lang="fr-FR" sz="1800" b="0" noProof="0" dirty="0"/>
            <a:t>- L’amitié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L’impératif</a:t>
          </a:r>
        </a:p>
        <a:p>
          <a:pPr rtl="0"/>
          <a:r>
            <a:rPr lang="fr-FR" sz="1800" b="0" noProof="0" dirty="0"/>
            <a:t>- La fréquence</a:t>
          </a:r>
        </a:p>
        <a:p>
          <a:pPr rtl="0"/>
          <a:r>
            <a:rPr lang="fr-FR" sz="1800" b="0" noProof="0" dirty="0"/>
            <a:t>- La place des adjectifs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réseaux sociaux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réseaux sociaux</a:t>
          </a:r>
        </a:p>
        <a:p>
          <a:pPr rtl="0"/>
          <a:r>
            <a:rPr lang="fr-FR" sz="1800" b="0" noProof="0" dirty="0"/>
            <a:t>- L’amitié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L’impératif</a:t>
          </a:r>
        </a:p>
        <a:p>
          <a:pPr rtl="0"/>
          <a:r>
            <a:rPr lang="fr-FR" sz="1800" b="0" strike="sngStrike" noProof="0" dirty="0"/>
            <a:t>- La fréquence</a:t>
          </a:r>
        </a:p>
        <a:p>
          <a:pPr rtl="0"/>
          <a:r>
            <a:rPr lang="fr-FR" sz="1800" b="0" noProof="0" dirty="0"/>
            <a:t>- La place des adjectifs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réseaux sociaux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réseaux sociaux</a:t>
          </a:r>
        </a:p>
        <a:p>
          <a:pPr rtl="0"/>
          <a:r>
            <a:rPr lang="fr-FR" sz="1800" b="0" noProof="0" dirty="0"/>
            <a:t>- L’amitié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L’impératif</a:t>
          </a:r>
        </a:p>
        <a:p>
          <a:pPr rtl="0"/>
          <a:r>
            <a:rPr lang="fr-FR" sz="1800" b="0" noProof="0" dirty="0"/>
            <a:t>- La fréquence</a:t>
          </a:r>
        </a:p>
        <a:p>
          <a:pPr rtl="0"/>
          <a:r>
            <a:rPr lang="fr-FR" sz="1800" b="0" noProof="0" dirty="0"/>
            <a:t>- La place des adjectifs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réseaux sociaux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réseaux sociaux</a:t>
          </a:r>
        </a:p>
        <a:p>
          <a:pPr rtl="0"/>
          <a:r>
            <a:rPr lang="fr-FR" sz="1800" b="0" noProof="0" dirty="0"/>
            <a:t>- L’amitié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L’impératif</a:t>
          </a:r>
        </a:p>
        <a:p>
          <a:pPr rtl="0"/>
          <a:r>
            <a:rPr lang="fr-FR" sz="1800" b="0" strike="sngStrike" noProof="0" dirty="0"/>
            <a:t>- La fréquence</a:t>
          </a:r>
        </a:p>
        <a:p>
          <a:pPr rtl="0"/>
          <a:r>
            <a:rPr lang="fr-FR" sz="1800" b="0" noProof="0" dirty="0"/>
            <a:t>- La place des adjectifs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réseaux sociaux en France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réseaux sociaux</a:t>
          </a:r>
        </a:p>
        <a:p>
          <a:pPr rtl="0"/>
          <a:r>
            <a:rPr lang="fr-FR" sz="1800" b="0" strike="sngStrike" noProof="0" dirty="0"/>
            <a:t>- L’amitié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express </a:t>
          </a:r>
          <a:r>
            <a:rPr lang="fr-FR" dirty="0" err="1"/>
            <a:t>frequency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</a:t>
          </a:r>
          <a:r>
            <a:rPr lang="fr-FR" dirty="0" err="1"/>
            <a:t>advices</a:t>
          </a:r>
          <a:r>
            <a:rPr lang="fr-FR" dirty="0"/>
            <a:t> about </a:t>
          </a:r>
          <a:r>
            <a:rPr lang="fr-FR" dirty="0" err="1"/>
            <a:t>friendship</a:t>
          </a:r>
          <a:r>
            <a:rPr lang="fr-FR" dirty="0"/>
            <a:t>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take</a:t>
          </a:r>
          <a:r>
            <a:rPr lang="fr-FR" dirty="0"/>
            <a:t> part in a forum.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express </a:t>
          </a:r>
          <a:r>
            <a:rPr lang="fr-FR" dirty="0" err="1"/>
            <a:t>frequency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give</a:t>
          </a:r>
          <a:r>
            <a:rPr lang="fr-FR" dirty="0"/>
            <a:t> </a:t>
          </a:r>
          <a:r>
            <a:rPr lang="fr-FR" dirty="0" err="1"/>
            <a:t>advices</a:t>
          </a:r>
          <a:r>
            <a:rPr lang="fr-FR" dirty="0"/>
            <a:t> about </a:t>
          </a:r>
          <a:r>
            <a:rPr lang="fr-FR" dirty="0" err="1"/>
            <a:t>friendship</a:t>
          </a:r>
          <a:r>
            <a:rPr lang="fr-FR" dirty="0"/>
            <a:t>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take</a:t>
          </a:r>
          <a:r>
            <a:rPr lang="fr-FR" dirty="0"/>
            <a:t> part in a forum.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Rés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. sociaux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 : Fréquence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Amitié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Conseils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IX.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Gr : Place adjectifs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0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0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0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6C829E21-CDF7-4D25-8057-207B9F0C841E}" type="pres">
      <dgm:prSet presAssocID="{63BF9446-41F9-44D2-88CF-A079D597BA95}" presName="parTxOnly" presStyleLbl="node1" presStyleIdx="4" presStyleCnt="10">
        <dgm:presLayoutVars>
          <dgm:bulletEnabled val="1"/>
        </dgm:presLayoutVars>
      </dgm:prSet>
      <dgm:spPr/>
    </dgm:pt>
    <dgm:pt modelId="{8639185F-28C9-4632-AA92-62143F2517A1}" type="pres">
      <dgm:prSet presAssocID="{F11C5AE7-F1F8-4B7B-AAC2-50535A342F1D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0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0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0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0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DE96FEEF-2E8F-4C3F-8D2C-B96943369F04}" type="pres">
      <dgm:prSet presAssocID="{B9CE34C0-251F-4EFF-95D0-71D70A677C0A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F6314722-2285-41E7-8425-41115A8BA549}" type="presOf" srcId="{63BF9446-41F9-44D2-88CF-A079D597BA95}" destId="{6C829E21-CDF7-4D25-8057-207B9F0C841E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9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BEB6AEB2-1E7B-4C6A-B78A-ACE580EBBDFA}" type="presParOf" srcId="{776A1F8C-5C31-4691-9C2B-A7F8DF456F32}" destId="{6C829E21-CDF7-4D25-8057-207B9F0C841E}" srcOrd="8" destOrd="0" presId="urn:microsoft.com/office/officeart/2005/8/layout/hChevron3"/>
    <dgm:cxn modelId="{50873CFC-15AE-4EF7-8131-D10A1FE00591}" type="presParOf" srcId="{776A1F8C-5C31-4691-9C2B-A7F8DF456F32}" destId="{8639185F-28C9-4632-AA92-62143F2517A1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751FDBFE-66C4-4B92-869D-922511F133CC}" type="presParOf" srcId="{776A1F8C-5C31-4691-9C2B-A7F8DF456F32}" destId="{DE96FEEF-2E8F-4C3F-8D2C-B96943369F04}" srcOrd="1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réseaux sociaux en France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réseaux sociaux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Participer à un forum sur l’amitié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Les sons [ʃ] et [ʒ]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Grammaire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Compréhension de texte 2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Donner des conseils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IX. Phonétique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  <a:endParaRPr lang="fr-FR" sz="1600" b="0" noProof="0" dirty="0"/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FE8A94D9-C313-4A68-9F5E-03A720B6594F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VII. Vocabulaire</a:t>
          </a:r>
        </a:p>
      </dgm:t>
    </dgm:pt>
    <dgm:pt modelId="{D4F57F36-4774-43EC-91B5-438CF865C676}" type="parTrans" cxnId="{186F6C7A-5D9D-44BF-9EE0-C64E42E470C6}">
      <dgm:prSet/>
      <dgm:spPr/>
      <dgm:t>
        <a:bodyPr/>
        <a:lstStyle/>
        <a:p>
          <a:endParaRPr lang="fr-FR"/>
        </a:p>
      </dgm:t>
    </dgm:pt>
    <dgm:pt modelId="{358F4B28-7BE3-4B26-A432-FF6B1DF7189E}" type="sibTrans" cxnId="{186F6C7A-5D9D-44BF-9EE0-C64E42E470C6}">
      <dgm:prSet/>
      <dgm:spPr/>
      <dgm:t>
        <a:bodyPr/>
        <a:lstStyle/>
        <a:p>
          <a:endParaRPr lang="fr-FR"/>
        </a:p>
      </dgm:t>
    </dgm:pt>
    <dgm:pt modelId="{8B0251FC-C2ED-458B-8A30-A9F5ACFA6313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L’amitié</a:t>
          </a:r>
        </a:p>
      </dgm:t>
    </dgm:pt>
    <dgm:pt modelId="{95581EE7-5FE0-4058-B7F5-D0C473E6B706}" type="parTrans" cxnId="{B374E06B-5431-4AC2-9B16-4B91D6731194}">
      <dgm:prSet/>
      <dgm:spPr/>
      <dgm:t>
        <a:bodyPr/>
        <a:lstStyle/>
        <a:p>
          <a:endParaRPr lang="fr-FR"/>
        </a:p>
      </dgm:t>
    </dgm:pt>
    <dgm:pt modelId="{CD99D7BB-D9FE-48BB-B639-7DA9C8E866ED}" type="sibTrans" cxnId="{B374E06B-5431-4AC2-9B16-4B91D6731194}">
      <dgm:prSet/>
      <dgm:spPr/>
      <dgm:t>
        <a:bodyPr/>
        <a:lstStyle/>
        <a:p>
          <a:endParaRPr lang="fr-FR"/>
        </a:p>
      </dgm:t>
    </dgm:pt>
    <dgm:pt modelId="{F797C12B-43F3-4185-94B9-E3C175A536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Grammaire</a:t>
          </a:r>
        </a:p>
      </dgm:t>
    </dgm:pt>
    <dgm:pt modelId="{D25D5850-26D6-48EB-9364-79467D390664}" type="parTrans" cxnId="{73CA1780-35FA-4ADC-A6E4-FDC0C43EE992}">
      <dgm:prSet/>
      <dgm:spPr/>
      <dgm:t>
        <a:bodyPr/>
        <a:lstStyle/>
        <a:p>
          <a:endParaRPr lang="fr-FR"/>
        </a:p>
      </dgm:t>
    </dgm:pt>
    <dgm:pt modelId="{FF703435-086D-4C48-AE45-0BE8BF2D2C36}" type="sibTrans" cxnId="{73CA1780-35FA-4ADC-A6E4-FDC0C43EE992}">
      <dgm:prSet/>
      <dgm:spPr/>
      <dgm:t>
        <a:bodyPr/>
        <a:lstStyle/>
        <a:p>
          <a:endParaRPr lang="fr-FR"/>
        </a:p>
      </dgm:t>
    </dgm:pt>
    <dgm:pt modelId="{59A35DF9-6419-4955-BB48-C2E105ECF837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La place des adjectifs</a:t>
          </a:r>
        </a:p>
      </dgm:t>
    </dgm:pt>
    <dgm:pt modelId="{6F01F562-8B38-431B-8FE5-938C225AD0FE}" type="parTrans" cxnId="{1E789900-F5E7-420E-B893-C1F285D19CB7}">
      <dgm:prSet/>
      <dgm:spPr/>
      <dgm:t>
        <a:bodyPr/>
        <a:lstStyle/>
        <a:p>
          <a:endParaRPr lang="fr-FR"/>
        </a:p>
      </dgm:t>
    </dgm:pt>
    <dgm:pt modelId="{0C02959F-F201-49B5-803F-0705C6E7B2DB}" type="sibTrans" cxnId="{1E789900-F5E7-420E-B893-C1F285D19CB7}">
      <dgm:prSet/>
      <dgm:spPr/>
      <dgm:t>
        <a:bodyPr/>
        <a:lstStyle/>
        <a:p>
          <a:endParaRPr lang="fr-FR"/>
        </a:p>
      </dgm:t>
    </dgm:pt>
    <dgm:pt modelId="{366DE7E7-91D5-44CA-8CB4-1693EEC8CE52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Exprimer la fréquence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0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0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0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0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0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0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0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0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10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10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10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10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1D3201E0-BC50-48B1-B783-3372E10EB4D5}" type="pres">
      <dgm:prSet presAssocID="{FE8A94D9-C313-4A68-9F5E-03A720B6594F}" presName="linNode" presStyleCnt="0"/>
      <dgm:spPr/>
    </dgm:pt>
    <dgm:pt modelId="{4A4F01F8-7A8F-48C4-B19E-E80E346CDD76}" type="pres">
      <dgm:prSet presAssocID="{FE8A94D9-C313-4A68-9F5E-03A720B6594F}" presName="parentShp" presStyleLbl="node1" presStyleIdx="6" presStyleCnt="10">
        <dgm:presLayoutVars>
          <dgm:bulletEnabled val="1"/>
        </dgm:presLayoutVars>
      </dgm:prSet>
      <dgm:spPr/>
    </dgm:pt>
    <dgm:pt modelId="{5BAE676C-9A75-4491-AA56-E6BFC58EFB82}" type="pres">
      <dgm:prSet presAssocID="{FE8A94D9-C313-4A68-9F5E-03A720B6594F}" presName="childShp" presStyleLbl="bgAccFollowNode1" presStyleIdx="6" presStyleCnt="10">
        <dgm:presLayoutVars>
          <dgm:bulletEnabled val="1"/>
        </dgm:presLayoutVars>
      </dgm:prSet>
      <dgm:spPr/>
    </dgm:pt>
    <dgm:pt modelId="{03EE1BB6-B17B-4AB4-9531-5644AF6B95FB}" type="pres">
      <dgm:prSet presAssocID="{358F4B28-7BE3-4B26-A432-FF6B1DF7189E}" presName="spacing" presStyleCnt="0"/>
      <dgm:spPr/>
    </dgm:pt>
    <dgm:pt modelId="{992E6CF8-1F67-4CDA-8A48-54BF4D487D2F}" type="pres">
      <dgm:prSet presAssocID="{F797C12B-43F3-4185-94B9-E3C175A5369B}" presName="linNode" presStyleCnt="0"/>
      <dgm:spPr/>
    </dgm:pt>
    <dgm:pt modelId="{5A48463C-01C2-4F6B-85E2-6000A611E48B}" type="pres">
      <dgm:prSet presAssocID="{F797C12B-43F3-4185-94B9-E3C175A5369B}" presName="parentShp" presStyleLbl="node1" presStyleIdx="7" presStyleCnt="10">
        <dgm:presLayoutVars>
          <dgm:bulletEnabled val="1"/>
        </dgm:presLayoutVars>
      </dgm:prSet>
      <dgm:spPr/>
    </dgm:pt>
    <dgm:pt modelId="{252DF114-0C88-4F4B-A4C6-3EFD4FD40F39}" type="pres">
      <dgm:prSet presAssocID="{F797C12B-43F3-4185-94B9-E3C175A5369B}" presName="childShp" presStyleLbl="bgAccFollowNode1" presStyleIdx="7" presStyleCnt="10">
        <dgm:presLayoutVars>
          <dgm:bulletEnabled val="1"/>
        </dgm:presLayoutVars>
      </dgm:prSet>
      <dgm:spPr/>
    </dgm:pt>
    <dgm:pt modelId="{77AFEBFF-4A18-49C8-B8D7-19D3F716B891}" type="pres">
      <dgm:prSet presAssocID="{FF703435-086D-4C48-AE45-0BE8BF2D2C36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8" presStyleCnt="10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8" presStyleCnt="10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9" presStyleCnt="10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9" presStyleCnt="10">
        <dgm:presLayoutVars>
          <dgm:bulletEnabled val="1"/>
        </dgm:presLayoutVars>
      </dgm:prSet>
      <dgm:spPr/>
    </dgm:pt>
  </dgm:ptLst>
  <dgm:cxnLst>
    <dgm:cxn modelId="{1E789900-F5E7-420E-B893-C1F285D19CB7}" srcId="{F797C12B-43F3-4185-94B9-E3C175A5369B}" destId="{59A35DF9-6419-4955-BB48-C2E105ECF837}" srcOrd="0" destOrd="0" parTransId="{6F01F562-8B38-431B-8FE5-938C225AD0FE}" sibTransId="{0C02959F-F201-49B5-803F-0705C6E7B2DB}"/>
    <dgm:cxn modelId="{64C7B801-5B26-41B7-830A-A4DA08DDDDB5}" srcId="{D9A51279-0F3D-4663-8B0A-D5BC77B84BB7}" destId="{366DE7E7-91D5-44CA-8CB4-1693EEC8CE52}" srcOrd="0" destOrd="0" parTransId="{35ED4F26-4852-47B6-96E5-A5171AF716FC}" sibTransId="{56F18179-79B4-4BF3-9066-98820ED5370F}"/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FEAEA849-3772-415C-AAE7-3452CCD87253}" destId="{5AE5B198-A4E4-4590-9D2C-C359F1312E71}" srcOrd="0" destOrd="0" parTransId="{1C9A8E19-7B31-4322-8152-D53CB2657472}" sibTransId="{759BC3F3-0325-4DA0-AE66-88068E9DFF83}"/>
    <dgm:cxn modelId="{D97E9E0D-4092-47D0-9F2A-33BDFA277AA4}" type="presOf" srcId="{5AE5B198-A4E4-4590-9D2C-C359F1312E71}" destId="{1D6A6107-DC69-411D-9BAF-A5F5CBE3C448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B374E06B-5431-4AC2-9B16-4B91D6731194}" srcId="{FE8A94D9-C313-4A68-9F5E-03A720B6594F}" destId="{8B0251FC-C2ED-458B-8A30-A9F5ACFA6313}" srcOrd="0" destOrd="0" parTransId="{95581EE7-5FE0-4058-B7F5-D0C473E6B706}" sibTransId="{CD99D7BB-D9FE-48BB-B639-7DA9C8E866ED}"/>
    <dgm:cxn modelId="{186F6C7A-5D9D-44BF-9EE0-C64E42E470C6}" srcId="{CF9055CF-8DEB-4A02-949A-DE72B6AC5D37}" destId="{FE8A94D9-C313-4A68-9F5E-03A720B6594F}" srcOrd="6" destOrd="0" parTransId="{D4F57F36-4774-43EC-91B5-438CF865C676}" sibTransId="{358F4B28-7BE3-4B26-A432-FF6B1DF7189E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73CA1780-35FA-4ADC-A6E4-FDC0C43EE992}" srcId="{CF9055CF-8DEB-4A02-949A-DE72B6AC5D37}" destId="{F797C12B-43F3-4185-94B9-E3C175A5369B}" srcOrd="7" destOrd="0" parTransId="{D25D5850-26D6-48EB-9364-79467D390664}" sibTransId="{FF703435-086D-4C48-AE45-0BE8BF2D2C36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D8769184-CC5B-4711-B8A2-C07751C7F23D}" type="presOf" srcId="{FE8A94D9-C313-4A68-9F5E-03A720B6594F}" destId="{4A4F01F8-7A8F-48C4-B19E-E80E346CDD76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9" destOrd="0" parTransId="{5EEE660E-9757-4F43-9695-C35F0B8866E5}" sibTransId="{D26AE52F-24DF-4B4E-A19B-91CDA636C345}"/>
    <dgm:cxn modelId="{01E209A6-2968-46AB-8B02-C3817FC759BD}" type="presOf" srcId="{8B0251FC-C2ED-458B-8A30-A9F5ACFA6313}" destId="{5BAE676C-9A75-4491-AA56-E6BFC58EFB82}" srcOrd="0" destOrd="0" presId="urn:microsoft.com/office/officeart/2005/8/layout/vList6"/>
    <dgm:cxn modelId="{34F662A9-026D-4A72-8706-B31CDF796125}" srcId="{CF9055CF-8DEB-4A02-949A-DE72B6AC5D37}" destId="{FEAEA849-3772-415C-AAE7-3452CCD87253}" srcOrd="8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2210DB4-5E26-4EA5-90A5-F25148A70B26}" type="presOf" srcId="{F797C12B-43F3-4185-94B9-E3C175A5369B}" destId="{5A48463C-01C2-4F6B-85E2-6000A611E48B}" srcOrd="0" destOrd="0" presId="urn:microsoft.com/office/officeart/2005/8/layout/vList6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49C072EA-905F-42A5-B6D0-68DECE00160E}" type="presOf" srcId="{59A35DF9-6419-4955-BB48-C2E105ECF837}" destId="{252DF114-0C88-4F4B-A4C6-3EFD4FD40F39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BF8593F4-9E0B-4463-99BA-08FDA92FBAAA}" type="presOf" srcId="{366DE7E7-91D5-44CA-8CB4-1693EEC8CE52}" destId="{C6291843-C46A-4280-9111-FA5AC9ADD2FE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DAB44565-289F-4F7E-9EAD-9FD1611358FF}" type="presParOf" srcId="{5ACC8FAA-3A9A-41B0-9DDA-865905840129}" destId="{1D3201E0-BC50-48B1-B783-3372E10EB4D5}" srcOrd="12" destOrd="0" presId="urn:microsoft.com/office/officeart/2005/8/layout/vList6"/>
    <dgm:cxn modelId="{064D39A5-C9DF-44BB-9AE3-BE38924896C3}" type="presParOf" srcId="{1D3201E0-BC50-48B1-B783-3372E10EB4D5}" destId="{4A4F01F8-7A8F-48C4-B19E-E80E346CDD76}" srcOrd="0" destOrd="0" presId="urn:microsoft.com/office/officeart/2005/8/layout/vList6"/>
    <dgm:cxn modelId="{0D210820-8418-474A-8069-5417EBE165D2}" type="presParOf" srcId="{1D3201E0-BC50-48B1-B783-3372E10EB4D5}" destId="{5BAE676C-9A75-4491-AA56-E6BFC58EFB82}" srcOrd="1" destOrd="0" presId="urn:microsoft.com/office/officeart/2005/8/layout/vList6"/>
    <dgm:cxn modelId="{678A971E-B54B-4422-B477-AAA985CDE875}" type="presParOf" srcId="{5ACC8FAA-3A9A-41B0-9DDA-865905840129}" destId="{03EE1BB6-B17B-4AB4-9531-5644AF6B95FB}" srcOrd="13" destOrd="0" presId="urn:microsoft.com/office/officeart/2005/8/layout/vList6"/>
    <dgm:cxn modelId="{7186CD57-4804-46E2-B2FD-C5B85DF8BCE8}" type="presParOf" srcId="{5ACC8FAA-3A9A-41B0-9DDA-865905840129}" destId="{992E6CF8-1F67-4CDA-8A48-54BF4D487D2F}" srcOrd="14" destOrd="0" presId="urn:microsoft.com/office/officeart/2005/8/layout/vList6"/>
    <dgm:cxn modelId="{49C948F7-A0C2-4DEA-8B9C-A303BB178A84}" type="presParOf" srcId="{992E6CF8-1F67-4CDA-8A48-54BF4D487D2F}" destId="{5A48463C-01C2-4F6B-85E2-6000A611E48B}" srcOrd="0" destOrd="0" presId="urn:microsoft.com/office/officeart/2005/8/layout/vList6"/>
    <dgm:cxn modelId="{609DD53B-5E06-453B-B081-24440A62230C}" type="presParOf" srcId="{992E6CF8-1F67-4CDA-8A48-54BF4D487D2F}" destId="{252DF114-0C88-4F4B-A4C6-3EFD4FD40F39}" srcOrd="1" destOrd="0" presId="urn:microsoft.com/office/officeart/2005/8/layout/vList6"/>
    <dgm:cxn modelId="{89F7E829-3D9B-48DB-9511-FCBF6C9AB05C}" type="presParOf" srcId="{5ACC8FAA-3A9A-41B0-9DDA-865905840129}" destId="{77AFEBFF-4A18-49C8-B8D7-19D3F716B891}" srcOrd="15" destOrd="0" presId="urn:microsoft.com/office/officeart/2005/8/layout/vList6"/>
    <dgm:cxn modelId="{4C07BF2D-327C-42E3-9788-51919AD143F5}" type="presParOf" srcId="{5ACC8FAA-3A9A-41B0-9DDA-865905840129}" destId="{323884AA-7BB6-4C23-B682-97E3FBD68C1B}" srcOrd="16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7" destOrd="0" presId="urn:microsoft.com/office/officeart/2005/8/layout/vList6"/>
    <dgm:cxn modelId="{A3C3D1DA-BBA3-4A73-9F9B-04E2F6B420C5}" type="presParOf" srcId="{5ACC8FAA-3A9A-41B0-9DDA-865905840129}" destId="{B5D8C780-2588-464C-9E0F-096DCDC48D42}" srcOrd="18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réseaux sociaux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L’amitié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L’impératif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place des adjectifs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réseaux sociaux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réseaux sociaux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L’amitié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L’impératif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place des adjectifs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réseaux sociaux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réseaux sociaux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L’amitié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L’impératif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place des adjectifs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réseaux sociaux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réseaux sociaux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L’amitié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L’impératif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place des adjectifs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réseaux sociaux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réseaux sociaux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L’amitié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L’impératif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place des adjectifs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réseaux sociaux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réseaux sociaux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L’amitié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L’impératif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place des adjectifs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réseaux sociaux en France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express </a:t>
          </a:r>
          <a:r>
            <a:rPr lang="fr-FR" sz="2500" kern="1200" dirty="0" err="1"/>
            <a:t>frequency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</a:t>
          </a:r>
          <a:r>
            <a:rPr lang="fr-FR" sz="2500" kern="1200" dirty="0" err="1"/>
            <a:t>advices</a:t>
          </a:r>
          <a:r>
            <a:rPr lang="fr-FR" sz="2500" kern="1200" dirty="0"/>
            <a:t> about </a:t>
          </a:r>
          <a:r>
            <a:rPr lang="fr-FR" sz="2500" kern="1200" dirty="0" err="1"/>
            <a:t>friendship</a:t>
          </a:r>
          <a:r>
            <a:rPr lang="fr-FR" sz="2500" kern="1200" dirty="0"/>
            <a:t>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take</a:t>
          </a:r>
          <a:r>
            <a:rPr lang="fr-FR" sz="2500" kern="1200" dirty="0"/>
            <a:t> part in a forum.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express </a:t>
          </a:r>
          <a:r>
            <a:rPr lang="fr-FR" sz="2500" kern="1200" dirty="0" err="1"/>
            <a:t>frequency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give</a:t>
          </a:r>
          <a:r>
            <a:rPr lang="fr-FR" sz="2500" kern="1200" dirty="0"/>
            <a:t> </a:t>
          </a:r>
          <a:r>
            <a:rPr lang="fr-FR" sz="2500" kern="1200" dirty="0" err="1"/>
            <a:t>advices</a:t>
          </a:r>
          <a:r>
            <a:rPr lang="fr-FR" sz="2500" kern="1200" dirty="0"/>
            <a:t> about </a:t>
          </a:r>
          <a:r>
            <a:rPr lang="fr-FR" sz="2500" kern="1200" dirty="0" err="1"/>
            <a:t>friendship</a:t>
          </a:r>
          <a:r>
            <a:rPr lang="fr-FR" sz="2500" kern="1200" dirty="0"/>
            <a:t>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take</a:t>
          </a:r>
          <a:r>
            <a:rPr lang="fr-FR" sz="2500" kern="1200" dirty="0"/>
            <a:t> part in a forum.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" y="0"/>
          <a:ext cx="1486793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95512" cy="365125"/>
      </dsp:txXfrm>
    </dsp:sp>
    <dsp:sp modelId="{EEC1D158-E50E-4E1F-8C44-A2DA7429DD1C}">
      <dsp:nvSpPr>
        <dsp:cNvPr id="0" name=""/>
        <dsp:cNvSpPr/>
      </dsp:nvSpPr>
      <dsp:spPr>
        <a:xfrm>
          <a:off x="1189583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72146" y="0"/>
        <a:ext cx="1121668" cy="365125"/>
      </dsp:txXfrm>
    </dsp:sp>
    <dsp:sp modelId="{8C3B7B19-0C41-4EE8-8F23-2A5D92FF9044}">
      <dsp:nvSpPr>
        <dsp:cNvPr id="0" name=""/>
        <dsp:cNvSpPr/>
      </dsp:nvSpPr>
      <dsp:spPr>
        <a:xfrm>
          <a:off x="2379017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Rés</a:t>
          </a:r>
          <a:r>
            <a:rPr lang="fr-FR" sz="1400" kern="1200" dirty="0">
              <a:hlinkClick xmlns:r="http://schemas.openxmlformats.org/officeDocument/2006/relationships" r:id=""/>
            </a:rPr>
            <a:t>. sociaux</a:t>
          </a:r>
          <a:endParaRPr lang="fr-FR" sz="1400" kern="1200" dirty="0"/>
        </a:p>
      </dsp:txBody>
      <dsp:txXfrm>
        <a:off x="2561580" y="0"/>
        <a:ext cx="1121668" cy="365125"/>
      </dsp:txXfrm>
    </dsp:sp>
    <dsp:sp modelId="{98187704-F1FC-4E73-8294-F7187A6516CD}">
      <dsp:nvSpPr>
        <dsp:cNvPr id="0" name=""/>
        <dsp:cNvSpPr/>
      </dsp:nvSpPr>
      <dsp:spPr>
        <a:xfrm>
          <a:off x="3568452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Conseils</a:t>
          </a:r>
          <a:endParaRPr lang="fr-FR" sz="1400" kern="1200" dirty="0"/>
        </a:p>
      </dsp:txBody>
      <dsp:txXfrm>
        <a:off x="3751015" y="0"/>
        <a:ext cx="1121668" cy="365125"/>
      </dsp:txXfrm>
    </dsp:sp>
    <dsp:sp modelId="{6C829E21-CDF7-4D25-8057-207B9F0C841E}">
      <dsp:nvSpPr>
        <dsp:cNvPr id="0" name=""/>
        <dsp:cNvSpPr/>
      </dsp:nvSpPr>
      <dsp:spPr>
        <a:xfrm>
          <a:off x="4757886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 : Fréquence</a:t>
          </a:r>
          <a:endParaRPr lang="fr-FR" sz="1400" kern="1200" dirty="0"/>
        </a:p>
      </dsp:txBody>
      <dsp:txXfrm>
        <a:off x="4940449" y="0"/>
        <a:ext cx="1121668" cy="365125"/>
      </dsp:txXfrm>
    </dsp:sp>
    <dsp:sp modelId="{02C9F855-008C-4AE8-B7BF-52ECFAC96CEA}">
      <dsp:nvSpPr>
        <dsp:cNvPr id="0" name=""/>
        <dsp:cNvSpPr/>
      </dsp:nvSpPr>
      <dsp:spPr>
        <a:xfrm>
          <a:off x="5947321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29884" y="0"/>
        <a:ext cx="1121668" cy="365125"/>
      </dsp:txXfrm>
    </dsp:sp>
    <dsp:sp modelId="{92A206A1-09D5-473E-8ECA-E544184BDBC6}">
      <dsp:nvSpPr>
        <dsp:cNvPr id="0" name=""/>
        <dsp:cNvSpPr/>
      </dsp:nvSpPr>
      <dsp:spPr>
        <a:xfrm>
          <a:off x="7136755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Amitié</a:t>
          </a:r>
          <a:endParaRPr lang="fr-FR" sz="1400" kern="1200" dirty="0"/>
        </a:p>
      </dsp:txBody>
      <dsp:txXfrm>
        <a:off x="7319318" y="0"/>
        <a:ext cx="1121668" cy="365125"/>
      </dsp:txXfrm>
    </dsp:sp>
    <dsp:sp modelId="{35A81645-E7CA-4312-AA18-A00960375732}">
      <dsp:nvSpPr>
        <dsp:cNvPr id="0" name=""/>
        <dsp:cNvSpPr/>
      </dsp:nvSpPr>
      <dsp:spPr>
        <a:xfrm>
          <a:off x="8326190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 : Place adjectifs</a:t>
          </a:r>
          <a:endParaRPr lang="fr-FR" sz="1400" kern="1200" dirty="0"/>
        </a:p>
      </dsp:txBody>
      <dsp:txXfrm>
        <a:off x="8508753" y="0"/>
        <a:ext cx="1121668" cy="365125"/>
      </dsp:txXfrm>
    </dsp:sp>
    <dsp:sp modelId="{CEBDA4A6-9B1E-478B-82E4-A03F902858E2}">
      <dsp:nvSpPr>
        <dsp:cNvPr id="0" name=""/>
        <dsp:cNvSpPr/>
      </dsp:nvSpPr>
      <dsp:spPr>
        <a:xfrm>
          <a:off x="9515624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698187" y="0"/>
        <a:ext cx="1121668" cy="365125"/>
      </dsp:txXfrm>
    </dsp:sp>
    <dsp:sp modelId="{DE96FEEF-2E8F-4C3F-8D2C-B96943369F04}">
      <dsp:nvSpPr>
        <dsp:cNvPr id="0" name=""/>
        <dsp:cNvSpPr/>
      </dsp:nvSpPr>
      <dsp:spPr>
        <a:xfrm>
          <a:off x="10705059" y="0"/>
          <a:ext cx="1486793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887622" y="0"/>
        <a:ext cx="1121668" cy="3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999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réseaux sociaux en France</a:t>
          </a:r>
        </a:p>
      </dsp:txBody>
      <dsp:txXfrm>
        <a:off x="4206240" y="63545"/>
        <a:ext cx="6124723" cy="369274"/>
      </dsp:txXfrm>
    </dsp:sp>
    <dsp:sp modelId="{2139DAE1-194F-4D50-9F03-BFE7EEE6D6C5}">
      <dsp:nvSpPr>
        <dsp:cNvPr id="0" name=""/>
        <dsp:cNvSpPr/>
      </dsp:nvSpPr>
      <dsp:spPr>
        <a:xfrm>
          <a:off x="0" y="1999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24035" y="26034"/>
        <a:ext cx="4158170" cy="444296"/>
      </dsp:txXfrm>
    </dsp:sp>
    <dsp:sp modelId="{FC232115-E94D-46B1-97D1-031007A68C7D}">
      <dsp:nvSpPr>
        <dsp:cNvPr id="0" name=""/>
        <dsp:cNvSpPr/>
      </dsp:nvSpPr>
      <dsp:spPr>
        <a:xfrm>
          <a:off x="4206240" y="543602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206881"/>
            <a:satOff val="-5694"/>
            <a:lumOff val="-20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206881"/>
              <a:satOff val="-5694"/>
              <a:lumOff val="-2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05148"/>
        <a:ext cx="6124723" cy="369274"/>
      </dsp:txXfrm>
    </dsp:sp>
    <dsp:sp modelId="{769FF7B9-526A-48E9-A158-552348347FA9}">
      <dsp:nvSpPr>
        <dsp:cNvPr id="0" name=""/>
        <dsp:cNvSpPr/>
      </dsp:nvSpPr>
      <dsp:spPr>
        <a:xfrm>
          <a:off x="0" y="543602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1088988"/>
                <a:satOff val="-4531"/>
                <a:lumOff val="106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24035" y="567637"/>
        <a:ext cx="4158170" cy="444296"/>
      </dsp:txXfrm>
    </dsp:sp>
    <dsp:sp modelId="{504663BE-D4A1-41D5-AB00-9F9185954B99}">
      <dsp:nvSpPr>
        <dsp:cNvPr id="0" name=""/>
        <dsp:cNvSpPr/>
      </dsp:nvSpPr>
      <dsp:spPr>
        <a:xfrm>
          <a:off x="4206240" y="1085205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413761"/>
            <a:satOff val="-11388"/>
            <a:lumOff val="-4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413761"/>
              <a:satOff val="-11388"/>
              <a:lumOff val="-4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réseaux sociaux</a:t>
          </a:r>
        </a:p>
      </dsp:txBody>
      <dsp:txXfrm>
        <a:off x="4206240" y="1146751"/>
        <a:ext cx="6124723" cy="369274"/>
      </dsp:txXfrm>
    </dsp:sp>
    <dsp:sp modelId="{A48C84AE-E78F-4D72-992D-EC46DC5449EC}">
      <dsp:nvSpPr>
        <dsp:cNvPr id="0" name=""/>
        <dsp:cNvSpPr/>
      </dsp:nvSpPr>
      <dsp:spPr>
        <a:xfrm>
          <a:off x="0" y="1085205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2177976"/>
                <a:satOff val="-9062"/>
                <a:lumOff val="21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Vocabulaire</a:t>
          </a:r>
        </a:p>
      </dsp:txBody>
      <dsp:txXfrm>
        <a:off x="24035" y="1109240"/>
        <a:ext cx="4158170" cy="444296"/>
      </dsp:txXfrm>
    </dsp:sp>
    <dsp:sp modelId="{850D5E25-18CF-4A0C-AAC0-652BF5CA1A14}">
      <dsp:nvSpPr>
        <dsp:cNvPr id="0" name=""/>
        <dsp:cNvSpPr/>
      </dsp:nvSpPr>
      <dsp:spPr>
        <a:xfrm>
          <a:off x="4206240" y="1626808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Donner des conseils</a:t>
          </a:r>
        </a:p>
      </dsp:txBody>
      <dsp:txXfrm>
        <a:off x="4206240" y="1688354"/>
        <a:ext cx="6124723" cy="369274"/>
      </dsp:txXfrm>
    </dsp:sp>
    <dsp:sp modelId="{5270A24F-D9E5-4D72-AB80-C2724269F1C7}">
      <dsp:nvSpPr>
        <dsp:cNvPr id="0" name=""/>
        <dsp:cNvSpPr/>
      </dsp:nvSpPr>
      <dsp:spPr>
        <a:xfrm>
          <a:off x="0" y="1626808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Grammaire </a:t>
          </a:r>
        </a:p>
      </dsp:txBody>
      <dsp:txXfrm>
        <a:off x="24035" y="1650843"/>
        <a:ext cx="4158170" cy="444296"/>
      </dsp:txXfrm>
    </dsp:sp>
    <dsp:sp modelId="{C6291843-C46A-4280-9111-FA5AC9ADD2FE}">
      <dsp:nvSpPr>
        <dsp:cNvPr id="0" name=""/>
        <dsp:cNvSpPr/>
      </dsp:nvSpPr>
      <dsp:spPr>
        <a:xfrm>
          <a:off x="4206240" y="2168411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827523"/>
            <a:satOff val="-22776"/>
            <a:lumOff val="-82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827523"/>
              <a:satOff val="-22776"/>
              <a:lumOff val="-82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Exprimer la fréquence</a:t>
          </a:r>
        </a:p>
      </dsp:txBody>
      <dsp:txXfrm>
        <a:off x="4206240" y="2229957"/>
        <a:ext cx="6124723" cy="369274"/>
      </dsp:txXfrm>
    </dsp:sp>
    <dsp:sp modelId="{A5F69CFA-F8D5-4CEE-8AC7-94C4EEDE8D9F}">
      <dsp:nvSpPr>
        <dsp:cNvPr id="0" name=""/>
        <dsp:cNvSpPr/>
      </dsp:nvSpPr>
      <dsp:spPr>
        <a:xfrm>
          <a:off x="0" y="2168411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4355951"/>
                <a:satOff val="-18123"/>
                <a:lumOff val="427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Grammaire</a:t>
          </a:r>
        </a:p>
      </dsp:txBody>
      <dsp:txXfrm>
        <a:off x="24035" y="2192446"/>
        <a:ext cx="4158170" cy="444296"/>
      </dsp:txXfrm>
    </dsp:sp>
    <dsp:sp modelId="{FED72C93-5205-4170-8F17-2809BE3A4FCC}">
      <dsp:nvSpPr>
        <dsp:cNvPr id="0" name=""/>
        <dsp:cNvSpPr/>
      </dsp:nvSpPr>
      <dsp:spPr>
        <a:xfrm>
          <a:off x="4206240" y="2710014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034403"/>
            <a:satOff val="-28469"/>
            <a:lumOff val="-102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034403"/>
              <a:satOff val="-28469"/>
              <a:lumOff val="-10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  <a:endParaRPr lang="fr-FR" sz="1600" b="0" kern="1200" noProof="0" dirty="0"/>
        </a:p>
      </dsp:txBody>
      <dsp:txXfrm>
        <a:off x="4206240" y="2771560"/>
        <a:ext cx="6124723" cy="369274"/>
      </dsp:txXfrm>
    </dsp:sp>
    <dsp:sp modelId="{6F7A0067-8171-4DDC-92E7-4B9A16313AC6}">
      <dsp:nvSpPr>
        <dsp:cNvPr id="0" name=""/>
        <dsp:cNvSpPr/>
      </dsp:nvSpPr>
      <dsp:spPr>
        <a:xfrm>
          <a:off x="0" y="2710014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5444940"/>
                <a:satOff val="-22654"/>
                <a:lumOff val="53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Compréhension de texte 2</a:t>
          </a:r>
        </a:p>
      </dsp:txBody>
      <dsp:txXfrm>
        <a:off x="24035" y="2734049"/>
        <a:ext cx="4158170" cy="444296"/>
      </dsp:txXfrm>
    </dsp:sp>
    <dsp:sp modelId="{5BAE676C-9A75-4491-AA56-E6BFC58EFB82}">
      <dsp:nvSpPr>
        <dsp:cNvPr id="0" name=""/>
        <dsp:cNvSpPr/>
      </dsp:nvSpPr>
      <dsp:spPr>
        <a:xfrm>
          <a:off x="4206240" y="3251617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L’amitié</a:t>
          </a:r>
        </a:p>
      </dsp:txBody>
      <dsp:txXfrm>
        <a:off x="4206240" y="3313163"/>
        <a:ext cx="6124723" cy="369274"/>
      </dsp:txXfrm>
    </dsp:sp>
    <dsp:sp modelId="{4A4F01F8-7A8F-48C4-B19E-E80E346CDD76}">
      <dsp:nvSpPr>
        <dsp:cNvPr id="0" name=""/>
        <dsp:cNvSpPr/>
      </dsp:nvSpPr>
      <dsp:spPr>
        <a:xfrm>
          <a:off x="0" y="3251617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VII. Vocabulaire</a:t>
          </a:r>
        </a:p>
      </dsp:txBody>
      <dsp:txXfrm>
        <a:off x="24035" y="3275652"/>
        <a:ext cx="4158170" cy="444296"/>
      </dsp:txXfrm>
    </dsp:sp>
    <dsp:sp modelId="{252DF114-0C88-4F4B-A4C6-3EFD4FD40F39}">
      <dsp:nvSpPr>
        <dsp:cNvPr id="0" name=""/>
        <dsp:cNvSpPr/>
      </dsp:nvSpPr>
      <dsp:spPr>
        <a:xfrm>
          <a:off x="4206240" y="3793220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448164"/>
            <a:satOff val="-39857"/>
            <a:lumOff val="-14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448164"/>
              <a:satOff val="-39857"/>
              <a:lumOff val="-14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La place des adjectifs</a:t>
          </a:r>
        </a:p>
      </dsp:txBody>
      <dsp:txXfrm>
        <a:off x="4206240" y="3854766"/>
        <a:ext cx="6124723" cy="369274"/>
      </dsp:txXfrm>
    </dsp:sp>
    <dsp:sp modelId="{5A48463C-01C2-4F6B-85E2-6000A611E48B}">
      <dsp:nvSpPr>
        <dsp:cNvPr id="0" name=""/>
        <dsp:cNvSpPr/>
      </dsp:nvSpPr>
      <dsp:spPr>
        <a:xfrm>
          <a:off x="0" y="3793220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7622915"/>
                <a:satOff val="-31715"/>
                <a:lumOff val="74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Grammaire</a:t>
          </a:r>
        </a:p>
      </dsp:txBody>
      <dsp:txXfrm>
        <a:off x="24035" y="3817255"/>
        <a:ext cx="4158170" cy="444296"/>
      </dsp:txXfrm>
    </dsp:sp>
    <dsp:sp modelId="{1D6A6107-DC69-411D-9BAF-A5F5CBE3C448}">
      <dsp:nvSpPr>
        <dsp:cNvPr id="0" name=""/>
        <dsp:cNvSpPr/>
      </dsp:nvSpPr>
      <dsp:spPr>
        <a:xfrm>
          <a:off x="4206240" y="4334823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655045"/>
            <a:satOff val="-45551"/>
            <a:lumOff val="-16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655045"/>
              <a:satOff val="-45551"/>
              <a:lumOff val="-16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sons [ʃ] et [ʒ]</a:t>
          </a:r>
        </a:p>
      </dsp:txBody>
      <dsp:txXfrm>
        <a:off x="4206240" y="4396369"/>
        <a:ext cx="6124723" cy="369274"/>
      </dsp:txXfrm>
    </dsp:sp>
    <dsp:sp modelId="{E5078EBD-CCF1-4A84-9F40-1D13B4880633}">
      <dsp:nvSpPr>
        <dsp:cNvPr id="0" name=""/>
        <dsp:cNvSpPr/>
      </dsp:nvSpPr>
      <dsp:spPr>
        <a:xfrm>
          <a:off x="0" y="4334823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8711903"/>
                <a:satOff val="-36246"/>
                <a:lumOff val="854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IX. Phonétique</a:t>
          </a:r>
        </a:p>
      </dsp:txBody>
      <dsp:txXfrm>
        <a:off x="24035" y="4358858"/>
        <a:ext cx="4158170" cy="444296"/>
      </dsp:txXfrm>
    </dsp:sp>
    <dsp:sp modelId="{DA3F2CB2-660E-4134-BEBD-04D86016252A}">
      <dsp:nvSpPr>
        <dsp:cNvPr id="0" name=""/>
        <dsp:cNvSpPr/>
      </dsp:nvSpPr>
      <dsp:spPr>
        <a:xfrm>
          <a:off x="4206240" y="4876426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Participer à un forum sur l’amitié</a:t>
          </a:r>
        </a:p>
      </dsp:txBody>
      <dsp:txXfrm>
        <a:off x="4206240" y="4937972"/>
        <a:ext cx="6124723" cy="369274"/>
      </dsp:txXfrm>
    </dsp:sp>
    <dsp:sp modelId="{DAED7678-2CFC-423C-BA3A-CF91C0162302}">
      <dsp:nvSpPr>
        <dsp:cNvPr id="0" name=""/>
        <dsp:cNvSpPr/>
      </dsp:nvSpPr>
      <dsp:spPr>
        <a:xfrm>
          <a:off x="0" y="4876426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X. Production</a:t>
          </a:r>
        </a:p>
      </dsp:txBody>
      <dsp:txXfrm>
        <a:off x="24035" y="4900461"/>
        <a:ext cx="4158170" cy="444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96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488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546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4303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7815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11964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886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58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69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1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11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1.xml"/><Relationship Id="rId4" Type="http://schemas.openxmlformats.org/officeDocument/2006/relationships/notesSlide" Target="../notesSlides/notesSlide6.xml"/><Relationship Id="rId9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2.xml"/><Relationship Id="rId5" Type="http://schemas.openxmlformats.org/officeDocument/2006/relationships/image" Target="../media/image6.png"/><Relationship Id="rId10" Type="http://schemas.microsoft.com/office/2007/relationships/diagramDrawing" Target="../diagrams/drawing12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microsoft.com/office/2007/relationships/diagramDrawing" Target="../diagrams/drawing13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13.xml"/><Relationship Id="rId4" Type="http://schemas.openxmlformats.org/officeDocument/2006/relationships/image" Target="../media/image23.png"/><Relationship Id="rId9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7.xml"/><Relationship Id="rId5" Type="http://schemas.openxmlformats.org/officeDocument/2006/relationships/image" Target="../media/image28.png"/><Relationship Id="rId10" Type="http://schemas.microsoft.com/office/2007/relationships/diagramDrawing" Target="../diagrams/drawing17.xml"/><Relationship Id="rId4" Type="http://schemas.openxmlformats.org/officeDocument/2006/relationships/image" Target="../media/image27.png"/><Relationship Id="rId9" Type="http://schemas.openxmlformats.org/officeDocument/2006/relationships/diagramColors" Target="../diagrams/colors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9.xml"/><Relationship Id="rId5" Type="http://schemas.openxmlformats.org/officeDocument/2006/relationships/image" Target="../media/image6.png"/><Relationship Id="rId10" Type="http://schemas.microsoft.com/office/2007/relationships/diagramDrawing" Target="../diagrams/drawing19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3.png"/><Relationship Id="rId11" Type="http://schemas.microsoft.com/office/2007/relationships/diagramDrawing" Target="../diagrams/drawing20.xml"/><Relationship Id="rId5" Type="http://schemas.openxmlformats.org/officeDocument/2006/relationships/image" Target="../media/image32.png"/><Relationship Id="rId10" Type="http://schemas.openxmlformats.org/officeDocument/2006/relationships/diagramColors" Target="../diagrams/colors20.xml"/><Relationship Id="rId4" Type="http://schemas.openxmlformats.org/officeDocument/2006/relationships/image" Target="../media/image31.png"/><Relationship Id="rId9" Type="http://schemas.openxmlformats.org/officeDocument/2006/relationships/diagramQuickStyle" Target="../diagrams/quickStyle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1.xml"/><Relationship Id="rId5" Type="http://schemas.openxmlformats.org/officeDocument/2006/relationships/image" Target="../media/image33.png"/><Relationship Id="rId10" Type="http://schemas.microsoft.com/office/2007/relationships/diagramDrawing" Target="../diagrams/drawing21.xml"/><Relationship Id="rId4" Type="http://schemas.openxmlformats.org/officeDocument/2006/relationships/image" Target="../media/image34.png"/><Relationship Id="rId9" Type="http://schemas.openxmlformats.org/officeDocument/2006/relationships/diagramColors" Target="../diagrams/colors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3.xml"/><Relationship Id="rId5" Type="http://schemas.openxmlformats.org/officeDocument/2006/relationships/image" Target="../media/image28.png"/><Relationship Id="rId10" Type="http://schemas.microsoft.com/office/2007/relationships/diagramDrawing" Target="../diagrams/drawing23.xml"/><Relationship Id="rId4" Type="http://schemas.openxmlformats.org/officeDocument/2006/relationships/image" Target="../media/image27.png"/><Relationship Id="rId9" Type="http://schemas.openxmlformats.org/officeDocument/2006/relationships/diagramColors" Target="../diagrams/colors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4.xml"/><Relationship Id="rId5" Type="http://schemas.openxmlformats.org/officeDocument/2006/relationships/image" Target="../media/image6.png"/><Relationship Id="rId10" Type="http://schemas.microsoft.com/office/2007/relationships/diagramDrawing" Target="../diagrams/drawing24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5.xml"/><Relationship Id="rId9" Type="http://schemas.openxmlformats.org/officeDocument/2006/relationships/image" Target="../media/image15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6.xml"/><Relationship Id="rId5" Type="http://schemas.openxmlformats.org/officeDocument/2006/relationships/image" Target="../media/image28.png"/><Relationship Id="rId10" Type="http://schemas.microsoft.com/office/2007/relationships/diagramDrawing" Target="../diagrams/drawing26.xml"/><Relationship Id="rId4" Type="http://schemas.openxmlformats.org/officeDocument/2006/relationships/image" Target="../media/image36.png"/><Relationship Id="rId9" Type="http://schemas.openxmlformats.org/officeDocument/2006/relationships/diagramColors" Target="../diagrams/colors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7.xml"/><Relationship Id="rId3" Type="http://schemas.openxmlformats.org/officeDocument/2006/relationships/image" Target="../media/image38.png"/><Relationship Id="rId7" Type="http://schemas.openxmlformats.org/officeDocument/2006/relationships/diagramQuickStyle" Target="../diagrams/quickStyle27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7.xml"/><Relationship Id="rId5" Type="http://schemas.openxmlformats.org/officeDocument/2006/relationships/diagramData" Target="../diagrams/data27.xml"/><Relationship Id="rId4" Type="http://schemas.openxmlformats.org/officeDocument/2006/relationships/image" Target="../media/image16.gif"/><Relationship Id="rId9" Type="http://schemas.microsoft.com/office/2007/relationships/diagramDrawing" Target="../diagrams/drawin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diagramColors" Target="../diagrams/colors29.xml"/><Relationship Id="rId3" Type="http://schemas.microsoft.com/office/2007/relationships/media" Target="../media/media1.mp4"/><Relationship Id="rId7" Type="http://schemas.openxmlformats.org/officeDocument/2006/relationships/image" Target="../media/image41.png"/><Relationship Id="rId12" Type="http://schemas.openxmlformats.org/officeDocument/2006/relationships/diagramQuickStyle" Target="../diagrams/quickStyle29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0.png"/><Relationship Id="rId11" Type="http://schemas.openxmlformats.org/officeDocument/2006/relationships/diagramLayout" Target="../diagrams/layout29.xml"/><Relationship Id="rId5" Type="http://schemas.openxmlformats.org/officeDocument/2006/relationships/slideLayout" Target="../slideLayouts/slideLayout6.xml"/><Relationship Id="rId10" Type="http://schemas.openxmlformats.org/officeDocument/2006/relationships/diagramData" Target="../diagrams/data29.xml"/><Relationship Id="rId4" Type="http://schemas.openxmlformats.org/officeDocument/2006/relationships/video" Target="../media/media1.mp4"/><Relationship Id="rId9" Type="http://schemas.openxmlformats.org/officeDocument/2006/relationships/image" Target="../media/image6.png"/><Relationship Id="rId14" Type="http://schemas.microsoft.com/office/2007/relationships/diagramDrawing" Target="../diagrams/drawin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1.xml"/><Relationship Id="rId5" Type="http://schemas.openxmlformats.org/officeDocument/2006/relationships/image" Target="../media/image28.png"/><Relationship Id="rId10" Type="http://schemas.microsoft.com/office/2007/relationships/diagramDrawing" Target="../diagrams/drawing31.xml"/><Relationship Id="rId4" Type="http://schemas.openxmlformats.org/officeDocument/2006/relationships/image" Target="../media/image36.png"/><Relationship Id="rId9" Type="http://schemas.openxmlformats.org/officeDocument/2006/relationships/diagramColors" Target="../diagrams/colors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2.xml"/><Relationship Id="rId5" Type="http://schemas.openxmlformats.org/officeDocument/2006/relationships/image" Target="../media/image6.png"/><Relationship Id="rId10" Type="http://schemas.microsoft.com/office/2007/relationships/diagramDrawing" Target="../diagrams/drawing32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3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3.xml"/><Relationship Id="rId9" Type="http://schemas.openxmlformats.org/officeDocument/2006/relationships/image" Target="../media/image15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4.xml"/><Relationship Id="rId5" Type="http://schemas.openxmlformats.org/officeDocument/2006/relationships/image" Target="../media/image28.png"/><Relationship Id="rId10" Type="http://schemas.microsoft.com/office/2007/relationships/diagramDrawing" Target="../diagrams/drawing34.xml"/><Relationship Id="rId4" Type="http://schemas.openxmlformats.org/officeDocument/2006/relationships/image" Target="../media/image42.jpeg"/><Relationship Id="rId9" Type="http://schemas.openxmlformats.org/officeDocument/2006/relationships/diagramColors" Target="../diagrams/colors34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5.xml"/><Relationship Id="rId3" Type="http://schemas.openxmlformats.org/officeDocument/2006/relationships/image" Target="../media/image16.gif"/><Relationship Id="rId7" Type="http://schemas.openxmlformats.org/officeDocument/2006/relationships/diagramColors" Target="../diagrams/colors35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5.xml"/><Relationship Id="rId5" Type="http://schemas.openxmlformats.org/officeDocument/2006/relationships/diagramLayout" Target="../diagrams/layout35.xml"/><Relationship Id="rId4" Type="http://schemas.openxmlformats.org/officeDocument/2006/relationships/diagramData" Target="../diagrams/data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36.xml"/><Relationship Id="rId5" Type="http://schemas.openxmlformats.org/officeDocument/2006/relationships/image" Target="../media/image33.png"/><Relationship Id="rId10" Type="http://schemas.microsoft.com/office/2007/relationships/diagramDrawing" Target="../diagrams/drawing36.xml"/><Relationship Id="rId4" Type="http://schemas.openxmlformats.org/officeDocument/2006/relationships/image" Target="../media/image44.png"/><Relationship Id="rId9" Type="http://schemas.openxmlformats.org/officeDocument/2006/relationships/diagramColors" Target="../diagrams/colors3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7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3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3.png"/><Relationship Id="rId11" Type="http://schemas.microsoft.com/office/2007/relationships/diagramDrawing" Target="../diagrams/drawing37.xml"/><Relationship Id="rId5" Type="http://schemas.openxmlformats.org/officeDocument/2006/relationships/image" Target="../media/image46.png"/><Relationship Id="rId10" Type="http://schemas.openxmlformats.org/officeDocument/2006/relationships/diagramColors" Target="../diagrams/colors37.xml"/><Relationship Id="rId4" Type="http://schemas.openxmlformats.org/officeDocument/2006/relationships/image" Target="../media/image45.png"/><Relationship Id="rId9" Type="http://schemas.openxmlformats.org/officeDocument/2006/relationships/diagramQuickStyle" Target="../diagrams/quickStyle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9.xml"/><Relationship Id="rId5" Type="http://schemas.openxmlformats.org/officeDocument/2006/relationships/image" Target="../media/image28.png"/><Relationship Id="rId10" Type="http://schemas.microsoft.com/office/2007/relationships/diagramDrawing" Target="../diagrams/drawing39.xml"/><Relationship Id="rId4" Type="http://schemas.openxmlformats.org/officeDocument/2006/relationships/image" Target="../media/image42.jpeg"/><Relationship Id="rId9" Type="http://schemas.openxmlformats.org/officeDocument/2006/relationships/diagramColors" Target="../diagrams/colors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0.xml"/><Relationship Id="rId5" Type="http://schemas.openxmlformats.org/officeDocument/2006/relationships/image" Target="../media/image6.png"/><Relationship Id="rId10" Type="http://schemas.microsoft.com/office/2007/relationships/diagramDrawing" Target="../diagrams/drawing40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40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1.xml"/><Relationship Id="rId3" Type="http://schemas.openxmlformats.org/officeDocument/2006/relationships/image" Target="../media/image48.png"/><Relationship Id="rId7" Type="http://schemas.openxmlformats.org/officeDocument/2006/relationships/diagramColors" Target="../diagrams/colors41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1.xml"/><Relationship Id="rId5" Type="http://schemas.openxmlformats.org/officeDocument/2006/relationships/diagramLayout" Target="../diagrams/layout41.xml"/><Relationship Id="rId4" Type="http://schemas.openxmlformats.org/officeDocument/2006/relationships/diagramData" Target="../diagrams/data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2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4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diagramLayout" Target="../diagrams/layout42.xml"/><Relationship Id="rId5" Type="http://schemas.openxmlformats.org/officeDocument/2006/relationships/diagramData" Target="../diagrams/data42.xml"/><Relationship Id="rId4" Type="http://schemas.openxmlformats.org/officeDocument/2006/relationships/image" Target="../media/image49.png"/><Relationship Id="rId9" Type="http://schemas.microsoft.com/office/2007/relationships/diagramDrawing" Target="../diagrams/drawing4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3.xml"/><Relationship Id="rId9" Type="http://schemas.openxmlformats.org/officeDocument/2006/relationships/image" Target="../media/image15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4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4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8.png"/><Relationship Id="rId11" Type="http://schemas.microsoft.com/office/2007/relationships/diagramDrawing" Target="../diagrams/drawing44.xml"/><Relationship Id="rId5" Type="http://schemas.openxmlformats.org/officeDocument/2006/relationships/image" Target="../media/image50.png"/><Relationship Id="rId10" Type="http://schemas.openxmlformats.org/officeDocument/2006/relationships/diagramColors" Target="../diagrams/colors44.xml"/><Relationship Id="rId4" Type="http://schemas.openxmlformats.org/officeDocument/2006/relationships/notesSlide" Target="../notesSlides/notesSlide11.xml"/><Relationship Id="rId9" Type="http://schemas.openxmlformats.org/officeDocument/2006/relationships/diagramQuickStyle" Target="../diagrams/quickStyle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46.xml"/><Relationship Id="rId5" Type="http://schemas.openxmlformats.org/officeDocument/2006/relationships/image" Target="../media/image33.png"/><Relationship Id="rId10" Type="http://schemas.microsoft.com/office/2007/relationships/diagramDrawing" Target="../diagrams/drawing46.xml"/><Relationship Id="rId4" Type="http://schemas.openxmlformats.org/officeDocument/2006/relationships/image" Target="../media/image52.png"/><Relationship Id="rId9" Type="http://schemas.openxmlformats.org/officeDocument/2006/relationships/diagramColors" Target="../diagrams/colors4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7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diagramData" Target="../diagrams/data47.xml"/><Relationship Id="rId5" Type="http://schemas.openxmlformats.org/officeDocument/2006/relationships/image" Target="../media/image49.png"/><Relationship Id="rId10" Type="http://schemas.microsoft.com/office/2007/relationships/diagramDrawing" Target="../diagrams/drawing47.xml"/><Relationship Id="rId4" Type="http://schemas.openxmlformats.org/officeDocument/2006/relationships/image" Target="../media/image53.png"/><Relationship Id="rId9" Type="http://schemas.openxmlformats.org/officeDocument/2006/relationships/diagramColors" Target="../diagrams/colors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9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4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8.png"/><Relationship Id="rId11" Type="http://schemas.microsoft.com/office/2007/relationships/diagramDrawing" Target="../diagrams/drawing49.xml"/><Relationship Id="rId5" Type="http://schemas.openxmlformats.org/officeDocument/2006/relationships/image" Target="../media/image50.png"/><Relationship Id="rId10" Type="http://schemas.openxmlformats.org/officeDocument/2006/relationships/diagramColors" Target="../diagrams/colors49.xml"/><Relationship Id="rId4" Type="http://schemas.openxmlformats.org/officeDocument/2006/relationships/notesSlide" Target="../notesSlides/notesSlide12.xml"/><Relationship Id="rId9" Type="http://schemas.openxmlformats.org/officeDocument/2006/relationships/diagramQuickStyle" Target="../diagrams/quickStyl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0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0.xml"/><Relationship Id="rId5" Type="http://schemas.openxmlformats.org/officeDocument/2006/relationships/image" Target="../media/image6.png"/><Relationship Id="rId10" Type="http://schemas.microsoft.com/office/2007/relationships/diagramDrawing" Target="../diagrams/drawing50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50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51.xml"/><Relationship Id="rId7" Type="http://schemas.microsoft.com/office/2007/relationships/diagramDrawing" Target="../diagrams/drawing5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1.xml"/><Relationship Id="rId9" Type="http://schemas.openxmlformats.org/officeDocument/2006/relationships/image" Target="../media/image15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2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52.xml"/><Relationship Id="rId5" Type="http://schemas.openxmlformats.org/officeDocument/2006/relationships/image" Target="../media/image28.png"/><Relationship Id="rId10" Type="http://schemas.microsoft.com/office/2007/relationships/diagramDrawing" Target="../diagrams/drawing52.xml"/><Relationship Id="rId4" Type="http://schemas.openxmlformats.org/officeDocument/2006/relationships/image" Target="../media/image54.png"/><Relationship Id="rId9" Type="http://schemas.openxmlformats.org/officeDocument/2006/relationships/diagramColors" Target="../diagrams/colors52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3.xml"/><Relationship Id="rId3" Type="http://schemas.openxmlformats.org/officeDocument/2006/relationships/image" Target="../media/image55.png"/><Relationship Id="rId7" Type="http://schemas.openxmlformats.org/officeDocument/2006/relationships/diagramColors" Target="../diagrams/colors5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3.xml"/><Relationship Id="rId5" Type="http://schemas.openxmlformats.org/officeDocument/2006/relationships/diagramLayout" Target="../diagrams/layout53.xml"/><Relationship Id="rId4" Type="http://schemas.openxmlformats.org/officeDocument/2006/relationships/diagramData" Target="../diagrams/data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5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microsoft.com/office/2007/relationships/diagramDrawing" Target="../diagrams/drawing5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9.png"/><Relationship Id="rId11" Type="http://schemas.openxmlformats.org/officeDocument/2006/relationships/diagramColors" Target="../diagrams/colors55.xml"/><Relationship Id="rId5" Type="http://schemas.openxmlformats.org/officeDocument/2006/relationships/image" Target="../media/image58.png"/><Relationship Id="rId10" Type="http://schemas.openxmlformats.org/officeDocument/2006/relationships/diagramQuickStyle" Target="../diagrams/quickStyle55.xml"/><Relationship Id="rId4" Type="http://schemas.openxmlformats.org/officeDocument/2006/relationships/image" Target="../media/image57.png"/><Relationship Id="rId9" Type="http://schemas.openxmlformats.org/officeDocument/2006/relationships/diagramLayout" Target="../diagrams/layout5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56.xml"/><Relationship Id="rId5" Type="http://schemas.openxmlformats.org/officeDocument/2006/relationships/image" Target="../media/image28.png"/><Relationship Id="rId10" Type="http://schemas.microsoft.com/office/2007/relationships/diagramDrawing" Target="../diagrams/drawing56.xml"/><Relationship Id="rId4" Type="http://schemas.openxmlformats.org/officeDocument/2006/relationships/image" Target="../media/image54.png"/><Relationship Id="rId9" Type="http://schemas.openxmlformats.org/officeDocument/2006/relationships/diagramColors" Target="../diagrams/colors5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7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7.xml"/><Relationship Id="rId5" Type="http://schemas.openxmlformats.org/officeDocument/2006/relationships/image" Target="../media/image6.png"/><Relationship Id="rId10" Type="http://schemas.microsoft.com/office/2007/relationships/diagramDrawing" Target="../diagrams/drawing57.xml"/><Relationship Id="rId4" Type="http://schemas.openxmlformats.org/officeDocument/2006/relationships/image" Target="../media/image16.gif"/><Relationship Id="rId9" Type="http://schemas.openxmlformats.org/officeDocument/2006/relationships/diagramColors" Target="../diagrams/colors5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8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58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5.png"/><Relationship Id="rId11" Type="http://schemas.microsoft.com/office/2007/relationships/diagramDrawing" Target="../diagrams/drawing58.xml"/><Relationship Id="rId5" Type="http://schemas.openxmlformats.org/officeDocument/2006/relationships/image" Target="../media/image61.png"/><Relationship Id="rId10" Type="http://schemas.openxmlformats.org/officeDocument/2006/relationships/diagramColors" Target="../diagrams/colors58.xml"/><Relationship Id="rId4" Type="http://schemas.openxmlformats.org/officeDocument/2006/relationships/image" Target="../media/image60.gif"/><Relationship Id="rId9" Type="http://schemas.openxmlformats.org/officeDocument/2006/relationships/diagramQuickStyle" Target="../diagrams/quickStyle5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9.xml"/><Relationship Id="rId3" Type="http://schemas.openxmlformats.org/officeDocument/2006/relationships/image" Target="../media/image62.png"/><Relationship Id="rId7" Type="http://schemas.openxmlformats.org/officeDocument/2006/relationships/diagramLayout" Target="../diagrams/layout59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59.xml"/><Relationship Id="rId5" Type="http://schemas.openxmlformats.org/officeDocument/2006/relationships/image" Target="../media/image64.png"/><Relationship Id="rId10" Type="http://schemas.microsoft.com/office/2007/relationships/diagramDrawing" Target="../diagrams/drawing59.xml"/><Relationship Id="rId4" Type="http://schemas.openxmlformats.org/officeDocument/2006/relationships/image" Target="../media/image63.gif"/><Relationship Id="rId9" Type="http://schemas.openxmlformats.org/officeDocument/2006/relationships/diagramColors" Target="../diagrams/colors59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0.xml"/><Relationship Id="rId3" Type="http://schemas.openxmlformats.org/officeDocument/2006/relationships/image" Target="../media/image65.png"/><Relationship Id="rId7" Type="http://schemas.openxmlformats.org/officeDocument/2006/relationships/diagramData" Target="../diagrams/data6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microsoft.com/office/2007/relationships/diagramDrawing" Target="../diagrams/drawing60.xml"/><Relationship Id="rId5" Type="http://schemas.openxmlformats.org/officeDocument/2006/relationships/image" Target="../media/image67.png"/><Relationship Id="rId10" Type="http://schemas.openxmlformats.org/officeDocument/2006/relationships/diagramColors" Target="../diagrams/colors60.xml"/><Relationship Id="rId4" Type="http://schemas.openxmlformats.org/officeDocument/2006/relationships/image" Target="../media/image66.png"/><Relationship Id="rId9" Type="http://schemas.openxmlformats.org/officeDocument/2006/relationships/diagramQuickStyle" Target="../diagrams/quickStyle6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Data" Target="../diagrams/data4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6.gif"/><Relationship Id="rId5" Type="http://schemas.openxmlformats.org/officeDocument/2006/relationships/diagramQuickStyle" Target="../diagrams/quickStyle3.xml"/><Relationship Id="rId15" Type="http://schemas.openxmlformats.org/officeDocument/2006/relationships/diagramColors" Target="../diagrams/colors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5.jpg"/><Relationship Id="rId1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1.xml"/><Relationship Id="rId7" Type="http://schemas.microsoft.com/office/2007/relationships/diagramDrawing" Target="../diagrams/drawing6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1.xml"/><Relationship Id="rId5" Type="http://schemas.openxmlformats.org/officeDocument/2006/relationships/diagramQuickStyle" Target="../diagrams/quickStyle61.xml"/><Relationship Id="rId4" Type="http://schemas.openxmlformats.org/officeDocument/2006/relationships/diagramLayout" Target="../diagrams/layout6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sv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5.jpg"/><Relationship Id="rId14" Type="http://schemas.openxmlformats.org/officeDocument/2006/relationships/diagramColors" Target="../diagrams/colors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Rectangle 107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9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Ados et réseaux sociaux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6 – Leçon 12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824" y="688932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End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CA29940-7831-A48D-C8E9-BE37E5EE8C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152" y="2206025"/>
            <a:ext cx="5869992" cy="237812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244B04F-6147-0552-5D28-5CB8C13D2CF6}"/>
              </a:ext>
            </a:extLst>
          </p:cNvPr>
          <p:cNvSpPr txBox="1"/>
          <p:nvPr/>
        </p:nvSpPr>
        <p:spPr>
          <a:xfrm>
            <a:off x="431152" y="4584152"/>
            <a:ext cx="5171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Traduction</a:t>
            </a:r>
            <a:r>
              <a:rPr lang="en-US" dirty="0">
                <a:solidFill>
                  <a:schemeClr val="accent2"/>
                </a:solidFill>
              </a:rPr>
              <a:t> : </a:t>
            </a:r>
            <a:r>
              <a:rPr lang="en-US" i="1" dirty="0">
                <a:solidFill>
                  <a:schemeClr val="accent2"/>
                </a:solidFill>
              </a:rPr>
              <a:t>All courses missed due to Covid-19 will be caught up during the summer break.</a:t>
            </a:r>
            <a:endParaRPr lang="fr-FR" i="1" dirty="0">
              <a:solidFill>
                <a:schemeClr val="accent2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F6DC661-034A-3128-65AD-71FE66CF97D6}"/>
              </a:ext>
            </a:extLst>
          </p:cNvPr>
          <p:cNvSpPr txBox="1"/>
          <p:nvPr/>
        </p:nvSpPr>
        <p:spPr>
          <a:xfrm>
            <a:off x="6900991" y="2021691"/>
            <a:ext cx="4566138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Sur quel réseau social ce message a été envoyé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Qui l’a envoyé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Comment le savez-vous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Comment est-ce qu’on appelle ce genre d’information?</a:t>
            </a:r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1610C0F5-BF8E-D98D-A7CA-217F013B5A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DDBD13B-24B8-2DE9-0E79-00678ED96F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9306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6644092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7D94424-3B38-833F-5C49-2E0C2735AE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335C568F-8C45-6E12-B770-D6ABE2EE5F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9306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/>
              <a:t>II. Compréhension de texte (doc. 1)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44B1B1-869F-E4AC-8701-B04A64062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764" y="2301302"/>
            <a:ext cx="5672060" cy="41973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736F5C-19FC-4D34-6F17-833B3C57EE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96" y="3231390"/>
            <a:ext cx="5614416" cy="242823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pic>
        <p:nvPicPr>
          <p:cNvPr id="9" name="EXPLORE_1_LE_PISTE103">
            <a:hlinkClick r:id="" action="ppaction://media"/>
            <a:extLst>
              <a:ext uri="{FF2B5EF4-FFF2-40B4-BE49-F238E27FC236}">
                <a16:creationId xmlns:a16="http://schemas.microsoft.com/office/drawing/2014/main" id="{6FAF1C6F-CF08-0407-48C3-FF551B7E4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36760" y="3328761"/>
            <a:ext cx="800554" cy="800554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4058C75F-3FA4-F676-2414-DF768F94C0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01237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00CA5-423D-CFE7-A222-920BFCA56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6073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265F840-9E27-6380-1C5F-7214A89D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524294"/>
              </p:ext>
            </p:extLst>
          </p:nvPr>
        </p:nvGraphicFramePr>
        <p:xfrm>
          <a:off x="311426" y="1670049"/>
          <a:ext cx="11410121" cy="452291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78604">
                  <a:extLst>
                    <a:ext uri="{9D8B030D-6E8A-4147-A177-3AD203B41FA5}">
                      <a16:colId xmlns:a16="http://schemas.microsoft.com/office/drawing/2014/main" val="146733098"/>
                    </a:ext>
                  </a:extLst>
                </a:gridCol>
                <a:gridCol w="3752193">
                  <a:extLst>
                    <a:ext uri="{9D8B030D-6E8A-4147-A177-3AD203B41FA5}">
                      <a16:colId xmlns:a16="http://schemas.microsoft.com/office/drawing/2014/main" val="551070556"/>
                    </a:ext>
                  </a:extLst>
                </a:gridCol>
                <a:gridCol w="4179324">
                  <a:extLst>
                    <a:ext uri="{9D8B030D-6E8A-4147-A177-3AD203B41FA5}">
                      <a16:colId xmlns:a16="http://schemas.microsoft.com/office/drawing/2014/main" val="3337840242"/>
                    </a:ext>
                  </a:extLst>
                </a:gridCol>
              </a:tblGrid>
              <a:tr h="724481">
                <a:tc>
                  <a:txBody>
                    <a:bodyPr/>
                    <a:lstStyle/>
                    <a:p>
                      <a:pPr algn="ctr"/>
                      <a:r>
                        <a:rPr lang="fr-FR" sz="20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Donner un conseil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activités sur les réseaux sociaux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Exprimer la fréquence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726766"/>
                  </a:ext>
                </a:extLst>
              </a:tr>
              <a:tr h="37150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Faites attention à vos publications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utilisent aussi beaucoup de messageries comme WhatsApp et des applis comme </a:t>
                      </a:r>
                      <a:r>
                        <a:rPr lang="fr-FR" sz="18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TikTok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Utilisez toujours un pseudo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5133591"/>
                  </a:ext>
                </a:extLst>
              </a:tr>
              <a:tr h="371506"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Ne donnez pas d’informations personnelles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chattent avec leurs amis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Changez souvent de mot de passe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6348424"/>
                  </a:ext>
                </a:extLst>
              </a:tr>
              <a:tr h="660304"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Utilisez toujours un pseudo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publient des photos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Ne partagez jamais vos photos avec tout le monde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8132541"/>
                  </a:ext>
                </a:extLst>
              </a:tr>
              <a:tr h="949101"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Changez souvent de mot de passe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échangent des vidéos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Chaque jour, ils utilisent Ils utilisent aussi beaucoup de messageries comme WhatsApp et des applis comme </a:t>
                      </a:r>
                      <a:r>
                        <a:rPr lang="fr-FR" sz="18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TikTok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64615"/>
                  </a:ext>
                </a:extLst>
              </a:tr>
              <a:tr h="660304"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Ne partagez jamais vos photos avec tout le monde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1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Les ados français passent en moyenne 28 minutes par jour sur les réseaux sociaux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2694042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9EC749-DB61-B186-F441-7C441DA5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38DAB8-1D40-25E1-F798-1087F2EAB8C1}"/>
              </a:ext>
            </a:extLst>
          </p:cNvPr>
          <p:cNvSpPr/>
          <p:nvPr/>
        </p:nvSpPr>
        <p:spPr>
          <a:xfrm>
            <a:off x="311426" y="2400787"/>
            <a:ext cx="3472070" cy="8883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23EF5B-69BF-665D-FA8F-504F9A64579C}"/>
              </a:ext>
            </a:extLst>
          </p:cNvPr>
          <p:cNvSpPr/>
          <p:nvPr/>
        </p:nvSpPr>
        <p:spPr>
          <a:xfrm>
            <a:off x="311426" y="3306254"/>
            <a:ext cx="3472070" cy="6081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C79ED1-9A86-91FB-D6D1-631D1A49AB8F}"/>
              </a:ext>
            </a:extLst>
          </p:cNvPr>
          <p:cNvSpPr/>
          <p:nvPr/>
        </p:nvSpPr>
        <p:spPr>
          <a:xfrm>
            <a:off x="311426" y="3931506"/>
            <a:ext cx="3472070" cy="6359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E17B19-8D1A-C477-CF2B-66B33C41F40A}"/>
              </a:ext>
            </a:extLst>
          </p:cNvPr>
          <p:cNvSpPr/>
          <p:nvPr/>
        </p:nvSpPr>
        <p:spPr>
          <a:xfrm>
            <a:off x="311426" y="4590985"/>
            <a:ext cx="3472070" cy="9224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7D0994-E640-148A-342C-516E89EF7E2E}"/>
              </a:ext>
            </a:extLst>
          </p:cNvPr>
          <p:cNvSpPr/>
          <p:nvPr/>
        </p:nvSpPr>
        <p:spPr>
          <a:xfrm>
            <a:off x="311426" y="5536917"/>
            <a:ext cx="3472070" cy="656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F5C34C-82D5-9BE5-2E88-BC449F8D05EE}"/>
              </a:ext>
            </a:extLst>
          </p:cNvPr>
          <p:cNvSpPr/>
          <p:nvPr/>
        </p:nvSpPr>
        <p:spPr>
          <a:xfrm>
            <a:off x="3815124" y="2400787"/>
            <a:ext cx="3725297" cy="8883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918FDA-2557-34FB-0A40-F545834F37DA}"/>
              </a:ext>
            </a:extLst>
          </p:cNvPr>
          <p:cNvSpPr/>
          <p:nvPr/>
        </p:nvSpPr>
        <p:spPr>
          <a:xfrm>
            <a:off x="3815124" y="3306254"/>
            <a:ext cx="3725297" cy="6081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1D924B-8DA0-6F2A-433D-BB06387348BD}"/>
              </a:ext>
            </a:extLst>
          </p:cNvPr>
          <p:cNvSpPr/>
          <p:nvPr/>
        </p:nvSpPr>
        <p:spPr>
          <a:xfrm>
            <a:off x="3815124" y="3931506"/>
            <a:ext cx="3725297" cy="6359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E40A62-0551-DCF5-2F06-9D431635B41E}"/>
              </a:ext>
            </a:extLst>
          </p:cNvPr>
          <p:cNvSpPr/>
          <p:nvPr/>
        </p:nvSpPr>
        <p:spPr>
          <a:xfrm>
            <a:off x="3815124" y="4590985"/>
            <a:ext cx="3725297" cy="9224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84C993-D747-391C-17EF-51099C4CE7D2}"/>
              </a:ext>
            </a:extLst>
          </p:cNvPr>
          <p:cNvSpPr/>
          <p:nvPr/>
        </p:nvSpPr>
        <p:spPr>
          <a:xfrm>
            <a:off x="7540421" y="2400787"/>
            <a:ext cx="4181126" cy="8883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BC1538-7257-7312-7331-38CA9DDFBE16}"/>
              </a:ext>
            </a:extLst>
          </p:cNvPr>
          <p:cNvSpPr/>
          <p:nvPr/>
        </p:nvSpPr>
        <p:spPr>
          <a:xfrm>
            <a:off x="7540421" y="3306254"/>
            <a:ext cx="4181126" cy="6081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5DE0A6-A0EA-D46F-90C0-2947A88A6195}"/>
              </a:ext>
            </a:extLst>
          </p:cNvPr>
          <p:cNvSpPr/>
          <p:nvPr/>
        </p:nvSpPr>
        <p:spPr>
          <a:xfrm>
            <a:off x="7540421" y="3931506"/>
            <a:ext cx="4181126" cy="6359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1D8B04D-80D0-A056-048F-E30AE58BB381}"/>
              </a:ext>
            </a:extLst>
          </p:cNvPr>
          <p:cNvSpPr/>
          <p:nvPr/>
        </p:nvSpPr>
        <p:spPr>
          <a:xfrm>
            <a:off x="7540421" y="4590985"/>
            <a:ext cx="4181126" cy="9224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D8A00D4-1A70-BBDD-78EC-E27AEB87C118}"/>
              </a:ext>
            </a:extLst>
          </p:cNvPr>
          <p:cNvSpPr/>
          <p:nvPr/>
        </p:nvSpPr>
        <p:spPr>
          <a:xfrm>
            <a:off x="7540421" y="5536917"/>
            <a:ext cx="4181126" cy="656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Diagramme 2">
            <a:extLst>
              <a:ext uri="{FF2B5EF4-FFF2-40B4-BE49-F238E27FC236}">
                <a16:creationId xmlns:a16="http://schemas.microsoft.com/office/drawing/2014/main" id="{FC259785-4C58-EDF0-B4B5-604FF3CC0C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18341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984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6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2E47AB-A49D-A6E7-3564-7D785F0E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Transcription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2B2CE0-18E3-17E7-D9D2-CD571ED364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17"/>
          <a:stretch/>
        </p:blipFill>
        <p:spPr>
          <a:xfrm>
            <a:off x="936926" y="2503647"/>
            <a:ext cx="4549475" cy="37447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D4B2C4F-4810-3B34-147D-4408C68400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273"/>
          <a:stretch/>
        </p:blipFill>
        <p:spPr>
          <a:xfrm>
            <a:off x="6705600" y="2122220"/>
            <a:ext cx="4184461" cy="412618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66E467-747A-B639-4C08-2196FBE4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D99F5E1-D2C6-F89F-2104-D565333D1D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183419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3503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Donner des conseils et parler de l’amitié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9179434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B9C886-E81A-7CDF-4C6B-CAD736E867BD}"/>
              </a:ext>
            </a:extLst>
          </p:cNvPr>
          <p:cNvSpPr/>
          <p:nvPr/>
        </p:nvSpPr>
        <p:spPr>
          <a:xfrm>
            <a:off x="866910" y="48652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7F355F-B68B-EC7D-4F36-DEBB485E1695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3516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876273"/>
            <a:ext cx="11611561" cy="62761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réseaux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sociaux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16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CADCFC-6D7D-D38A-45AF-C811350E2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533" y="2037433"/>
            <a:ext cx="6106659" cy="441807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08B777F-1ED1-C61C-185C-3A0477ADE7BE}"/>
              </a:ext>
            </a:extLst>
          </p:cNvPr>
          <p:cNvSpPr txBox="1"/>
          <p:nvPr/>
        </p:nvSpPr>
        <p:spPr>
          <a:xfrm>
            <a:off x="429846" y="2037433"/>
            <a:ext cx="49940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J’adore les réseaux sociaux ! Quand je me </a:t>
            </a:r>
            <a:r>
              <a:rPr lang="fr-FR" sz="2400" dirty="0">
                <a:solidFill>
                  <a:srgbClr val="FF0000"/>
                </a:solidFill>
              </a:rPr>
              <a:t>connecte</a:t>
            </a:r>
            <a:r>
              <a:rPr lang="fr-FR" sz="2400" dirty="0"/>
              <a:t> sur Facebook, je </a:t>
            </a:r>
            <a:r>
              <a:rPr lang="fr-FR" sz="2400" dirty="0">
                <a:solidFill>
                  <a:srgbClr val="FF0000"/>
                </a:solidFill>
              </a:rPr>
              <a:t>partage</a:t>
            </a:r>
            <a:r>
              <a:rPr lang="fr-FR" sz="2400" dirty="0"/>
              <a:t> des photos drôles avec mes amis. Je </a:t>
            </a:r>
            <a:r>
              <a:rPr lang="fr-FR" sz="2400" dirty="0">
                <a:solidFill>
                  <a:srgbClr val="FF0000"/>
                </a:solidFill>
              </a:rPr>
              <a:t>commente</a:t>
            </a:r>
            <a:r>
              <a:rPr lang="fr-FR" sz="2400" dirty="0"/>
              <a:t> leurs publications et je </a:t>
            </a:r>
            <a:r>
              <a:rPr lang="fr-FR" sz="2400" dirty="0">
                <a:solidFill>
                  <a:srgbClr val="FF0000"/>
                </a:solidFill>
              </a:rPr>
              <a:t>chatte</a:t>
            </a:r>
            <a:r>
              <a:rPr lang="fr-FR" sz="2400" dirty="0"/>
              <a:t> avec mes amis sur la </a:t>
            </a:r>
            <a:r>
              <a:rPr lang="fr-FR" sz="2400" dirty="0">
                <a:solidFill>
                  <a:srgbClr val="FF0000"/>
                </a:solidFill>
              </a:rPr>
              <a:t>messagerie</a:t>
            </a:r>
            <a:r>
              <a:rPr lang="fr-FR" sz="2400" dirty="0"/>
              <a:t> Messenger.</a:t>
            </a:r>
          </a:p>
          <a:p>
            <a:pPr algn="just"/>
            <a:r>
              <a:rPr lang="fr-FR" sz="2400" dirty="0"/>
              <a:t>Parfois, je scrolle pendant des heures le fil d’actualité avant de me coucher. Résultat, je ne dors pas assez et je suis </a:t>
            </a:r>
            <a:r>
              <a:rPr lang="fr-FR" sz="2400" dirty="0">
                <a:solidFill>
                  <a:srgbClr val="FF0000"/>
                </a:solidFill>
              </a:rPr>
              <a:t>fatigué</a:t>
            </a:r>
            <a:r>
              <a:rPr lang="fr-FR" sz="2400" dirty="0"/>
              <a:t> le matin à l’école 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928CC3-64B0-EB57-894D-EEB1B9E8A57E}"/>
              </a:ext>
            </a:extLst>
          </p:cNvPr>
          <p:cNvSpPr/>
          <p:nvPr/>
        </p:nvSpPr>
        <p:spPr>
          <a:xfrm>
            <a:off x="945662" y="2454031"/>
            <a:ext cx="1227015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C53FF7-9EFE-B499-9203-56635C53D45C}"/>
              </a:ext>
            </a:extLst>
          </p:cNvPr>
          <p:cNvSpPr/>
          <p:nvPr/>
        </p:nvSpPr>
        <p:spPr>
          <a:xfrm>
            <a:off x="4370191" y="2454031"/>
            <a:ext cx="96771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E9FB24-06D0-112A-F9D7-FC3C25DB3274}"/>
              </a:ext>
            </a:extLst>
          </p:cNvPr>
          <p:cNvSpPr/>
          <p:nvPr/>
        </p:nvSpPr>
        <p:spPr>
          <a:xfrm>
            <a:off x="496278" y="3175146"/>
            <a:ext cx="145756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2DDFB6-764A-864B-FBE5-0FA40FA464AA}"/>
              </a:ext>
            </a:extLst>
          </p:cNvPr>
          <p:cNvSpPr/>
          <p:nvPr/>
        </p:nvSpPr>
        <p:spPr>
          <a:xfrm>
            <a:off x="496278" y="3591744"/>
            <a:ext cx="918307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E525C9-3E85-AB54-44C1-3E38250A178B}"/>
              </a:ext>
            </a:extLst>
          </p:cNvPr>
          <p:cNvSpPr/>
          <p:nvPr/>
        </p:nvSpPr>
        <p:spPr>
          <a:xfrm>
            <a:off x="496278" y="3990328"/>
            <a:ext cx="145756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3644B-5171-3D7B-93C4-43AEED1D0F09}"/>
              </a:ext>
            </a:extLst>
          </p:cNvPr>
          <p:cNvSpPr/>
          <p:nvPr/>
        </p:nvSpPr>
        <p:spPr>
          <a:xfrm>
            <a:off x="496278" y="5394007"/>
            <a:ext cx="918307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55D4086-89CC-D69E-24C4-B063193931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3" y="374222"/>
            <a:ext cx="2205797" cy="12407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11EADBC-1A18-F3C6-BB4D-486BC6E5C8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313216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696384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660EF0-4FFB-AE18-596C-50ADB2528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Vocabulaire :</a:t>
            </a:r>
            <a:r>
              <a:rPr lang="fr-FR" dirty="0"/>
              <a:t> les réseaux sociaux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BAC573-AD11-8287-3CEF-80E05AC0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9B2D81-B73B-B0AF-FF29-DA95FA853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127128"/>
              </p:ext>
            </p:extLst>
          </p:nvPr>
        </p:nvGraphicFramePr>
        <p:xfrm>
          <a:off x="838200" y="1825625"/>
          <a:ext cx="6824870" cy="479723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05877">
                  <a:extLst>
                    <a:ext uri="{9D8B030D-6E8A-4147-A177-3AD203B41FA5}">
                      <a16:colId xmlns:a16="http://schemas.microsoft.com/office/drawing/2014/main" val="1869875551"/>
                    </a:ext>
                  </a:extLst>
                </a:gridCol>
                <a:gridCol w="3418993">
                  <a:extLst>
                    <a:ext uri="{9D8B030D-6E8A-4147-A177-3AD203B41FA5}">
                      <a16:colId xmlns:a16="http://schemas.microsoft.com/office/drawing/2014/main" val="924756770"/>
                    </a:ext>
                  </a:extLst>
                </a:gridCol>
              </a:tblGrid>
              <a:tr h="724481">
                <a:tc>
                  <a:txBody>
                    <a:bodyPr/>
                    <a:lstStyle/>
                    <a:p>
                      <a:pPr algn="ctr"/>
                      <a:r>
                        <a:rPr lang="fr-FR" sz="20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Donner un conseil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activités sur les réseaux sociaux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7019226"/>
                  </a:ext>
                </a:extLst>
              </a:tr>
              <a:tr h="37150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Faites attention à vos publications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utilisent aussi beaucoup de messageries comme WhatsApp et des applis comme </a:t>
                      </a:r>
                      <a:r>
                        <a:rPr lang="fr-FR" sz="18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TikTok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just"/>
                      <a:endParaRPr lang="fr-FR" sz="1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7094135"/>
                  </a:ext>
                </a:extLst>
              </a:tr>
              <a:tr h="371506"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>
                          <a:solidFill>
                            <a:schemeClr val="tx1"/>
                          </a:solidFill>
                          <a:latin typeface="+mn-lt"/>
                        </a:rPr>
                        <a:t>Ne donnez pas d’informations personnelles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chattent avec leurs amis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3767812"/>
                  </a:ext>
                </a:extLst>
              </a:tr>
              <a:tr h="660304"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Utilisez toujours un pseudo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publient des photos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1191516"/>
                  </a:ext>
                </a:extLst>
              </a:tr>
              <a:tr h="949101"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Changez souvent de mot de passe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échangent des vidéos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9622511"/>
                  </a:ext>
                </a:extLst>
              </a:tr>
              <a:tr h="660304">
                <a:tc>
                  <a:txBody>
                    <a:bodyPr/>
                    <a:lstStyle/>
                    <a:p>
                      <a:pPr algn="just"/>
                      <a:r>
                        <a:rPr lang="fr-FR" sz="18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Ne partagez jamais vos photos avec tout le monde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18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3928599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914D3E5-122F-C8A5-7384-ECF71729A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4885" y="1825625"/>
            <a:ext cx="3621615" cy="4075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6F03F7-6C8C-8D36-E7EB-32AF18A35748}"/>
              </a:ext>
            </a:extLst>
          </p:cNvPr>
          <p:cNvSpPr/>
          <p:nvPr/>
        </p:nvSpPr>
        <p:spPr>
          <a:xfrm>
            <a:off x="2907161" y="2591851"/>
            <a:ext cx="1198180" cy="290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F58C90-DBD7-D7A2-A057-0FB570ADB1D0}"/>
              </a:ext>
            </a:extLst>
          </p:cNvPr>
          <p:cNvSpPr/>
          <p:nvPr/>
        </p:nvSpPr>
        <p:spPr>
          <a:xfrm>
            <a:off x="3018296" y="3765037"/>
            <a:ext cx="1198181" cy="263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41F998-EA8F-14D9-5AEE-D464AD2C76EB}"/>
              </a:ext>
            </a:extLst>
          </p:cNvPr>
          <p:cNvSpPr/>
          <p:nvPr/>
        </p:nvSpPr>
        <p:spPr>
          <a:xfrm>
            <a:off x="2706414" y="4415038"/>
            <a:ext cx="799837" cy="290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A2919F-ECBB-E1B4-4B7D-79CAB541C591}"/>
              </a:ext>
            </a:extLst>
          </p:cNvPr>
          <p:cNvSpPr/>
          <p:nvPr/>
        </p:nvSpPr>
        <p:spPr>
          <a:xfrm>
            <a:off x="2783665" y="5073455"/>
            <a:ext cx="1315895" cy="290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2CA0E0-4FFD-792D-D691-EA4FDF696DC3}"/>
              </a:ext>
            </a:extLst>
          </p:cNvPr>
          <p:cNvSpPr/>
          <p:nvPr/>
        </p:nvSpPr>
        <p:spPr>
          <a:xfrm>
            <a:off x="1191872" y="6026355"/>
            <a:ext cx="862903" cy="263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8866D0-1051-0D65-4B84-AD4675C3C081}"/>
              </a:ext>
            </a:extLst>
          </p:cNvPr>
          <p:cNvSpPr/>
          <p:nvPr/>
        </p:nvSpPr>
        <p:spPr>
          <a:xfrm>
            <a:off x="4284351" y="2881937"/>
            <a:ext cx="1200283" cy="263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061775-A175-AF4E-BCD8-3BA0B9F74972}"/>
              </a:ext>
            </a:extLst>
          </p:cNvPr>
          <p:cNvSpPr/>
          <p:nvPr/>
        </p:nvSpPr>
        <p:spPr>
          <a:xfrm>
            <a:off x="4656605" y="3171794"/>
            <a:ext cx="596466" cy="263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F399EF-B93F-32F6-90C9-F984AC022A37}"/>
              </a:ext>
            </a:extLst>
          </p:cNvPr>
          <p:cNvSpPr/>
          <p:nvPr/>
        </p:nvSpPr>
        <p:spPr>
          <a:xfrm>
            <a:off x="4511375" y="3767925"/>
            <a:ext cx="832947" cy="263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1BDE04-636C-B61F-8442-2BB22AA29FE0}"/>
              </a:ext>
            </a:extLst>
          </p:cNvPr>
          <p:cNvSpPr/>
          <p:nvPr/>
        </p:nvSpPr>
        <p:spPr>
          <a:xfrm>
            <a:off x="4511375" y="4401247"/>
            <a:ext cx="805809" cy="263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5AD1CF-2859-B09B-45A3-64AB76FD1120}"/>
              </a:ext>
            </a:extLst>
          </p:cNvPr>
          <p:cNvSpPr/>
          <p:nvPr/>
        </p:nvSpPr>
        <p:spPr>
          <a:xfrm>
            <a:off x="4511375" y="5076902"/>
            <a:ext cx="1025475" cy="263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75F393-8318-0BC0-ADEE-FF69CE8BFDA0}"/>
              </a:ext>
            </a:extLst>
          </p:cNvPr>
          <p:cNvSpPr/>
          <p:nvPr/>
        </p:nvSpPr>
        <p:spPr>
          <a:xfrm>
            <a:off x="875512" y="4067048"/>
            <a:ext cx="1198181" cy="263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8602EF52-BCF7-0639-BABF-657FB87F2F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3856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162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A7ED226-D511-56E5-C70A-39B3DF0F8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5 p.78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F050D84-A28C-337B-8CE2-8D5DA9858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3467" y="1704945"/>
            <a:ext cx="10905066" cy="433476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86D2DF-522A-1B38-8582-FC3BCE55A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BD3865B2-090C-F6DC-392E-A7A9066D98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9919" y="5537107"/>
            <a:ext cx="2332081" cy="1311796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C5A04F4-460B-392E-E296-3E66CC8B6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3856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8668096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631D03-DCA8-983A-65F1-7BD58BA94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600" dirty="0"/>
              <a:t>Les </a:t>
            </a:r>
            <a:r>
              <a:rPr lang="en-US" sz="4600" dirty="0" err="1"/>
              <a:t>verbes</a:t>
            </a:r>
            <a:r>
              <a:rPr lang="en-US" sz="4600" dirty="0"/>
              <a:t> </a:t>
            </a:r>
            <a:r>
              <a:rPr lang="en-US" sz="4600" dirty="0" err="1"/>
              <a:t>en</a:t>
            </a:r>
            <a:r>
              <a:rPr lang="en-US" sz="4600" dirty="0"/>
              <a:t> </a:t>
            </a:r>
            <a:r>
              <a:rPr lang="en-US" sz="4600" dirty="0">
                <a:solidFill>
                  <a:srgbClr val="FF0000"/>
                </a:solidFill>
              </a:rPr>
              <a:t>–ger </a:t>
            </a:r>
            <a:br>
              <a:rPr lang="en-US" sz="4600" dirty="0"/>
            </a:br>
            <a:r>
              <a:rPr lang="en-US" sz="4600" dirty="0"/>
              <a:t>(</a:t>
            </a:r>
            <a:r>
              <a:rPr lang="en-US" sz="4600" dirty="0" err="1"/>
              <a:t>parta</a:t>
            </a:r>
            <a:r>
              <a:rPr lang="en-US" sz="4600" dirty="0" err="1">
                <a:solidFill>
                  <a:srgbClr val="FF0000"/>
                </a:solidFill>
              </a:rPr>
              <a:t>ger</a:t>
            </a:r>
            <a:r>
              <a:rPr lang="en-US" sz="4600" dirty="0"/>
              <a:t>, chan</a:t>
            </a:r>
            <a:r>
              <a:rPr lang="en-US" sz="4600" dirty="0">
                <a:solidFill>
                  <a:srgbClr val="FF0000"/>
                </a:solidFill>
              </a:rPr>
              <a:t>ger</a:t>
            </a:r>
            <a:r>
              <a:rPr lang="en-US" sz="4600" dirty="0"/>
              <a:t>, </a:t>
            </a:r>
            <a:r>
              <a:rPr lang="en-US" sz="4600" dirty="0" err="1"/>
              <a:t>échan</a:t>
            </a:r>
            <a:r>
              <a:rPr lang="en-US" sz="4600" dirty="0" err="1">
                <a:solidFill>
                  <a:srgbClr val="FF0000"/>
                </a:solidFill>
              </a:rPr>
              <a:t>ger</a:t>
            </a:r>
            <a:r>
              <a:rPr lang="en-US" sz="4600" dirty="0"/>
              <a:t>, </a:t>
            </a:r>
            <a:r>
              <a:rPr lang="en-US" sz="4600" dirty="0" err="1"/>
              <a:t>téléchar</a:t>
            </a:r>
            <a:r>
              <a:rPr lang="en-US" sz="4600" dirty="0" err="1">
                <a:solidFill>
                  <a:srgbClr val="FF0000"/>
                </a:solidFill>
              </a:rPr>
              <a:t>ger</a:t>
            </a:r>
            <a:r>
              <a:rPr lang="en-US" sz="4600" dirty="0"/>
              <a:t>,…)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AFFAA60-2584-A865-BE13-4C58DBE9F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7988" y="2431600"/>
            <a:ext cx="4229659" cy="36057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414D6C-9DF6-7C3B-DB75-DCD99B08D5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6766" y="2431600"/>
            <a:ext cx="4622799" cy="360578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4091A88-F0F9-227D-D034-30034C2E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A94C763D-FED7-E6AE-3E53-130B0F1917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3130" y="5540969"/>
            <a:ext cx="2332082" cy="1311796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0A7686B0-4FD7-9A60-8FD6-F67D37A1BB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3856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3074657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U6L1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Express feelings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personal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informations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3" name="Rectangle 104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8C8D905-EA13-9902-3550-69174C67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r>
              <a:rPr lang="fr-FR" sz="3600" dirty="0"/>
              <a:t>À toi! </a:t>
            </a:r>
            <a:br>
              <a:rPr lang="fr-FR" sz="3600" dirty="0"/>
            </a:br>
            <a:r>
              <a:rPr lang="fr-FR" sz="3600" dirty="0"/>
              <a:t>Comment est-ce que tu utilises les réseaux sociaux ?</a:t>
            </a:r>
          </a:p>
        </p:txBody>
      </p:sp>
      <p:sp>
        <p:nvSpPr>
          <p:cNvPr id="104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1721F8-F3C9-702D-9846-E985AC8EA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sz="2400" dirty="0"/>
              <a:t>Combien de temps passes-tu sur les RS ?</a:t>
            </a:r>
          </a:p>
          <a:p>
            <a:pPr marL="0" indent="0" algn="just">
              <a:buNone/>
            </a:pPr>
            <a:r>
              <a:rPr lang="fr-FR" sz="2400" dirty="0"/>
              <a:t>Quel est ton RS préféré ?</a:t>
            </a:r>
          </a:p>
          <a:p>
            <a:pPr marL="0" indent="0" algn="just">
              <a:buNone/>
            </a:pPr>
            <a:r>
              <a:rPr lang="fr-FR" sz="2400" dirty="0"/>
              <a:t>Quel est ton pseudo ? </a:t>
            </a:r>
          </a:p>
          <a:p>
            <a:pPr marL="0" indent="0" algn="just">
              <a:buNone/>
            </a:pPr>
            <a:r>
              <a:rPr lang="fr-FR" sz="2400" dirty="0"/>
              <a:t>Combien d’amis est-ce que tu as?</a:t>
            </a:r>
          </a:p>
          <a:p>
            <a:pPr marL="0" indent="0" algn="just">
              <a:buNone/>
            </a:pPr>
            <a:r>
              <a:rPr lang="fr-FR" sz="2400" dirty="0"/>
              <a:t>Qu’est-ce que tu fais sur les RS ?</a:t>
            </a:r>
          </a:p>
          <a:p>
            <a:pPr marL="0" indent="0" algn="just">
              <a:buNone/>
            </a:pPr>
            <a:endParaRPr lang="fr-FR" sz="2400" u="sng" dirty="0"/>
          </a:p>
          <a:p>
            <a:pPr marL="0" indent="0" algn="just">
              <a:buNone/>
            </a:pPr>
            <a:r>
              <a:rPr lang="fr-FR" sz="2400" u="sng" dirty="0"/>
              <a:t>Exemple :</a:t>
            </a:r>
          </a:p>
          <a:p>
            <a:pPr marL="0" indent="0" algn="just">
              <a:buNone/>
            </a:pPr>
            <a:r>
              <a:rPr lang="fr-FR" sz="2400" dirty="0"/>
              <a:t>En général, je passe …. heures sur les réseaux sociaux, en particulier sur…</a:t>
            </a:r>
          </a:p>
          <a:p>
            <a:pPr marL="0" indent="0" algn="just">
              <a:buNone/>
            </a:pPr>
            <a:r>
              <a:rPr lang="fr-FR" sz="2400" dirty="0"/>
              <a:t>J’ai beaucoup d’amis, plus de 200 ! </a:t>
            </a:r>
          </a:p>
          <a:p>
            <a:pPr marL="0" indent="0" algn="just">
              <a:buNone/>
            </a:pPr>
            <a:r>
              <a:rPr lang="fr-FR" sz="2400" dirty="0"/>
              <a:t>J’aime (activité), je (activité), …</a:t>
            </a:r>
          </a:p>
        </p:txBody>
      </p:sp>
      <p:pic>
        <p:nvPicPr>
          <p:cNvPr id="4" name="Picture 2" descr="les réseaux sociaux | Learn french, Learning, French">
            <a:extLst>
              <a:ext uri="{FF2B5EF4-FFF2-40B4-BE49-F238E27FC236}">
                <a16:creationId xmlns:a16="http://schemas.microsoft.com/office/drawing/2014/main" id="{1396FCF1-3978-2731-CE67-C571F10DF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7348" y="1369846"/>
            <a:ext cx="5458968" cy="545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96727AA0-D561-D15A-8C4F-B62EB73A0E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9918" y="383319"/>
            <a:ext cx="2332082" cy="1311796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DDEF68EB-BEB3-6A75-7DA9-16C4CCB34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3856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3853491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CD040F5-ABF0-F497-BF12-2824D784AB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3856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876273"/>
            <a:ext cx="11611561" cy="62761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réseaux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sociaux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CADCFC-6D7D-D38A-45AF-C811350E2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533" y="2037433"/>
            <a:ext cx="6106659" cy="441807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08B777F-1ED1-C61C-185C-3A0477ADE7BE}"/>
              </a:ext>
            </a:extLst>
          </p:cNvPr>
          <p:cNvSpPr txBox="1"/>
          <p:nvPr/>
        </p:nvSpPr>
        <p:spPr>
          <a:xfrm>
            <a:off x="429846" y="2037433"/>
            <a:ext cx="49940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J’adore les réseaux sociaux ! Quand je me </a:t>
            </a:r>
            <a:r>
              <a:rPr lang="fr-FR" sz="2400" dirty="0">
                <a:solidFill>
                  <a:srgbClr val="FF0000"/>
                </a:solidFill>
              </a:rPr>
              <a:t>connecte</a:t>
            </a:r>
            <a:r>
              <a:rPr lang="fr-FR" sz="2400" dirty="0"/>
              <a:t> sur Facebook, je </a:t>
            </a:r>
            <a:r>
              <a:rPr lang="fr-FR" sz="2400" dirty="0">
                <a:solidFill>
                  <a:srgbClr val="FF0000"/>
                </a:solidFill>
              </a:rPr>
              <a:t>partage</a:t>
            </a:r>
            <a:r>
              <a:rPr lang="fr-FR" sz="2400" dirty="0"/>
              <a:t> des photos drôles avec mes amis. Je </a:t>
            </a:r>
            <a:r>
              <a:rPr lang="fr-FR" sz="2400" dirty="0">
                <a:solidFill>
                  <a:srgbClr val="FF0000"/>
                </a:solidFill>
              </a:rPr>
              <a:t>commente</a:t>
            </a:r>
            <a:r>
              <a:rPr lang="fr-FR" sz="2400" dirty="0"/>
              <a:t> leurs publications et je </a:t>
            </a:r>
            <a:r>
              <a:rPr lang="fr-FR" sz="2400" dirty="0">
                <a:solidFill>
                  <a:srgbClr val="FF0000"/>
                </a:solidFill>
              </a:rPr>
              <a:t>chatte</a:t>
            </a:r>
            <a:r>
              <a:rPr lang="fr-FR" sz="2400" dirty="0"/>
              <a:t> avec mes amis sur la </a:t>
            </a:r>
            <a:r>
              <a:rPr lang="fr-FR" sz="2400" dirty="0">
                <a:solidFill>
                  <a:srgbClr val="FF0000"/>
                </a:solidFill>
              </a:rPr>
              <a:t>messagerie</a:t>
            </a:r>
            <a:r>
              <a:rPr lang="fr-FR" sz="2400" dirty="0"/>
              <a:t> Messenger.</a:t>
            </a:r>
          </a:p>
          <a:p>
            <a:pPr algn="just"/>
            <a:r>
              <a:rPr lang="fr-FR" sz="2400" dirty="0"/>
              <a:t>Parfois, je scrolle pendant des heures le fil d’actualité avant de me coucher. Résultat, je ne dors pas assez et je suis </a:t>
            </a:r>
            <a:r>
              <a:rPr lang="fr-FR" sz="2400" dirty="0">
                <a:solidFill>
                  <a:srgbClr val="FF0000"/>
                </a:solidFill>
              </a:rPr>
              <a:t>fatigué</a:t>
            </a:r>
            <a:r>
              <a:rPr lang="fr-FR" sz="2400" dirty="0"/>
              <a:t> le matin à l’école 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928CC3-64B0-EB57-894D-EEB1B9E8A57E}"/>
              </a:ext>
            </a:extLst>
          </p:cNvPr>
          <p:cNvSpPr/>
          <p:nvPr/>
        </p:nvSpPr>
        <p:spPr>
          <a:xfrm>
            <a:off x="945662" y="2454031"/>
            <a:ext cx="1227015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C53FF7-9EFE-B499-9203-56635C53D45C}"/>
              </a:ext>
            </a:extLst>
          </p:cNvPr>
          <p:cNvSpPr/>
          <p:nvPr/>
        </p:nvSpPr>
        <p:spPr>
          <a:xfrm>
            <a:off x="4370191" y="2454031"/>
            <a:ext cx="96771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E9FB24-06D0-112A-F9D7-FC3C25DB3274}"/>
              </a:ext>
            </a:extLst>
          </p:cNvPr>
          <p:cNvSpPr/>
          <p:nvPr/>
        </p:nvSpPr>
        <p:spPr>
          <a:xfrm>
            <a:off x="496278" y="3175146"/>
            <a:ext cx="145756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2DDFB6-764A-864B-FBE5-0FA40FA464AA}"/>
              </a:ext>
            </a:extLst>
          </p:cNvPr>
          <p:cNvSpPr/>
          <p:nvPr/>
        </p:nvSpPr>
        <p:spPr>
          <a:xfrm>
            <a:off x="496278" y="3591744"/>
            <a:ext cx="918307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E525C9-3E85-AB54-44C1-3E38250A178B}"/>
              </a:ext>
            </a:extLst>
          </p:cNvPr>
          <p:cNvSpPr/>
          <p:nvPr/>
        </p:nvSpPr>
        <p:spPr>
          <a:xfrm>
            <a:off x="496278" y="3990328"/>
            <a:ext cx="145756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3644B-5171-3D7B-93C4-43AEED1D0F09}"/>
              </a:ext>
            </a:extLst>
          </p:cNvPr>
          <p:cNvSpPr/>
          <p:nvPr/>
        </p:nvSpPr>
        <p:spPr>
          <a:xfrm>
            <a:off x="496278" y="5394007"/>
            <a:ext cx="918307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10C6B2D-3C91-9C1A-EC35-ED18058FD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3" y="374222"/>
            <a:ext cx="2205797" cy="124076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533AC14-5CCA-9936-0B83-21EAD8F116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3856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0082333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E631CCFF-B24A-04B0-6D56-29FFCE8FC0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38569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Donner des conseils et parler de l’amitié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2595658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B9C886-E81A-7CDF-4C6B-CAD736E867BD}"/>
              </a:ext>
            </a:extLst>
          </p:cNvPr>
          <p:cNvSpPr/>
          <p:nvPr/>
        </p:nvSpPr>
        <p:spPr>
          <a:xfrm>
            <a:off x="4612791" y="48652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7F355F-B68B-EC7D-4F36-DEBB485E1695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4983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1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56532" y="643467"/>
            <a:ext cx="11210925" cy="74483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Passons au point de grammaire: </a:t>
            </a:r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Donner des conseils</a:t>
            </a:r>
          </a:p>
        </p:txBody>
      </p:sp>
      <p:pic>
        <p:nvPicPr>
          <p:cNvPr id="7" name="Picture 6" descr="Mon école FLE Avancé: Les réseaux sociaux">
            <a:extLst>
              <a:ext uri="{FF2B5EF4-FFF2-40B4-BE49-F238E27FC236}">
                <a16:creationId xmlns:a16="http://schemas.microsoft.com/office/drawing/2014/main" id="{A28FF822-78D9-EEB4-DB31-5107EA08C2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1"/>
          <a:stretch/>
        </p:blipFill>
        <p:spPr bwMode="auto">
          <a:xfrm>
            <a:off x="2479541" y="1648722"/>
            <a:ext cx="7232918" cy="502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chemeClr val="tx1">
                    <a:tint val="75000"/>
                  </a:schemeClr>
                </a:solidFill>
              </a:rPr>
              <a:pPr algn="r" defTabSz="914400">
                <a:spcAft>
                  <a:spcPts val="600"/>
                </a:spcAft>
                <a:defRPr/>
              </a:pPr>
              <a:t>25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D7BB1A-7F5F-91B4-F3A9-2B33499898A7}"/>
              </a:ext>
            </a:extLst>
          </p:cNvPr>
          <p:cNvSpPr/>
          <p:nvPr/>
        </p:nvSpPr>
        <p:spPr>
          <a:xfrm>
            <a:off x="2947403" y="5654685"/>
            <a:ext cx="467557" cy="1983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954AFE-6B25-E114-1070-EF6D5257E220}"/>
              </a:ext>
            </a:extLst>
          </p:cNvPr>
          <p:cNvSpPr/>
          <p:nvPr/>
        </p:nvSpPr>
        <p:spPr>
          <a:xfrm>
            <a:off x="2947403" y="6042941"/>
            <a:ext cx="551171" cy="1983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?</a:t>
            </a:r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BBB8D7-DC75-BA4D-5B50-F291FDEC3672}"/>
              </a:ext>
            </a:extLst>
          </p:cNvPr>
          <p:cNvSpPr/>
          <p:nvPr/>
        </p:nvSpPr>
        <p:spPr>
          <a:xfrm>
            <a:off x="6334405" y="5844583"/>
            <a:ext cx="397699" cy="1983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?</a:t>
            </a:r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7793DD-88F0-47D3-5D96-DF8D4E0FF347}"/>
              </a:ext>
            </a:extLst>
          </p:cNvPr>
          <p:cNvSpPr/>
          <p:nvPr/>
        </p:nvSpPr>
        <p:spPr>
          <a:xfrm>
            <a:off x="6490653" y="6237069"/>
            <a:ext cx="397699" cy="1983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?</a:t>
            </a:r>
            <a:endParaRPr lang="fr-FR" dirty="0"/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3050843D-8549-728B-AED5-4E08D29F38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2200" y="1617484"/>
            <a:ext cx="2205797" cy="124076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1350914-4784-8964-7207-D115C9FE87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08820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556141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F1F835-B3CE-9E9C-6F66-FB36969C7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en-US" sz="3600" dirty="0"/>
              <a:t>Donner des conseils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7393A3-E739-A90C-34B5-A386F7DF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ED406FB4-BA18-D360-65A3-C6DC16309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500267"/>
              </p:ext>
            </p:extLst>
          </p:nvPr>
        </p:nvGraphicFramePr>
        <p:xfrm>
          <a:off x="838200" y="1685006"/>
          <a:ext cx="5915748" cy="466474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15748">
                  <a:extLst>
                    <a:ext uri="{9D8B030D-6E8A-4147-A177-3AD203B41FA5}">
                      <a16:colId xmlns:a16="http://schemas.microsoft.com/office/drawing/2014/main" val="26957228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Donner un conseil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4760675"/>
                  </a:ext>
                </a:extLst>
              </a:tr>
              <a:tr h="114681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     Utilisez   toujours un pseudo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8080477"/>
                  </a:ext>
                </a:extLst>
              </a:tr>
              <a:tr h="114681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     Changez souvent de mot de passe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0320008"/>
                  </a:ext>
                </a:extLst>
              </a:tr>
              <a:tr h="203831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     Faites      attention à vos publications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819837"/>
                  </a:ext>
                </a:extLst>
              </a:tr>
              <a:tr h="29298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Ne donnez   pas d’informations personnelles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3261588"/>
                  </a:ext>
                </a:extLst>
              </a:tr>
              <a:tr h="203831">
                <a:tc>
                  <a:txBody>
                    <a:bodyPr/>
                    <a:lstStyle/>
                    <a:p>
                      <a:pPr algn="just"/>
                      <a:r>
                        <a:rPr lang="fr-FR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Ne partagez jamais vos photos avec tout le monde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5361546"/>
                  </a:ext>
                </a:extLst>
              </a:tr>
              <a:tr h="203831"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3 forms of the imperative: </a:t>
                      </a:r>
                      <a:r>
                        <a:rPr lang="en-US" sz="2200" b="1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tu</a:t>
                      </a:r>
                      <a:r>
                        <a:rPr lang="en-US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  <a:r>
                        <a:rPr lang="en-US" sz="22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nous </a:t>
                      </a:r>
                      <a:r>
                        <a:rPr lang="en-US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and </a:t>
                      </a:r>
                      <a:r>
                        <a:rPr lang="en-US" sz="2200" b="1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vous</a:t>
                      </a:r>
                      <a:r>
                        <a:rPr lang="en-US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n-US" sz="22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en-US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For all verbs, the imperative is formed by taking the corresponding forms of the present tense, but </a:t>
                      </a:r>
                      <a:r>
                        <a:rPr lang="en-US" sz="22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without </a:t>
                      </a:r>
                      <a:r>
                        <a:rPr lang="en-US" sz="22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subject pronouns. The lack of a subject pronoun is what identifies the imperative mood.</a:t>
                      </a:r>
                      <a:endParaRPr lang="fr-FR" sz="22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56612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2A411E2-D233-AF84-5E25-119B84A0AB01}"/>
              </a:ext>
            </a:extLst>
          </p:cNvPr>
          <p:cNvSpPr/>
          <p:nvPr/>
        </p:nvSpPr>
        <p:spPr>
          <a:xfrm>
            <a:off x="1223679" y="2242966"/>
            <a:ext cx="1046555" cy="1975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1F385B0-86D5-410E-093F-2964C83A2F40}"/>
              </a:ext>
            </a:extLst>
          </p:cNvPr>
          <p:cNvSpPr/>
          <p:nvPr/>
        </p:nvSpPr>
        <p:spPr>
          <a:xfrm>
            <a:off x="5712246" y="4337075"/>
            <a:ext cx="650717" cy="3169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 descr="IMPÉRATIF CONJUGAISON">
            <a:extLst>
              <a:ext uri="{FF2B5EF4-FFF2-40B4-BE49-F238E27FC236}">
                <a16:creationId xmlns:a16="http://schemas.microsoft.com/office/drawing/2014/main" id="{7EDA673B-79D6-F0F6-3261-E7EDD1E7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427" y="1974064"/>
            <a:ext cx="4021911" cy="2244788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069A53F-7F96-2ED6-1FC6-80C6F0BFFE15}"/>
              </a:ext>
            </a:extLst>
          </p:cNvPr>
          <p:cNvSpPr/>
          <p:nvPr/>
        </p:nvSpPr>
        <p:spPr>
          <a:xfrm>
            <a:off x="838200" y="4243136"/>
            <a:ext cx="5915748" cy="21132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3CEC2BF2-AED2-6C15-DD48-453D529AD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770" y="4607727"/>
            <a:ext cx="4452897" cy="755302"/>
          </a:xfrm>
          <a:prstGeom prst="rect">
            <a:avLst/>
          </a:prstGeom>
        </p:spPr>
      </p:pic>
      <p:pic>
        <p:nvPicPr>
          <p:cNvPr id="25" name="Picture 2" descr="Cat Kitty Sticker by 궁디팡팡 캣페스타">
            <a:extLst>
              <a:ext uri="{FF2B5EF4-FFF2-40B4-BE49-F238E27FC236}">
                <a16:creationId xmlns:a16="http://schemas.microsoft.com/office/drawing/2014/main" id="{6F12125F-B578-5A8C-05CB-943ADD3C4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038" y="5117142"/>
            <a:ext cx="1269524" cy="12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72CD2CD0-2855-84E7-73FE-84678996F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762814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8067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5A8A538-FF2A-201E-BB8E-EB73FABF2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r>
              <a:rPr lang="fr-FR" sz="5400" dirty="0"/>
              <a:t>Utilisation de l’impératif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C2E486-9F6F-BF7B-DD9C-9F1858EE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 fontScale="92500" lnSpcReduction="10000"/>
          </a:bodyPr>
          <a:lstStyle/>
          <a:p>
            <a:pPr algn="just"/>
            <a:r>
              <a:rPr lang="en-US" sz="2400" b="0" i="0" dirty="0">
                <a:effectLst/>
              </a:rPr>
              <a:t>The </a:t>
            </a:r>
            <a:r>
              <a:rPr lang="en-US" sz="2400" b="1" i="0" dirty="0" err="1">
                <a:effectLst/>
              </a:rPr>
              <a:t>tu</a:t>
            </a:r>
            <a:r>
              <a:rPr lang="en-US" sz="2400" b="0" i="0" dirty="0">
                <a:effectLst/>
              </a:rPr>
              <a:t> form is used to give an order to a child or when the speaker is on familiar terms with the person addressed. </a:t>
            </a:r>
          </a:p>
          <a:p>
            <a:pPr algn="just"/>
            <a:r>
              <a:rPr lang="en-US" sz="2400" b="0" i="0" dirty="0">
                <a:effectLst/>
              </a:rPr>
              <a:t>The </a:t>
            </a:r>
            <a:r>
              <a:rPr lang="en-US" sz="2400" b="1" i="0" dirty="0" err="1">
                <a:effectLst/>
              </a:rPr>
              <a:t>vous</a:t>
            </a:r>
            <a:r>
              <a:rPr lang="en-US" sz="2400" b="0" i="0" dirty="0">
                <a:effectLst/>
              </a:rPr>
              <a:t> form is used to give an order to a group of people or to address one person in the </a:t>
            </a:r>
            <a:r>
              <a:rPr lang="en-US" sz="2400" b="1" i="0" dirty="0" err="1">
                <a:effectLst/>
              </a:rPr>
              <a:t>vous</a:t>
            </a:r>
            <a:r>
              <a:rPr lang="en-US" sz="2400" b="0" i="0" dirty="0">
                <a:effectLst/>
              </a:rPr>
              <a:t> form. </a:t>
            </a:r>
          </a:p>
          <a:p>
            <a:pPr algn="just"/>
            <a:r>
              <a:rPr lang="en-US" sz="2400" b="0" i="0" dirty="0">
                <a:effectLst/>
              </a:rPr>
              <a:t>The </a:t>
            </a:r>
            <a:r>
              <a:rPr lang="en-US" sz="2400" b="1" i="0" dirty="0">
                <a:effectLst/>
              </a:rPr>
              <a:t>nous</a:t>
            </a:r>
            <a:r>
              <a:rPr lang="en-US" sz="2400" b="0" i="0" dirty="0">
                <a:effectLst/>
              </a:rPr>
              <a:t> form is used to give an order that involves oneself as well as others, though it often expresses a suggestion as its translation (Let's ... ) indicates.</a:t>
            </a:r>
            <a:endParaRPr lang="fr-FR" sz="2400" dirty="0"/>
          </a:p>
        </p:txBody>
      </p:sp>
      <p:pic>
        <p:nvPicPr>
          <p:cNvPr id="5" name="Image 4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623A7A6A-12C5-921E-D097-74BE06D81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701" y="640080"/>
            <a:ext cx="4615662" cy="557784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AFD6A9-488F-F975-58F8-8C241BC86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03D2905D-F35B-8D46-F7DC-B4901C7CB8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762814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8135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4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60FBDDF-C2D2-CFFA-E2BF-1DBC98110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19914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6,7 p.80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5FB16A8-1106-B5B5-D1E9-02AC9E22AA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4252" y="881603"/>
            <a:ext cx="4803117" cy="50692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74E610C-E6A9-A3B2-E87E-9CB4DD4F6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822" y="2225525"/>
            <a:ext cx="4656848" cy="199080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6AA35F-6B36-BD5A-DDD6-09D76E931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pic>
        <p:nvPicPr>
          <p:cNvPr id="5" name="EXPLORE_1_LE_PISTE115">
            <a:hlinkClick r:id="" action="ppaction://media"/>
            <a:extLst>
              <a:ext uri="{FF2B5EF4-FFF2-40B4-BE49-F238E27FC236}">
                <a16:creationId xmlns:a16="http://schemas.microsoft.com/office/drawing/2014/main" id="{72D80FB5-6872-DA92-A3CB-43300AF3F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4631" y="3089162"/>
            <a:ext cx="304800" cy="304800"/>
          </a:xfrm>
          <a:prstGeom prst="rect">
            <a:avLst/>
          </a:prstGeom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A3C2C84-E339-230E-BD21-C34C1D38BF3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3050" y="5537107"/>
            <a:ext cx="2332081" cy="1311796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010554AE-37FD-EFA7-AF36-C7D00B548A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762814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11941671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3E19F502-53C0-1A30-9234-9CFB09ACE1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762814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824" y="688932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CA29940-7831-A48D-C8E9-BE37E5EE8C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152" y="2206025"/>
            <a:ext cx="5869992" cy="237812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244B04F-6147-0552-5D28-5CB8C13D2CF6}"/>
              </a:ext>
            </a:extLst>
          </p:cNvPr>
          <p:cNvSpPr txBox="1"/>
          <p:nvPr/>
        </p:nvSpPr>
        <p:spPr>
          <a:xfrm>
            <a:off x="431152" y="4584152"/>
            <a:ext cx="5171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Traduction</a:t>
            </a:r>
            <a:r>
              <a:rPr lang="en-US" dirty="0">
                <a:solidFill>
                  <a:schemeClr val="accent2"/>
                </a:solidFill>
              </a:rPr>
              <a:t> : </a:t>
            </a:r>
            <a:r>
              <a:rPr lang="en-US" i="1" dirty="0">
                <a:solidFill>
                  <a:schemeClr val="accent2"/>
                </a:solidFill>
              </a:rPr>
              <a:t>All courses missed due to Covid-19 will be caught up during the summer break.</a:t>
            </a:r>
            <a:endParaRPr lang="fr-FR" i="1" dirty="0">
              <a:solidFill>
                <a:schemeClr val="accent2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F6DC661-034A-3128-65AD-71FE66CF97D6}"/>
              </a:ext>
            </a:extLst>
          </p:cNvPr>
          <p:cNvSpPr txBox="1"/>
          <p:nvPr/>
        </p:nvSpPr>
        <p:spPr>
          <a:xfrm>
            <a:off x="6900991" y="2021691"/>
            <a:ext cx="4566138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Sur quel réseau social ce message a été envoyé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Qui l’a envoyé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Comment le savez-vous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Comment est-ce qu’on appelle ce genre d’information?</a:t>
            </a:r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F0B0607-8824-7B4A-3E67-F9F3CA6049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56532" y="643467"/>
            <a:ext cx="11210925" cy="74483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Revenons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au point de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Donner des conseils</a:t>
            </a:r>
          </a:p>
        </p:txBody>
      </p:sp>
      <p:pic>
        <p:nvPicPr>
          <p:cNvPr id="7" name="Picture 6" descr="Mon école FLE Avancé: Les réseaux sociaux">
            <a:extLst>
              <a:ext uri="{FF2B5EF4-FFF2-40B4-BE49-F238E27FC236}">
                <a16:creationId xmlns:a16="http://schemas.microsoft.com/office/drawing/2014/main" id="{A28FF822-78D9-EEB4-DB31-5107EA08C2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1"/>
          <a:stretch/>
        </p:blipFill>
        <p:spPr bwMode="auto">
          <a:xfrm>
            <a:off x="2479541" y="1648722"/>
            <a:ext cx="7232918" cy="502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chemeClr val="tx1">
                    <a:tint val="75000"/>
                  </a:schemeClr>
                </a:solidFill>
              </a:rPr>
              <a:pPr algn="r" defTabSz="914400">
                <a:spcAft>
                  <a:spcPts val="600"/>
                </a:spcAft>
                <a:defRPr/>
              </a:pPr>
              <a:t>30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D7BB1A-7F5F-91B4-F3A9-2B33499898A7}"/>
              </a:ext>
            </a:extLst>
          </p:cNvPr>
          <p:cNvSpPr/>
          <p:nvPr/>
        </p:nvSpPr>
        <p:spPr>
          <a:xfrm>
            <a:off x="2947403" y="5654685"/>
            <a:ext cx="467557" cy="1983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954AFE-6B25-E114-1070-EF6D5257E220}"/>
              </a:ext>
            </a:extLst>
          </p:cNvPr>
          <p:cNvSpPr/>
          <p:nvPr/>
        </p:nvSpPr>
        <p:spPr>
          <a:xfrm>
            <a:off x="2947403" y="6042941"/>
            <a:ext cx="551171" cy="1983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?</a:t>
            </a:r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BBB8D7-DC75-BA4D-5B50-F291FDEC3672}"/>
              </a:ext>
            </a:extLst>
          </p:cNvPr>
          <p:cNvSpPr/>
          <p:nvPr/>
        </p:nvSpPr>
        <p:spPr>
          <a:xfrm>
            <a:off x="6334405" y="5844583"/>
            <a:ext cx="397699" cy="1983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?</a:t>
            </a:r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7793DD-88F0-47D3-5D96-DF8D4E0FF347}"/>
              </a:ext>
            </a:extLst>
          </p:cNvPr>
          <p:cNvSpPr/>
          <p:nvPr/>
        </p:nvSpPr>
        <p:spPr>
          <a:xfrm>
            <a:off x="6490653" y="6237069"/>
            <a:ext cx="397699" cy="1983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?</a:t>
            </a:r>
            <a:endParaRPr lang="fr-FR" dirty="0"/>
          </a:p>
        </p:txBody>
      </p:sp>
      <p:pic>
        <p:nvPicPr>
          <p:cNvPr id="3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6AC8C544-22DB-90D1-30CC-CB3447E4BA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2200" y="1617484"/>
            <a:ext cx="2205797" cy="124076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EC21F25E-3213-83CF-79E8-E0251A7C6B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762814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4861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5" grpId="0" animBg="1"/>
      <p:bldP spid="17" grpId="0" animBg="1"/>
      <p:bldP spid="19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179960FB-6D28-06D8-444F-C2FAA4D1AB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762814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Donner des conseils et parler de l’amitié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238952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B9C886-E81A-7CDF-4C6B-CAD736E867BD}"/>
              </a:ext>
            </a:extLst>
          </p:cNvPr>
          <p:cNvSpPr/>
          <p:nvPr/>
        </p:nvSpPr>
        <p:spPr>
          <a:xfrm>
            <a:off x="4612791" y="524959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7F355F-B68B-EC7D-4F36-DEBB485E1695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22343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30936" y="639520"/>
            <a:ext cx="4701782" cy="171907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Passons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au point de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Exprimer</a:t>
            </a: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fréquence</a:t>
            </a:r>
            <a:endParaRPr lang="en-US" sz="2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177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1DC8F0-2FD6-D0B6-8F94-F92C2C2D78AC}"/>
              </a:ext>
            </a:extLst>
          </p:cNvPr>
          <p:cNvSpPr txBox="1"/>
          <p:nvPr/>
        </p:nvSpPr>
        <p:spPr>
          <a:xfrm>
            <a:off x="630935" y="2807208"/>
            <a:ext cx="4701783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Blaise Matuidi </a:t>
            </a:r>
            <a:r>
              <a:rPr lang="en-US" sz="2400" dirty="0" err="1"/>
              <a:t>est</a:t>
            </a:r>
            <a:r>
              <a:rPr lang="en-US" sz="2400" dirty="0"/>
              <a:t> un ex-</a:t>
            </a:r>
            <a:r>
              <a:rPr lang="en-US" sz="2400" dirty="0" err="1"/>
              <a:t>joueur</a:t>
            </a:r>
            <a:r>
              <a:rPr lang="en-US" sz="2400" dirty="0"/>
              <a:t> de football. Il </a:t>
            </a:r>
            <a:r>
              <a:rPr lang="en-US" sz="2400" dirty="0" err="1"/>
              <a:t>n’utilise</a:t>
            </a:r>
            <a:r>
              <a:rPr lang="en-US" sz="2400" dirty="0"/>
              <a:t> pas </a:t>
            </a:r>
            <a:r>
              <a:rPr lang="en-US" sz="2400" dirty="0" err="1">
                <a:solidFill>
                  <a:srgbClr val="FF0000"/>
                </a:solidFill>
              </a:rPr>
              <a:t>souvent</a:t>
            </a:r>
            <a:r>
              <a:rPr lang="en-US" sz="2400" dirty="0"/>
              <a:t> sur les </a:t>
            </a:r>
            <a:r>
              <a:rPr lang="en-US" sz="2400" dirty="0" err="1"/>
              <a:t>réseaux</a:t>
            </a:r>
            <a:r>
              <a:rPr lang="en-US" sz="2400" dirty="0"/>
              <a:t> </a:t>
            </a:r>
            <a:r>
              <a:rPr lang="en-US" sz="2400" dirty="0" err="1"/>
              <a:t>sociaux</a:t>
            </a:r>
            <a:r>
              <a:rPr lang="en-US" sz="2400" dirty="0"/>
              <a:t>, </a:t>
            </a:r>
            <a:r>
              <a:rPr lang="en-US" sz="2400" dirty="0" err="1"/>
              <a:t>seulement</a:t>
            </a:r>
            <a:r>
              <a:rPr lang="en-US" sz="2400" dirty="0"/>
              <a:t> 3 </a:t>
            </a:r>
            <a:r>
              <a:rPr lang="en-US" sz="2400" dirty="0" err="1"/>
              <a:t>ou</a:t>
            </a:r>
            <a:r>
              <a:rPr lang="en-US" sz="2400" dirty="0"/>
              <a:t> 4 </a:t>
            </a:r>
            <a:r>
              <a:rPr lang="en-US" sz="2400" dirty="0" err="1"/>
              <a:t>fois</a:t>
            </a:r>
            <a:r>
              <a:rPr lang="en-US" sz="2400" dirty="0"/>
              <a:t> par </a:t>
            </a:r>
            <a:r>
              <a:rPr lang="en-US" sz="2400" dirty="0" err="1"/>
              <a:t>semaine</a:t>
            </a:r>
            <a:r>
              <a:rPr lang="en-US" sz="2400" dirty="0"/>
              <a:t>. 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Il ne </a:t>
            </a:r>
            <a:r>
              <a:rPr lang="en-US" sz="2400" dirty="0" err="1"/>
              <a:t>prend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jamais</a:t>
            </a:r>
            <a:r>
              <a:rPr lang="en-US" sz="2400" dirty="0"/>
              <a:t> de photo de </a:t>
            </a:r>
            <a:r>
              <a:rPr lang="en-US" sz="2400" dirty="0" err="1"/>
              <a:t>sa</a:t>
            </a:r>
            <a:r>
              <a:rPr lang="en-US" sz="2400" dirty="0"/>
              <a:t> femme. Pour </a:t>
            </a:r>
            <a:r>
              <a:rPr lang="en-US" sz="2400" dirty="0" err="1"/>
              <a:t>lui</a:t>
            </a:r>
            <a:r>
              <a:rPr lang="en-US" sz="2400" dirty="0"/>
              <a:t> </a:t>
            </a:r>
            <a:r>
              <a:rPr lang="en-US" sz="2400" dirty="0" err="1"/>
              <a:t>souhaiter</a:t>
            </a:r>
            <a:r>
              <a:rPr lang="en-US" sz="2400" dirty="0"/>
              <a:t> </a:t>
            </a:r>
            <a:r>
              <a:rPr lang="en-US" sz="2400" dirty="0" err="1"/>
              <a:t>une</a:t>
            </a:r>
            <a:r>
              <a:rPr lang="en-US" sz="2400" dirty="0"/>
              <a:t> </a:t>
            </a:r>
            <a:r>
              <a:rPr lang="en-US" sz="2400" dirty="0" err="1"/>
              <a:t>joyeuse</a:t>
            </a:r>
            <a:r>
              <a:rPr lang="en-US" sz="2400" dirty="0"/>
              <a:t> Saint-Valentin, il a </a:t>
            </a:r>
            <a:r>
              <a:rPr lang="en-US" sz="2400" dirty="0" err="1"/>
              <a:t>cherché</a:t>
            </a:r>
            <a:r>
              <a:rPr lang="en-US" sz="2400" dirty="0"/>
              <a:t> </a:t>
            </a:r>
            <a:r>
              <a:rPr lang="en-US" sz="2400" dirty="0" err="1"/>
              <a:t>une</a:t>
            </a:r>
            <a:r>
              <a:rPr lang="en-US" sz="2400" dirty="0"/>
              <a:t> photo de </a:t>
            </a:r>
            <a:r>
              <a:rPr lang="en-US" sz="2400" dirty="0" err="1"/>
              <a:t>sa</a:t>
            </a:r>
            <a:r>
              <a:rPr lang="en-US" sz="2400" dirty="0"/>
              <a:t> femme sur Google !</a:t>
            </a:r>
          </a:p>
        </p:txBody>
      </p:sp>
      <p:pic>
        <p:nvPicPr>
          <p:cNvPr id="7170" name="Picture 2" descr="Aucune description de photo disponible.">
            <a:extLst>
              <a:ext uri="{FF2B5EF4-FFF2-40B4-BE49-F238E27FC236}">
                <a16:creationId xmlns:a16="http://schemas.microsoft.com/office/drawing/2014/main" id="{B350227F-EE89-C984-7EBE-4A75C6054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3737" y="640080"/>
            <a:ext cx="4169435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chemeClr val="tx1">
                    <a:tint val="75000"/>
                  </a:schemeClr>
                </a:solidFill>
              </a:rPr>
              <a:pPr algn="r" defTabSz="914400">
                <a:spcAft>
                  <a:spcPts val="600"/>
                </a:spcAft>
                <a:defRPr/>
              </a:pPr>
              <a:t>33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253B62-BA02-699D-62B8-392EE8EE11CC}"/>
              </a:ext>
            </a:extLst>
          </p:cNvPr>
          <p:cNvSpPr/>
          <p:nvPr/>
        </p:nvSpPr>
        <p:spPr>
          <a:xfrm>
            <a:off x="3720123" y="3180862"/>
            <a:ext cx="1086339" cy="320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ABA79A-396B-7025-5EFD-57334F846602}"/>
              </a:ext>
            </a:extLst>
          </p:cNvPr>
          <p:cNvSpPr/>
          <p:nvPr/>
        </p:nvSpPr>
        <p:spPr>
          <a:xfrm>
            <a:off x="2364155" y="4661878"/>
            <a:ext cx="941754" cy="3165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44E47635-E76B-790C-917F-FCDB085022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49953"/>
            <a:ext cx="1835426" cy="1032427"/>
          </a:xfrm>
          <a:prstGeom prst="rect">
            <a:avLst/>
          </a:prstGeom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D60531D2-A6A9-2FC1-075F-8FB0D371AC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806326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562779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703D9-EDA0-B295-E8B4-069D69AD2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</a:t>
            </a:r>
            <a:r>
              <a:rPr lang="fr-FR" dirty="0"/>
              <a:t>: Exprimer la fréquence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29AD4E75-0DD7-7163-0814-3308002895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816877"/>
              </p:ext>
            </p:extLst>
          </p:nvPr>
        </p:nvGraphicFramePr>
        <p:xfrm>
          <a:off x="838200" y="1825625"/>
          <a:ext cx="5968118" cy="418993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68118">
                  <a:extLst>
                    <a:ext uri="{9D8B030D-6E8A-4147-A177-3AD203B41FA5}">
                      <a16:colId xmlns:a16="http://schemas.microsoft.com/office/drawing/2014/main" val="1990714246"/>
                    </a:ext>
                  </a:extLst>
                </a:gridCol>
              </a:tblGrid>
              <a:tr h="27344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Exprimer la fréquence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98969829"/>
                  </a:ext>
                </a:extLst>
              </a:tr>
              <a:tr h="358225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Chaque jour, ils utilisent Ils utilisent aussi beaucoup de messageries comme WhatsApp et des applis comme </a:t>
                      </a:r>
                      <a:r>
                        <a:rPr lang="fr-FR" sz="24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TikTok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7076437"/>
                  </a:ext>
                </a:extLst>
              </a:tr>
              <a:tr h="249223">
                <a:tc>
                  <a:txBody>
                    <a:bodyPr/>
                    <a:lstStyle/>
                    <a:p>
                      <a:pPr algn="just"/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Les ados français passent en moyenne 28 minutes par jour sur les réseaux sociaux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5079186"/>
                  </a:ext>
                </a:extLst>
              </a:tr>
              <a:tr h="24922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Utilisez toujours un pseudo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0028811"/>
                  </a:ext>
                </a:extLst>
              </a:tr>
              <a:tr h="249223">
                <a:tc>
                  <a:txBody>
                    <a:bodyPr/>
                    <a:lstStyle/>
                    <a:p>
                      <a:pPr algn="just"/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Changez souvent de mot de passe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4902325"/>
                  </a:ext>
                </a:extLst>
              </a:tr>
              <a:tr h="249223">
                <a:tc>
                  <a:txBody>
                    <a:bodyPr/>
                    <a:lstStyle/>
                    <a:p>
                      <a:pPr algn="just"/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Ne partagez jamais vos photos avec tout le monde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646875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7E7866-01FB-D74D-3568-08E12101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B995C1-D676-E429-4353-FA25ECF56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220" y="1825624"/>
            <a:ext cx="4593360" cy="19512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B3DA76-D07E-B911-6522-3263E944E8AA}"/>
              </a:ext>
            </a:extLst>
          </p:cNvPr>
          <p:cNvSpPr/>
          <p:nvPr/>
        </p:nvSpPr>
        <p:spPr>
          <a:xfrm>
            <a:off x="878351" y="2414184"/>
            <a:ext cx="1680432" cy="329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482263-8307-5274-4F85-FA4BA65FD026}"/>
              </a:ext>
            </a:extLst>
          </p:cNvPr>
          <p:cNvSpPr/>
          <p:nvPr/>
        </p:nvSpPr>
        <p:spPr>
          <a:xfrm>
            <a:off x="878351" y="3950293"/>
            <a:ext cx="2095370" cy="329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F80953-367A-9AF3-EB69-EB2C4E42638C}"/>
              </a:ext>
            </a:extLst>
          </p:cNvPr>
          <p:cNvSpPr/>
          <p:nvPr/>
        </p:nvSpPr>
        <p:spPr>
          <a:xfrm>
            <a:off x="1829890" y="4409704"/>
            <a:ext cx="1143831" cy="329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8BC8F5-C49B-230D-330A-12E771A6BC42}"/>
              </a:ext>
            </a:extLst>
          </p:cNvPr>
          <p:cNvSpPr/>
          <p:nvPr/>
        </p:nvSpPr>
        <p:spPr>
          <a:xfrm>
            <a:off x="1963815" y="4864059"/>
            <a:ext cx="1063693" cy="329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187E3A-9E19-9BA4-F28D-8602E98895FE}"/>
              </a:ext>
            </a:extLst>
          </p:cNvPr>
          <p:cNvSpPr/>
          <p:nvPr/>
        </p:nvSpPr>
        <p:spPr>
          <a:xfrm>
            <a:off x="2558784" y="5275303"/>
            <a:ext cx="929768" cy="329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74919D-4C5D-2FBC-933B-A287D60E0883}"/>
              </a:ext>
            </a:extLst>
          </p:cNvPr>
          <p:cNvSpPr/>
          <p:nvPr/>
        </p:nvSpPr>
        <p:spPr>
          <a:xfrm>
            <a:off x="878351" y="5275303"/>
            <a:ext cx="443303" cy="329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2" descr="Cat Kitty Sticker by 궁디팡팡 캣페스타">
            <a:extLst>
              <a:ext uri="{FF2B5EF4-FFF2-40B4-BE49-F238E27FC236}">
                <a16:creationId xmlns:a16="http://schemas.microsoft.com/office/drawing/2014/main" id="{433C6CAE-ED9C-5CF8-E5B2-F9D7F1503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731" y="411411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DC7FB4E-672F-BC52-8EFA-D9F55C6EEA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4355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4948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9BDBDED-FDD6-082B-CC9E-11701AE3E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6 p.78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872ADD-36AF-14B8-FF2B-4215D0D7C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529" y="1675227"/>
            <a:ext cx="9250941" cy="439419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6224021-9BE6-38FF-9FCE-D59ADA6B0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A24B1023-CE7E-5646-DCB7-38FFF1B135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9918" y="5537107"/>
            <a:ext cx="2332082" cy="1311796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5EB1C6CA-401E-003E-37F6-6869880C0C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4355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860290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DFC3DFB-3DE4-4C75-7DD8-99E01BA9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Pratique ton français !</a:t>
            </a:r>
          </a:p>
        </p:txBody>
      </p:sp>
      <p:sp>
        <p:nvSpPr>
          <p:cNvPr id="6153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LA PROF DE FLE: Exprimer la fréquence">
            <a:extLst>
              <a:ext uri="{FF2B5EF4-FFF2-40B4-BE49-F238E27FC236}">
                <a16:creationId xmlns:a16="http://schemas.microsoft.com/office/drawing/2014/main" id="{0E634753-BC71-D244-7598-2992E0AD4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881" y="2109541"/>
            <a:ext cx="4555526" cy="455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2796BCB5-DBBB-C7BD-98DF-52997D2FF3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486092" y="2407608"/>
            <a:ext cx="6334669" cy="215378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D1E5C0-3B35-120D-1E7C-6CBE6FE73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3C543530-F98C-76D6-4CC5-A754EE8D0A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6870" y="5537107"/>
            <a:ext cx="2332082" cy="1311796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B40CF67-1E7A-1526-AD21-30314352DA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4355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0054427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D4CA2821-9851-95AB-6483-999EE712FD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4355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3971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30936" y="639520"/>
            <a:ext cx="4701782" cy="171907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Revenons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au point de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Exprimer</a:t>
            </a: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2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fréquence</a:t>
            </a:r>
            <a:endParaRPr lang="en-US" sz="2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1DC8F0-2FD6-D0B6-8F94-F92C2C2D78AC}"/>
              </a:ext>
            </a:extLst>
          </p:cNvPr>
          <p:cNvSpPr txBox="1"/>
          <p:nvPr/>
        </p:nvSpPr>
        <p:spPr>
          <a:xfrm>
            <a:off x="630935" y="2807208"/>
            <a:ext cx="4701783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Blaise Matuidi </a:t>
            </a:r>
            <a:r>
              <a:rPr lang="en-US" sz="2400" dirty="0" err="1"/>
              <a:t>est</a:t>
            </a:r>
            <a:r>
              <a:rPr lang="en-US" sz="2400" dirty="0"/>
              <a:t> un ex-</a:t>
            </a:r>
            <a:r>
              <a:rPr lang="en-US" sz="2400" dirty="0" err="1"/>
              <a:t>joueur</a:t>
            </a:r>
            <a:r>
              <a:rPr lang="en-US" sz="2400" dirty="0"/>
              <a:t> de football. Il </a:t>
            </a:r>
            <a:r>
              <a:rPr lang="en-US" sz="2400" dirty="0" err="1"/>
              <a:t>n’utilise</a:t>
            </a:r>
            <a:r>
              <a:rPr lang="en-US" sz="2400" dirty="0"/>
              <a:t> pas </a:t>
            </a:r>
            <a:r>
              <a:rPr lang="en-US" sz="2400" dirty="0" err="1">
                <a:solidFill>
                  <a:srgbClr val="FF0000"/>
                </a:solidFill>
              </a:rPr>
              <a:t>souvent</a:t>
            </a:r>
            <a:r>
              <a:rPr lang="en-US" sz="2400" dirty="0"/>
              <a:t> sur les </a:t>
            </a:r>
            <a:r>
              <a:rPr lang="en-US" sz="2400" dirty="0" err="1"/>
              <a:t>réseaux</a:t>
            </a:r>
            <a:r>
              <a:rPr lang="en-US" sz="2400" dirty="0"/>
              <a:t> </a:t>
            </a:r>
            <a:r>
              <a:rPr lang="en-US" sz="2400" dirty="0" err="1"/>
              <a:t>sociaux</a:t>
            </a:r>
            <a:r>
              <a:rPr lang="en-US" sz="2400" dirty="0"/>
              <a:t>, </a:t>
            </a:r>
            <a:r>
              <a:rPr lang="en-US" sz="2400" dirty="0" err="1"/>
              <a:t>seulement</a:t>
            </a:r>
            <a:r>
              <a:rPr lang="en-US" sz="2400" dirty="0"/>
              <a:t> 3 </a:t>
            </a:r>
            <a:r>
              <a:rPr lang="en-US" sz="2400" dirty="0" err="1"/>
              <a:t>ou</a:t>
            </a:r>
            <a:r>
              <a:rPr lang="en-US" sz="2400" dirty="0"/>
              <a:t> 4 </a:t>
            </a:r>
            <a:r>
              <a:rPr lang="en-US" sz="2400" dirty="0" err="1"/>
              <a:t>fois</a:t>
            </a:r>
            <a:r>
              <a:rPr lang="en-US" sz="2400" dirty="0"/>
              <a:t> par </a:t>
            </a:r>
            <a:r>
              <a:rPr lang="en-US" sz="2400" dirty="0" err="1"/>
              <a:t>semaine</a:t>
            </a:r>
            <a:r>
              <a:rPr lang="en-US" sz="2400" dirty="0"/>
              <a:t>. 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Il ne </a:t>
            </a:r>
            <a:r>
              <a:rPr lang="en-US" sz="2400" dirty="0" err="1"/>
              <a:t>prend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jamais</a:t>
            </a:r>
            <a:r>
              <a:rPr lang="en-US" sz="2400" dirty="0"/>
              <a:t> de photo de </a:t>
            </a:r>
            <a:r>
              <a:rPr lang="en-US" sz="2400" dirty="0" err="1"/>
              <a:t>sa</a:t>
            </a:r>
            <a:r>
              <a:rPr lang="en-US" sz="2400" dirty="0"/>
              <a:t> femme. Pour </a:t>
            </a:r>
            <a:r>
              <a:rPr lang="en-US" sz="2400" dirty="0" err="1"/>
              <a:t>lui</a:t>
            </a:r>
            <a:r>
              <a:rPr lang="en-US" sz="2400" dirty="0"/>
              <a:t> </a:t>
            </a:r>
            <a:r>
              <a:rPr lang="en-US" sz="2400" dirty="0" err="1"/>
              <a:t>souhaiter</a:t>
            </a:r>
            <a:r>
              <a:rPr lang="en-US" sz="2400" dirty="0"/>
              <a:t> </a:t>
            </a:r>
            <a:r>
              <a:rPr lang="en-US" sz="2400" dirty="0" err="1"/>
              <a:t>une</a:t>
            </a:r>
            <a:r>
              <a:rPr lang="en-US" sz="2400" dirty="0"/>
              <a:t> </a:t>
            </a:r>
            <a:r>
              <a:rPr lang="en-US" sz="2400" dirty="0" err="1"/>
              <a:t>joyeuse</a:t>
            </a:r>
            <a:r>
              <a:rPr lang="en-US" sz="2400" dirty="0"/>
              <a:t> Saint-Valentin, il a </a:t>
            </a:r>
            <a:r>
              <a:rPr lang="en-US" sz="2400" dirty="0" err="1"/>
              <a:t>cherché</a:t>
            </a:r>
            <a:r>
              <a:rPr lang="en-US" sz="2400" dirty="0"/>
              <a:t> </a:t>
            </a:r>
            <a:r>
              <a:rPr lang="en-US" sz="2400" dirty="0" err="1"/>
              <a:t>une</a:t>
            </a:r>
            <a:r>
              <a:rPr lang="en-US" sz="2400" dirty="0"/>
              <a:t> photo de </a:t>
            </a:r>
            <a:r>
              <a:rPr lang="en-US" sz="2400" dirty="0" err="1"/>
              <a:t>sa</a:t>
            </a:r>
            <a:r>
              <a:rPr lang="en-US" sz="2400" dirty="0"/>
              <a:t> femme sur Google !</a:t>
            </a:r>
          </a:p>
        </p:txBody>
      </p:sp>
      <p:pic>
        <p:nvPicPr>
          <p:cNvPr id="7170" name="Picture 2" descr="Aucune description de photo disponible.">
            <a:extLst>
              <a:ext uri="{FF2B5EF4-FFF2-40B4-BE49-F238E27FC236}">
                <a16:creationId xmlns:a16="http://schemas.microsoft.com/office/drawing/2014/main" id="{B350227F-EE89-C984-7EBE-4A75C6054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3737" y="640080"/>
            <a:ext cx="4169435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chemeClr val="tx1">
                    <a:tint val="75000"/>
                  </a:schemeClr>
                </a:solidFill>
              </a:rPr>
              <a:pPr algn="r" defTabSz="914400">
                <a:spcAft>
                  <a:spcPts val="600"/>
                </a:spcAft>
                <a:defRPr/>
              </a:pPr>
              <a:t>38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ECE01E-7998-0EB9-38F9-E5A56DC3D85A}"/>
              </a:ext>
            </a:extLst>
          </p:cNvPr>
          <p:cNvSpPr/>
          <p:nvPr/>
        </p:nvSpPr>
        <p:spPr>
          <a:xfrm>
            <a:off x="3720123" y="3180862"/>
            <a:ext cx="1086339" cy="320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958B4F-47C9-209A-9CE2-874A5CF3F4E3}"/>
              </a:ext>
            </a:extLst>
          </p:cNvPr>
          <p:cNvSpPr/>
          <p:nvPr/>
        </p:nvSpPr>
        <p:spPr>
          <a:xfrm>
            <a:off x="2364155" y="4661878"/>
            <a:ext cx="941754" cy="3165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DC054DAC-2761-EEAF-BE50-C2223E9275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49953"/>
            <a:ext cx="1835426" cy="1032427"/>
          </a:xfrm>
          <a:prstGeom prst="rect">
            <a:avLst/>
          </a:prstGeom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501E61A0-F860-0107-911C-9ABEA868A9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4355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60163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482360B-1BD0-3ACE-A9A4-7BD586615F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30E6659A-50E4-24A3-2941-0E53FD65D6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4355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2886743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A5D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705F962-3F07-EA06-2925-7C26B5A28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1125" y="960437"/>
            <a:ext cx="4037239" cy="5723260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894EBC2-5D23-648C-D9D2-2A8FADA34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93886" y="974950"/>
            <a:ext cx="4037239" cy="5723260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BFBFC25-C9A8-D964-43B2-5E25F6C9F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9347918-0938-31F0-0ABA-7F51084F57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312478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48698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6100" dirty="0"/>
              <a:t>VI. </a:t>
            </a:r>
            <a:r>
              <a:rPr lang="en-US" sz="6100" dirty="0" err="1"/>
              <a:t>Compréhension</a:t>
            </a:r>
            <a:r>
              <a:rPr lang="en-US" sz="6100" dirty="0"/>
              <a:t> de </a:t>
            </a:r>
            <a:r>
              <a:rPr lang="en-US" sz="6100" dirty="0" err="1"/>
              <a:t>texte</a:t>
            </a:r>
            <a:r>
              <a:rPr lang="en-US" sz="6100" dirty="0"/>
              <a:t> (doc 2)</a:t>
            </a:r>
          </a:p>
        </p:txBody>
      </p:sp>
      <p:sp>
        <p:nvSpPr>
          <p:cNvPr id="9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BF1FCF7-9F0D-4BFD-F029-5F7DA9CC3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26" y="2228743"/>
            <a:ext cx="4988045" cy="41276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5B7FE2-F6AB-10E7-311A-489008C4C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125" y="3161210"/>
            <a:ext cx="5915787" cy="270647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40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18E34B0-9F1A-3A34-3194-C87FC36A8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010149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303121"/>
              </p:ext>
            </p:extLst>
          </p:nvPr>
        </p:nvGraphicFramePr>
        <p:xfrm>
          <a:off x="981075" y="1280795"/>
          <a:ext cx="9784256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84256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Parler de l’amitié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r>
                        <a:rPr lang="fr-FR" sz="2200" dirty="0"/>
                        <a:t>J’ai deux vraies amies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Ma meilleure copine Zoé et ma cousine Noah.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Ce sont aussi mes amies dans la vraie vie.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J’ai 87 amis sur Instagram.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Mes vrais amis, ce sont mes amis du collège, pas mes copains des réseaux sociaux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318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J’ai deux grands potes : Louis et Hugo.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690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On est toujours ensemble et on partage la même passion : le rugby.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887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On passe de bons moments ensemble.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508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Pour moi, les vrais amis, ce sont les amis fidèles.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672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On partage des moments importants.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74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Les amis virtuels, ce sont des contacts sur les réseaux sociaux.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262046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6CAEA7E2-CB67-0FFD-FF60-4BC7923EEE06}"/>
              </a:ext>
            </a:extLst>
          </p:cNvPr>
          <p:cNvSpPr/>
          <p:nvPr/>
        </p:nvSpPr>
        <p:spPr>
          <a:xfrm>
            <a:off x="981075" y="1789873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C8FF59-44EC-2D25-280F-1B7B4C0C09DD}"/>
              </a:ext>
            </a:extLst>
          </p:cNvPr>
          <p:cNvSpPr/>
          <p:nvPr/>
        </p:nvSpPr>
        <p:spPr>
          <a:xfrm>
            <a:off x="981075" y="2233551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52AFB4-F45B-8E09-93F2-F5000C25FBA7}"/>
              </a:ext>
            </a:extLst>
          </p:cNvPr>
          <p:cNvSpPr/>
          <p:nvPr/>
        </p:nvSpPr>
        <p:spPr>
          <a:xfrm>
            <a:off x="981075" y="2619790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893744-1CBA-49DE-B26A-3B1309AFA81D}"/>
              </a:ext>
            </a:extLst>
          </p:cNvPr>
          <p:cNvSpPr/>
          <p:nvPr/>
        </p:nvSpPr>
        <p:spPr>
          <a:xfrm>
            <a:off x="981075" y="3063468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E9C4C8-6A63-CEE6-7AF3-28470269148D}"/>
              </a:ext>
            </a:extLst>
          </p:cNvPr>
          <p:cNvSpPr/>
          <p:nvPr/>
        </p:nvSpPr>
        <p:spPr>
          <a:xfrm>
            <a:off x="981075" y="3518057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075FC2-E799-92AB-9054-DD023C3082F3}"/>
              </a:ext>
            </a:extLst>
          </p:cNvPr>
          <p:cNvSpPr/>
          <p:nvPr/>
        </p:nvSpPr>
        <p:spPr>
          <a:xfrm>
            <a:off x="981075" y="3961735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6F4147-575C-AC4E-F8BF-896253DC7D11}"/>
              </a:ext>
            </a:extLst>
          </p:cNvPr>
          <p:cNvSpPr/>
          <p:nvPr/>
        </p:nvSpPr>
        <p:spPr>
          <a:xfrm>
            <a:off x="981075" y="4347974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FD7493-FF0C-ABE6-457D-FB0C8F8C6125}"/>
              </a:ext>
            </a:extLst>
          </p:cNvPr>
          <p:cNvSpPr/>
          <p:nvPr/>
        </p:nvSpPr>
        <p:spPr>
          <a:xfrm>
            <a:off x="981075" y="4791652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F9555D-E831-E6F8-CF45-B296B1E1710B}"/>
              </a:ext>
            </a:extLst>
          </p:cNvPr>
          <p:cNvSpPr/>
          <p:nvPr/>
        </p:nvSpPr>
        <p:spPr>
          <a:xfrm>
            <a:off x="981075" y="5243138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ED185-6DC5-E46F-7D9C-C363D1E2AD46}"/>
              </a:ext>
            </a:extLst>
          </p:cNvPr>
          <p:cNvSpPr/>
          <p:nvPr/>
        </p:nvSpPr>
        <p:spPr>
          <a:xfrm>
            <a:off x="981075" y="5686816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1E36EE-9B6A-17E8-24A5-D6F1E2BC5C24}"/>
              </a:ext>
            </a:extLst>
          </p:cNvPr>
          <p:cNvSpPr/>
          <p:nvPr/>
        </p:nvSpPr>
        <p:spPr>
          <a:xfrm>
            <a:off x="981075" y="6073055"/>
            <a:ext cx="9784256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7B1A221A-24EF-6460-8EBE-CD3FA08AEB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2010" y="372070"/>
            <a:ext cx="2459990" cy="1383744"/>
          </a:xfrm>
          <a:prstGeom prst="rect">
            <a:avLst/>
          </a:prstGeom>
        </p:spPr>
      </p:pic>
      <p:graphicFrame>
        <p:nvGraphicFramePr>
          <p:cNvPr id="16" name="Diagramme 2">
            <a:extLst>
              <a:ext uri="{FF2B5EF4-FFF2-40B4-BE49-F238E27FC236}">
                <a16:creationId xmlns:a16="http://schemas.microsoft.com/office/drawing/2014/main" id="{3F5BD854-93B2-1B62-806E-B5336838E8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353781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3878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0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9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Donner des conseils et parler de l’amitié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4111969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B9C886-E81A-7CDF-4C6B-CAD736E867BD}"/>
              </a:ext>
            </a:extLst>
          </p:cNvPr>
          <p:cNvSpPr/>
          <p:nvPr/>
        </p:nvSpPr>
        <p:spPr>
          <a:xfrm>
            <a:off x="855315" y="524959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7F355F-B68B-EC7D-4F36-DEBB485E1695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391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L’amitié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286000"/>
            <a:ext cx="5745088" cy="39075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/>
              <a:t>Astérix</a:t>
            </a:r>
            <a:r>
              <a:rPr lang="en-US" sz="2800" dirty="0"/>
              <a:t> et </a:t>
            </a:r>
            <a:r>
              <a:rPr lang="en-US" sz="2800" dirty="0" err="1"/>
              <a:t>Obélix</a:t>
            </a:r>
            <a:r>
              <a:rPr lang="en-US" sz="2800" dirty="0"/>
              <a:t> </a:t>
            </a:r>
            <a:r>
              <a:rPr lang="en-US" sz="2800" dirty="0" err="1"/>
              <a:t>sont</a:t>
            </a:r>
            <a:r>
              <a:rPr lang="en-US" sz="2800" dirty="0"/>
              <a:t> </a:t>
            </a:r>
            <a:r>
              <a:rPr lang="en-US" sz="2800" dirty="0" err="1"/>
              <a:t>meilleurs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potes</a:t>
            </a:r>
            <a:r>
              <a:rPr lang="en-US" sz="2800" dirty="0"/>
              <a:t>. </a:t>
            </a:r>
            <a:r>
              <a:rPr lang="en-US" sz="2800" dirty="0" err="1"/>
              <a:t>Ils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passent</a:t>
            </a:r>
            <a:r>
              <a:rPr lang="en-US" sz="2800" dirty="0"/>
              <a:t> beaucoup de bons moments </a:t>
            </a:r>
            <a:r>
              <a:rPr lang="en-US" sz="2800" dirty="0">
                <a:solidFill>
                  <a:srgbClr val="FF0000"/>
                </a:solidFill>
              </a:rPr>
              <a:t>ensemble</a:t>
            </a:r>
            <a:r>
              <a:rPr lang="en-US" sz="2800" dirty="0"/>
              <a:t> et </a:t>
            </a:r>
            <a:r>
              <a:rPr lang="en-US" sz="2800" dirty="0" err="1"/>
              <a:t>partagent</a:t>
            </a:r>
            <a:r>
              <a:rPr lang="en-US" sz="2800" dirty="0"/>
              <a:t> la </a:t>
            </a:r>
            <a:r>
              <a:rPr lang="en-US" sz="2800" dirty="0" err="1"/>
              <a:t>même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passion</a:t>
            </a:r>
            <a:r>
              <a:rPr lang="en-US" sz="2800" dirty="0"/>
              <a:t> : taper sur les </a:t>
            </a:r>
            <a:r>
              <a:rPr lang="en-US" sz="2800" dirty="0" err="1"/>
              <a:t>romains</a:t>
            </a:r>
            <a:r>
              <a:rPr lang="en-US" sz="2800" dirty="0"/>
              <a:t>! </a:t>
            </a:r>
            <a:r>
              <a:rPr lang="en-US" sz="2800" dirty="0" err="1"/>
              <a:t>Idéfix</a:t>
            </a:r>
            <a:r>
              <a:rPr lang="en-US" sz="2800" dirty="0"/>
              <a:t> </a:t>
            </a:r>
            <a:r>
              <a:rPr lang="en-US" sz="2800" dirty="0" err="1"/>
              <a:t>est</a:t>
            </a:r>
            <a:r>
              <a:rPr lang="en-US" sz="2800" dirty="0"/>
              <a:t> un </a:t>
            </a:r>
            <a:r>
              <a:rPr lang="en-US" sz="2800" dirty="0" err="1"/>
              <a:t>chien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fidèle</a:t>
            </a:r>
            <a:r>
              <a:rPr lang="en-US" sz="2800" dirty="0"/>
              <a:t>, il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toujours</a:t>
            </a:r>
            <a:r>
              <a:rPr lang="en-US" sz="2800" dirty="0"/>
              <a:t> avec son maître </a:t>
            </a:r>
            <a:r>
              <a:rPr lang="en-US" sz="2800" dirty="0" err="1"/>
              <a:t>Obélix</a:t>
            </a:r>
            <a:r>
              <a:rPr lang="en-US" sz="28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" r="1713"/>
          <a:stretch/>
        </p:blipFill>
        <p:spPr bwMode="auto">
          <a:xfrm>
            <a:off x="7190633" y="464574"/>
            <a:ext cx="5001367" cy="639342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59CBCB-551B-F985-4C3F-43D0BBF45C02}"/>
              </a:ext>
            </a:extLst>
          </p:cNvPr>
          <p:cNvSpPr/>
          <p:nvPr/>
        </p:nvSpPr>
        <p:spPr>
          <a:xfrm>
            <a:off x="5327473" y="2551436"/>
            <a:ext cx="851338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188C9B-258A-C67F-092A-2CC96DC56A82}"/>
              </a:ext>
            </a:extLst>
          </p:cNvPr>
          <p:cNvSpPr/>
          <p:nvPr/>
        </p:nvSpPr>
        <p:spPr>
          <a:xfrm>
            <a:off x="1379821" y="3175583"/>
            <a:ext cx="1326508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BBC056-445D-2B32-7B9F-594CFC32F617}"/>
              </a:ext>
            </a:extLst>
          </p:cNvPr>
          <p:cNvSpPr/>
          <p:nvPr/>
        </p:nvSpPr>
        <p:spPr>
          <a:xfrm>
            <a:off x="2269641" y="3792610"/>
            <a:ext cx="1505946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9E2035-415D-FDC0-8E7F-60FB087037C6}"/>
              </a:ext>
            </a:extLst>
          </p:cNvPr>
          <p:cNvSpPr/>
          <p:nvPr/>
        </p:nvSpPr>
        <p:spPr>
          <a:xfrm>
            <a:off x="1736240" y="4468763"/>
            <a:ext cx="1161818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501D6C-B987-CC71-0882-B7876B2D8AE0}"/>
              </a:ext>
            </a:extLst>
          </p:cNvPr>
          <p:cNvSpPr/>
          <p:nvPr/>
        </p:nvSpPr>
        <p:spPr>
          <a:xfrm>
            <a:off x="4078775" y="5063614"/>
            <a:ext cx="965173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E5AC2D-C3A9-EFD8-E0C7-B32C347D4F35}"/>
              </a:ext>
            </a:extLst>
          </p:cNvPr>
          <p:cNvSpPr/>
          <p:nvPr/>
        </p:nvSpPr>
        <p:spPr>
          <a:xfrm>
            <a:off x="748945" y="5742754"/>
            <a:ext cx="1264210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4143677-DCD1-4A98-A912-BD71110290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71930" y="5825573"/>
            <a:ext cx="1835426" cy="1032427"/>
          </a:xfrm>
          <a:prstGeom prst="rect">
            <a:avLst/>
          </a:prstGeom>
        </p:spPr>
      </p:pic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48D81FD0-2208-D889-62CA-A4E21C3DC6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499131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032675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au 8">
            <a:extLst>
              <a:ext uri="{FF2B5EF4-FFF2-40B4-BE49-F238E27FC236}">
                <a16:creationId xmlns:a16="http://schemas.microsoft.com/office/drawing/2014/main" id="{D3B59598-7D6C-3670-C0A1-BD0DE51598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2411828"/>
              </p:ext>
            </p:extLst>
          </p:nvPr>
        </p:nvGraphicFramePr>
        <p:xfrm>
          <a:off x="815253" y="1395254"/>
          <a:ext cx="6209861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09861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Parler de l’amitié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r>
                        <a:rPr lang="fr-FR" sz="1800" dirty="0"/>
                        <a:t>J’ai deux vraies amies.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Mes vrais amis, ce sont mes amis du collège, pas mes copains des réseaux sociaux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Pour moi, les vrais amis, ce sont les amis fidèles.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Les amis virtuels, ce sont des contacts sur les réseaux sociaux.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J’ai 87 amis sur Instagram.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318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Ce sont aussi mes amies dans la vraie vie.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690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Ma meilleure copine Zoé et ma cousine Noah.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887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J’ai deux grands potes : Louis et Hugo.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508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On est toujours ensemble et on partage la même passion : le rugby.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672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On partage des moments importants.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74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On passe de bons moments ensemble.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262046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2E8996D1-B212-6275-02C4-1BE93A035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Vocabulaire </a:t>
            </a:r>
            <a:r>
              <a:rPr lang="fr-FR" dirty="0"/>
              <a:t>: l’amitié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8457B3-0AF1-9E0D-2F78-3D3E7646E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056" y="1395254"/>
            <a:ext cx="4016689" cy="242747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9BDC768-C8ED-23EA-53C8-38D42FE07A61}"/>
              </a:ext>
            </a:extLst>
          </p:cNvPr>
          <p:cNvSpPr/>
          <p:nvPr/>
        </p:nvSpPr>
        <p:spPr>
          <a:xfrm>
            <a:off x="2301765" y="1966915"/>
            <a:ext cx="605395" cy="2845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B59F98-D9C0-9916-4E69-7AAA1BB891D9}"/>
              </a:ext>
            </a:extLst>
          </p:cNvPr>
          <p:cNvSpPr txBox="1"/>
          <p:nvPr/>
        </p:nvSpPr>
        <p:spPr>
          <a:xfrm>
            <a:off x="7517055" y="4219406"/>
            <a:ext cx="4016689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Fais ta propre carte mentale de tes différents types de copains!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4940D51-4612-AA8E-7DA2-A857C73AB9D4}"/>
              </a:ext>
            </a:extLst>
          </p:cNvPr>
          <p:cNvSpPr/>
          <p:nvPr/>
        </p:nvSpPr>
        <p:spPr>
          <a:xfrm>
            <a:off x="1816188" y="2347758"/>
            <a:ext cx="485577" cy="2845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C6A5C6-AB80-C3AB-283D-46D66A51D239}"/>
              </a:ext>
            </a:extLst>
          </p:cNvPr>
          <p:cNvSpPr/>
          <p:nvPr/>
        </p:nvSpPr>
        <p:spPr>
          <a:xfrm>
            <a:off x="3500995" y="2347758"/>
            <a:ext cx="485577" cy="2717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85565FF-8C50-9D65-DE6A-CF524A0B54F5}"/>
              </a:ext>
            </a:extLst>
          </p:cNvPr>
          <p:cNvSpPr/>
          <p:nvPr/>
        </p:nvSpPr>
        <p:spPr>
          <a:xfrm>
            <a:off x="5861648" y="2347758"/>
            <a:ext cx="804014" cy="2717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FF30F0-D59B-8BF4-AF1D-ABC61A3B622B}"/>
              </a:ext>
            </a:extLst>
          </p:cNvPr>
          <p:cNvSpPr/>
          <p:nvPr/>
        </p:nvSpPr>
        <p:spPr>
          <a:xfrm>
            <a:off x="2623382" y="2973706"/>
            <a:ext cx="472966" cy="2717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EE3929-8D41-9C09-FC4B-DC4E292F43C3}"/>
              </a:ext>
            </a:extLst>
          </p:cNvPr>
          <p:cNvSpPr/>
          <p:nvPr/>
        </p:nvSpPr>
        <p:spPr>
          <a:xfrm>
            <a:off x="4187849" y="2973706"/>
            <a:ext cx="472966" cy="2717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B027F0D-A5D6-7FF4-9BDB-F7B62EEEB7DB}"/>
              </a:ext>
            </a:extLst>
          </p:cNvPr>
          <p:cNvSpPr/>
          <p:nvPr/>
        </p:nvSpPr>
        <p:spPr>
          <a:xfrm>
            <a:off x="1236536" y="3336540"/>
            <a:ext cx="484528" cy="2852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203BB61-53A3-F5EB-7D1D-9327FC00EA76}"/>
              </a:ext>
            </a:extLst>
          </p:cNvPr>
          <p:cNvSpPr/>
          <p:nvPr/>
        </p:nvSpPr>
        <p:spPr>
          <a:xfrm>
            <a:off x="1487734" y="3717592"/>
            <a:ext cx="484529" cy="2698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C6DB3C2-DEB6-B17F-86D2-F824CBFA3EA4}"/>
              </a:ext>
            </a:extLst>
          </p:cNvPr>
          <p:cNvSpPr/>
          <p:nvPr/>
        </p:nvSpPr>
        <p:spPr>
          <a:xfrm>
            <a:off x="2576609" y="4055509"/>
            <a:ext cx="605395" cy="2809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8AD1956-1215-D423-A2D2-664B5809241F}"/>
              </a:ext>
            </a:extLst>
          </p:cNvPr>
          <p:cNvSpPr/>
          <p:nvPr/>
        </p:nvSpPr>
        <p:spPr>
          <a:xfrm>
            <a:off x="2169335" y="4432233"/>
            <a:ext cx="674764" cy="2508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50D755A-D31F-5C6E-B097-B5FE77BA65DD}"/>
              </a:ext>
            </a:extLst>
          </p:cNvPr>
          <p:cNvSpPr/>
          <p:nvPr/>
        </p:nvSpPr>
        <p:spPr>
          <a:xfrm>
            <a:off x="2358522" y="4796646"/>
            <a:ext cx="605395" cy="2698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F07E57C-5E7A-8725-2B3F-6B250353C64C}"/>
              </a:ext>
            </a:extLst>
          </p:cNvPr>
          <p:cNvSpPr/>
          <p:nvPr/>
        </p:nvSpPr>
        <p:spPr>
          <a:xfrm>
            <a:off x="1201861" y="5180022"/>
            <a:ext cx="2127820" cy="2827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B1EC860-AFBE-9E1E-4DB4-89632114BA06}"/>
              </a:ext>
            </a:extLst>
          </p:cNvPr>
          <p:cNvSpPr/>
          <p:nvPr/>
        </p:nvSpPr>
        <p:spPr>
          <a:xfrm>
            <a:off x="3838906" y="5178017"/>
            <a:ext cx="2385319" cy="2717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728658E-6817-E80E-8918-E0650CD8FE07}"/>
              </a:ext>
            </a:extLst>
          </p:cNvPr>
          <p:cNvSpPr/>
          <p:nvPr/>
        </p:nvSpPr>
        <p:spPr>
          <a:xfrm>
            <a:off x="1198698" y="5835305"/>
            <a:ext cx="3146279" cy="2613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1E4BC9-0D3E-2E56-B9C7-1680C071AAF5}"/>
              </a:ext>
            </a:extLst>
          </p:cNvPr>
          <p:cNvSpPr/>
          <p:nvPr/>
        </p:nvSpPr>
        <p:spPr>
          <a:xfrm>
            <a:off x="1198698" y="6192371"/>
            <a:ext cx="2295992" cy="2613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5549931-186D-030D-EE17-A89793782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8975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023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DAEFCB-D6A1-81AB-5C4E-F57A24B0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261CC81-B04D-A27F-ECA1-7FB00FE93F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560405"/>
            <a:ext cx="11548872" cy="2252031"/>
          </a:xfrm>
          <a:prstGeom prst="rect">
            <a:avLst/>
          </a:prstGeom>
        </p:spPr>
      </p:pic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B07D770A-9AF5-9958-18F2-41DCDFC09B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6870" y="5537107"/>
            <a:ext cx="2332082" cy="131179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0C8B0D33-7272-4538-3351-9B9A3E83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8975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3748464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3282B8B-9A59-929F-5905-951E7B938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7 p.78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F3C839-2C03-7295-BF65-04C7A8982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14" y="2633472"/>
            <a:ext cx="11034924" cy="3586353"/>
          </a:xfrm>
          <a:prstGeom prst="rect">
            <a:avLst/>
          </a:prstGeom>
        </p:spPr>
      </p:pic>
      <p:pic>
        <p:nvPicPr>
          <p:cNvPr id="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EB2B75B-4A04-2CBD-8AFC-52727CA63C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320" y="391459"/>
            <a:ext cx="2332082" cy="131179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04F6B1A-BE0E-9B86-3C5E-B9054E22C7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8975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5403830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332EEFA-EA79-D491-D4D2-54D269067C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8975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93124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L’amitié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286000"/>
            <a:ext cx="5745088" cy="39075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/>
              <a:t>Astérix</a:t>
            </a:r>
            <a:r>
              <a:rPr lang="en-US" sz="2800" dirty="0"/>
              <a:t> et </a:t>
            </a:r>
            <a:r>
              <a:rPr lang="en-US" sz="2800" dirty="0" err="1"/>
              <a:t>Obélix</a:t>
            </a:r>
            <a:r>
              <a:rPr lang="en-US" sz="2800" dirty="0"/>
              <a:t> </a:t>
            </a:r>
            <a:r>
              <a:rPr lang="en-US" sz="2800" dirty="0" err="1"/>
              <a:t>sont</a:t>
            </a:r>
            <a:r>
              <a:rPr lang="en-US" sz="2800" dirty="0"/>
              <a:t> </a:t>
            </a:r>
            <a:r>
              <a:rPr lang="en-US" sz="2800" dirty="0" err="1"/>
              <a:t>meilleurs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potes</a:t>
            </a:r>
            <a:r>
              <a:rPr lang="en-US" sz="2800" dirty="0"/>
              <a:t>. </a:t>
            </a:r>
            <a:r>
              <a:rPr lang="en-US" sz="2800" dirty="0" err="1"/>
              <a:t>Ils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passent</a:t>
            </a:r>
            <a:r>
              <a:rPr lang="en-US" sz="2800" dirty="0"/>
              <a:t> beaucoup de bons moments </a:t>
            </a:r>
            <a:r>
              <a:rPr lang="en-US" sz="2800" dirty="0">
                <a:solidFill>
                  <a:srgbClr val="FF0000"/>
                </a:solidFill>
              </a:rPr>
              <a:t>ensemble</a:t>
            </a:r>
            <a:r>
              <a:rPr lang="en-US" sz="2800" dirty="0"/>
              <a:t> et </a:t>
            </a:r>
            <a:r>
              <a:rPr lang="en-US" sz="2800" dirty="0" err="1"/>
              <a:t>partagent</a:t>
            </a:r>
            <a:r>
              <a:rPr lang="en-US" sz="2800" dirty="0"/>
              <a:t> la </a:t>
            </a:r>
            <a:r>
              <a:rPr lang="en-US" sz="2800" dirty="0" err="1"/>
              <a:t>même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passion</a:t>
            </a:r>
            <a:r>
              <a:rPr lang="en-US" sz="2800" dirty="0"/>
              <a:t> : taper sur les </a:t>
            </a:r>
            <a:r>
              <a:rPr lang="en-US" sz="2800" dirty="0" err="1"/>
              <a:t>romains</a:t>
            </a:r>
            <a:r>
              <a:rPr lang="en-US" sz="2800" dirty="0"/>
              <a:t>! </a:t>
            </a:r>
            <a:r>
              <a:rPr lang="en-US" sz="2800" dirty="0" err="1"/>
              <a:t>Idéfix</a:t>
            </a:r>
            <a:r>
              <a:rPr lang="en-US" sz="2800" dirty="0"/>
              <a:t> </a:t>
            </a:r>
            <a:r>
              <a:rPr lang="en-US" sz="2800" dirty="0" err="1"/>
              <a:t>est</a:t>
            </a:r>
            <a:r>
              <a:rPr lang="en-US" sz="2800" dirty="0"/>
              <a:t> un </a:t>
            </a:r>
            <a:r>
              <a:rPr lang="en-US" sz="2800" dirty="0" err="1"/>
              <a:t>chien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fidèle</a:t>
            </a:r>
            <a:r>
              <a:rPr lang="en-US" sz="2800" dirty="0"/>
              <a:t>, il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toujours</a:t>
            </a:r>
            <a:r>
              <a:rPr lang="en-US" sz="2800" dirty="0"/>
              <a:t> avec son maître </a:t>
            </a:r>
            <a:r>
              <a:rPr lang="en-US" sz="2800" dirty="0" err="1"/>
              <a:t>Obélix</a:t>
            </a:r>
            <a:r>
              <a:rPr lang="en-US" sz="28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" r="1713"/>
          <a:stretch/>
        </p:blipFill>
        <p:spPr bwMode="auto">
          <a:xfrm>
            <a:off x="7190633" y="464574"/>
            <a:ext cx="5001367" cy="639342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59CBCB-551B-F985-4C3F-43D0BBF45C02}"/>
              </a:ext>
            </a:extLst>
          </p:cNvPr>
          <p:cNvSpPr/>
          <p:nvPr/>
        </p:nvSpPr>
        <p:spPr>
          <a:xfrm>
            <a:off x="5327473" y="2551436"/>
            <a:ext cx="851338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188C9B-258A-C67F-092A-2CC96DC56A82}"/>
              </a:ext>
            </a:extLst>
          </p:cNvPr>
          <p:cNvSpPr/>
          <p:nvPr/>
        </p:nvSpPr>
        <p:spPr>
          <a:xfrm>
            <a:off x="1379821" y="3175583"/>
            <a:ext cx="1326508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BBC056-445D-2B32-7B9F-594CFC32F617}"/>
              </a:ext>
            </a:extLst>
          </p:cNvPr>
          <p:cNvSpPr/>
          <p:nvPr/>
        </p:nvSpPr>
        <p:spPr>
          <a:xfrm>
            <a:off x="2269641" y="3792610"/>
            <a:ext cx="1505946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9E2035-415D-FDC0-8E7F-60FB087037C6}"/>
              </a:ext>
            </a:extLst>
          </p:cNvPr>
          <p:cNvSpPr/>
          <p:nvPr/>
        </p:nvSpPr>
        <p:spPr>
          <a:xfrm>
            <a:off x="1736240" y="4468763"/>
            <a:ext cx="1161818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501D6C-B987-CC71-0882-B7876B2D8AE0}"/>
              </a:ext>
            </a:extLst>
          </p:cNvPr>
          <p:cNvSpPr/>
          <p:nvPr/>
        </p:nvSpPr>
        <p:spPr>
          <a:xfrm>
            <a:off x="4078775" y="5063614"/>
            <a:ext cx="965173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E5AC2D-C3A9-EFD8-E0C7-B32C347D4F35}"/>
              </a:ext>
            </a:extLst>
          </p:cNvPr>
          <p:cNvSpPr/>
          <p:nvPr/>
        </p:nvSpPr>
        <p:spPr>
          <a:xfrm>
            <a:off x="748945" y="5742754"/>
            <a:ext cx="1264210" cy="40359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DA9454B3-DB3E-64C4-89E4-6F3AB9C492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71930" y="5825573"/>
            <a:ext cx="1835426" cy="1032427"/>
          </a:xfrm>
          <a:prstGeom prst="rect">
            <a:avLst/>
          </a:prstGeom>
        </p:spPr>
      </p:pic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EC56681A-84E6-D97C-8783-9F8E0CE594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8975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756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D3AA2E9-A57F-560D-53AC-08CC9D050E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DCC387A4-BE71-1D02-783A-7812D0DC5F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8975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7100514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635D2A-7C7E-8E77-CDDF-49EED620F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642354"/>
            <a:ext cx="11049600" cy="6093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Et </a:t>
            </a:r>
            <a:r>
              <a:rPr lang="en-US" sz="2800" dirty="0" err="1">
                <a:solidFill>
                  <a:srgbClr val="FFFFFF"/>
                </a:solidFill>
              </a:rPr>
              <a:t>toi</a:t>
            </a:r>
            <a:r>
              <a:rPr lang="en-US" sz="2800" dirty="0">
                <a:solidFill>
                  <a:srgbClr val="FFFFFF"/>
                </a:solidFill>
              </a:rPr>
              <a:t> ? </a:t>
            </a:r>
            <a:r>
              <a:rPr lang="en-US" sz="2800" dirty="0" err="1">
                <a:solidFill>
                  <a:srgbClr val="FFFFFF"/>
                </a:solidFill>
              </a:rPr>
              <a:t>Quel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est</a:t>
            </a:r>
            <a:r>
              <a:rPr lang="en-US" sz="2800" dirty="0">
                <a:solidFill>
                  <a:srgbClr val="FFFFFF"/>
                </a:solidFill>
              </a:rPr>
              <a:t> ton top 5 des </a:t>
            </a:r>
            <a:r>
              <a:rPr lang="en-US" sz="2800" dirty="0" err="1">
                <a:solidFill>
                  <a:srgbClr val="FFFFFF"/>
                </a:solidFill>
              </a:rPr>
              <a:t>applis</a:t>
            </a:r>
            <a:r>
              <a:rPr lang="en-US" sz="2800" dirty="0">
                <a:solidFill>
                  <a:srgbClr val="FFFFFF"/>
                </a:solidFill>
              </a:rPr>
              <a:t> les plus </a:t>
            </a:r>
            <a:r>
              <a:rPr lang="en-US" sz="2800" dirty="0" err="1">
                <a:solidFill>
                  <a:srgbClr val="FFFFFF"/>
                </a:solidFill>
              </a:rPr>
              <a:t>utilisées</a:t>
            </a:r>
            <a:r>
              <a:rPr lang="en-US" sz="2800" dirty="0">
                <a:solidFill>
                  <a:srgbClr val="FFFFFF"/>
                </a:solidFill>
              </a:rPr>
              <a:t> ? </a:t>
            </a:r>
            <a:r>
              <a:rPr lang="en-US" sz="2800" dirty="0" err="1">
                <a:solidFill>
                  <a:srgbClr val="FFFFFF"/>
                </a:solidFill>
              </a:rPr>
              <a:t>Pourquoi</a:t>
            </a:r>
            <a:r>
              <a:rPr lang="en-US" sz="2800" dirty="0">
                <a:solidFill>
                  <a:srgbClr val="FFFFFF"/>
                </a:solidFill>
              </a:rPr>
              <a:t> ?</a:t>
            </a:r>
          </a:p>
        </p:txBody>
      </p:sp>
      <p:pic>
        <p:nvPicPr>
          <p:cNvPr id="1026" name="Picture 2" descr="Génération Z : 76% des 16-18 ans déclarent ne plus utiliser Facebook,  remplacé par TikTok">
            <a:extLst>
              <a:ext uri="{FF2B5EF4-FFF2-40B4-BE49-F238E27FC236}">
                <a16:creationId xmlns:a16="http://schemas.microsoft.com/office/drawing/2014/main" id="{345230B0-3DF7-114E-3C26-85FB5E5D0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852" y="2217815"/>
            <a:ext cx="7138985" cy="399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éseaux Sociaux Et Génération Z en 2020 - Forbes France">
            <a:extLst>
              <a:ext uri="{FF2B5EF4-FFF2-40B4-BE49-F238E27FC236}">
                <a16:creationId xmlns:a16="http://schemas.microsoft.com/office/drawing/2014/main" id="{2C4ED8D7-2B04-5CB2-1B1B-7137454C7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4708" y="2217815"/>
            <a:ext cx="4595207" cy="399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C61883-3ADC-9B5A-66BF-77EB4F733348}"/>
              </a:ext>
            </a:extLst>
          </p:cNvPr>
          <p:cNvSpPr/>
          <p:nvPr/>
        </p:nvSpPr>
        <p:spPr>
          <a:xfrm>
            <a:off x="699714" y="3033815"/>
            <a:ext cx="1487715" cy="23658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Devine le classement !</a:t>
            </a: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E7BD9DD-9FC5-ACF5-EDBF-544757C380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9306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528544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Donner des conseils et parler de l’amitié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7151489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B9C886-E81A-7CDF-4C6B-CAD736E867BD}"/>
              </a:ext>
            </a:extLst>
          </p:cNvPr>
          <p:cNvSpPr/>
          <p:nvPr/>
        </p:nvSpPr>
        <p:spPr>
          <a:xfrm>
            <a:off x="4547593" y="5576763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7F355F-B68B-EC7D-4F36-DEBB485E1695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17608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1288683" cy="6795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La place des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adjectifs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585700" y="1584375"/>
            <a:ext cx="5745088" cy="513710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Simba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i="1" dirty="0" err="1">
                <a:solidFill>
                  <a:srgbClr val="FF0000"/>
                </a:solidFill>
              </a:rPr>
              <a:t>courageux</a:t>
            </a:r>
            <a:r>
              <a:rPr lang="en-US" dirty="0"/>
              <a:t> lion </a:t>
            </a:r>
            <a:r>
              <a:rPr lang="en-US" i="1" dirty="0" err="1">
                <a:solidFill>
                  <a:srgbClr val="FF0000"/>
                </a:solidFill>
              </a:rPr>
              <a:t>courageux</a:t>
            </a:r>
            <a:r>
              <a:rPr lang="en-US" dirty="0"/>
              <a:t>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Il a deux </a:t>
            </a:r>
            <a:r>
              <a:rPr lang="en-US" i="1" dirty="0" err="1">
                <a:solidFill>
                  <a:srgbClr val="FF0000"/>
                </a:solidFill>
              </a:rPr>
              <a:t>fidèles</a:t>
            </a:r>
            <a:r>
              <a:rPr lang="en-US" dirty="0"/>
              <a:t> </a:t>
            </a:r>
            <a:r>
              <a:rPr lang="en-US" dirty="0" err="1"/>
              <a:t>amis</a:t>
            </a:r>
            <a:r>
              <a:rPr lang="en-US" dirty="0"/>
              <a:t> </a:t>
            </a:r>
            <a:r>
              <a:rPr lang="en-US" i="1" dirty="0" err="1">
                <a:solidFill>
                  <a:srgbClr val="FF0000"/>
                </a:solidFill>
              </a:rPr>
              <a:t>fidèles</a:t>
            </a:r>
            <a:r>
              <a:rPr lang="en-US" dirty="0"/>
              <a:t> : Timon et Pumba, deux </a:t>
            </a:r>
            <a:r>
              <a:rPr lang="en-US" i="1" dirty="0">
                <a:solidFill>
                  <a:srgbClr val="FF0000"/>
                </a:solidFill>
              </a:rPr>
              <a:t>insouciant et </a:t>
            </a:r>
            <a:r>
              <a:rPr lang="en-US" i="1" dirty="0" err="1">
                <a:solidFill>
                  <a:srgbClr val="FF0000"/>
                </a:solidFill>
              </a:rPr>
              <a:t>généreux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animaux</a:t>
            </a:r>
            <a:r>
              <a:rPr lang="en-US" dirty="0"/>
              <a:t> </a:t>
            </a:r>
            <a:r>
              <a:rPr lang="en-US" i="1" dirty="0">
                <a:solidFill>
                  <a:srgbClr val="FF0000"/>
                </a:solidFill>
              </a:rPr>
              <a:t>insouciant et </a:t>
            </a:r>
            <a:r>
              <a:rPr lang="en-US" i="1" dirty="0" err="1">
                <a:solidFill>
                  <a:srgbClr val="FF0000"/>
                </a:solidFill>
              </a:rPr>
              <a:t>généreux</a:t>
            </a:r>
            <a:r>
              <a:rPr lang="en-US" dirty="0"/>
              <a:t>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Timon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i="1" dirty="0">
                <a:solidFill>
                  <a:srgbClr val="FF0000"/>
                </a:solidFill>
              </a:rPr>
              <a:t>beige</a:t>
            </a:r>
            <a:r>
              <a:rPr lang="en-US" i="1" dirty="0"/>
              <a:t> </a:t>
            </a:r>
            <a:r>
              <a:rPr lang="en-US" dirty="0"/>
              <a:t>suricate </a:t>
            </a:r>
            <a:r>
              <a:rPr lang="en-US" i="1" dirty="0">
                <a:solidFill>
                  <a:srgbClr val="FF0000"/>
                </a:solidFill>
              </a:rPr>
              <a:t>beige</a:t>
            </a:r>
            <a:r>
              <a:rPr lang="en-US" i="1" dirty="0"/>
              <a:t> </a:t>
            </a:r>
            <a:r>
              <a:rPr lang="en-US" dirty="0"/>
              <a:t>qui suit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philosophie</a:t>
            </a:r>
            <a:r>
              <a:rPr lang="en-US" dirty="0"/>
              <a:t> “Hakuna matata”.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Pumba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i="1" dirty="0" err="1">
                <a:solidFill>
                  <a:srgbClr val="FF0000"/>
                </a:solidFill>
              </a:rPr>
              <a:t>africain</a:t>
            </a:r>
            <a:r>
              <a:rPr lang="en-US" dirty="0"/>
              <a:t> </a:t>
            </a:r>
            <a:r>
              <a:rPr lang="en-US" dirty="0" err="1"/>
              <a:t>phacochère</a:t>
            </a:r>
            <a:r>
              <a:rPr lang="en-US" dirty="0"/>
              <a:t> </a:t>
            </a:r>
            <a:r>
              <a:rPr lang="en-US" i="1" dirty="0" err="1">
                <a:solidFill>
                  <a:srgbClr val="FF0000"/>
                </a:solidFill>
              </a:rPr>
              <a:t>africain</a:t>
            </a:r>
            <a:r>
              <a:rPr lang="en-US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3" r="20943"/>
          <a:stretch/>
        </p:blipFill>
        <p:spPr bwMode="auto">
          <a:xfrm>
            <a:off x="6581770" y="1413164"/>
            <a:ext cx="5617157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A98C17A-2E8A-05A4-DC0C-7BDC9C2825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336148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7581360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BA427F-E3D5-DB62-8E9E-A4D14D5BE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VIII. Grammaire </a:t>
            </a:r>
            <a:r>
              <a:rPr lang="fr-FR" dirty="0"/>
              <a:t>: La place des adjectifs</a:t>
            </a:r>
          </a:p>
        </p:txBody>
      </p:sp>
      <p:graphicFrame>
        <p:nvGraphicFramePr>
          <p:cNvPr id="12" name="Tableau 8">
            <a:extLst>
              <a:ext uri="{FF2B5EF4-FFF2-40B4-BE49-F238E27FC236}">
                <a16:creationId xmlns:a16="http://schemas.microsoft.com/office/drawing/2014/main" id="{D847E274-E017-38B7-C82C-A4207F8303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9389557"/>
              </p:ext>
            </p:extLst>
          </p:nvPr>
        </p:nvGraphicFramePr>
        <p:xfrm>
          <a:off x="815253" y="2063471"/>
          <a:ext cx="6209861" cy="4426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09861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716604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Parler de l’amitié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547992">
                <a:tc>
                  <a:txBody>
                    <a:bodyPr/>
                    <a:lstStyle/>
                    <a:p>
                      <a:r>
                        <a:rPr lang="fr-FR" sz="2000" dirty="0"/>
                        <a:t>J’ai deux vraies amies.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54799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Mes vrais amis, ce sont mes amis du collège.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54799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Ma meilleure copine Zoé et ma cousine Noah.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887271"/>
                  </a:ext>
                </a:extLst>
              </a:tr>
              <a:tr h="54799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J’ai deux grands potes : Louis et Hugo.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508160"/>
                  </a:ext>
                </a:extLst>
              </a:tr>
              <a:tr h="54799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Pour moi, les vrais amis, ce sont les amis fidèles.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936997"/>
                  </a:ext>
                </a:extLst>
              </a:tr>
              <a:tr h="96952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Les amis virtuels, ce sont des contacts sur les réseaux sociaux.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6459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37692606-A8AA-A060-4E63-E037EAAC7DF2}"/>
              </a:ext>
            </a:extLst>
          </p:cNvPr>
          <p:cNvSpPr/>
          <p:nvPr/>
        </p:nvSpPr>
        <p:spPr>
          <a:xfrm>
            <a:off x="2490023" y="2878361"/>
            <a:ext cx="605395" cy="2845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B95956-55EA-AEAF-87D1-EEEB3802275C}"/>
              </a:ext>
            </a:extLst>
          </p:cNvPr>
          <p:cNvSpPr/>
          <p:nvPr/>
        </p:nvSpPr>
        <p:spPr>
          <a:xfrm>
            <a:off x="1941037" y="3381545"/>
            <a:ext cx="485577" cy="2845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DFF60A-B84F-4263-C5EB-CAB39CB27FE0}"/>
              </a:ext>
            </a:extLst>
          </p:cNvPr>
          <p:cNvSpPr/>
          <p:nvPr/>
        </p:nvSpPr>
        <p:spPr>
          <a:xfrm>
            <a:off x="2323972" y="3964546"/>
            <a:ext cx="731648" cy="2564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C94456-CF67-78D7-169C-300E4FD9A932}"/>
              </a:ext>
            </a:extLst>
          </p:cNvPr>
          <p:cNvSpPr/>
          <p:nvPr/>
        </p:nvSpPr>
        <p:spPr>
          <a:xfrm>
            <a:off x="2564114" y="4510077"/>
            <a:ext cx="605395" cy="2698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4EB450E-7EF6-1CA9-0E7D-1EE813590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159" y="2091870"/>
            <a:ext cx="4426435" cy="3206271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8251709-6167-70E7-3F3A-94858E597D7C}"/>
              </a:ext>
            </a:extLst>
          </p:cNvPr>
          <p:cNvSpPr/>
          <p:nvPr/>
        </p:nvSpPr>
        <p:spPr>
          <a:xfrm>
            <a:off x="1823738" y="2876873"/>
            <a:ext cx="621256" cy="28451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5B6C911-628C-04B6-6411-941FBC454BB4}"/>
              </a:ext>
            </a:extLst>
          </p:cNvPr>
          <p:cNvSpPr/>
          <p:nvPr/>
        </p:nvSpPr>
        <p:spPr>
          <a:xfrm>
            <a:off x="10227892" y="3746790"/>
            <a:ext cx="508933" cy="27214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9B43907-835A-BC38-649D-A4F0E69D64AD}"/>
              </a:ext>
            </a:extLst>
          </p:cNvPr>
          <p:cNvSpPr/>
          <p:nvPr/>
        </p:nvSpPr>
        <p:spPr>
          <a:xfrm>
            <a:off x="1378492" y="3387508"/>
            <a:ext cx="526911" cy="28451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5ABF28-5F3E-4CB2-D332-C7DE9D649CD3}"/>
              </a:ext>
            </a:extLst>
          </p:cNvPr>
          <p:cNvSpPr/>
          <p:nvPr/>
        </p:nvSpPr>
        <p:spPr>
          <a:xfrm>
            <a:off x="7437195" y="2861406"/>
            <a:ext cx="545265" cy="24506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09C62B7-BD7C-EC45-0226-383B0147BEA9}"/>
              </a:ext>
            </a:extLst>
          </p:cNvPr>
          <p:cNvSpPr/>
          <p:nvPr/>
        </p:nvSpPr>
        <p:spPr>
          <a:xfrm>
            <a:off x="1264920" y="3964546"/>
            <a:ext cx="1024236" cy="25641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1756029-A1BB-532D-04A1-FD81FCF04030}"/>
              </a:ext>
            </a:extLst>
          </p:cNvPr>
          <p:cNvSpPr/>
          <p:nvPr/>
        </p:nvSpPr>
        <p:spPr>
          <a:xfrm>
            <a:off x="1812835" y="4508680"/>
            <a:ext cx="720423" cy="26983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2377F81-E93F-660E-1BAA-43D22FDD6945}"/>
              </a:ext>
            </a:extLst>
          </p:cNvPr>
          <p:cNvSpPr txBox="1"/>
          <p:nvPr/>
        </p:nvSpPr>
        <p:spPr>
          <a:xfrm>
            <a:off x="7310159" y="5566227"/>
            <a:ext cx="4426435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/>
              <a:t>Extra tip </a:t>
            </a:r>
            <a:r>
              <a:rPr lang="fr-FR" dirty="0"/>
              <a:t>: « </a:t>
            </a:r>
            <a:r>
              <a:rPr lang="fr-FR" dirty="0">
                <a:solidFill>
                  <a:srgbClr val="00B0F0"/>
                </a:solidFill>
              </a:rPr>
              <a:t>short</a:t>
            </a:r>
            <a:r>
              <a:rPr lang="fr-FR" dirty="0"/>
              <a:t> </a:t>
            </a:r>
            <a:r>
              <a:rPr lang="fr-FR" dirty="0" err="1"/>
              <a:t>before</a:t>
            </a:r>
            <a:r>
              <a:rPr lang="fr-FR" dirty="0"/>
              <a:t> </a:t>
            </a:r>
            <a:r>
              <a:rPr lang="fr-FR" dirty="0">
                <a:solidFill>
                  <a:srgbClr val="00B050"/>
                </a:solidFill>
              </a:rPr>
              <a:t>long</a:t>
            </a:r>
            <a:r>
              <a:rPr lang="fr-FR" dirty="0"/>
              <a:t>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Moments (</a:t>
            </a:r>
            <a:r>
              <a:rPr lang="fr-FR" dirty="0">
                <a:solidFill>
                  <a:srgbClr val="00B0F0"/>
                </a:solidFill>
              </a:rPr>
              <a:t>2</a:t>
            </a:r>
            <a:r>
              <a:rPr lang="fr-FR" dirty="0"/>
              <a:t>) importants (</a:t>
            </a:r>
            <a:r>
              <a:rPr lang="fr-FR" dirty="0">
                <a:solidFill>
                  <a:srgbClr val="00B050"/>
                </a:solidFill>
              </a:rPr>
              <a:t>3</a:t>
            </a:r>
            <a:r>
              <a:rPr lang="fr-F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Vrais (</a:t>
            </a:r>
            <a:r>
              <a:rPr lang="fr-FR" dirty="0">
                <a:solidFill>
                  <a:srgbClr val="00B0F0"/>
                </a:solidFill>
              </a:rPr>
              <a:t>1</a:t>
            </a:r>
            <a:r>
              <a:rPr lang="fr-FR" dirty="0"/>
              <a:t>) amis (</a:t>
            </a:r>
            <a:r>
              <a:rPr lang="fr-FR" dirty="0">
                <a:solidFill>
                  <a:srgbClr val="00B050"/>
                </a:solidFill>
              </a:rPr>
              <a:t>2</a:t>
            </a:r>
            <a:r>
              <a:rPr lang="fr-FR" dirty="0"/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70DA20-9674-F982-0BCD-489494A2F01A}"/>
              </a:ext>
            </a:extLst>
          </p:cNvPr>
          <p:cNvSpPr/>
          <p:nvPr/>
        </p:nvSpPr>
        <p:spPr>
          <a:xfrm>
            <a:off x="2830145" y="5045383"/>
            <a:ext cx="497076" cy="2845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776D4D-BE3C-3CE4-9374-667BDC75A06F}"/>
              </a:ext>
            </a:extLst>
          </p:cNvPr>
          <p:cNvSpPr/>
          <p:nvPr/>
        </p:nvSpPr>
        <p:spPr>
          <a:xfrm>
            <a:off x="4567433" y="5039023"/>
            <a:ext cx="508791" cy="2908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1B0819-D950-8F3F-2957-5579D2EE764E}"/>
              </a:ext>
            </a:extLst>
          </p:cNvPr>
          <p:cNvSpPr/>
          <p:nvPr/>
        </p:nvSpPr>
        <p:spPr>
          <a:xfrm>
            <a:off x="1302768" y="5591870"/>
            <a:ext cx="484528" cy="2690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56AE48-61CC-1347-B91E-BF4B36EC1B1C}"/>
              </a:ext>
            </a:extLst>
          </p:cNvPr>
          <p:cNvSpPr/>
          <p:nvPr/>
        </p:nvSpPr>
        <p:spPr>
          <a:xfrm>
            <a:off x="2310810" y="5049375"/>
            <a:ext cx="485577" cy="28451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9A12E6-FD4C-5953-21AA-D9F591EBFA0B}"/>
              </a:ext>
            </a:extLst>
          </p:cNvPr>
          <p:cNvSpPr/>
          <p:nvPr/>
        </p:nvSpPr>
        <p:spPr>
          <a:xfrm>
            <a:off x="5109546" y="5039023"/>
            <a:ext cx="706763" cy="29087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D671F2-C4C4-079C-5187-3BB84A7BC6E1}"/>
              </a:ext>
            </a:extLst>
          </p:cNvPr>
          <p:cNvSpPr/>
          <p:nvPr/>
        </p:nvSpPr>
        <p:spPr>
          <a:xfrm>
            <a:off x="1825447" y="5588136"/>
            <a:ext cx="795561" cy="2727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00C932-8EF0-E9AC-9684-569017F7FF52}"/>
              </a:ext>
            </a:extLst>
          </p:cNvPr>
          <p:cNvSpPr/>
          <p:nvPr/>
        </p:nvSpPr>
        <p:spPr>
          <a:xfrm>
            <a:off x="5573321" y="5595253"/>
            <a:ext cx="865316" cy="2852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F2399C-8F93-36BA-3DAA-DD73DADEBDB6}"/>
              </a:ext>
            </a:extLst>
          </p:cNvPr>
          <p:cNvSpPr/>
          <p:nvPr/>
        </p:nvSpPr>
        <p:spPr>
          <a:xfrm>
            <a:off x="873457" y="5901937"/>
            <a:ext cx="795561" cy="2727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181E48-F44D-81EC-0DAE-9F569E8D836D}"/>
              </a:ext>
            </a:extLst>
          </p:cNvPr>
          <p:cNvSpPr/>
          <p:nvPr/>
        </p:nvSpPr>
        <p:spPr>
          <a:xfrm>
            <a:off x="7310158" y="2086752"/>
            <a:ext cx="4426435" cy="3206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fr-FR" sz="2400" b="1" dirty="0"/>
              <a:t>Do </a:t>
            </a:r>
            <a:r>
              <a:rPr lang="fr-FR" sz="2400" b="1" dirty="0" err="1"/>
              <a:t>you</a:t>
            </a:r>
            <a:r>
              <a:rPr lang="fr-FR" sz="2400" b="1" dirty="0"/>
              <a:t> </a:t>
            </a:r>
            <a:r>
              <a:rPr lang="fr-FR" sz="2400" b="1" dirty="0" err="1"/>
              <a:t>think</a:t>
            </a:r>
            <a:r>
              <a:rPr lang="fr-FR" sz="2400" b="1" dirty="0"/>
              <a:t> adjectives are </a:t>
            </a:r>
            <a:r>
              <a:rPr lang="fr-FR" sz="2400" b="1" dirty="0" err="1"/>
              <a:t>usually</a:t>
            </a:r>
            <a:r>
              <a:rPr lang="fr-FR" sz="2400" b="1" dirty="0"/>
              <a:t> </a:t>
            </a:r>
            <a:r>
              <a:rPr lang="fr-FR" sz="2400" b="1" dirty="0" err="1"/>
              <a:t>placed</a:t>
            </a:r>
            <a:r>
              <a:rPr lang="fr-FR" sz="2400" b="1" dirty="0"/>
              <a:t> </a:t>
            </a:r>
            <a:r>
              <a:rPr lang="fr-FR" sz="2400" b="1" dirty="0" err="1"/>
              <a:t>before</a:t>
            </a:r>
            <a:r>
              <a:rPr lang="fr-FR" sz="2400" b="1" dirty="0"/>
              <a:t> the </a:t>
            </a:r>
            <a:r>
              <a:rPr lang="fr-FR" sz="2400" b="1" dirty="0" err="1"/>
              <a:t>noun</a:t>
            </a:r>
            <a:r>
              <a:rPr lang="fr-FR" sz="2400" b="1" dirty="0"/>
              <a:t>, like in English ?</a:t>
            </a:r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E150615F-314F-4C94-E1AC-504D6E2F32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05906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8789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2" grpId="0" animBg="1"/>
      <p:bldP spid="23" grpId="0" animBg="1"/>
      <p:bldP spid="31" grpId="0" animBg="1"/>
      <p:bldP spid="32" grpId="0" animBg="1"/>
      <p:bldP spid="33" grpId="0" animBg="1"/>
      <p:bldP spid="36" grpId="0" animBg="1"/>
      <p:bldP spid="39" grpId="0" animBg="1"/>
      <p:bldP spid="40" grpId="0" animBg="1"/>
      <p:bldP spid="41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EBF76D-B53A-748B-3FF5-9AB42C8BF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01339" cy="1325563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BANGS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8AE44E-80D4-0FA3-5E55-6E516C977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053470" cy="187622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400" dirty="0"/>
              <a:t>The placement of most adjectives in French is </a:t>
            </a:r>
            <a:r>
              <a:rPr lang="en-US" sz="2400" b="1" dirty="0"/>
              <a:t>after</a:t>
            </a:r>
            <a:r>
              <a:rPr lang="en-US" sz="2400" dirty="0"/>
              <a:t> the noun: un </a:t>
            </a:r>
            <a:r>
              <a:rPr lang="en-US" sz="2400" dirty="0" err="1"/>
              <a:t>ami</a:t>
            </a:r>
            <a:r>
              <a:rPr lang="en-US" sz="2400" dirty="0"/>
              <a:t> </a:t>
            </a:r>
            <a:r>
              <a:rPr lang="en-US" sz="2400" b="1" dirty="0" err="1"/>
              <a:t>fidèle</a:t>
            </a:r>
            <a:r>
              <a:rPr lang="en-US" sz="2400" dirty="0"/>
              <a:t>, un </a:t>
            </a:r>
            <a:r>
              <a:rPr lang="en-US" sz="2400" dirty="0" err="1"/>
              <a:t>réseau</a:t>
            </a:r>
            <a:r>
              <a:rPr lang="en-US" sz="2400" dirty="0"/>
              <a:t> </a:t>
            </a:r>
            <a:r>
              <a:rPr lang="en-US" sz="2400" b="1" dirty="0"/>
              <a:t>social</a:t>
            </a:r>
            <a:r>
              <a:rPr lang="en-US" sz="2400" dirty="0"/>
              <a:t>, des </a:t>
            </a:r>
            <a:r>
              <a:rPr lang="en-US" sz="2400" dirty="0" err="1"/>
              <a:t>amis</a:t>
            </a:r>
            <a:r>
              <a:rPr lang="en-US" sz="2400" dirty="0"/>
              <a:t> </a:t>
            </a:r>
            <a:r>
              <a:rPr lang="en-US" sz="2400" b="1" dirty="0" err="1"/>
              <a:t>virtuels</a:t>
            </a:r>
            <a:r>
              <a:rPr lang="en-US" sz="2400" dirty="0"/>
              <a:t>, etc. </a:t>
            </a:r>
          </a:p>
          <a:p>
            <a:pPr marL="0" indent="0" algn="just">
              <a:buNone/>
            </a:pPr>
            <a:r>
              <a:rPr lang="en-US" sz="2400" dirty="0"/>
              <a:t>There is a small group of adjectives, however, that normally </a:t>
            </a:r>
            <a:r>
              <a:rPr lang="en-US" sz="2400" dirty="0">
                <a:solidFill>
                  <a:srgbClr val="FF0000"/>
                </a:solidFill>
              </a:rPr>
              <a:t>precede</a:t>
            </a:r>
            <a:r>
              <a:rPr lang="en-US" sz="2400" dirty="0"/>
              <a:t> the noun. These adjectives may be categorized as adjectives of </a:t>
            </a:r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dirty="0"/>
              <a:t>eauty, </a:t>
            </a:r>
            <a:r>
              <a:rPr lang="en-US" sz="2400" b="1" dirty="0">
                <a:solidFill>
                  <a:srgbClr val="FF0000"/>
                </a:solidFill>
              </a:rPr>
              <a:t>A</a:t>
            </a:r>
            <a:r>
              <a:rPr lang="en-US" sz="2400" dirty="0"/>
              <a:t>ge, </a:t>
            </a:r>
            <a:r>
              <a:rPr lang="en-US" sz="2400" b="1" dirty="0">
                <a:solidFill>
                  <a:srgbClr val="FF0000"/>
                </a:solidFill>
              </a:rPr>
              <a:t>N</a:t>
            </a:r>
            <a:r>
              <a:rPr lang="en-US" sz="2400" dirty="0"/>
              <a:t>umbers </a:t>
            </a:r>
            <a:r>
              <a:rPr lang="en-US" sz="2400" b="1" dirty="0">
                <a:solidFill>
                  <a:srgbClr val="FF0000"/>
                </a:solidFill>
              </a:rPr>
              <a:t>G</a:t>
            </a:r>
            <a:r>
              <a:rPr lang="en-US" sz="2400" dirty="0"/>
              <a:t>oodness, and </a:t>
            </a:r>
            <a:r>
              <a:rPr lang="en-US" sz="2400" b="1" dirty="0">
                <a:solidFill>
                  <a:srgbClr val="FF0000"/>
                </a:solidFill>
              </a:rPr>
              <a:t>S</a:t>
            </a:r>
            <a:r>
              <a:rPr lang="en-US" sz="2400" dirty="0"/>
              <a:t>ize (</a:t>
            </a:r>
            <a:r>
              <a:rPr lang="en-US" sz="2400" b="1" dirty="0">
                <a:solidFill>
                  <a:srgbClr val="FF0000"/>
                </a:solidFill>
              </a:rPr>
              <a:t>BANGS</a:t>
            </a:r>
            <a:r>
              <a:rPr lang="en-US" sz="2400" dirty="0"/>
              <a:t>).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5206952E-7FD4-6B8E-BF4D-13A6DF27D7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584763"/>
              </p:ext>
            </p:extLst>
          </p:nvPr>
        </p:nvGraphicFramePr>
        <p:xfrm>
          <a:off x="838200" y="4133917"/>
          <a:ext cx="10515600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96109019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76152512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79037299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79119035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8339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B</a:t>
                      </a:r>
                      <a:r>
                        <a:rPr lang="fr-FR" sz="2000" dirty="0"/>
                        <a:t>eauty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lang="fr-FR" sz="2000" dirty="0"/>
                        <a:t>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</a:t>
                      </a:r>
                      <a:r>
                        <a:rPr lang="fr-FR" sz="2000" dirty="0"/>
                        <a:t>umbers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solidFill>
                            <a:srgbClr val="FF0000"/>
                          </a:solidFill>
                        </a:rPr>
                        <a:t>G</a:t>
                      </a:r>
                      <a:r>
                        <a:rPr lang="fr-FR" sz="2000" dirty="0" err="1"/>
                        <a:t>oodness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fr-FR" sz="2000" dirty="0"/>
                        <a:t>ize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156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/>
                        <a:t>Joli (jolie)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Vieux (vieille)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Premier (première)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Bon (bonne)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Grand (grande)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325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/>
                        <a:t>Beau (belle)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Jeune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Deuxième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Mauvais (mauvaise)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Petit (petite)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151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Nouveau (nouvelle)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Troisième,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Gros (grosse)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397699"/>
                  </a:ext>
                </a:extLst>
              </a:tr>
            </a:tbl>
          </a:graphicData>
        </a:graphic>
      </p:graphicFrame>
      <p:pic>
        <p:nvPicPr>
          <p:cNvPr id="1030" name="Picture 6" descr="Fun Girl GIF - Fun Girl Haircaut - Discover &amp; Share GIFs">
            <a:extLst>
              <a:ext uri="{FF2B5EF4-FFF2-40B4-BE49-F238E27FC236}">
                <a16:creationId xmlns:a16="http://schemas.microsoft.com/office/drawing/2014/main" id="{6155B9B0-FEC3-D5C9-F41C-2F5731290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3"/>
          <a:stretch/>
        </p:blipFill>
        <p:spPr bwMode="auto">
          <a:xfrm>
            <a:off x="8239539" y="1027906"/>
            <a:ext cx="3048000" cy="267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B21DB6A-2163-5F2B-912C-45ECA255BD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05906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00943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639B4E-C809-9559-B29C-EDF1BD346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LE 8,9,10 p.80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1D1126F-E0D6-4E6C-6438-DDA663E60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930" y="2826638"/>
            <a:ext cx="3758184" cy="29407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76012B6-4A70-C596-3D07-875EB3508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6908" y="3311140"/>
            <a:ext cx="3758184" cy="221732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D88F9E6-8DD7-4655-1E32-DEC149693F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325" y="3189036"/>
            <a:ext cx="3758184" cy="2123374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ACA9162-A565-523A-6B3D-6F5FCD9F1E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55321" y="374222"/>
            <a:ext cx="2332081" cy="131179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2EBC728-8034-E475-779F-A4D83B61F3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05906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8695368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1288683" cy="6795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La place des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adjectifs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3" r="20943"/>
          <a:stretch/>
        </p:blipFill>
        <p:spPr bwMode="auto">
          <a:xfrm>
            <a:off x="6581770" y="1413164"/>
            <a:ext cx="5617157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7603F-04F0-8FDE-7A81-9497DE5CDFAB}"/>
              </a:ext>
            </a:extLst>
          </p:cNvPr>
          <p:cNvSpPr txBox="1"/>
          <p:nvPr/>
        </p:nvSpPr>
        <p:spPr>
          <a:xfrm>
            <a:off x="585700" y="1584375"/>
            <a:ext cx="5745088" cy="513710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Simba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i="1" dirty="0" err="1">
                <a:solidFill>
                  <a:srgbClr val="FF0000"/>
                </a:solidFill>
              </a:rPr>
              <a:t>courageux</a:t>
            </a:r>
            <a:r>
              <a:rPr lang="en-US" dirty="0"/>
              <a:t> lion </a:t>
            </a:r>
            <a:r>
              <a:rPr lang="en-US" i="1" dirty="0" err="1">
                <a:solidFill>
                  <a:srgbClr val="FF0000"/>
                </a:solidFill>
              </a:rPr>
              <a:t>courageux</a:t>
            </a:r>
            <a:r>
              <a:rPr lang="en-US" dirty="0"/>
              <a:t>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Il a deux </a:t>
            </a:r>
            <a:r>
              <a:rPr lang="en-US" i="1" dirty="0" err="1">
                <a:solidFill>
                  <a:srgbClr val="FF0000"/>
                </a:solidFill>
              </a:rPr>
              <a:t>fidèles</a:t>
            </a:r>
            <a:r>
              <a:rPr lang="en-US" dirty="0"/>
              <a:t> </a:t>
            </a:r>
            <a:r>
              <a:rPr lang="en-US" dirty="0" err="1"/>
              <a:t>amis</a:t>
            </a:r>
            <a:r>
              <a:rPr lang="en-US" dirty="0"/>
              <a:t> </a:t>
            </a:r>
            <a:r>
              <a:rPr lang="en-US" i="1" dirty="0" err="1">
                <a:solidFill>
                  <a:srgbClr val="FF0000"/>
                </a:solidFill>
              </a:rPr>
              <a:t>fidèles</a:t>
            </a:r>
            <a:r>
              <a:rPr lang="en-US" dirty="0"/>
              <a:t> : Timon et Pumba, deux </a:t>
            </a:r>
            <a:r>
              <a:rPr lang="en-US" i="1" dirty="0">
                <a:solidFill>
                  <a:srgbClr val="FF0000"/>
                </a:solidFill>
              </a:rPr>
              <a:t>insouciant et </a:t>
            </a:r>
            <a:r>
              <a:rPr lang="en-US" i="1" dirty="0" err="1">
                <a:solidFill>
                  <a:srgbClr val="FF0000"/>
                </a:solidFill>
              </a:rPr>
              <a:t>généreux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animaux</a:t>
            </a:r>
            <a:r>
              <a:rPr lang="en-US" dirty="0"/>
              <a:t> </a:t>
            </a:r>
            <a:r>
              <a:rPr lang="en-US" i="1" dirty="0">
                <a:solidFill>
                  <a:srgbClr val="FF0000"/>
                </a:solidFill>
              </a:rPr>
              <a:t>insouciant et </a:t>
            </a:r>
            <a:r>
              <a:rPr lang="en-US" i="1" dirty="0" err="1">
                <a:solidFill>
                  <a:srgbClr val="FF0000"/>
                </a:solidFill>
              </a:rPr>
              <a:t>généreux</a:t>
            </a:r>
            <a:r>
              <a:rPr lang="en-US" dirty="0"/>
              <a:t>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Timon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i="1" dirty="0" err="1">
                <a:solidFill>
                  <a:srgbClr val="FF0000"/>
                </a:solidFill>
              </a:rPr>
              <a:t>jeune</a:t>
            </a:r>
            <a:r>
              <a:rPr lang="en-US" i="1" dirty="0"/>
              <a:t> </a:t>
            </a:r>
            <a:r>
              <a:rPr lang="en-US" dirty="0"/>
              <a:t>suricate </a:t>
            </a:r>
            <a:r>
              <a:rPr lang="en-US" i="1" dirty="0" err="1">
                <a:solidFill>
                  <a:srgbClr val="FF0000"/>
                </a:solidFill>
              </a:rPr>
              <a:t>jeune</a:t>
            </a:r>
            <a:r>
              <a:rPr lang="en-US" i="1" dirty="0"/>
              <a:t> </a:t>
            </a:r>
            <a:r>
              <a:rPr lang="en-US" dirty="0"/>
              <a:t>qui suit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philosophie</a:t>
            </a:r>
            <a:r>
              <a:rPr lang="en-US" dirty="0"/>
              <a:t> “Hakuna matata”.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dirty="0"/>
              <a:t>Pumba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i="1" dirty="0" err="1">
                <a:solidFill>
                  <a:srgbClr val="FF0000"/>
                </a:solidFill>
              </a:rPr>
              <a:t>gros</a:t>
            </a:r>
            <a:r>
              <a:rPr lang="en-US" i="1" dirty="0">
                <a:solidFill>
                  <a:srgbClr val="FF0000"/>
                </a:solidFill>
              </a:rPr>
              <a:t> / </a:t>
            </a:r>
            <a:r>
              <a:rPr lang="en-US" i="1" dirty="0" err="1">
                <a:solidFill>
                  <a:srgbClr val="FF0000"/>
                </a:solidFill>
              </a:rPr>
              <a:t>africain</a:t>
            </a:r>
            <a:r>
              <a:rPr lang="en-US" dirty="0"/>
              <a:t> </a:t>
            </a:r>
            <a:r>
              <a:rPr lang="en-US" dirty="0" err="1"/>
              <a:t>phacochère</a:t>
            </a:r>
            <a:r>
              <a:rPr lang="en-US" dirty="0"/>
              <a:t> </a:t>
            </a:r>
            <a:r>
              <a:rPr lang="en-US" i="1" dirty="0" err="1">
                <a:solidFill>
                  <a:srgbClr val="FF0000"/>
                </a:solidFill>
              </a:rPr>
              <a:t>gros</a:t>
            </a:r>
            <a:r>
              <a:rPr lang="en-US" i="1" dirty="0">
                <a:solidFill>
                  <a:srgbClr val="FF0000"/>
                </a:solidFill>
              </a:rPr>
              <a:t> / </a:t>
            </a:r>
            <a:r>
              <a:rPr lang="en-US" i="1" dirty="0" err="1">
                <a:solidFill>
                  <a:srgbClr val="FF0000"/>
                </a:solidFill>
              </a:rPr>
              <a:t>africain</a:t>
            </a:r>
            <a:r>
              <a:rPr lang="en-US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877F30-FE19-F470-D463-755BCB039824}"/>
              </a:ext>
            </a:extLst>
          </p:cNvPr>
          <p:cNvSpPr/>
          <p:nvPr/>
        </p:nvSpPr>
        <p:spPr>
          <a:xfrm>
            <a:off x="2308123" y="1777181"/>
            <a:ext cx="1401096" cy="34658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FDC21D-BBBB-8715-83FC-CB9D5DA4E82D}"/>
              </a:ext>
            </a:extLst>
          </p:cNvPr>
          <p:cNvSpPr/>
          <p:nvPr/>
        </p:nvSpPr>
        <p:spPr>
          <a:xfrm>
            <a:off x="2057148" y="2428568"/>
            <a:ext cx="914652" cy="34658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AA64F8-DDD6-6E6F-F490-30FAA082706E}"/>
              </a:ext>
            </a:extLst>
          </p:cNvPr>
          <p:cNvSpPr/>
          <p:nvPr/>
        </p:nvSpPr>
        <p:spPr>
          <a:xfrm>
            <a:off x="2794566" y="3001607"/>
            <a:ext cx="3536221" cy="34658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A4500F-5202-99C5-0543-D2BADAA04A75}"/>
              </a:ext>
            </a:extLst>
          </p:cNvPr>
          <p:cNvSpPr/>
          <p:nvPr/>
        </p:nvSpPr>
        <p:spPr>
          <a:xfrm>
            <a:off x="4174175" y="4194309"/>
            <a:ext cx="732757" cy="34658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754B40-D0F0-ADE4-CFCC-67D07B13862D}"/>
              </a:ext>
            </a:extLst>
          </p:cNvPr>
          <p:cNvSpPr/>
          <p:nvPr/>
        </p:nvSpPr>
        <p:spPr>
          <a:xfrm>
            <a:off x="3360427" y="5401555"/>
            <a:ext cx="1344307" cy="34658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A43A60-2919-1F96-5C5D-A9D59688655D}"/>
              </a:ext>
            </a:extLst>
          </p:cNvPr>
          <p:cNvSpPr/>
          <p:nvPr/>
        </p:nvSpPr>
        <p:spPr>
          <a:xfrm>
            <a:off x="640081" y="5926527"/>
            <a:ext cx="820010" cy="33416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C2CCD9B-A442-DCA3-F1C1-E88389735A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6B06B170-0B65-6592-E552-CCE6240526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05906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6075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5622460-CB7A-99E0-8991-29177FDB9B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A5BB5B2D-207C-F14D-CC22-9C0B4D7D94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05906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253839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IX.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69CC80-E195-2810-B7F1-81A819E66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3048" y="881224"/>
            <a:ext cx="4624336" cy="5094915"/>
          </a:xfrm>
          <a:prstGeom prst="rect">
            <a:avLst/>
          </a:prstGeom>
        </p:spPr>
      </p:pic>
      <p:pic>
        <p:nvPicPr>
          <p:cNvPr id="7" name="EXPLORE_1_LE_PISTE119">
            <a:hlinkClick r:id="" action="ppaction://media"/>
            <a:extLst>
              <a:ext uri="{FF2B5EF4-FFF2-40B4-BE49-F238E27FC236}">
                <a16:creationId xmlns:a16="http://schemas.microsoft.com/office/drawing/2014/main" id="{0788941F-D4DB-1A46-FC07-1DB84773C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4314" y="3276281"/>
            <a:ext cx="576704" cy="57670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D487B7F-B4BF-358C-08B2-8F1EC875E8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160085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F8291CEB-4570-F708-1FD0-9D243A7BD5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09447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your Facebook profile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Answer the questions on the forum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Give a few advices about Internet safety 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45mn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donner </a:t>
            </a:r>
            <a:r>
              <a:rPr lang="fr-FR" sz="2800" dirty="0"/>
              <a:t>des conseils sur l’amitié.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07787F-CC01-A88D-1540-49CF59FBF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328" y="1240681"/>
            <a:ext cx="5058534" cy="248719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762E51-A8AF-37FF-FDBA-B44B8A5DAA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207" y="4139659"/>
            <a:ext cx="5030490" cy="1630088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5ECD47D-5A81-5546-7A24-167EA69D4F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42271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75531B31-7696-2743-794F-33743EA869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9306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85633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Talking</a:t>
            </a:r>
            <a:r>
              <a:rPr lang="fr-FR" sz="3200" b="1" dirty="0"/>
              <a:t> about social network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Giving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advices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Expressing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frequency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Talking</a:t>
            </a:r>
            <a:r>
              <a:rPr lang="fr-FR" sz="3200" b="1" dirty="0">
                <a:ea typeface="UD Digi Kyokasho NK-R" panose="02020400000000000000" pitchFamily="18" charset="-128"/>
              </a:rPr>
              <a:t> about </a:t>
            </a:r>
            <a:r>
              <a:rPr lang="fr-FR" sz="3200" b="1" dirty="0" err="1">
                <a:ea typeface="UD Digi Kyokasho NK-R" panose="02020400000000000000" pitchFamily="18" charset="-128"/>
              </a:rPr>
              <a:t>friendship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65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0249" y="55739"/>
            <a:ext cx="4795890" cy="676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Donner des conseils et parler de l’amitié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326441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129209A1-C932-66F2-193A-E4D929BB0B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9306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9932675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F507DCD-BD35-0EA6-B35B-660499CD20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9306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003711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6ACDF67-0714-9FDE-A752-D8AD56FD1C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9306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14258</TotalTime>
  <Words>5223</Words>
  <Application>Microsoft Office PowerPoint</Application>
  <PresentationFormat>Widescreen</PresentationFormat>
  <Paragraphs>987</Paragraphs>
  <Slides>67</Slides>
  <Notes>17</Notes>
  <HiddenSlides>0</HiddenSlides>
  <MMClips>31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67</vt:i4>
      </vt:variant>
    </vt:vector>
  </HeadingPairs>
  <TitlesOfParts>
    <vt:vector size="77" baseType="lpstr">
      <vt:lpstr>UD Digi Kyokasho NK-R</vt:lpstr>
      <vt:lpstr>Arial</vt:lpstr>
      <vt:lpstr>Calibri</vt:lpstr>
      <vt:lpstr>Calibri Light</vt:lpstr>
      <vt:lpstr>Office Theme</vt:lpstr>
      <vt:lpstr>Office Theme</vt:lpstr>
      <vt:lpstr>Thème Office</vt:lpstr>
      <vt:lpstr>Thème Office</vt:lpstr>
      <vt:lpstr>1_Thème Office</vt:lpstr>
      <vt:lpstr>Thème Office</vt:lpstr>
      <vt:lpstr>Ados et réseaux sociaux</vt:lpstr>
      <vt:lpstr>PowerPoint Presentation</vt:lpstr>
      <vt:lpstr>Progress check Start</vt:lpstr>
      <vt:lpstr>I. Starter</vt:lpstr>
      <vt:lpstr>Et toi ? Quel est ton top 5 des applis les plus utilisées ? Pourquoi ?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(doc. 1)</vt:lpstr>
      <vt:lpstr>Compréhension détaillée</vt:lpstr>
      <vt:lpstr>Transcription</vt:lpstr>
      <vt:lpstr>À la fin de la leçon…</vt:lpstr>
      <vt:lpstr>PowerPoint Presentation</vt:lpstr>
      <vt:lpstr>III. Vocabulaire : les réseaux sociaux</vt:lpstr>
      <vt:lpstr>LE 5 p.78</vt:lpstr>
      <vt:lpstr>Les verbes en –ger  (partager, changer, échanger, télécharger,…)</vt:lpstr>
      <vt:lpstr>À toi!  Comment est-ce que tu utilises les réseaux sociaux ?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Donner des conseils</vt:lpstr>
      <vt:lpstr>Utilisation de l’impératif</vt:lpstr>
      <vt:lpstr>LE 6,7 p.80 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Exprimer la fréquence</vt:lpstr>
      <vt:lpstr>LE 6 p.78</vt:lpstr>
      <vt:lpstr>Pratique ton français !</vt:lpstr>
      <vt:lpstr>Online activity</vt:lpstr>
      <vt:lpstr>PowerPoint Presentation</vt:lpstr>
      <vt:lpstr>Learning review</vt:lpstr>
      <vt:lpstr>VI. Compréhension de texte (doc 2)</vt:lpstr>
      <vt:lpstr>Compréhension détaillée 2</vt:lpstr>
      <vt:lpstr>À la fin de la leçon…</vt:lpstr>
      <vt:lpstr>PowerPoint Presentation</vt:lpstr>
      <vt:lpstr>VII. Vocabulaire : l’amitié</vt:lpstr>
      <vt:lpstr>Pratique ton français !</vt:lpstr>
      <vt:lpstr>LE 7 p.78</vt:lpstr>
      <vt:lpstr>Online activity</vt:lpstr>
      <vt:lpstr>PowerPoint Presentation</vt:lpstr>
      <vt:lpstr>Learning review</vt:lpstr>
      <vt:lpstr>À la fin de la leçon…</vt:lpstr>
      <vt:lpstr>PowerPoint Presentation</vt:lpstr>
      <vt:lpstr>VIII. Grammaire : La place des adjectifs</vt:lpstr>
      <vt:lpstr>BANGS</vt:lpstr>
      <vt:lpstr>LE 8,9,10 p.80</vt:lpstr>
      <vt:lpstr>PowerPoint Presentation</vt:lpstr>
      <vt:lpstr>Learning review</vt:lpstr>
      <vt:lpstr>IX. Phonétique</vt:lpstr>
      <vt:lpstr>Practice your pronunciation !</vt:lpstr>
      <vt:lpstr>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209</cp:revision>
  <dcterms:created xsi:type="dcterms:W3CDTF">2023-01-09T10:56:41Z</dcterms:created>
  <dcterms:modified xsi:type="dcterms:W3CDTF">2024-01-06T03:29:03Z</dcterms:modified>
</cp:coreProperties>
</file>