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6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7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notesSlides/notesSlide8.xml" ContentType="application/vnd.openxmlformats-officedocument.presentationml.notesSlide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notesSlides/notesSlide9.xml" ContentType="application/vnd.openxmlformats-officedocument.presentationml.notesSlide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notesSlides/notesSlide10.xml" ContentType="application/vnd.openxmlformats-officedocument.presentationml.notesSlide+xml"/>
  <Override PartName="/ppt/diagrams/data57.xml" ContentType="application/vnd.openxmlformats-officedocument.drawingml.diagramData+xml"/>
  <Override PartName="/ppt/diagrams/layout57.xml" ContentType="application/vnd.openxmlformats-officedocument.drawingml.diagramLayout+xml"/>
  <Override PartName="/ppt/diagrams/quickStyle57.xml" ContentType="application/vnd.openxmlformats-officedocument.drawingml.diagramStyle+xml"/>
  <Override PartName="/ppt/diagrams/colors57.xml" ContentType="application/vnd.openxmlformats-officedocument.drawingml.diagramColors+xml"/>
  <Override PartName="/ppt/diagrams/drawing57.xml" ContentType="application/vnd.ms-office.drawingml.diagramDrawing+xml"/>
  <Override PartName="/ppt/notesSlides/notesSlide11.xml" ContentType="application/vnd.openxmlformats-officedocument.presentationml.notesSlide+xml"/>
  <Override PartName="/ppt/diagrams/data58.xml" ContentType="application/vnd.openxmlformats-officedocument.drawingml.diagramData+xml"/>
  <Override PartName="/ppt/diagrams/layout58.xml" ContentType="application/vnd.openxmlformats-officedocument.drawingml.diagramLayout+xml"/>
  <Override PartName="/ppt/diagrams/quickStyle58.xml" ContentType="application/vnd.openxmlformats-officedocument.drawingml.diagramStyle+xml"/>
  <Override PartName="/ppt/diagrams/colors58.xml" ContentType="application/vnd.openxmlformats-officedocument.drawingml.diagramColors+xml"/>
  <Override PartName="/ppt/diagrams/drawing58.xml" ContentType="application/vnd.ms-office.drawingml.diagramDrawing+xml"/>
  <Override PartName="/ppt/diagrams/data59.xml" ContentType="application/vnd.openxmlformats-officedocument.drawingml.diagramData+xml"/>
  <Override PartName="/ppt/diagrams/layout59.xml" ContentType="application/vnd.openxmlformats-officedocument.drawingml.diagramLayout+xml"/>
  <Override PartName="/ppt/diagrams/quickStyle59.xml" ContentType="application/vnd.openxmlformats-officedocument.drawingml.diagramStyle+xml"/>
  <Override PartName="/ppt/diagrams/colors59.xml" ContentType="application/vnd.openxmlformats-officedocument.drawingml.diagramColors+xml"/>
  <Override PartName="/ppt/diagrams/drawing59.xml" ContentType="application/vnd.ms-office.drawingml.diagramDrawing+xml"/>
  <Override PartName="/ppt/diagrams/data60.xml" ContentType="application/vnd.openxmlformats-officedocument.drawingml.diagramData+xml"/>
  <Override PartName="/ppt/diagrams/layout60.xml" ContentType="application/vnd.openxmlformats-officedocument.drawingml.diagramLayout+xml"/>
  <Override PartName="/ppt/diagrams/quickStyle60.xml" ContentType="application/vnd.openxmlformats-officedocument.drawingml.diagramStyle+xml"/>
  <Override PartName="/ppt/diagrams/colors60.xml" ContentType="application/vnd.openxmlformats-officedocument.drawingml.diagramColors+xml"/>
  <Override PartName="/ppt/diagrams/drawing60.xml" ContentType="application/vnd.ms-office.drawingml.diagramDrawing+xml"/>
  <Override PartName="/ppt/notesSlides/notesSlide12.xml" ContentType="application/vnd.openxmlformats-officedocument.presentationml.notesSlide+xml"/>
  <Override PartName="/ppt/diagrams/data61.xml" ContentType="application/vnd.openxmlformats-officedocument.drawingml.diagramData+xml"/>
  <Override PartName="/ppt/diagrams/layout61.xml" ContentType="application/vnd.openxmlformats-officedocument.drawingml.diagramLayout+xml"/>
  <Override PartName="/ppt/diagrams/quickStyle61.xml" ContentType="application/vnd.openxmlformats-officedocument.drawingml.diagramStyle+xml"/>
  <Override PartName="/ppt/diagrams/colors61.xml" ContentType="application/vnd.openxmlformats-officedocument.drawingml.diagramColors+xml"/>
  <Override PartName="/ppt/diagrams/drawing61.xml" ContentType="application/vnd.ms-office.drawingml.diagramDrawing+xml"/>
  <Override PartName="/ppt/diagrams/data62.xml" ContentType="application/vnd.openxmlformats-officedocument.drawingml.diagramData+xml"/>
  <Override PartName="/ppt/diagrams/layout62.xml" ContentType="application/vnd.openxmlformats-officedocument.drawingml.diagramLayout+xml"/>
  <Override PartName="/ppt/diagrams/quickStyle62.xml" ContentType="application/vnd.openxmlformats-officedocument.drawingml.diagramStyle+xml"/>
  <Override PartName="/ppt/diagrams/colors62.xml" ContentType="application/vnd.openxmlformats-officedocument.drawingml.diagramColors+xml"/>
  <Override PartName="/ppt/diagrams/drawing62.xml" ContentType="application/vnd.ms-office.drawingml.diagramDrawing+xml"/>
  <Override PartName="/ppt/diagrams/data63.xml" ContentType="application/vnd.openxmlformats-officedocument.drawingml.diagramData+xml"/>
  <Override PartName="/ppt/diagrams/layout63.xml" ContentType="application/vnd.openxmlformats-officedocument.drawingml.diagramLayout+xml"/>
  <Override PartName="/ppt/diagrams/quickStyle63.xml" ContentType="application/vnd.openxmlformats-officedocument.drawingml.diagramStyle+xml"/>
  <Override PartName="/ppt/diagrams/colors63.xml" ContentType="application/vnd.openxmlformats-officedocument.drawingml.diagramColors+xml"/>
  <Override PartName="/ppt/diagrams/drawing63.xml" ContentType="application/vnd.ms-office.drawingml.diagramDrawing+xml"/>
  <Override PartName="/ppt/diagrams/data64.xml" ContentType="application/vnd.openxmlformats-officedocument.drawingml.diagramData+xml"/>
  <Override PartName="/ppt/diagrams/layout64.xml" ContentType="application/vnd.openxmlformats-officedocument.drawingml.diagramLayout+xml"/>
  <Override PartName="/ppt/diagrams/quickStyle64.xml" ContentType="application/vnd.openxmlformats-officedocument.drawingml.diagramStyle+xml"/>
  <Override PartName="/ppt/diagrams/colors64.xml" ContentType="application/vnd.openxmlformats-officedocument.drawingml.diagramColors+xml"/>
  <Override PartName="/ppt/diagrams/drawing64.xml" ContentType="application/vnd.ms-office.drawingml.diagramDrawing+xml"/>
  <Override PartName="/ppt/notesSlides/notesSlide13.xml" ContentType="application/vnd.openxmlformats-officedocument.presentationml.notesSlide+xml"/>
  <Override PartName="/ppt/diagrams/data65.xml" ContentType="application/vnd.openxmlformats-officedocument.drawingml.diagramData+xml"/>
  <Override PartName="/ppt/diagrams/layout65.xml" ContentType="application/vnd.openxmlformats-officedocument.drawingml.diagramLayout+xml"/>
  <Override PartName="/ppt/diagrams/quickStyle65.xml" ContentType="application/vnd.openxmlformats-officedocument.drawingml.diagramStyle+xml"/>
  <Override PartName="/ppt/diagrams/colors65.xml" ContentType="application/vnd.openxmlformats-officedocument.drawingml.diagramColors+xml"/>
  <Override PartName="/ppt/diagrams/drawing65.xml" ContentType="application/vnd.ms-office.drawingml.diagramDrawing+xml"/>
  <Override PartName="/ppt/diagrams/data66.xml" ContentType="application/vnd.openxmlformats-officedocument.drawingml.diagramData+xml"/>
  <Override PartName="/ppt/diagrams/layout66.xml" ContentType="application/vnd.openxmlformats-officedocument.drawingml.diagramLayout+xml"/>
  <Override PartName="/ppt/diagrams/quickStyle66.xml" ContentType="application/vnd.openxmlformats-officedocument.drawingml.diagramStyle+xml"/>
  <Override PartName="/ppt/diagrams/colors66.xml" ContentType="application/vnd.openxmlformats-officedocument.drawingml.diagramColors+xml"/>
  <Override PartName="/ppt/diagrams/drawing66.xml" ContentType="application/vnd.ms-office.drawingml.diagramDrawing+xml"/>
  <Override PartName="/ppt/diagrams/data67.xml" ContentType="application/vnd.openxmlformats-officedocument.drawingml.diagramData+xml"/>
  <Override PartName="/ppt/diagrams/layout67.xml" ContentType="application/vnd.openxmlformats-officedocument.drawingml.diagramLayout+xml"/>
  <Override PartName="/ppt/diagrams/quickStyle67.xml" ContentType="application/vnd.openxmlformats-officedocument.drawingml.diagramStyle+xml"/>
  <Override PartName="/ppt/diagrams/colors67.xml" ContentType="application/vnd.openxmlformats-officedocument.drawingml.diagramColors+xml"/>
  <Override PartName="/ppt/diagrams/drawing67.xml" ContentType="application/vnd.ms-office.drawingml.diagramDrawing+xml"/>
  <Override PartName="/ppt/diagrams/data68.xml" ContentType="application/vnd.openxmlformats-officedocument.drawingml.diagramData+xml"/>
  <Override PartName="/ppt/diagrams/layout68.xml" ContentType="application/vnd.openxmlformats-officedocument.drawingml.diagramLayout+xml"/>
  <Override PartName="/ppt/diagrams/quickStyle68.xml" ContentType="application/vnd.openxmlformats-officedocument.drawingml.diagramStyle+xml"/>
  <Override PartName="/ppt/diagrams/colors68.xml" ContentType="application/vnd.openxmlformats-officedocument.drawingml.diagramColors+xml"/>
  <Override PartName="/ppt/diagrams/drawing68.xml" ContentType="application/vnd.ms-office.drawingml.diagramDrawing+xml"/>
  <Override PartName="/ppt/notesSlides/notesSlide14.xml" ContentType="application/vnd.openxmlformats-officedocument.presentationml.notesSlide+xml"/>
  <Override PartName="/ppt/diagrams/data69.xml" ContentType="application/vnd.openxmlformats-officedocument.drawingml.diagramData+xml"/>
  <Override PartName="/ppt/diagrams/layout69.xml" ContentType="application/vnd.openxmlformats-officedocument.drawingml.diagramLayout+xml"/>
  <Override PartName="/ppt/diagrams/quickStyle69.xml" ContentType="application/vnd.openxmlformats-officedocument.drawingml.diagramStyle+xml"/>
  <Override PartName="/ppt/diagrams/colors69.xml" ContentType="application/vnd.openxmlformats-officedocument.drawingml.diagramColors+xml"/>
  <Override PartName="/ppt/diagrams/drawing69.xml" ContentType="application/vnd.ms-office.drawingml.diagramDrawing+xml"/>
  <Override PartName="/ppt/diagrams/data70.xml" ContentType="application/vnd.openxmlformats-officedocument.drawingml.diagramData+xml"/>
  <Override PartName="/ppt/diagrams/layout70.xml" ContentType="application/vnd.openxmlformats-officedocument.drawingml.diagramLayout+xml"/>
  <Override PartName="/ppt/diagrams/quickStyle70.xml" ContentType="application/vnd.openxmlformats-officedocument.drawingml.diagramStyle+xml"/>
  <Override PartName="/ppt/diagrams/colors70.xml" ContentType="application/vnd.openxmlformats-officedocument.drawingml.diagramColors+xml"/>
  <Override PartName="/ppt/diagrams/drawing70.xml" ContentType="application/vnd.ms-office.drawingml.diagramDrawing+xml"/>
  <Override PartName="/ppt/notesSlides/notesSlide15.xml" ContentType="application/vnd.openxmlformats-officedocument.presentationml.notesSlide+xml"/>
  <Override PartName="/ppt/diagrams/data71.xml" ContentType="application/vnd.openxmlformats-officedocument.drawingml.diagramData+xml"/>
  <Override PartName="/ppt/diagrams/layout71.xml" ContentType="application/vnd.openxmlformats-officedocument.drawingml.diagramLayout+xml"/>
  <Override PartName="/ppt/diagrams/quickStyle71.xml" ContentType="application/vnd.openxmlformats-officedocument.drawingml.diagramStyle+xml"/>
  <Override PartName="/ppt/diagrams/colors71.xml" ContentType="application/vnd.openxmlformats-officedocument.drawingml.diagramColors+xml"/>
  <Override PartName="/ppt/diagrams/drawing71.xml" ContentType="application/vnd.ms-office.drawingml.diagramDrawing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  <p:sldMasterId id="2147483729" r:id="rId2"/>
    <p:sldMasterId id="2147483717" r:id="rId3"/>
    <p:sldMasterId id="2147483672" r:id="rId4"/>
    <p:sldMasterId id="2147483732" r:id="rId5"/>
    <p:sldMasterId id="2147483660" r:id="rId6"/>
  </p:sldMasterIdLst>
  <p:notesMasterIdLst>
    <p:notesMasterId r:id="rId92"/>
  </p:notesMasterIdLst>
  <p:sldIdLst>
    <p:sldId id="256" r:id="rId7"/>
    <p:sldId id="272" r:id="rId8"/>
    <p:sldId id="1826" r:id="rId9"/>
    <p:sldId id="257" r:id="rId10"/>
    <p:sldId id="276" r:id="rId11"/>
    <p:sldId id="346" r:id="rId12"/>
    <p:sldId id="277" r:id="rId13"/>
    <p:sldId id="260" r:id="rId14"/>
    <p:sldId id="278" r:id="rId15"/>
    <p:sldId id="1753" r:id="rId16"/>
    <p:sldId id="1828" r:id="rId17"/>
    <p:sldId id="1829" r:id="rId18"/>
    <p:sldId id="1831" r:id="rId19"/>
    <p:sldId id="379" r:id="rId20"/>
    <p:sldId id="1755" r:id="rId21"/>
    <p:sldId id="329" r:id="rId22"/>
    <p:sldId id="1866" r:id="rId23"/>
    <p:sldId id="1862" r:id="rId24"/>
    <p:sldId id="1788" r:id="rId25"/>
    <p:sldId id="410" r:id="rId26"/>
    <p:sldId id="1832" r:id="rId27"/>
    <p:sldId id="411" r:id="rId28"/>
    <p:sldId id="1833" r:id="rId29"/>
    <p:sldId id="1841" r:id="rId30"/>
    <p:sldId id="1839" r:id="rId31"/>
    <p:sldId id="1840" r:id="rId32"/>
    <p:sldId id="1782" r:id="rId33"/>
    <p:sldId id="1783" r:id="rId34"/>
    <p:sldId id="1784" r:id="rId35"/>
    <p:sldId id="1785" r:id="rId36"/>
    <p:sldId id="1786" r:id="rId37"/>
    <p:sldId id="274" r:id="rId38"/>
    <p:sldId id="1787" r:id="rId39"/>
    <p:sldId id="1834" r:id="rId40"/>
    <p:sldId id="1835" r:id="rId41"/>
    <p:sldId id="1850" r:id="rId42"/>
    <p:sldId id="1836" r:id="rId43"/>
    <p:sldId id="1796" r:id="rId44"/>
    <p:sldId id="1853" r:id="rId45"/>
    <p:sldId id="412" r:id="rId46"/>
    <p:sldId id="1843" r:id="rId47"/>
    <p:sldId id="1842" r:id="rId48"/>
    <p:sldId id="1846" r:id="rId49"/>
    <p:sldId id="1837" r:id="rId50"/>
    <p:sldId id="1844" r:id="rId51"/>
    <p:sldId id="1845" r:id="rId52"/>
    <p:sldId id="1848" r:id="rId53"/>
    <p:sldId id="1865" r:id="rId54"/>
    <p:sldId id="1863" r:id="rId55"/>
    <p:sldId id="1849" r:id="rId56"/>
    <p:sldId id="1852" r:id="rId57"/>
    <p:sldId id="422" r:id="rId58"/>
    <p:sldId id="421" r:id="rId59"/>
    <p:sldId id="1847" r:id="rId60"/>
    <p:sldId id="372" r:id="rId61"/>
    <p:sldId id="1851" r:id="rId62"/>
    <p:sldId id="1815" r:id="rId63"/>
    <p:sldId id="1767" r:id="rId64"/>
    <p:sldId id="1864" r:id="rId65"/>
    <p:sldId id="1854" r:id="rId66"/>
    <p:sldId id="1771" r:id="rId67"/>
    <p:sldId id="1855" r:id="rId68"/>
    <p:sldId id="1772" r:id="rId69"/>
    <p:sldId id="1856" r:id="rId70"/>
    <p:sldId id="1632" r:id="rId71"/>
    <p:sldId id="436" r:id="rId72"/>
    <p:sldId id="1857" r:id="rId73"/>
    <p:sldId id="403" r:id="rId74"/>
    <p:sldId id="1858" r:id="rId75"/>
    <p:sldId id="1859" r:id="rId76"/>
    <p:sldId id="1675" r:id="rId77"/>
    <p:sldId id="1860" r:id="rId78"/>
    <p:sldId id="1677" r:id="rId79"/>
    <p:sldId id="335" r:id="rId80"/>
    <p:sldId id="310" r:id="rId81"/>
    <p:sldId id="261" r:id="rId82"/>
    <p:sldId id="1867" r:id="rId83"/>
    <p:sldId id="1861" r:id="rId84"/>
    <p:sldId id="271" r:id="rId85"/>
    <p:sldId id="342" r:id="rId86"/>
    <p:sldId id="262" r:id="rId87"/>
    <p:sldId id="263" r:id="rId88"/>
    <p:sldId id="264" r:id="rId89"/>
    <p:sldId id="265" r:id="rId90"/>
    <p:sldId id="343" r:id="rId91"/>
  </p:sldIdLst>
  <p:sldSz cx="12192000" cy="6858000"/>
  <p:notesSz cx="70104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>
        <p:scale>
          <a:sx n="66" d="100"/>
          <a:sy n="66" d="100"/>
        </p:scale>
        <p:origin x="1029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slide" Target="slides/slide78.xml"/><Relationship Id="rId89" Type="http://schemas.openxmlformats.org/officeDocument/2006/relationships/slide" Target="slides/slide83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4.xml"/><Relationship Id="rId95" Type="http://schemas.openxmlformats.org/officeDocument/2006/relationships/theme" Target="theme/theme1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slide" Target="slides/slide74.xml"/><Relationship Id="rId85" Type="http://schemas.openxmlformats.org/officeDocument/2006/relationships/slide" Target="slides/slide79.xml"/><Relationship Id="rId9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slide" Target="slides/slide77.xml"/><Relationship Id="rId88" Type="http://schemas.openxmlformats.org/officeDocument/2006/relationships/slide" Target="slides/slide82.xml"/><Relationship Id="rId91" Type="http://schemas.openxmlformats.org/officeDocument/2006/relationships/slide" Target="slides/slide85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slide" Target="slides/slide80.xml"/><Relationship Id="rId9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slide" Target="slides/slide81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56" Type="http://schemas.openxmlformats.org/officeDocument/2006/relationships/slide" Target="slides/slide50.xml"/><Relationship Id="rId77" Type="http://schemas.openxmlformats.org/officeDocument/2006/relationships/slide" Target="slides/slide7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1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ata1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1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1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1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1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ata2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2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2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2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ata2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2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2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2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2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3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3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3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3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3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ata3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3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3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3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ata4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4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4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4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4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4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4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4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4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5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5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5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5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5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5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5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ata5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5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6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6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6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6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6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6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6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6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6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6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7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ata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4.xml"/><Relationship Id="rId7" Type="http://schemas.openxmlformats.org/officeDocument/2006/relationships/slide" Target="../slides/slide74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24.xml"/><Relationship Id="rId5" Type="http://schemas.openxmlformats.org/officeDocument/2006/relationships/slide" Target="../slides/slide76.xml"/><Relationship Id="rId4" Type="http://schemas.openxmlformats.org/officeDocument/2006/relationships/slide" Target="../slides/slide65.xml"/><Relationship Id="rId9" Type="http://schemas.openxmlformats.org/officeDocument/2006/relationships/slide" Target="../slides/slide43.xml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rawing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rawing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rawing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rawing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6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à/en + moyen de transport</a:t>
          </a:r>
        </a:p>
        <a:p>
          <a:pPr rtl="0"/>
          <a:r>
            <a:rPr lang="fr-FR" sz="1800" b="0" noProof="0" dirty="0"/>
            <a:t>- Les verbes pronominaux</a:t>
          </a:r>
        </a:p>
        <a:p>
          <a:pPr rtl="0"/>
          <a:r>
            <a:rPr lang="fr-FR" sz="1800" b="0" noProof="0" dirty="0"/>
            <a:t>- Chronologie : situer dans le temps</a:t>
          </a:r>
        </a:p>
        <a:p>
          <a:pPr rtl="0"/>
          <a:r>
            <a:rPr lang="fr-FR" sz="1800" b="0" noProof="0" dirty="0"/>
            <a:t>- Les pronoms COD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classes de découverte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noStrike" noProof="0" dirty="0"/>
            <a:t>- Les activités quotidiennes</a:t>
          </a:r>
        </a:p>
        <a:p>
          <a:r>
            <a:rPr lang="fr-FR" sz="1800" b="0" strike="noStrike" noProof="0" dirty="0"/>
            <a:t>- Les repas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 anchor="t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1" custLinFactNeighborX="-923" custLinFactNeighborY="58113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Y="-16641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à/en + moyen de transport</a:t>
          </a:r>
        </a:p>
        <a:p>
          <a:pPr rtl="0"/>
          <a:r>
            <a:rPr lang="fr-FR" sz="1800" b="0" noProof="0" dirty="0"/>
            <a:t>- Les verbes pronominaux</a:t>
          </a:r>
        </a:p>
        <a:p>
          <a:pPr rtl="0"/>
          <a:r>
            <a:rPr lang="fr-FR" sz="1800" b="0" noProof="0" dirty="0"/>
            <a:t>- Chronologie : situer dans le temps</a:t>
          </a:r>
        </a:p>
        <a:p>
          <a:pPr rtl="0"/>
          <a:r>
            <a:rPr lang="fr-FR" sz="1800" b="0" noProof="0" dirty="0"/>
            <a:t>- Les pronoms COD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classes de découverte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noStrike" noProof="0" dirty="0"/>
            <a:t>- Les activités quotidiennes</a:t>
          </a:r>
        </a:p>
        <a:p>
          <a:r>
            <a:rPr lang="fr-FR" sz="1800" b="0" strike="noStrike" noProof="0" dirty="0"/>
            <a:t>- Les repas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à/en + moyen de transport</a:t>
          </a:r>
        </a:p>
        <a:p>
          <a:pPr rtl="0"/>
          <a:r>
            <a:rPr lang="fr-FR" sz="1800" b="0" noProof="0" dirty="0"/>
            <a:t>- Les verbes pronominaux</a:t>
          </a:r>
        </a:p>
        <a:p>
          <a:pPr rtl="0"/>
          <a:r>
            <a:rPr lang="fr-FR" sz="1800" b="0" noProof="0" dirty="0"/>
            <a:t>- Chronologie : situer dans le temps</a:t>
          </a:r>
        </a:p>
        <a:p>
          <a:pPr rtl="0"/>
          <a:r>
            <a:rPr lang="fr-FR" sz="1800" b="0" noProof="0" dirty="0"/>
            <a:t>- Les pronoms COD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classes de découverte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sngStrike" noProof="0" dirty="0"/>
            <a:t>- Les activités quotidiennes</a:t>
          </a:r>
        </a:p>
        <a:p>
          <a:r>
            <a:rPr lang="fr-FR" sz="1800" b="0" strike="sngStrike" noProof="0" dirty="0"/>
            <a:t>- Les repas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à/en + moyen de transport</a:t>
          </a:r>
        </a:p>
        <a:p>
          <a:pPr rtl="0"/>
          <a:r>
            <a:rPr lang="fr-FR" sz="1800" b="0" noProof="0" dirty="0"/>
            <a:t>- Les verbes pronominaux</a:t>
          </a:r>
        </a:p>
        <a:p>
          <a:pPr rtl="0"/>
          <a:r>
            <a:rPr lang="fr-FR" sz="1800" b="0" noProof="0" dirty="0"/>
            <a:t>- Chronologie : situer dans le temps</a:t>
          </a:r>
        </a:p>
        <a:p>
          <a:pPr rtl="0"/>
          <a:r>
            <a:rPr lang="fr-FR" sz="1800" b="0" noProof="0" dirty="0"/>
            <a:t>- Les pronoms COD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 Les classes de découverte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noStrike" noProof="0" dirty="0"/>
            <a:t>- Les activités quotidiennes</a:t>
          </a:r>
        </a:p>
        <a:p>
          <a:r>
            <a:rPr lang="fr-FR" sz="1800" b="0" strike="noStrike" noProof="0" dirty="0"/>
            <a:t>- Les repas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à/en + moyen de transport</a:t>
          </a:r>
        </a:p>
        <a:p>
          <a:pPr rtl="0"/>
          <a:r>
            <a:rPr lang="fr-FR" sz="1800" b="0" strike="sngStrike" noProof="0" dirty="0"/>
            <a:t>- Les verbes pronominaux</a:t>
          </a:r>
        </a:p>
        <a:p>
          <a:pPr rtl="0"/>
          <a:r>
            <a:rPr lang="fr-FR" sz="1800" b="0" noProof="0" dirty="0"/>
            <a:t>- Chronologie : situer dans le temps</a:t>
          </a:r>
        </a:p>
        <a:p>
          <a:pPr rtl="0"/>
          <a:r>
            <a:rPr lang="fr-FR" sz="1800" b="0" noProof="0" dirty="0"/>
            <a:t>- Les pronoms COD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classes de découverte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sngStrike" noProof="0" dirty="0"/>
            <a:t>- Les activités quotidiennes</a:t>
          </a:r>
        </a:p>
        <a:p>
          <a:r>
            <a:rPr lang="fr-FR" sz="1800" b="0" strike="sngStrike" noProof="0" dirty="0"/>
            <a:t>- Les repas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à/en + moyen de transport</a:t>
          </a:r>
        </a:p>
        <a:p>
          <a:pPr rtl="0"/>
          <a:r>
            <a:rPr lang="fr-FR" sz="1800" b="0" strike="sngStrike" noProof="0" dirty="0"/>
            <a:t>- Les verbes pronominaux</a:t>
          </a:r>
        </a:p>
        <a:p>
          <a:pPr rtl="0"/>
          <a:r>
            <a:rPr lang="fr-FR" sz="1800" b="0" strike="sngStrike" noProof="0" dirty="0"/>
            <a:t>- Chronologie : situer dans le temps</a:t>
          </a:r>
        </a:p>
        <a:p>
          <a:pPr rtl="0"/>
          <a:r>
            <a:rPr lang="fr-FR" sz="1800" b="0" noProof="0" dirty="0"/>
            <a:t>- Les pronoms COD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classes de découverte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sngStrike" noProof="0" dirty="0"/>
            <a:t>- Les activités quotidiennes</a:t>
          </a:r>
        </a:p>
        <a:p>
          <a:r>
            <a:rPr lang="fr-FR" sz="1800" b="0" strike="sngStrike" noProof="0" dirty="0"/>
            <a:t>- Les repas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all </a:t>
          </a:r>
          <a:r>
            <a:rPr lang="fr-FR" dirty="0" err="1"/>
            <a:t>meals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prepare</a:t>
          </a:r>
          <a:r>
            <a:rPr lang="fr-FR" dirty="0"/>
            <a:t> a programme of </a:t>
          </a:r>
          <a:r>
            <a:rPr lang="fr-FR" dirty="0" err="1"/>
            <a:t>activies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the place </a:t>
          </a:r>
          <a:r>
            <a:rPr lang="fr-FR" dirty="0" err="1"/>
            <a:t>where</a:t>
          </a:r>
          <a:r>
            <a:rPr lang="fr-FR" dirty="0"/>
            <a:t> </a:t>
          </a:r>
          <a:r>
            <a:rPr lang="fr-FR" dirty="0" err="1"/>
            <a:t>activities</a:t>
          </a:r>
          <a:r>
            <a:rPr lang="fr-FR" dirty="0"/>
            <a:t> </a:t>
          </a:r>
          <a:r>
            <a:rPr lang="fr-FR" dirty="0" err="1"/>
            <a:t>take</a:t>
          </a:r>
          <a:r>
            <a:rPr lang="fr-FR" dirty="0"/>
            <a:t> place.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1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all </a:t>
          </a:r>
          <a:r>
            <a:rPr lang="fr-FR" dirty="0" err="1"/>
            <a:t>meals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prepare</a:t>
          </a:r>
          <a:r>
            <a:rPr lang="fr-FR" dirty="0"/>
            <a:t> a programme of </a:t>
          </a:r>
          <a:r>
            <a:rPr lang="fr-FR" dirty="0" err="1"/>
            <a:t>activies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the place </a:t>
          </a:r>
          <a:r>
            <a:rPr lang="fr-FR" dirty="0" err="1"/>
            <a:t>where</a:t>
          </a:r>
          <a:r>
            <a:rPr lang="fr-FR" dirty="0"/>
            <a:t> </a:t>
          </a:r>
          <a:r>
            <a:rPr lang="fr-FR" dirty="0" err="1"/>
            <a:t>activities</a:t>
          </a:r>
          <a:r>
            <a:rPr lang="fr-FR" dirty="0"/>
            <a:t> </a:t>
          </a:r>
          <a:r>
            <a:rPr lang="fr-FR" dirty="0" err="1"/>
            <a:t>take</a:t>
          </a:r>
          <a:r>
            <a:rPr lang="fr-FR" dirty="0"/>
            <a:t> place.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4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</a:t>
          </a:r>
          <a:r>
            <a:rPr lang="fr-FR" sz="2400" noProof="0" dirty="0"/>
            <a:t>. </a:t>
          </a:r>
          <a:r>
            <a:rPr lang="fr-FR" sz="2400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23A0DE4A-FE92-496E-B335-3433CEFB74E9}">
      <dgm:prSet phldrT="[Text]" custT="1"/>
      <dgm:spPr/>
      <dgm:t>
        <a:bodyPr rtlCol="0" anchor="ctr"/>
        <a:lstStyle/>
        <a:p>
          <a:pPr algn="l" rtl="0"/>
          <a:r>
            <a:rPr lang="fr-FR" sz="1600" noProof="0" dirty="0"/>
            <a:t>Les classes de découverte en France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E5E95E82-EF79-43CA-AA86-43B0E1CBCD3F}">
      <dgm:prSet phldrT="[Text]" custT="1"/>
      <dgm:spPr/>
      <dgm:t>
        <a:bodyPr rtlCol="0" anchor="t"/>
        <a:lstStyle/>
        <a:p>
          <a:pPr algn="l" rtl="0"/>
          <a:r>
            <a:rPr lang="fr-FR" sz="2400" b="1" noProof="0" dirty="0"/>
            <a:t>II. Compréhension de texte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775A1A75-C6CE-4C3D-A09A-9B9A71B94389}">
      <dgm:prSet phldrT="[Text]" custT="1"/>
      <dgm:spPr/>
      <dgm:t>
        <a:bodyPr rtlCol="0" anchor="ctr"/>
        <a:lstStyle/>
        <a:p>
          <a:pPr algn="l" rtl="0"/>
          <a:r>
            <a:rPr lang="fr-FR" sz="1600" noProof="0" dirty="0"/>
            <a:t>Les moyens de transport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3834B6F-A6BE-453B-970C-3773864D70F1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IX. Production</a:t>
          </a:r>
        </a:p>
      </dgm:t>
    </dgm:pt>
    <dgm:pt modelId="{D26AE52F-24DF-4B4E-A19B-91CDA636C345}" type="sib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5EEE660E-9757-4F43-9695-C35F0B8866E5}" type="par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C5D147B1-5F2A-4BDD-84CF-8F169F2F6B61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III. Vocabulaire</a:t>
          </a:r>
        </a:p>
      </dgm:t>
    </dgm:pt>
    <dgm:pt modelId="{16E3D668-43B8-4923-B0F3-EA3A72FC28ED}" type="par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384D112D-A591-430B-8B9D-0690F30F41A7}" type="sib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FEF306D8-E1BF-4EEE-8073-CD15745EE9E5}">
      <dgm:prSet phldrT="[Text]" custT="1"/>
      <dgm:spPr/>
      <dgm:t>
        <a:bodyPr rtlCol="0" anchor="ctr"/>
        <a:lstStyle/>
        <a:p>
          <a:pPr algn="l" rtl="0"/>
          <a:r>
            <a:rPr lang="fr-FR" sz="1600" b="0" noProof="0" dirty="0"/>
            <a:t>Imaginer une classe de découverte insolite</a:t>
          </a:r>
        </a:p>
      </dgm:t>
    </dgm:pt>
    <dgm:pt modelId="{ABEF529A-7DCD-4DC1-BBB1-D42021F95C1B}" type="par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E728CC1D-97FF-40C5-9CDA-6C54CE81317A}" type="sib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75AC613C-B803-4E80-8026-A33ABCEE727A}">
      <dgm:prSet phldrT="[Text]" custT="1"/>
      <dgm:spPr/>
      <dgm:t>
        <a:bodyPr rtlCol="0" anchor="ctr"/>
        <a:lstStyle/>
        <a:p>
          <a:pPr algn="l" rtl="0"/>
          <a:r>
            <a:rPr lang="fr-FR" sz="1600" b="0" noProof="0" dirty="0"/>
            <a:t>Recherche des phrases clés</a:t>
          </a:r>
        </a:p>
      </dgm:t>
    </dgm:pt>
    <dgm:pt modelId="{31862106-2BAF-4037-A1F0-A54BE240DAB5}" type="parTrans" cxnId="{7D00F13F-C558-4B25-BF85-DC786A901656}">
      <dgm:prSet/>
      <dgm:spPr/>
      <dgm:t>
        <a:bodyPr/>
        <a:lstStyle/>
        <a:p>
          <a:endParaRPr lang="fr-FR"/>
        </a:p>
      </dgm:t>
    </dgm:pt>
    <dgm:pt modelId="{68B22457-7939-4FFB-9D72-B97BB75C7A19}" type="sibTrans" cxnId="{7D00F13F-C558-4B25-BF85-DC786A901656}">
      <dgm:prSet/>
      <dgm:spPr/>
      <dgm:t>
        <a:bodyPr/>
        <a:lstStyle/>
        <a:p>
          <a:endParaRPr lang="fr-FR"/>
        </a:p>
      </dgm:t>
    </dgm:pt>
    <dgm:pt modelId="{5AE5B198-A4E4-4590-9D2C-C359F1312E71}">
      <dgm:prSet phldrT="[Text]" custT="1"/>
      <dgm:spPr/>
      <dgm:t>
        <a:bodyPr rtlCol="0" anchor="ctr"/>
        <a:lstStyle/>
        <a:p>
          <a:pPr algn="l" rtl="0"/>
          <a:endParaRPr lang="fr-FR" sz="1600" noProof="0" dirty="0"/>
        </a:p>
      </dgm:t>
    </dgm:pt>
    <dgm:pt modelId="{1C9A8E19-7B31-4322-8152-D53CB2657472}" type="parTrans" cxnId="{5337320D-5D44-42DE-95E6-DD6719E6F2C8}">
      <dgm:prSet/>
      <dgm:spPr/>
      <dgm:t>
        <a:bodyPr/>
        <a:lstStyle/>
        <a:p>
          <a:endParaRPr lang="fr-FR"/>
        </a:p>
      </dgm:t>
    </dgm:pt>
    <dgm:pt modelId="{759BC3F3-0325-4DA0-AE66-88068E9DFF83}" type="sibTrans" cxnId="{5337320D-5D44-42DE-95E6-DD6719E6F2C8}">
      <dgm:prSet/>
      <dgm:spPr/>
      <dgm:t>
        <a:bodyPr/>
        <a:lstStyle/>
        <a:p>
          <a:endParaRPr lang="fr-FR"/>
        </a:p>
      </dgm:t>
    </dgm:pt>
    <dgm:pt modelId="{D9A51279-0F3D-4663-8B0A-D5BC77B84BB7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V. Grammaire</a:t>
          </a:r>
        </a:p>
      </dgm:t>
    </dgm:pt>
    <dgm:pt modelId="{720F629A-BD4A-4740-A10B-F2F42DD6EE7C}" type="parTrans" cxnId="{A252D214-713D-412A-A4B4-D2C01F999501}">
      <dgm:prSet/>
      <dgm:spPr/>
      <dgm:t>
        <a:bodyPr/>
        <a:lstStyle/>
        <a:p>
          <a:endParaRPr lang="fr-FR"/>
        </a:p>
      </dgm:t>
    </dgm:pt>
    <dgm:pt modelId="{B7285975-B9B4-4C64-802F-AF2DD8217B6A}" type="sibTrans" cxnId="{A252D214-713D-412A-A4B4-D2C01F999501}">
      <dgm:prSet/>
      <dgm:spPr/>
      <dgm:t>
        <a:bodyPr/>
        <a:lstStyle/>
        <a:p>
          <a:endParaRPr lang="fr-FR"/>
        </a:p>
      </dgm:t>
    </dgm:pt>
    <dgm:pt modelId="{A8084758-F7E9-4A4D-92C3-81DEAB9F8CAE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IV. Vocabulaire </a:t>
          </a:r>
        </a:p>
      </dgm:t>
    </dgm:pt>
    <dgm:pt modelId="{287C551C-E23B-4195-9E89-C8DE8C8966A6}" type="parTrans" cxnId="{C8C1743B-B8CD-46DF-B0E1-1E0ABC8761D0}">
      <dgm:prSet/>
      <dgm:spPr/>
      <dgm:t>
        <a:bodyPr/>
        <a:lstStyle/>
        <a:p>
          <a:endParaRPr lang="fr-FR"/>
        </a:p>
      </dgm:t>
    </dgm:pt>
    <dgm:pt modelId="{22F276C5-A658-4EE9-8754-04C653A51766}" type="sibTrans" cxnId="{C8C1743B-B8CD-46DF-B0E1-1E0ABC8761D0}">
      <dgm:prSet/>
      <dgm:spPr/>
      <dgm:t>
        <a:bodyPr/>
        <a:lstStyle/>
        <a:p>
          <a:endParaRPr lang="fr-FR"/>
        </a:p>
      </dgm:t>
    </dgm:pt>
    <dgm:pt modelId="{341C0CA9-13AA-4D0E-A5E2-B79034FE31AE}">
      <dgm:prSet phldrT="[Text]" custT="1"/>
      <dgm:spPr/>
      <dgm:t>
        <a:bodyPr rtlCol="0" anchor="ctr"/>
        <a:lstStyle/>
        <a:p>
          <a:pPr algn="l" rtl="0"/>
          <a:r>
            <a:rPr lang="fr-FR" sz="1600" noProof="0" dirty="0"/>
            <a:t>Les activités quotidiennes</a:t>
          </a:r>
        </a:p>
      </dgm:t>
    </dgm:pt>
    <dgm:pt modelId="{D33DEDF0-9F5F-4C6C-A27A-D9C5CBBDFDDF}" type="parTrans" cxnId="{D67B1739-3144-4453-8956-9438D117EA8E}">
      <dgm:prSet/>
      <dgm:spPr/>
      <dgm:t>
        <a:bodyPr/>
        <a:lstStyle/>
        <a:p>
          <a:endParaRPr lang="fr-FR"/>
        </a:p>
      </dgm:t>
    </dgm:pt>
    <dgm:pt modelId="{91C56C30-6912-41A9-BFFD-08D2E1EDB444}" type="sibTrans" cxnId="{D67B1739-3144-4453-8956-9438D117EA8E}">
      <dgm:prSet/>
      <dgm:spPr/>
      <dgm:t>
        <a:bodyPr/>
        <a:lstStyle/>
        <a:p>
          <a:endParaRPr lang="fr-FR"/>
        </a:p>
      </dgm:t>
    </dgm:pt>
    <dgm:pt modelId="{FEAEA849-3772-415C-AAE7-3452CCD87253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VIII. Phonétique</a:t>
          </a:r>
        </a:p>
      </dgm:t>
    </dgm:pt>
    <dgm:pt modelId="{4339BE6D-BED1-474D-B14E-846B86FA1018}" type="parTrans" cxnId="{34F662A9-026D-4A72-8706-B31CDF796125}">
      <dgm:prSet/>
      <dgm:spPr/>
      <dgm:t>
        <a:bodyPr/>
        <a:lstStyle/>
        <a:p>
          <a:endParaRPr lang="fr-FR"/>
        </a:p>
      </dgm:t>
    </dgm:pt>
    <dgm:pt modelId="{B86BC903-7256-467C-853D-E2FA474D3357}" type="sibTrans" cxnId="{34F662A9-026D-4A72-8706-B31CDF796125}">
      <dgm:prSet/>
      <dgm:spPr/>
      <dgm:t>
        <a:bodyPr/>
        <a:lstStyle/>
        <a:p>
          <a:endParaRPr lang="fr-FR"/>
        </a:p>
      </dgm:t>
    </dgm:pt>
    <dgm:pt modelId="{8B0251FC-C2ED-458B-8A30-A9F5ACFA6313}">
      <dgm:prSet phldrT="[Text]" custT="1"/>
      <dgm:spPr/>
      <dgm:t>
        <a:bodyPr rtlCol="0" anchor="ctr"/>
        <a:lstStyle/>
        <a:p>
          <a:pPr algn="l" rtl="0"/>
          <a:r>
            <a:rPr lang="fr-FR" sz="1600" b="0" noProof="0" dirty="0"/>
            <a:t>Les pronoms COD </a:t>
          </a:r>
        </a:p>
      </dgm:t>
    </dgm:pt>
    <dgm:pt modelId="{95581EE7-5FE0-4058-B7F5-D0C473E6B706}" type="parTrans" cxnId="{B374E06B-5431-4AC2-9B16-4B91D6731194}">
      <dgm:prSet/>
      <dgm:spPr/>
      <dgm:t>
        <a:bodyPr/>
        <a:lstStyle/>
        <a:p>
          <a:endParaRPr lang="fr-FR"/>
        </a:p>
      </dgm:t>
    </dgm:pt>
    <dgm:pt modelId="{CD99D7BB-D9FE-48BB-B639-7DA9C8E866ED}" type="sibTrans" cxnId="{B374E06B-5431-4AC2-9B16-4B91D6731194}">
      <dgm:prSet/>
      <dgm:spPr/>
      <dgm:t>
        <a:bodyPr/>
        <a:lstStyle/>
        <a:p>
          <a:endParaRPr lang="fr-FR"/>
        </a:p>
      </dgm:t>
    </dgm:pt>
    <dgm:pt modelId="{366DE7E7-91D5-44CA-8CB4-1693EEC8CE52}">
      <dgm:prSet phldrT="[Text]" custT="1"/>
      <dgm:spPr/>
      <dgm:t>
        <a:bodyPr rtlCol="0" anchor="ctr"/>
        <a:lstStyle/>
        <a:p>
          <a:pPr algn="l" rtl="0"/>
          <a:r>
            <a:rPr lang="fr-FR" sz="1600" b="0" noProof="0" dirty="0"/>
            <a:t>Les verbes pronominaux</a:t>
          </a:r>
        </a:p>
      </dgm:t>
    </dgm:pt>
    <dgm:pt modelId="{35ED4F26-4852-47B6-96E5-A5171AF716FC}" type="parTrans" cxnId="{64C7B801-5B26-41B7-830A-A4DA08DDDDB5}">
      <dgm:prSet/>
      <dgm:spPr/>
      <dgm:t>
        <a:bodyPr/>
        <a:lstStyle/>
        <a:p>
          <a:endParaRPr lang="fr-FR"/>
        </a:p>
      </dgm:t>
    </dgm:pt>
    <dgm:pt modelId="{56F18179-79B4-4BF3-9066-98820ED5370F}" type="sibTrans" cxnId="{64C7B801-5B26-41B7-830A-A4DA08DDDDB5}">
      <dgm:prSet/>
      <dgm:spPr/>
      <dgm:t>
        <a:bodyPr/>
        <a:lstStyle/>
        <a:p>
          <a:endParaRPr lang="fr-FR"/>
        </a:p>
      </dgm:t>
    </dgm:pt>
    <dgm:pt modelId="{C07EA492-EECB-4D1E-BF4D-494D57422938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VII. Grammaire</a:t>
          </a:r>
          <a:endParaRPr lang="fr-FR" sz="1600" b="0" noProof="0" dirty="0"/>
        </a:p>
      </dgm:t>
    </dgm:pt>
    <dgm:pt modelId="{C26E37E5-DC46-4F12-9C17-257DC2EE3740}" type="parTrans" cxnId="{D6BCB264-5CD4-4283-AF16-791D398ACDED}">
      <dgm:prSet/>
      <dgm:spPr/>
      <dgm:t>
        <a:bodyPr/>
        <a:lstStyle/>
        <a:p>
          <a:endParaRPr lang="fr-FR"/>
        </a:p>
      </dgm:t>
    </dgm:pt>
    <dgm:pt modelId="{CB84FACB-678D-4830-9F68-44581E04AE90}" type="sibTrans" cxnId="{D6BCB264-5CD4-4283-AF16-791D398ACDED}">
      <dgm:prSet/>
      <dgm:spPr/>
      <dgm:t>
        <a:bodyPr/>
        <a:lstStyle/>
        <a:p>
          <a:endParaRPr lang="fr-FR"/>
        </a:p>
      </dgm:t>
    </dgm:pt>
    <dgm:pt modelId="{309BAE8D-6912-46A8-AF59-CFE294A3ADBC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VI. Grammaire</a:t>
          </a:r>
          <a:endParaRPr lang="fr-FR" sz="1600" b="0" noProof="0" dirty="0"/>
        </a:p>
      </dgm:t>
    </dgm:pt>
    <dgm:pt modelId="{2A2CB144-3A62-4E03-9E1D-2610E5B4AB8B}" type="parTrans" cxnId="{6329F64B-A4F3-4480-B25B-07606C09CACF}">
      <dgm:prSet/>
      <dgm:spPr/>
      <dgm:t>
        <a:bodyPr/>
        <a:lstStyle/>
        <a:p>
          <a:endParaRPr lang="fr-FR"/>
        </a:p>
      </dgm:t>
    </dgm:pt>
    <dgm:pt modelId="{1E1B8F39-ADFD-4CD3-A9F5-13B29B1AA9DD}" type="sibTrans" cxnId="{6329F64B-A4F3-4480-B25B-07606C09CACF}">
      <dgm:prSet/>
      <dgm:spPr/>
      <dgm:t>
        <a:bodyPr/>
        <a:lstStyle/>
        <a:p>
          <a:endParaRPr lang="fr-FR"/>
        </a:p>
      </dgm:t>
    </dgm:pt>
    <dgm:pt modelId="{65AD29F0-3139-433F-9371-76B1F5957DA6}">
      <dgm:prSet phldrT="[Text]" custT="1"/>
      <dgm:spPr/>
      <dgm:t>
        <a:bodyPr rtlCol="0" anchor="ctr"/>
        <a:lstStyle/>
        <a:p>
          <a:pPr algn="l" rtl="0"/>
          <a:r>
            <a:rPr lang="fr-FR" sz="1600" b="0" noProof="0" dirty="0"/>
            <a:t>Situer dans le temps</a:t>
          </a:r>
        </a:p>
      </dgm:t>
    </dgm:pt>
    <dgm:pt modelId="{F181F583-1F80-4D49-980A-E190BCBD8037}" type="parTrans" cxnId="{3708CBF5-2397-4596-9D5E-5F99172346D2}">
      <dgm:prSet/>
      <dgm:spPr/>
      <dgm:t>
        <a:bodyPr/>
        <a:lstStyle/>
        <a:p>
          <a:endParaRPr lang="fr-FR"/>
        </a:p>
      </dgm:t>
    </dgm:pt>
    <dgm:pt modelId="{2C229EEE-E222-4BAD-95AD-DC9A731F4E85}" type="sibTrans" cxnId="{3708CBF5-2397-4596-9D5E-5F99172346D2}">
      <dgm:prSet/>
      <dgm:spPr/>
      <dgm:t>
        <a:bodyPr/>
        <a:lstStyle/>
        <a:p>
          <a:endParaRPr lang="fr-FR"/>
        </a:p>
      </dgm:t>
    </dgm:pt>
    <dgm:pt modelId="{5ACC8FAA-3A9A-41B0-9DDA-865905840129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6248CBAB-EA2B-45C3-ABD4-72D2987FE11B}" type="pres">
      <dgm:prSet presAssocID="{082E8A29-955A-4C7C-A174-3E9DCD4DC89B}" presName="linNode" presStyleCnt="0"/>
      <dgm:spPr/>
    </dgm:pt>
    <dgm:pt modelId="{2139DAE1-194F-4D50-9F03-BFE7EEE6D6C5}" type="pres">
      <dgm:prSet presAssocID="{082E8A29-955A-4C7C-A174-3E9DCD4DC89B}" presName="parentShp" presStyleLbl="node1" presStyleIdx="0" presStyleCnt="9">
        <dgm:presLayoutVars>
          <dgm:bulletEnabled val="1"/>
        </dgm:presLayoutVars>
      </dgm:prSet>
      <dgm:spPr/>
    </dgm:pt>
    <dgm:pt modelId="{5FCBD588-DD08-4357-AC31-522EE0824BA3}" type="pres">
      <dgm:prSet presAssocID="{082E8A29-955A-4C7C-A174-3E9DCD4DC89B}" presName="childShp" presStyleLbl="bgAccFollowNode1" presStyleIdx="0" presStyleCnt="9">
        <dgm:presLayoutVars>
          <dgm:bulletEnabled val="1"/>
        </dgm:presLayoutVars>
      </dgm:prSet>
      <dgm:spPr/>
    </dgm:pt>
    <dgm:pt modelId="{B491E481-2FEE-40CB-AA8E-F75C365335F6}" type="pres">
      <dgm:prSet presAssocID="{C2176686-D23E-48EB-9D1B-1A1B46236638}" presName="spacing" presStyleCnt="0"/>
      <dgm:spPr/>
    </dgm:pt>
    <dgm:pt modelId="{B048D8CC-9E86-4B32-A5A5-80D9EDD89F21}" type="pres">
      <dgm:prSet presAssocID="{E5E95E82-EF79-43CA-AA86-43B0E1CBCD3F}" presName="linNode" presStyleCnt="0"/>
      <dgm:spPr/>
    </dgm:pt>
    <dgm:pt modelId="{769FF7B9-526A-48E9-A158-552348347FA9}" type="pres">
      <dgm:prSet presAssocID="{E5E95E82-EF79-43CA-AA86-43B0E1CBCD3F}" presName="parentShp" presStyleLbl="node1" presStyleIdx="1" presStyleCnt="9">
        <dgm:presLayoutVars>
          <dgm:bulletEnabled val="1"/>
        </dgm:presLayoutVars>
      </dgm:prSet>
      <dgm:spPr/>
    </dgm:pt>
    <dgm:pt modelId="{FC232115-E94D-46B1-97D1-031007A68C7D}" type="pres">
      <dgm:prSet presAssocID="{E5E95E82-EF79-43CA-AA86-43B0E1CBCD3F}" presName="childShp" presStyleLbl="bgAccFollowNode1" presStyleIdx="1" presStyleCnt="9">
        <dgm:presLayoutVars>
          <dgm:bulletEnabled val="1"/>
        </dgm:presLayoutVars>
      </dgm:prSet>
      <dgm:spPr/>
    </dgm:pt>
    <dgm:pt modelId="{35BF14F1-284B-434C-AB3C-852F691993E4}" type="pres">
      <dgm:prSet presAssocID="{BF76010C-5523-4E13-B3E7-886DCE6AEBD4}" presName="spacing" presStyleCnt="0"/>
      <dgm:spPr/>
    </dgm:pt>
    <dgm:pt modelId="{DA606CCD-8D5D-4C04-BD6A-4415AADFA764}" type="pres">
      <dgm:prSet presAssocID="{C5D147B1-5F2A-4BDD-84CF-8F169F2F6B61}" presName="linNode" presStyleCnt="0"/>
      <dgm:spPr/>
    </dgm:pt>
    <dgm:pt modelId="{A48C84AE-E78F-4D72-992D-EC46DC5449EC}" type="pres">
      <dgm:prSet presAssocID="{C5D147B1-5F2A-4BDD-84CF-8F169F2F6B61}" presName="parentShp" presStyleLbl="node1" presStyleIdx="2" presStyleCnt="9">
        <dgm:presLayoutVars>
          <dgm:bulletEnabled val="1"/>
        </dgm:presLayoutVars>
      </dgm:prSet>
      <dgm:spPr/>
    </dgm:pt>
    <dgm:pt modelId="{504663BE-D4A1-41D5-AB00-9F9185954B99}" type="pres">
      <dgm:prSet presAssocID="{C5D147B1-5F2A-4BDD-84CF-8F169F2F6B61}" presName="childShp" presStyleLbl="bgAccFollowNode1" presStyleIdx="2" presStyleCnt="9">
        <dgm:presLayoutVars>
          <dgm:bulletEnabled val="1"/>
        </dgm:presLayoutVars>
      </dgm:prSet>
      <dgm:spPr/>
    </dgm:pt>
    <dgm:pt modelId="{B8F986ED-EC36-4B18-BBFB-26EC044F067D}" type="pres">
      <dgm:prSet presAssocID="{384D112D-A591-430B-8B9D-0690F30F41A7}" presName="spacing" presStyleCnt="0"/>
      <dgm:spPr/>
    </dgm:pt>
    <dgm:pt modelId="{A832133E-A33C-4F88-853D-20670400C82F}" type="pres">
      <dgm:prSet presAssocID="{A8084758-F7E9-4A4D-92C3-81DEAB9F8CAE}" presName="linNode" presStyleCnt="0"/>
      <dgm:spPr/>
    </dgm:pt>
    <dgm:pt modelId="{5270A24F-D9E5-4D72-AB80-C2724269F1C7}" type="pres">
      <dgm:prSet presAssocID="{A8084758-F7E9-4A4D-92C3-81DEAB9F8CAE}" presName="parentShp" presStyleLbl="node1" presStyleIdx="3" presStyleCnt="9">
        <dgm:presLayoutVars>
          <dgm:bulletEnabled val="1"/>
        </dgm:presLayoutVars>
      </dgm:prSet>
      <dgm:spPr/>
    </dgm:pt>
    <dgm:pt modelId="{850D5E25-18CF-4A0C-AAC0-652BF5CA1A14}" type="pres">
      <dgm:prSet presAssocID="{A8084758-F7E9-4A4D-92C3-81DEAB9F8CAE}" presName="childShp" presStyleLbl="bgAccFollowNode1" presStyleIdx="3" presStyleCnt="9">
        <dgm:presLayoutVars>
          <dgm:bulletEnabled val="1"/>
        </dgm:presLayoutVars>
      </dgm:prSet>
      <dgm:spPr/>
    </dgm:pt>
    <dgm:pt modelId="{B46DE01A-601C-427D-B617-22A33E113AB7}" type="pres">
      <dgm:prSet presAssocID="{22F276C5-A658-4EE9-8754-04C653A51766}" presName="spacing" presStyleCnt="0"/>
      <dgm:spPr/>
    </dgm:pt>
    <dgm:pt modelId="{2552BE57-DEF9-4084-9338-90D0377522D3}" type="pres">
      <dgm:prSet presAssocID="{D9A51279-0F3D-4663-8B0A-D5BC77B84BB7}" presName="linNode" presStyleCnt="0"/>
      <dgm:spPr/>
    </dgm:pt>
    <dgm:pt modelId="{A5F69CFA-F8D5-4CEE-8AC7-94C4EEDE8D9F}" type="pres">
      <dgm:prSet presAssocID="{D9A51279-0F3D-4663-8B0A-D5BC77B84BB7}" presName="parentShp" presStyleLbl="node1" presStyleIdx="4" presStyleCnt="9">
        <dgm:presLayoutVars>
          <dgm:bulletEnabled val="1"/>
        </dgm:presLayoutVars>
      </dgm:prSet>
      <dgm:spPr/>
    </dgm:pt>
    <dgm:pt modelId="{C6291843-C46A-4280-9111-FA5AC9ADD2FE}" type="pres">
      <dgm:prSet presAssocID="{D9A51279-0F3D-4663-8B0A-D5BC77B84BB7}" presName="childShp" presStyleLbl="bgAccFollowNode1" presStyleIdx="4" presStyleCnt="9">
        <dgm:presLayoutVars>
          <dgm:bulletEnabled val="1"/>
        </dgm:presLayoutVars>
      </dgm:prSet>
      <dgm:spPr/>
    </dgm:pt>
    <dgm:pt modelId="{D9022806-76AD-44EC-B74C-8C83FA90E627}" type="pres">
      <dgm:prSet presAssocID="{B7285975-B9B4-4C64-802F-AF2DD8217B6A}" presName="spacing" presStyleCnt="0"/>
      <dgm:spPr/>
    </dgm:pt>
    <dgm:pt modelId="{955F1ECD-B12A-40AC-9577-161895E76B54}" type="pres">
      <dgm:prSet presAssocID="{309BAE8D-6912-46A8-AF59-CFE294A3ADBC}" presName="linNode" presStyleCnt="0"/>
      <dgm:spPr/>
    </dgm:pt>
    <dgm:pt modelId="{9E4A37DE-87D2-435C-9FA3-8B52A0FE0EE0}" type="pres">
      <dgm:prSet presAssocID="{309BAE8D-6912-46A8-AF59-CFE294A3ADBC}" presName="parentShp" presStyleLbl="node1" presStyleIdx="5" presStyleCnt="9">
        <dgm:presLayoutVars>
          <dgm:bulletEnabled val="1"/>
        </dgm:presLayoutVars>
      </dgm:prSet>
      <dgm:spPr/>
    </dgm:pt>
    <dgm:pt modelId="{425C917E-CC2F-4DA4-A92D-2DD50B091AF6}" type="pres">
      <dgm:prSet presAssocID="{309BAE8D-6912-46A8-AF59-CFE294A3ADBC}" presName="childShp" presStyleLbl="bgAccFollowNode1" presStyleIdx="5" presStyleCnt="9">
        <dgm:presLayoutVars>
          <dgm:bulletEnabled val="1"/>
        </dgm:presLayoutVars>
      </dgm:prSet>
      <dgm:spPr/>
    </dgm:pt>
    <dgm:pt modelId="{94B19046-1093-4F52-AE0E-1BEE195461E6}" type="pres">
      <dgm:prSet presAssocID="{1E1B8F39-ADFD-4CD3-A9F5-13B29B1AA9DD}" presName="spacing" presStyleCnt="0"/>
      <dgm:spPr/>
    </dgm:pt>
    <dgm:pt modelId="{298F7FF5-6E52-4AF8-9718-366F3A4C830A}" type="pres">
      <dgm:prSet presAssocID="{C07EA492-EECB-4D1E-BF4D-494D57422938}" presName="linNode" presStyleCnt="0"/>
      <dgm:spPr/>
    </dgm:pt>
    <dgm:pt modelId="{9C6BE616-B606-4375-A798-67FF4B1C029F}" type="pres">
      <dgm:prSet presAssocID="{C07EA492-EECB-4D1E-BF4D-494D57422938}" presName="parentShp" presStyleLbl="node1" presStyleIdx="6" presStyleCnt="9">
        <dgm:presLayoutVars>
          <dgm:bulletEnabled val="1"/>
        </dgm:presLayoutVars>
      </dgm:prSet>
      <dgm:spPr/>
    </dgm:pt>
    <dgm:pt modelId="{1F230617-3DCC-41D1-A790-7E85677C496E}" type="pres">
      <dgm:prSet presAssocID="{C07EA492-EECB-4D1E-BF4D-494D57422938}" presName="childShp" presStyleLbl="bgAccFollowNode1" presStyleIdx="6" presStyleCnt="9">
        <dgm:presLayoutVars>
          <dgm:bulletEnabled val="1"/>
        </dgm:presLayoutVars>
      </dgm:prSet>
      <dgm:spPr/>
    </dgm:pt>
    <dgm:pt modelId="{C853A44F-4642-46B1-8323-D4F6A159A39D}" type="pres">
      <dgm:prSet presAssocID="{CB84FACB-678D-4830-9F68-44581E04AE90}" presName="spacing" presStyleCnt="0"/>
      <dgm:spPr/>
    </dgm:pt>
    <dgm:pt modelId="{323884AA-7BB6-4C23-B682-97E3FBD68C1B}" type="pres">
      <dgm:prSet presAssocID="{FEAEA849-3772-415C-AAE7-3452CCD87253}" presName="linNode" presStyleCnt="0"/>
      <dgm:spPr/>
    </dgm:pt>
    <dgm:pt modelId="{E5078EBD-CCF1-4A84-9F40-1D13B4880633}" type="pres">
      <dgm:prSet presAssocID="{FEAEA849-3772-415C-AAE7-3452CCD87253}" presName="parentShp" presStyleLbl="node1" presStyleIdx="7" presStyleCnt="9">
        <dgm:presLayoutVars>
          <dgm:bulletEnabled val="1"/>
        </dgm:presLayoutVars>
      </dgm:prSet>
      <dgm:spPr/>
    </dgm:pt>
    <dgm:pt modelId="{1D6A6107-DC69-411D-9BAF-A5F5CBE3C448}" type="pres">
      <dgm:prSet presAssocID="{FEAEA849-3772-415C-AAE7-3452CCD87253}" presName="childShp" presStyleLbl="bgAccFollowNode1" presStyleIdx="7" presStyleCnt="9">
        <dgm:presLayoutVars>
          <dgm:bulletEnabled val="1"/>
        </dgm:presLayoutVars>
      </dgm:prSet>
      <dgm:spPr/>
    </dgm:pt>
    <dgm:pt modelId="{6F6A2120-1884-4386-B4A8-EF253C77B9F3}" type="pres">
      <dgm:prSet presAssocID="{B86BC903-7256-467C-853D-E2FA474D3357}" presName="spacing" presStyleCnt="0"/>
      <dgm:spPr/>
    </dgm:pt>
    <dgm:pt modelId="{B5D8C780-2588-464C-9E0F-096DCDC48D42}" type="pres">
      <dgm:prSet presAssocID="{03834B6F-A6BE-453B-970C-3773864D70F1}" presName="linNode" presStyleCnt="0"/>
      <dgm:spPr/>
    </dgm:pt>
    <dgm:pt modelId="{DAED7678-2CFC-423C-BA3A-CF91C0162302}" type="pres">
      <dgm:prSet presAssocID="{03834B6F-A6BE-453B-970C-3773864D70F1}" presName="parentShp" presStyleLbl="node1" presStyleIdx="8" presStyleCnt="9">
        <dgm:presLayoutVars>
          <dgm:bulletEnabled val="1"/>
        </dgm:presLayoutVars>
      </dgm:prSet>
      <dgm:spPr/>
    </dgm:pt>
    <dgm:pt modelId="{DA3F2CB2-660E-4134-BEBD-04D86016252A}" type="pres">
      <dgm:prSet presAssocID="{03834B6F-A6BE-453B-970C-3773864D70F1}" presName="childShp" presStyleLbl="bgAccFollowNode1" presStyleIdx="8" presStyleCnt="9">
        <dgm:presLayoutVars>
          <dgm:bulletEnabled val="1"/>
        </dgm:presLayoutVars>
      </dgm:prSet>
      <dgm:spPr/>
    </dgm:pt>
  </dgm:ptLst>
  <dgm:cxnLst>
    <dgm:cxn modelId="{64C7B801-5B26-41B7-830A-A4DA08DDDDB5}" srcId="{D9A51279-0F3D-4663-8B0A-D5BC77B84BB7}" destId="{366DE7E7-91D5-44CA-8CB4-1693EEC8CE52}" srcOrd="0" destOrd="0" parTransId="{35ED4F26-4852-47B6-96E5-A5171AF716FC}" sibTransId="{56F18179-79B4-4BF3-9066-98820ED5370F}"/>
    <dgm:cxn modelId="{69575904-21BC-4715-8317-E4CDABF708CF}" type="presOf" srcId="{FEAEA849-3772-415C-AAE7-3452CCD87253}" destId="{E5078EBD-CCF1-4A84-9F40-1D13B4880633}" srcOrd="0" destOrd="0" presId="urn:microsoft.com/office/officeart/2005/8/layout/vList6"/>
    <dgm:cxn modelId="{5337320D-5D44-42DE-95E6-DD6719E6F2C8}" srcId="{FEAEA849-3772-415C-AAE7-3452CCD87253}" destId="{5AE5B198-A4E4-4590-9D2C-C359F1312E71}" srcOrd="0" destOrd="0" parTransId="{1C9A8E19-7B31-4322-8152-D53CB2657472}" sibTransId="{759BC3F3-0325-4DA0-AE66-88068E9DFF83}"/>
    <dgm:cxn modelId="{D97E9E0D-4092-47D0-9F2A-33BDFA277AA4}" type="presOf" srcId="{5AE5B198-A4E4-4590-9D2C-C359F1312E71}" destId="{1D6A6107-DC69-411D-9BAF-A5F5CBE3C448}" srcOrd="0" destOrd="0" presId="urn:microsoft.com/office/officeart/2005/8/layout/vList6"/>
    <dgm:cxn modelId="{A252D214-713D-412A-A4B4-D2C01F999501}" srcId="{CF9055CF-8DEB-4A02-949A-DE72B6AC5D37}" destId="{D9A51279-0F3D-4663-8B0A-D5BC77B84BB7}" srcOrd="4" destOrd="0" parTransId="{720F629A-BD4A-4740-A10B-F2F42DD6EE7C}" sibTransId="{B7285975-B9B4-4C64-802F-AF2DD8217B6A}"/>
    <dgm:cxn modelId="{CD94931C-269D-48ED-9529-C5801CD012B0}" type="presOf" srcId="{309BAE8D-6912-46A8-AF59-CFE294A3ADBC}" destId="{9E4A37DE-87D2-435C-9FA3-8B52A0FE0EE0}" srcOrd="0" destOrd="0" presId="urn:microsoft.com/office/officeart/2005/8/layout/vList6"/>
    <dgm:cxn modelId="{B7786D28-777F-41FF-880D-F34F409E8161}" type="presOf" srcId="{C5D147B1-5F2A-4BDD-84CF-8F169F2F6B61}" destId="{A48C84AE-E78F-4D72-992D-EC46DC5449EC}" srcOrd="0" destOrd="0" presId="urn:microsoft.com/office/officeart/2005/8/layout/vList6"/>
    <dgm:cxn modelId="{D67B1739-3144-4453-8956-9438D117EA8E}" srcId="{A8084758-F7E9-4A4D-92C3-81DEAB9F8CAE}" destId="{341C0CA9-13AA-4D0E-A5E2-B79034FE31AE}" srcOrd="0" destOrd="0" parTransId="{D33DEDF0-9F5F-4C6C-A27A-D9C5CBBDFDDF}" sibTransId="{91C56C30-6912-41A9-BFFD-08D2E1EDB444}"/>
    <dgm:cxn modelId="{C8C1743B-B8CD-46DF-B0E1-1E0ABC8761D0}" srcId="{CF9055CF-8DEB-4A02-949A-DE72B6AC5D37}" destId="{A8084758-F7E9-4A4D-92C3-81DEAB9F8CAE}" srcOrd="3" destOrd="0" parTransId="{287C551C-E23B-4195-9E89-C8DE8C8966A6}" sibTransId="{22F276C5-A658-4EE9-8754-04C653A51766}"/>
    <dgm:cxn modelId="{96CBB03D-6BF8-4CCE-B648-165DE6B41FE8}" srcId="{03834B6F-A6BE-453B-970C-3773864D70F1}" destId="{FEF306D8-E1BF-4EEE-8073-CD15745EE9E5}" srcOrd="0" destOrd="0" parTransId="{ABEF529A-7DCD-4DC1-BBB1-D42021F95C1B}" sibTransId="{E728CC1D-97FF-40C5-9CDA-6C54CE81317A}"/>
    <dgm:cxn modelId="{7D00F13F-C558-4B25-BF85-DC786A901656}" srcId="{E5E95E82-EF79-43CA-AA86-43B0E1CBCD3F}" destId="{75AC613C-B803-4E80-8026-A33ABCEE727A}" srcOrd="0" destOrd="0" parTransId="{31862106-2BAF-4037-A1F0-A54BE240DAB5}" sibTransId="{68B22457-7939-4FFB-9D72-B97BB75C7A19}"/>
    <dgm:cxn modelId="{0DBC2E61-D156-4B9C-923E-506F8F31DC94}" type="presOf" srcId="{082E8A29-955A-4C7C-A174-3E9DCD4DC89B}" destId="{2139DAE1-194F-4D50-9F03-BFE7EEE6D6C5}" srcOrd="0" destOrd="0" presId="urn:microsoft.com/office/officeart/2005/8/layout/vList6"/>
    <dgm:cxn modelId="{6723B361-6EF9-42BC-98BA-687FF3C916C5}" type="presOf" srcId="{E5E95E82-EF79-43CA-AA86-43B0E1CBCD3F}" destId="{769FF7B9-526A-48E9-A158-552348347FA9}" srcOrd="0" destOrd="0" presId="urn:microsoft.com/office/officeart/2005/8/layout/vList6"/>
    <dgm:cxn modelId="{D6BCB264-5CD4-4283-AF16-791D398ACDED}" srcId="{CF9055CF-8DEB-4A02-949A-DE72B6AC5D37}" destId="{C07EA492-EECB-4D1E-BF4D-494D57422938}" srcOrd="6" destOrd="0" parTransId="{C26E37E5-DC46-4F12-9C17-257DC2EE3740}" sibTransId="{CB84FACB-678D-4830-9F68-44581E04AE90}"/>
    <dgm:cxn modelId="{47077046-1633-45E0-939F-96FCE5D7AC3F}" type="presOf" srcId="{23A0DE4A-FE92-496E-B335-3433CEFB74E9}" destId="{5FCBD588-DD08-4357-AC31-522EE0824BA3}" srcOrd="0" destOrd="0" presId="urn:microsoft.com/office/officeart/2005/8/layout/vList6"/>
    <dgm:cxn modelId="{B374E06B-5431-4AC2-9B16-4B91D6731194}" srcId="{C07EA492-EECB-4D1E-BF4D-494D57422938}" destId="{8B0251FC-C2ED-458B-8A30-A9F5ACFA6313}" srcOrd="0" destOrd="0" parTransId="{95581EE7-5FE0-4058-B7F5-D0C473E6B706}" sibTransId="{CD99D7BB-D9FE-48BB-B639-7DA9C8E866ED}"/>
    <dgm:cxn modelId="{6329F64B-A4F3-4480-B25B-07606C09CACF}" srcId="{CF9055CF-8DEB-4A02-949A-DE72B6AC5D37}" destId="{309BAE8D-6912-46A8-AF59-CFE294A3ADBC}" srcOrd="5" destOrd="0" parTransId="{2A2CB144-3A62-4E03-9E1D-2610E5B4AB8B}" sibTransId="{1E1B8F39-ADFD-4CD3-A9F5-13B29B1AA9DD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0C778483-3C1F-4281-9DEB-343E58C8E2A2}" type="presOf" srcId="{D9A51279-0F3D-4663-8B0A-D5BC77B84BB7}" destId="{A5F69CFA-F8D5-4CEE-8AC7-94C4EEDE8D9F}" srcOrd="0" destOrd="0" presId="urn:microsoft.com/office/officeart/2005/8/layout/v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12411B90-6DB9-4906-BB4A-92359341B4FD}" type="presOf" srcId="{65AD29F0-3139-433F-9371-76B1F5957DA6}" destId="{425C917E-CC2F-4DA4-A92D-2DD50B091AF6}" srcOrd="0" destOrd="0" presId="urn:microsoft.com/office/officeart/2005/8/layout/vList6"/>
    <dgm:cxn modelId="{15F79B90-C589-43E8-B9CE-AD213F603FF4}" type="presOf" srcId="{8B0251FC-C2ED-458B-8A30-A9F5ACFA6313}" destId="{1F230617-3DCC-41D1-A790-7E85677C496E}" srcOrd="0" destOrd="0" presId="urn:microsoft.com/office/officeart/2005/8/layout/vList6"/>
    <dgm:cxn modelId="{9CF6F096-1AAA-463C-A652-4C38A98AF8FA}" type="presOf" srcId="{03834B6F-A6BE-453B-970C-3773864D70F1}" destId="{DAED7678-2CFC-423C-BA3A-CF91C0162302}" srcOrd="0" destOrd="0" presId="urn:microsoft.com/office/officeart/2005/8/layout/vList6"/>
    <dgm:cxn modelId="{B4E0959F-8915-44B0-A85E-D4E0DE1E6E23}" type="presOf" srcId="{CF9055CF-8DEB-4A02-949A-DE72B6AC5D37}" destId="{5ACC8FAA-3A9A-41B0-9DDA-865905840129}" srcOrd="0" destOrd="0" presId="urn:microsoft.com/office/officeart/2005/8/layout/vList6"/>
    <dgm:cxn modelId="{DF6F92A3-03B7-4964-9E27-FF36BEA9791E}" srcId="{CF9055CF-8DEB-4A02-949A-DE72B6AC5D37}" destId="{03834B6F-A6BE-453B-970C-3773864D70F1}" srcOrd="8" destOrd="0" parTransId="{5EEE660E-9757-4F43-9695-C35F0B8866E5}" sibTransId="{D26AE52F-24DF-4B4E-A19B-91CDA636C345}"/>
    <dgm:cxn modelId="{34F662A9-026D-4A72-8706-B31CDF796125}" srcId="{CF9055CF-8DEB-4A02-949A-DE72B6AC5D37}" destId="{FEAEA849-3772-415C-AAE7-3452CCD87253}" srcOrd="7" destOrd="0" parTransId="{4339BE6D-BED1-474D-B14E-846B86FA1018}" sibTransId="{B86BC903-7256-467C-853D-E2FA474D3357}"/>
    <dgm:cxn modelId="{A76240AD-13F6-40C0-BD9B-102D5EC0AE51}" srcId="{CF9055CF-8DEB-4A02-949A-DE72B6AC5D37}" destId="{E5E95E82-EF79-43CA-AA86-43B0E1CBCD3F}" srcOrd="1" destOrd="0" parTransId="{FD76A3AE-1B6C-45A0-8E84-63160283749F}" sibTransId="{BF76010C-5523-4E13-B3E7-886DCE6AEBD4}"/>
    <dgm:cxn modelId="{12831DB0-4271-4730-85C8-808F7CB26E62}" type="presOf" srcId="{C07EA492-EECB-4D1E-BF4D-494D57422938}" destId="{9C6BE616-B606-4375-A798-67FF4B1C029F}" srcOrd="0" destOrd="0" presId="urn:microsoft.com/office/officeart/2005/8/layout/vList6"/>
    <dgm:cxn modelId="{F9E512BF-1D4D-43E8-A4B8-593F657AE70C}" srcId="{C5D147B1-5F2A-4BDD-84CF-8F169F2F6B61}" destId="{775A1A75-C6CE-4C3D-A09A-9B9A71B94389}" srcOrd="0" destOrd="0" parTransId="{D4C4551D-5E2A-434E-BB45-FC2AB13C3AC9}" sibTransId="{0B8A0F3F-0529-4755-9646-AA52B5EABC67}"/>
    <dgm:cxn modelId="{2656B4C6-BDB2-4061-9C53-1B305BD9BA7F}" type="presOf" srcId="{FEF306D8-E1BF-4EEE-8073-CD15745EE9E5}" destId="{DA3F2CB2-660E-4134-BEBD-04D86016252A}" srcOrd="0" destOrd="0" presId="urn:microsoft.com/office/officeart/2005/8/layout/vList6"/>
    <dgm:cxn modelId="{E43FDED4-DC66-4506-A359-7EB394A8BB2E}" srcId="{CF9055CF-8DEB-4A02-949A-DE72B6AC5D37}" destId="{C5D147B1-5F2A-4BDD-84CF-8F169F2F6B61}" srcOrd="2" destOrd="0" parTransId="{16E3D668-43B8-4923-B0F3-EA3A72FC28ED}" sibTransId="{384D112D-A591-430B-8B9D-0690F30F41A7}"/>
    <dgm:cxn modelId="{DDD502E3-B0AB-42AB-A6B3-675370E57DD7}" type="presOf" srcId="{75AC613C-B803-4E80-8026-A33ABCEE727A}" destId="{FC232115-E94D-46B1-97D1-031007A68C7D}" srcOrd="0" destOrd="0" presId="urn:microsoft.com/office/officeart/2005/8/layout/vList6"/>
    <dgm:cxn modelId="{7475AFF0-ECE7-4F90-9060-07B626672F53}" type="presOf" srcId="{A8084758-F7E9-4A4D-92C3-81DEAB9F8CAE}" destId="{5270A24F-D9E5-4D72-AB80-C2724269F1C7}" srcOrd="0" destOrd="0" presId="urn:microsoft.com/office/officeart/2005/8/layout/vList6"/>
    <dgm:cxn modelId="{983D5BF3-44CF-47CC-8A53-B6428FB36A18}" type="presOf" srcId="{341C0CA9-13AA-4D0E-A5E2-B79034FE31AE}" destId="{850D5E25-18CF-4A0C-AAC0-652BF5CA1A14}" srcOrd="0" destOrd="0" presId="urn:microsoft.com/office/officeart/2005/8/layout/vList6"/>
    <dgm:cxn modelId="{BF8593F4-9E0B-4463-99BA-08FDA92FBAAA}" type="presOf" srcId="{366DE7E7-91D5-44CA-8CB4-1693EEC8CE52}" destId="{C6291843-C46A-4280-9111-FA5AC9ADD2FE}" srcOrd="0" destOrd="0" presId="urn:microsoft.com/office/officeart/2005/8/layout/vList6"/>
    <dgm:cxn modelId="{3708CBF5-2397-4596-9D5E-5F99172346D2}" srcId="{309BAE8D-6912-46A8-AF59-CFE294A3ADBC}" destId="{65AD29F0-3139-433F-9371-76B1F5957DA6}" srcOrd="0" destOrd="0" parTransId="{F181F583-1F80-4D49-980A-E190BCBD8037}" sibTransId="{2C229EEE-E222-4BAD-95AD-DC9A731F4E85}"/>
    <dgm:cxn modelId="{00D75AF6-EBB0-4F34-82A7-774D697A9B9A}" type="presOf" srcId="{775A1A75-C6CE-4C3D-A09A-9B9A71B94389}" destId="{504663BE-D4A1-41D5-AB00-9F9185954B99}" srcOrd="0" destOrd="0" presId="urn:microsoft.com/office/officeart/2005/8/layout/vList6"/>
    <dgm:cxn modelId="{EFA9D6D8-2F9C-4FA1-B928-54C648557C5B}" type="presParOf" srcId="{5ACC8FAA-3A9A-41B0-9DDA-865905840129}" destId="{6248CBAB-EA2B-45C3-ABD4-72D2987FE11B}" srcOrd="0" destOrd="0" presId="urn:microsoft.com/office/officeart/2005/8/layout/vList6"/>
    <dgm:cxn modelId="{C48C258F-EBBD-4E1E-A869-B1F775EB4393}" type="presParOf" srcId="{6248CBAB-EA2B-45C3-ABD4-72D2987FE11B}" destId="{2139DAE1-194F-4D50-9F03-BFE7EEE6D6C5}" srcOrd="0" destOrd="0" presId="urn:microsoft.com/office/officeart/2005/8/layout/vList6"/>
    <dgm:cxn modelId="{D04E7213-BACD-4D90-A174-E6018E7A55A2}" type="presParOf" srcId="{6248CBAB-EA2B-45C3-ABD4-72D2987FE11B}" destId="{5FCBD588-DD08-4357-AC31-522EE0824BA3}" srcOrd="1" destOrd="0" presId="urn:microsoft.com/office/officeart/2005/8/layout/vList6"/>
    <dgm:cxn modelId="{77072E15-8BCE-447E-B9CE-521789324722}" type="presParOf" srcId="{5ACC8FAA-3A9A-41B0-9DDA-865905840129}" destId="{B491E481-2FEE-40CB-AA8E-F75C365335F6}" srcOrd="1" destOrd="0" presId="urn:microsoft.com/office/officeart/2005/8/layout/vList6"/>
    <dgm:cxn modelId="{461A90BF-638F-4F35-A76B-905CA9FF87E8}" type="presParOf" srcId="{5ACC8FAA-3A9A-41B0-9DDA-865905840129}" destId="{B048D8CC-9E86-4B32-A5A5-80D9EDD89F21}" srcOrd="2" destOrd="0" presId="urn:microsoft.com/office/officeart/2005/8/layout/vList6"/>
    <dgm:cxn modelId="{74E4404A-4230-4547-AA46-B51888B77AC9}" type="presParOf" srcId="{B048D8CC-9E86-4B32-A5A5-80D9EDD89F21}" destId="{769FF7B9-526A-48E9-A158-552348347FA9}" srcOrd="0" destOrd="0" presId="urn:microsoft.com/office/officeart/2005/8/layout/vList6"/>
    <dgm:cxn modelId="{BB2B9BFF-3BB8-46E9-97EB-7FE32D982898}" type="presParOf" srcId="{B048D8CC-9E86-4B32-A5A5-80D9EDD89F21}" destId="{FC232115-E94D-46B1-97D1-031007A68C7D}" srcOrd="1" destOrd="0" presId="urn:microsoft.com/office/officeart/2005/8/layout/vList6"/>
    <dgm:cxn modelId="{42E3C839-AA98-474A-BFA8-6466C2FA12D7}" type="presParOf" srcId="{5ACC8FAA-3A9A-41B0-9DDA-865905840129}" destId="{35BF14F1-284B-434C-AB3C-852F691993E4}" srcOrd="3" destOrd="0" presId="urn:microsoft.com/office/officeart/2005/8/layout/vList6"/>
    <dgm:cxn modelId="{40BDD16F-81B0-48E5-AF01-76F9D81ECBB4}" type="presParOf" srcId="{5ACC8FAA-3A9A-41B0-9DDA-865905840129}" destId="{DA606CCD-8D5D-4C04-BD6A-4415AADFA764}" srcOrd="4" destOrd="0" presId="urn:microsoft.com/office/officeart/2005/8/layout/vList6"/>
    <dgm:cxn modelId="{18AE346B-09A3-45A3-AC3F-B5EAE159B6DE}" type="presParOf" srcId="{DA606CCD-8D5D-4C04-BD6A-4415AADFA764}" destId="{A48C84AE-E78F-4D72-992D-EC46DC5449EC}" srcOrd="0" destOrd="0" presId="urn:microsoft.com/office/officeart/2005/8/layout/vList6"/>
    <dgm:cxn modelId="{59A448D7-CDA6-4B94-99C7-FB9CAFF637CC}" type="presParOf" srcId="{DA606CCD-8D5D-4C04-BD6A-4415AADFA764}" destId="{504663BE-D4A1-41D5-AB00-9F9185954B99}" srcOrd="1" destOrd="0" presId="urn:microsoft.com/office/officeart/2005/8/layout/vList6"/>
    <dgm:cxn modelId="{4A3911D8-73D0-4311-B4B7-1F632DC62E13}" type="presParOf" srcId="{5ACC8FAA-3A9A-41B0-9DDA-865905840129}" destId="{B8F986ED-EC36-4B18-BBFB-26EC044F067D}" srcOrd="5" destOrd="0" presId="urn:microsoft.com/office/officeart/2005/8/layout/vList6"/>
    <dgm:cxn modelId="{00BFB1C7-B83B-4422-B7E8-2CA9DAB3E0AE}" type="presParOf" srcId="{5ACC8FAA-3A9A-41B0-9DDA-865905840129}" destId="{A832133E-A33C-4F88-853D-20670400C82F}" srcOrd="6" destOrd="0" presId="urn:microsoft.com/office/officeart/2005/8/layout/vList6"/>
    <dgm:cxn modelId="{82CA1186-2DDC-4A89-9E47-BE1FDD72AC6C}" type="presParOf" srcId="{A832133E-A33C-4F88-853D-20670400C82F}" destId="{5270A24F-D9E5-4D72-AB80-C2724269F1C7}" srcOrd="0" destOrd="0" presId="urn:microsoft.com/office/officeart/2005/8/layout/vList6"/>
    <dgm:cxn modelId="{8812A0A5-F093-443D-8D3A-8B5CD72682C0}" type="presParOf" srcId="{A832133E-A33C-4F88-853D-20670400C82F}" destId="{850D5E25-18CF-4A0C-AAC0-652BF5CA1A14}" srcOrd="1" destOrd="0" presId="urn:microsoft.com/office/officeart/2005/8/layout/vList6"/>
    <dgm:cxn modelId="{F3D5192A-9ACF-41DC-9279-8B719D6188D4}" type="presParOf" srcId="{5ACC8FAA-3A9A-41B0-9DDA-865905840129}" destId="{B46DE01A-601C-427D-B617-22A33E113AB7}" srcOrd="7" destOrd="0" presId="urn:microsoft.com/office/officeart/2005/8/layout/vList6"/>
    <dgm:cxn modelId="{E9935250-2603-44CA-BEF9-826D887F2DD2}" type="presParOf" srcId="{5ACC8FAA-3A9A-41B0-9DDA-865905840129}" destId="{2552BE57-DEF9-4084-9338-90D0377522D3}" srcOrd="8" destOrd="0" presId="urn:microsoft.com/office/officeart/2005/8/layout/vList6"/>
    <dgm:cxn modelId="{FC9DBD15-B141-4507-8F00-DB92665FC767}" type="presParOf" srcId="{2552BE57-DEF9-4084-9338-90D0377522D3}" destId="{A5F69CFA-F8D5-4CEE-8AC7-94C4EEDE8D9F}" srcOrd="0" destOrd="0" presId="urn:microsoft.com/office/officeart/2005/8/layout/vList6"/>
    <dgm:cxn modelId="{CE29DCF9-0D12-46BD-BA6F-4E05F3F0AE7C}" type="presParOf" srcId="{2552BE57-DEF9-4084-9338-90D0377522D3}" destId="{C6291843-C46A-4280-9111-FA5AC9ADD2FE}" srcOrd="1" destOrd="0" presId="urn:microsoft.com/office/officeart/2005/8/layout/vList6"/>
    <dgm:cxn modelId="{30D7C26D-2F98-46D3-8479-A89598D07F68}" type="presParOf" srcId="{5ACC8FAA-3A9A-41B0-9DDA-865905840129}" destId="{D9022806-76AD-44EC-B74C-8C83FA90E627}" srcOrd="9" destOrd="0" presId="urn:microsoft.com/office/officeart/2005/8/layout/vList6"/>
    <dgm:cxn modelId="{E085C77D-4572-4C01-92F3-8BA3D200D539}" type="presParOf" srcId="{5ACC8FAA-3A9A-41B0-9DDA-865905840129}" destId="{955F1ECD-B12A-40AC-9577-161895E76B54}" srcOrd="10" destOrd="0" presId="urn:microsoft.com/office/officeart/2005/8/layout/vList6"/>
    <dgm:cxn modelId="{CECE9373-4B13-4C15-AE0B-1EEF6874A4E6}" type="presParOf" srcId="{955F1ECD-B12A-40AC-9577-161895E76B54}" destId="{9E4A37DE-87D2-435C-9FA3-8B52A0FE0EE0}" srcOrd="0" destOrd="0" presId="urn:microsoft.com/office/officeart/2005/8/layout/vList6"/>
    <dgm:cxn modelId="{8F141EDE-F30E-49B1-9028-7EB8354E700A}" type="presParOf" srcId="{955F1ECD-B12A-40AC-9577-161895E76B54}" destId="{425C917E-CC2F-4DA4-A92D-2DD50B091AF6}" srcOrd="1" destOrd="0" presId="urn:microsoft.com/office/officeart/2005/8/layout/vList6"/>
    <dgm:cxn modelId="{78B065E0-3BDD-4EBD-83C2-6C9279329328}" type="presParOf" srcId="{5ACC8FAA-3A9A-41B0-9DDA-865905840129}" destId="{94B19046-1093-4F52-AE0E-1BEE195461E6}" srcOrd="11" destOrd="0" presId="urn:microsoft.com/office/officeart/2005/8/layout/vList6"/>
    <dgm:cxn modelId="{2D1D0316-F5A6-468A-86F7-7A6B50EE6D8B}" type="presParOf" srcId="{5ACC8FAA-3A9A-41B0-9DDA-865905840129}" destId="{298F7FF5-6E52-4AF8-9718-366F3A4C830A}" srcOrd="12" destOrd="0" presId="urn:microsoft.com/office/officeart/2005/8/layout/vList6"/>
    <dgm:cxn modelId="{5C0F38BB-A968-488B-9BDF-0EBB2F268AE5}" type="presParOf" srcId="{298F7FF5-6E52-4AF8-9718-366F3A4C830A}" destId="{9C6BE616-B606-4375-A798-67FF4B1C029F}" srcOrd="0" destOrd="0" presId="urn:microsoft.com/office/officeart/2005/8/layout/vList6"/>
    <dgm:cxn modelId="{480CEA03-DA9B-4895-8009-D67B14A89892}" type="presParOf" srcId="{298F7FF5-6E52-4AF8-9718-366F3A4C830A}" destId="{1F230617-3DCC-41D1-A790-7E85677C496E}" srcOrd="1" destOrd="0" presId="urn:microsoft.com/office/officeart/2005/8/layout/vList6"/>
    <dgm:cxn modelId="{BC8F2A55-B637-4CD1-BB6B-B34AF1F271EC}" type="presParOf" srcId="{5ACC8FAA-3A9A-41B0-9DDA-865905840129}" destId="{C853A44F-4642-46B1-8323-D4F6A159A39D}" srcOrd="13" destOrd="0" presId="urn:microsoft.com/office/officeart/2005/8/layout/vList6"/>
    <dgm:cxn modelId="{4C07BF2D-327C-42E3-9788-51919AD143F5}" type="presParOf" srcId="{5ACC8FAA-3A9A-41B0-9DDA-865905840129}" destId="{323884AA-7BB6-4C23-B682-97E3FBD68C1B}" srcOrd="14" destOrd="0" presId="urn:microsoft.com/office/officeart/2005/8/layout/vList6"/>
    <dgm:cxn modelId="{C803595C-615E-4BC5-B074-DC54BFB3B87B}" type="presParOf" srcId="{323884AA-7BB6-4C23-B682-97E3FBD68C1B}" destId="{E5078EBD-CCF1-4A84-9F40-1D13B4880633}" srcOrd="0" destOrd="0" presId="urn:microsoft.com/office/officeart/2005/8/layout/vList6"/>
    <dgm:cxn modelId="{E42BF83E-12C2-46F1-A84A-CCEA4A869FBE}" type="presParOf" srcId="{323884AA-7BB6-4C23-B682-97E3FBD68C1B}" destId="{1D6A6107-DC69-411D-9BAF-A5F5CBE3C448}" srcOrd="1" destOrd="0" presId="urn:microsoft.com/office/officeart/2005/8/layout/vList6"/>
    <dgm:cxn modelId="{EF8EFDF1-8FF8-4F1E-B55B-28A8B9F9E5A9}" type="presParOf" srcId="{5ACC8FAA-3A9A-41B0-9DDA-865905840129}" destId="{6F6A2120-1884-4386-B4A8-EF253C77B9F3}" srcOrd="15" destOrd="0" presId="urn:microsoft.com/office/officeart/2005/8/layout/vList6"/>
    <dgm:cxn modelId="{A3C3D1DA-BBA3-4A73-9F9B-04E2F6B420C5}" type="presParOf" srcId="{5ACC8FAA-3A9A-41B0-9DDA-865905840129}" destId="{B5D8C780-2588-464C-9E0F-096DCDC48D42}" srcOrd="16" destOrd="0" presId="urn:microsoft.com/office/officeart/2005/8/layout/vList6"/>
    <dgm:cxn modelId="{DF0920C7-15C4-4F40-8CE5-B02234D312C1}" type="presParOf" srcId="{B5D8C780-2588-464C-9E0F-096DCDC48D42}" destId="{DAED7678-2CFC-423C-BA3A-CF91C0162302}" srcOrd="0" destOrd="0" presId="urn:microsoft.com/office/officeart/2005/8/layout/vList6"/>
    <dgm:cxn modelId="{3DF8EEC6-6B4B-4A38-9D08-782E3D67CDA9}" type="presParOf" srcId="{B5D8C780-2588-464C-9E0F-096DCDC48D42}" destId="{DA3F2CB2-660E-4134-BEBD-04D86016252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transports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Gr: COD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: routine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Phonétique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Situer temps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 pronominaux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9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2247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activités quotidiennes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repas</a:t>
          </a:r>
        </a:p>
      </dsp:txBody>
      <dsp:txXfrm>
        <a:off x="2297" y="1289896"/>
        <a:ext cx="3574968" cy="1289896"/>
      </dsp:txXfrm>
    </dsp:sp>
    <dsp:sp modelId="{279DFE09-28EE-48A2-B192-FFEC93ADF17D}">
      <dsp:nvSpPr>
        <dsp:cNvPr id="0" name=""/>
        <dsp:cNvSpPr/>
      </dsp:nvSpPr>
      <dsp:spPr>
        <a:xfrm>
          <a:off x="1252862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2247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à/en + moyen de transport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verbes pronominaux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Chronologie : situer dans le temps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pronoms COD</a:t>
          </a:r>
        </a:p>
      </dsp:txBody>
      <dsp:txXfrm>
        <a:off x="3684515" y="1289896"/>
        <a:ext cx="3574968" cy="1289896"/>
      </dsp:txXfrm>
    </dsp:sp>
    <dsp:sp modelId="{112E1D68-647B-46C7-AF2C-FF0A84DB584F}">
      <dsp:nvSpPr>
        <dsp:cNvPr id="0" name=""/>
        <dsp:cNvSpPr/>
      </dsp:nvSpPr>
      <dsp:spPr>
        <a:xfrm>
          <a:off x="4935080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2247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classes de découverte</a:t>
          </a:r>
        </a:p>
      </dsp:txBody>
      <dsp:txXfrm>
        <a:off x="7366733" y="1289896"/>
        <a:ext cx="3574968" cy="1289896"/>
      </dsp:txXfrm>
    </dsp:sp>
    <dsp:sp modelId="{6D76E5FF-7D2E-406A-B668-9F0EAFB414C8}">
      <dsp:nvSpPr>
        <dsp:cNvPr id="0" name=""/>
        <dsp:cNvSpPr/>
      </dsp:nvSpPr>
      <dsp:spPr>
        <a:xfrm>
          <a:off x="8617298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222176"/>
          <a:ext cx="10128488" cy="256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286183"/>
        <a:ext cx="3651847" cy="1286183"/>
      </dsp:txXfrm>
    </dsp:sp>
    <dsp:sp modelId="{279DFE09-28EE-48A2-B192-FFEC93ADF17D}">
      <dsp:nvSpPr>
        <dsp:cNvPr id="0" name=""/>
        <dsp:cNvSpPr/>
      </dsp:nvSpPr>
      <dsp:spPr>
        <a:xfrm>
          <a:off x="1402386" y="14744"/>
          <a:ext cx="1070747" cy="1070747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286183"/>
        <a:ext cx="3651847" cy="1286183"/>
      </dsp:txXfrm>
    </dsp:sp>
    <dsp:sp modelId="{112E1D68-647B-46C7-AF2C-FF0A84DB584F}">
      <dsp:nvSpPr>
        <dsp:cNvPr id="0" name=""/>
        <dsp:cNvSpPr/>
      </dsp:nvSpPr>
      <dsp:spPr>
        <a:xfrm>
          <a:off x="516378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286183"/>
        <a:ext cx="3197521" cy="1286183"/>
      </dsp:txXfrm>
    </dsp:sp>
    <dsp:sp modelId="{6D76E5FF-7D2E-406A-B668-9F0EAFB414C8}">
      <dsp:nvSpPr>
        <dsp:cNvPr id="0" name=""/>
        <dsp:cNvSpPr/>
      </dsp:nvSpPr>
      <dsp:spPr>
        <a:xfrm>
          <a:off x="869802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3093740"/>
          <a:ext cx="9927499" cy="14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2247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activités quotidiennes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repas</a:t>
          </a:r>
        </a:p>
      </dsp:txBody>
      <dsp:txXfrm>
        <a:off x="2297" y="1289896"/>
        <a:ext cx="3574968" cy="1289896"/>
      </dsp:txXfrm>
    </dsp:sp>
    <dsp:sp modelId="{279DFE09-28EE-48A2-B192-FFEC93ADF17D}">
      <dsp:nvSpPr>
        <dsp:cNvPr id="0" name=""/>
        <dsp:cNvSpPr/>
      </dsp:nvSpPr>
      <dsp:spPr>
        <a:xfrm>
          <a:off x="1252862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2247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à/en + moyen de transport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verbes pronominaux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Chronologie : situer dans le temps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pronoms COD</a:t>
          </a:r>
        </a:p>
      </dsp:txBody>
      <dsp:txXfrm>
        <a:off x="3684515" y="1289896"/>
        <a:ext cx="3574968" cy="1289896"/>
      </dsp:txXfrm>
    </dsp:sp>
    <dsp:sp modelId="{112E1D68-647B-46C7-AF2C-FF0A84DB584F}">
      <dsp:nvSpPr>
        <dsp:cNvPr id="0" name=""/>
        <dsp:cNvSpPr/>
      </dsp:nvSpPr>
      <dsp:spPr>
        <a:xfrm>
          <a:off x="4935080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2247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classes de découverte</a:t>
          </a:r>
        </a:p>
      </dsp:txBody>
      <dsp:txXfrm>
        <a:off x="7366733" y="1289896"/>
        <a:ext cx="3574968" cy="1289896"/>
      </dsp:txXfrm>
    </dsp:sp>
    <dsp:sp modelId="{6D76E5FF-7D2E-406A-B668-9F0EAFB414C8}">
      <dsp:nvSpPr>
        <dsp:cNvPr id="0" name=""/>
        <dsp:cNvSpPr/>
      </dsp:nvSpPr>
      <dsp:spPr>
        <a:xfrm>
          <a:off x="8617298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222176"/>
          <a:ext cx="10128488" cy="256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2247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activités quotidiennes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repas</a:t>
          </a:r>
        </a:p>
      </dsp:txBody>
      <dsp:txXfrm>
        <a:off x="2297" y="1289896"/>
        <a:ext cx="3574968" cy="1289896"/>
      </dsp:txXfrm>
    </dsp:sp>
    <dsp:sp modelId="{279DFE09-28EE-48A2-B192-FFEC93ADF17D}">
      <dsp:nvSpPr>
        <dsp:cNvPr id="0" name=""/>
        <dsp:cNvSpPr/>
      </dsp:nvSpPr>
      <dsp:spPr>
        <a:xfrm>
          <a:off x="1252862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2247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à/en + moyen de transport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verbes pronominaux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Chronologie : situer dans le temps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pronoms COD</a:t>
          </a:r>
        </a:p>
      </dsp:txBody>
      <dsp:txXfrm>
        <a:off x="3684515" y="1289896"/>
        <a:ext cx="3574968" cy="1289896"/>
      </dsp:txXfrm>
    </dsp:sp>
    <dsp:sp modelId="{112E1D68-647B-46C7-AF2C-FF0A84DB584F}">
      <dsp:nvSpPr>
        <dsp:cNvPr id="0" name=""/>
        <dsp:cNvSpPr/>
      </dsp:nvSpPr>
      <dsp:spPr>
        <a:xfrm>
          <a:off x="4935080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2247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classes de découverte</a:t>
          </a:r>
        </a:p>
      </dsp:txBody>
      <dsp:txXfrm>
        <a:off x="7366733" y="1289896"/>
        <a:ext cx="3574968" cy="1289896"/>
      </dsp:txXfrm>
    </dsp:sp>
    <dsp:sp modelId="{6D76E5FF-7D2E-406A-B668-9F0EAFB414C8}">
      <dsp:nvSpPr>
        <dsp:cNvPr id="0" name=""/>
        <dsp:cNvSpPr/>
      </dsp:nvSpPr>
      <dsp:spPr>
        <a:xfrm>
          <a:off x="8617298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222176"/>
          <a:ext cx="10128488" cy="256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2247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activités quotidiennes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repas</a:t>
          </a:r>
        </a:p>
      </dsp:txBody>
      <dsp:txXfrm>
        <a:off x="2297" y="1289896"/>
        <a:ext cx="3574968" cy="1289896"/>
      </dsp:txXfrm>
    </dsp:sp>
    <dsp:sp modelId="{279DFE09-28EE-48A2-B192-FFEC93ADF17D}">
      <dsp:nvSpPr>
        <dsp:cNvPr id="0" name=""/>
        <dsp:cNvSpPr/>
      </dsp:nvSpPr>
      <dsp:spPr>
        <a:xfrm>
          <a:off x="1252862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2247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à/en + moyen de transport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verbes pronominaux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Chronologie : situer dans le temps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pronoms COD</a:t>
          </a:r>
        </a:p>
      </dsp:txBody>
      <dsp:txXfrm>
        <a:off x="3684515" y="1289896"/>
        <a:ext cx="3574968" cy="1289896"/>
      </dsp:txXfrm>
    </dsp:sp>
    <dsp:sp modelId="{112E1D68-647B-46C7-AF2C-FF0A84DB584F}">
      <dsp:nvSpPr>
        <dsp:cNvPr id="0" name=""/>
        <dsp:cNvSpPr/>
      </dsp:nvSpPr>
      <dsp:spPr>
        <a:xfrm>
          <a:off x="4935080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2247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classes de découverte</a:t>
          </a:r>
        </a:p>
      </dsp:txBody>
      <dsp:txXfrm>
        <a:off x="7366733" y="1289896"/>
        <a:ext cx="3574968" cy="1289896"/>
      </dsp:txXfrm>
    </dsp:sp>
    <dsp:sp modelId="{6D76E5FF-7D2E-406A-B668-9F0EAFB414C8}">
      <dsp:nvSpPr>
        <dsp:cNvPr id="0" name=""/>
        <dsp:cNvSpPr/>
      </dsp:nvSpPr>
      <dsp:spPr>
        <a:xfrm>
          <a:off x="8617298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222176"/>
          <a:ext cx="10128488" cy="256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2247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activités quotidiennes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repas</a:t>
          </a:r>
        </a:p>
      </dsp:txBody>
      <dsp:txXfrm>
        <a:off x="2297" y="1289896"/>
        <a:ext cx="3574968" cy="1289896"/>
      </dsp:txXfrm>
    </dsp:sp>
    <dsp:sp modelId="{279DFE09-28EE-48A2-B192-FFEC93ADF17D}">
      <dsp:nvSpPr>
        <dsp:cNvPr id="0" name=""/>
        <dsp:cNvSpPr/>
      </dsp:nvSpPr>
      <dsp:spPr>
        <a:xfrm>
          <a:off x="1252862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2247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à/en + moyen de transport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verbes pronominaux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Chronologie : situer dans le temps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pronoms COD</a:t>
          </a:r>
        </a:p>
      </dsp:txBody>
      <dsp:txXfrm>
        <a:off x="3684515" y="1289896"/>
        <a:ext cx="3574968" cy="1289896"/>
      </dsp:txXfrm>
    </dsp:sp>
    <dsp:sp modelId="{112E1D68-647B-46C7-AF2C-FF0A84DB584F}">
      <dsp:nvSpPr>
        <dsp:cNvPr id="0" name=""/>
        <dsp:cNvSpPr/>
      </dsp:nvSpPr>
      <dsp:spPr>
        <a:xfrm>
          <a:off x="4935080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2247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classes de découverte</a:t>
          </a:r>
        </a:p>
      </dsp:txBody>
      <dsp:txXfrm>
        <a:off x="7366733" y="1289896"/>
        <a:ext cx="3574968" cy="1289896"/>
      </dsp:txXfrm>
    </dsp:sp>
    <dsp:sp modelId="{6D76E5FF-7D2E-406A-B668-9F0EAFB414C8}">
      <dsp:nvSpPr>
        <dsp:cNvPr id="0" name=""/>
        <dsp:cNvSpPr/>
      </dsp:nvSpPr>
      <dsp:spPr>
        <a:xfrm>
          <a:off x="8617298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222176"/>
          <a:ext cx="10128488" cy="256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5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2247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activités quotidiennes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repas</a:t>
          </a:r>
        </a:p>
      </dsp:txBody>
      <dsp:txXfrm>
        <a:off x="2297" y="1289896"/>
        <a:ext cx="3574968" cy="1289896"/>
      </dsp:txXfrm>
    </dsp:sp>
    <dsp:sp modelId="{279DFE09-28EE-48A2-B192-FFEC93ADF17D}">
      <dsp:nvSpPr>
        <dsp:cNvPr id="0" name=""/>
        <dsp:cNvSpPr/>
      </dsp:nvSpPr>
      <dsp:spPr>
        <a:xfrm>
          <a:off x="1252862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2247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à/en + moyen de transport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verbes pronominaux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Chronologie : situer dans le temps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pronoms COD</a:t>
          </a:r>
        </a:p>
      </dsp:txBody>
      <dsp:txXfrm>
        <a:off x="3684515" y="1289896"/>
        <a:ext cx="3574968" cy="1289896"/>
      </dsp:txXfrm>
    </dsp:sp>
    <dsp:sp modelId="{112E1D68-647B-46C7-AF2C-FF0A84DB584F}">
      <dsp:nvSpPr>
        <dsp:cNvPr id="0" name=""/>
        <dsp:cNvSpPr/>
      </dsp:nvSpPr>
      <dsp:spPr>
        <a:xfrm>
          <a:off x="4935080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2247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classes de découverte</a:t>
          </a:r>
        </a:p>
      </dsp:txBody>
      <dsp:txXfrm>
        <a:off x="7366733" y="1289896"/>
        <a:ext cx="3574968" cy="1289896"/>
      </dsp:txXfrm>
    </dsp:sp>
    <dsp:sp modelId="{6D76E5FF-7D2E-406A-B668-9F0EAFB414C8}">
      <dsp:nvSpPr>
        <dsp:cNvPr id="0" name=""/>
        <dsp:cNvSpPr/>
      </dsp:nvSpPr>
      <dsp:spPr>
        <a:xfrm>
          <a:off x="8617298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222176"/>
          <a:ext cx="10128488" cy="256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5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name</a:t>
          </a:r>
          <a:r>
            <a:rPr lang="fr-FR" sz="2500" kern="1200" dirty="0"/>
            <a:t> all </a:t>
          </a:r>
          <a:r>
            <a:rPr lang="fr-FR" sz="2500" kern="1200" dirty="0" err="1"/>
            <a:t>meals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prepare</a:t>
          </a:r>
          <a:r>
            <a:rPr lang="fr-FR" sz="2500" kern="1200" dirty="0"/>
            <a:t> a programme of </a:t>
          </a:r>
          <a:r>
            <a:rPr lang="fr-FR" sz="2500" kern="1200" dirty="0" err="1"/>
            <a:t>activies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describe</a:t>
          </a:r>
          <a:r>
            <a:rPr lang="fr-FR" sz="2500" kern="1200" dirty="0"/>
            <a:t> the place </a:t>
          </a:r>
          <a:r>
            <a:rPr lang="fr-FR" sz="2500" kern="1200" dirty="0" err="1"/>
            <a:t>where</a:t>
          </a:r>
          <a:r>
            <a:rPr lang="fr-FR" sz="2500" kern="1200" dirty="0"/>
            <a:t> </a:t>
          </a:r>
          <a:r>
            <a:rPr lang="fr-FR" sz="2500" kern="1200" dirty="0" err="1"/>
            <a:t>activities</a:t>
          </a:r>
          <a:r>
            <a:rPr lang="fr-FR" sz="2500" kern="1200" dirty="0"/>
            <a:t> </a:t>
          </a:r>
          <a:r>
            <a:rPr lang="fr-FR" sz="2500" kern="1200" dirty="0" err="1"/>
            <a:t>take</a:t>
          </a:r>
          <a:r>
            <a:rPr lang="fr-FR" sz="2500" kern="1200" dirty="0"/>
            <a:t> place.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6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6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6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6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6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6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6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6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6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6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7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drawing7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name</a:t>
          </a:r>
          <a:r>
            <a:rPr lang="fr-FR" sz="2500" kern="1200" dirty="0"/>
            <a:t> all </a:t>
          </a:r>
          <a:r>
            <a:rPr lang="fr-FR" sz="2500" kern="1200" dirty="0" err="1"/>
            <a:t>meals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prepare</a:t>
          </a:r>
          <a:r>
            <a:rPr lang="fr-FR" sz="2500" kern="1200" dirty="0"/>
            <a:t> a programme of </a:t>
          </a:r>
          <a:r>
            <a:rPr lang="fr-FR" sz="2500" kern="1200" dirty="0" err="1"/>
            <a:t>activies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describe</a:t>
          </a:r>
          <a:r>
            <a:rPr lang="fr-FR" sz="2500" kern="1200" dirty="0"/>
            <a:t> the place </a:t>
          </a:r>
          <a:r>
            <a:rPr lang="fr-FR" sz="2500" kern="1200" dirty="0" err="1"/>
            <a:t>where</a:t>
          </a:r>
          <a:r>
            <a:rPr lang="fr-FR" sz="2500" kern="1200" dirty="0"/>
            <a:t> </a:t>
          </a:r>
          <a:r>
            <a:rPr lang="fr-FR" sz="2500" kern="1200" dirty="0" err="1"/>
            <a:t>activities</a:t>
          </a:r>
          <a:r>
            <a:rPr lang="fr-FR" sz="2500" kern="1200" dirty="0"/>
            <a:t> </a:t>
          </a:r>
          <a:r>
            <a:rPr lang="fr-FR" sz="2500" kern="1200" dirty="0" err="1"/>
            <a:t>take</a:t>
          </a:r>
          <a:r>
            <a:rPr lang="fr-FR" sz="2500" kern="1200" dirty="0"/>
            <a:t> place.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CBD588-DD08-4357-AC31-522EE0824BA3}">
      <dsp:nvSpPr>
        <dsp:cNvPr id="0" name=""/>
        <dsp:cNvSpPr/>
      </dsp:nvSpPr>
      <dsp:spPr>
        <a:xfrm>
          <a:off x="4206240" y="2950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classes de découverte en France</a:t>
          </a:r>
        </a:p>
      </dsp:txBody>
      <dsp:txXfrm>
        <a:off x="4206240" y="71380"/>
        <a:ext cx="6104071" cy="410578"/>
      </dsp:txXfrm>
    </dsp:sp>
    <dsp:sp modelId="{2139DAE1-194F-4D50-9F03-BFE7EEE6D6C5}">
      <dsp:nvSpPr>
        <dsp:cNvPr id="0" name=""/>
        <dsp:cNvSpPr/>
      </dsp:nvSpPr>
      <dsp:spPr>
        <a:xfrm>
          <a:off x="0" y="2950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</a:t>
          </a:r>
          <a:r>
            <a:rPr lang="fr-FR" sz="2400" kern="1200" noProof="0" dirty="0"/>
            <a:t>. </a:t>
          </a:r>
          <a:r>
            <a:rPr lang="fr-FR" sz="2400" b="1" kern="1200" noProof="0" dirty="0"/>
            <a:t>Starter</a:t>
          </a:r>
        </a:p>
      </dsp:txBody>
      <dsp:txXfrm>
        <a:off x="26724" y="29674"/>
        <a:ext cx="4152792" cy="493990"/>
      </dsp:txXfrm>
    </dsp:sp>
    <dsp:sp modelId="{FC232115-E94D-46B1-97D1-031007A68C7D}">
      <dsp:nvSpPr>
        <dsp:cNvPr id="0" name=""/>
        <dsp:cNvSpPr/>
      </dsp:nvSpPr>
      <dsp:spPr>
        <a:xfrm>
          <a:off x="4206240" y="605132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357741"/>
            <a:satOff val="-6406"/>
            <a:lumOff val="-23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357741"/>
              <a:satOff val="-6406"/>
              <a:lumOff val="-23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Recherche des phrases clés</a:t>
          </a:r>
        </a:p>
      </dsp:txBody>
      <dsp:txXfrm>
        <a:off x="4206240" y="673562"/>
        <a:ext cx="6104071" cy="410578"/>
      </dsp:txXfrm>
    </dsp:sp>
    <dsp:sp modelId="{769FF7B9-526A-48E9-A158-552348347FA9}">
      <dsp:nvSpPr>
        <dsp:cNvPr id="0" name=""/>
        <dsp:cNvSpPr/>
      </dsp:nvSpPr>
      <dsp:spPr>
        <a:xfrm>
          <a:off x="0" y="605132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1225111"/>
                <a:satOff val="-5097"/>
                <a:lumOff val="120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225111"/>
                <a:satOff val="-5097"/>
                <a:lumOff val="120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225111"/>
                <a:satOff val="-5097"/>
                <a:lumOff val="120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t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II. Compréhension de texte</a:t>
          </a:r>
        </a:p>
      </dsp:txBody>
      <dsp:txXfrm>
        <a:off x="26724" y="631856"/>
        <a:ext cx="4152792" cy="493990"/>
      </dsp:txXfrm>
    </dsp:sp>
    <dsp:sp modelId="{504663BE-D4A1-41D5-AB00-9F9185954B99}">
      <dsp:nvSpPr>
        <dsp:cNvPr id="0" name=""/>
        <dsp:cNvSpPr/>
      </dsp:nvSpPr>
      <dsp:spPr>
        <a:xfrm>
          <a:off x="4206240" y="1207313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2715481"/>
            <a:satOff val="-12811"/>
            <a:lumOff val="-46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2715481"/>
              <a:satOff val="-12811"/>
              <a:lumOff val="-46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moyens de transport</a:t>
          </a:r>
        </a:p>
      </dsp:txBody>
      <dsp:txXfrm>
        <a:off x="4206240" y="1275743"/>
        <a:ext cx="6104071" cy="410578"/>
      </dsp:txXfrm>
    </dsp:sp>
    <dsp:sp modelId="{A48C84AE-E78F-4D72-992D-EC46DC5449EC}">
      <dsp:nvSpPr>
        <dsp:cNvPr id="0" name=""/>
        <dsp:cNvSpPr/>
      </dsp:nvSpPr>
      <dsp:spPr>
        <a:xfrm>
          <a:off x="0" y="1207313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2450223"/>
                <a:satOff val="-10194"/>
                <a:lumOff val="240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450223"/>
                <a:satOff val="-10194"/>
                <a:lumOff val="240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450223"/>
                <a:satOff val="-10194"/>
                <a:lumOff val="240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III. Vocabulaire</a:t>
          </a:r>
        </a:p>
      </dsp:txBody>
      <dsp:txXfrm>
        <a:off x="26724" y="1234037"/>
        <a:ext cx="4152792" cy="493990"/>
      </dsp:txXfrm>
    </dsp:sp>
    <dsp:sp modelId="{850D5E25-18CF-4A0C-AAC0-652BF5CA1A14}">
      <dsp:nvSpPr>
        <dsp:cNvPr id="0" name=""/>
        <dsp:cNvSpPr/>
      </dsp:nvSpPr>
      <dsp:spPr>
        <a:xfrm>
          <a:off x="4206240" y="1809495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4073222"/>
            <a:satOff val="-19217"/>
            <a:lumOff val="-694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4073222"/>
              <a:satOff val="-19217"/>
              <a:lumOff val="-69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activités quotidiennes</a:t>
          </a:r>
        </a:p>
      </dsp:txBody>
      <dsp:txXfrm>
        <a:off x="4206240" y="1877925"/>
        <a:ext cx="6104071" cy="410578"/>
      </dsp:txXfrm>
    </dsp:sp>
    <dsp:sp modelId="{5270A24F-D9E5-4D72-AB80-C2724269F1C7}">
      <dsp:nvSpPr>
        <dsp:cNvPr id="0" name=""/>
        <dsp:cNvSpPr/>
      </dsp:nvSpPr>
      <dsp:spPr>
        <a:xfrm>
          <a:off x="0" y="1809495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3675334"/>
                <a:satOff val="-15291"/>
                <a:lumOff val="360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675334"/>
                <a:satOff val="-15291"/>
                <a:lumOff val="360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675334"/>
                <a:satOff val="-15291"/>
                <a:lumOff val="360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IV. Vocabulaire </a:t>
          </a:r>
        </a:p>
      </dsp:txBody>
      <dsp:txXfrm>
        <a:off x="26724" y="1836219"/>
        <a:ext cx="4152792" cy="493990"/>
      </dsp:txXfrm>
    </dsp:sp>
    <dsp:sp modelId="{C6291843-C46A-4280-9111-FA5AC9ADD2FE}">
      <dsp:nvSpPr>
        <dsp:cNvPr id="0" name=""/>
        <dsp:cNvSpPr/>
      </dsp:nvSpPr>
      <dsp:spPr>
        <a:xfrm>
          <a:off x="4206240" y="2411677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5430963"/>
            <a:satOff val="-25622"/>
            <a:lumOff val="-92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5430963"/>
              <a:satOff val="-25622"/>
              <a:lumOff val="-92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Les verbes pronominaux</a:t>
          </a:r>
        </a:p>
      </dsp:txBody>
      <dsp:txXfrm>
        <a:off x="4206240" y="2480107"/>
        <a:ext cx="6104071" cy="410578"/>
      </dsp:txXfrm>
    </dsp:sp>
    <dsp:sp modelId="{A5F69CFA-F8D5-4CEE-8AC7-94C4EEDE8D9F}">
      <dsp:nvSpPr>
        <dsp:cNvPr id="0" name=""/>
        <dsp:cNvSpPr/>
      </dsp:nvSpPr>
      <dsp:spPr>
        <a:xfrm>
          <a:off x="0" y="2411677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V. Grammaire</a:t>
          </a:r>
        </a:p>
      </dsp:txBody>
      <dsp:txXfrm>
        <a:off x="26724" y="2438401"/>
        <a:ext cx="4152792" cy="493990"/>
      </dsp:txXfrm>
    </dsp:sp>
    <dsp:sp modelId="{425C917E-CC2F-4DA4-A92D-2DD50B091AF6}">
      <dsp:nvSpPr>
        <dsp:cNvPr id="0" name=""/>
        <dsp:cNvSpPr/>
      </dsp:nvSpPr>
      <dsp:spPr>
        <a:xfrm>
          <a:off x="4206240" y="3013859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6788703"/>
            <a:satOff val="-32028"/>
            <a:lumOff val="-115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6788703"/>
              <a:satOff val="-32028"/>
              <a:lumOff val="-115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Situer dans le temps</a:t>
          </a:r>
        </a:p>
      </dsp:txBody>
      <dsp:txXfrm>
        <a:off x="4206240" y="3082289"/>
        <a:ext cx="6104071" cy="410578"/>
      </dsp:txXfrm>
    </dsp:sp>
    <dsp:sp modelId="{9E4A37DE-87D2-435C-9FA3-8B52A0FE0EE0}">
      <dsp:nvSpPr>
        <dsp:cNvPr id="0" name=""/>
        <dsp:cNvSpPr/>
      </dsp:nvSpPr>
      <dsp:spPr>
        <a:xfrm>
          <a:off x="0" y="3013859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6125556"/>
                <a:satOff val="-25486"/>
                <a:lumOff val="600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125556"/>
                <a:satOff val="-25486"/>
                <a:lumOff val="600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125556"/>
                <a:satOff val="-25486"/>
                <a:lumOff val="600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VI. Grammaire</a:t>
          </a:r>
          <a:endParaRPr lang="fr-FR" sz="1600" b="0" kern="1200" noProof="0" dirty="0"/>
        </a:p>
      </dsp:txBody>
      <dsp:txXfrm>
        <a:off x="26724" y="3040583"/>
        <a:ext cx="4152792" cy="493990"/>
      </dsp:txXfrm>
    </dsp:sp>
    <dsp:sp modelId="{1F230617-3DCC-41D1-A790-7E85677C496E}">
      <dsp:nvSpPr>
        <dsp:cNvPr id="0" name=""/>
        <dsp:cNvSpPr/>
      </dsp:nvSpPr>
      <dsp:spPr>
        <a:xfrm>
          <a:off x="4206240" y="3616041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8146444"/>
            <a:satOff val="-38434"/>
            <a:lumOff val="-1388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8146444"/>
              <a:satOff val="-38434"/>
              <a:lumOff val="-138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Les pronoms COD </a:t>
          </a:r>
        </a:p>
      </dsp:txBody>
      <dsp:txXfrm>
        <a:off x="4206240" y="3684471"/>
        <a:ext cx="6104071" cy="410578"/>
      </dsp:txXfrm>
    </dsp:sp>
    <dsp:sp modelId="{9C6BE616-B606-4375-A798-67FF4B1C029F}">
      <dsp:nvSpPr>
        <dsp:cNvPr id="0" name=""/>
        <dsp:cNvSpPr/>
      </dsp:nvSpPr>
      <dsp:spPr>
        <a:xfrm>
          <a:off x="0" y="3616041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7350668"/>
                <a:satOff val="-30583"/>
                <a:lumOff val="720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350668"/>
                <a:satOff val="-30583"/>
                <a:lumOff val="720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350668"/>
                <a:satOff val="-30583"/>
                <a:lumOff val="720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VII. Grammaire</a:t>
          </a:r>
          <a:endParaRPr lang="fr-FR" sz="1600" b="0" kern="1200" noProof="0" dirty="0"/>
        </a:p>
      </dsp:txBody>
      <dsp:txXfrm>
        <a:off x="26724" y="3642765"/>
        <a:ext cx="4152792" cy="493990"/>
      </dsp:txXfrm>
    </dsp:sp>
    <dsp:sp modelId="{1D6A6107-DC69-411D-9BAF-A5F5CBE3C448}">
      <dsp:nvSpPr>
        <dsp:cNvPr id="0" name=""/>
        <dsp:cNvSpPr/>
      </dsp:nvSpPr>
      <dsp:spPr>
        <a:xfrm>
          <a:off x="4206240" y="4218222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9504185"/>
            <a:satOff val="-44839"/>
            <a:lumOff val="-162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9504185"/>
              <a:satOff val="-44839"/>
              <a:lumOff val="-162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600" kern="1200" noProof="0" dirty="0"/>
        </a:p>
      </dsp:txBody>
      <dsp:txXfrm>
        <a:off x="4206240" y="4286652"/>
        <a:ext cx="6104071" cy="410578"/>
      </dsp:txXfrm>
    </dsp:sp>
    <dsp:sp modelId="{E5078EBD-CCF1-4A84-9F40-1D13B4880633}">
      <dsp:nvSpPr>
        <dsp:cNvPr id="0" name=""/>
        <dsp:cNvSpPr/>
      </dsp:nvSpPr>
      <dsp:spPr>
        <a:xfrm>
          <a:off x="0" y="4218222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8575779"/>
                <a:satOff val="-35680"/>
                <a:lumOff val="840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575779"/>
                <a:satOff val="-35680"/>
                <a:lumOff val="840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575779"/>
                <a:satOff val="-35680"/>
                <a:lumOff val="840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VIII. Phonétique</a:t>
          </a:r>
        </a:p>
      </dsp:txBody>
      <dsp:txXfrm>
        <a:off x="26724" y="4244946"/>
        <a:ext cx="4152792" cy="493990"/>
      </dsp:txXfrm>
    </dsp:sp>
    <dsp:sp modelId="{DA3F2CB2-660E-4134-BEBD-04D86016252A}">
      <dsp:nvSpPr>
        <dsp:cNvPr id="0" name=""/>
        <dsp:cNvSpPr/>
      </dsp:nvSpPr>
      <dsp:spPr>
        <a:xfrm>
          <a:off x="4206240" y="4820404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Imaginer une classe de découverte insolite</a:t>
          </a:r>
        </a:p>
      </dsp:txBody>
      <dsp:txXfrm>
        <a:off x="4206240" y="4888834"/>
        <a:ext cx="6104071" cy="410578"/>
      </dsp:txXfrm>
    </dsp:sp>
    <dsp:sp modelId="{DAED7678-2CFC-423C-BA3A-CF91C0162302}">
      <dsp:nvSpPr>
        <dsp:cNvPr id="0" name=""/>
        <dsp:cNvSpPr/>
      </dsp:nvSpPr>
      <dsp:spPr>
        <a:xfrm>
          <a:off x="0" y="4820404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IX. Production</a:t>
          </a:r>
        </a:p>
      </dsp:txBody>
      <dsp:txXfrm>
        <a:off x="26724" y="4847128"/>
        <a:ext cx="4152792" cy="49399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54758" cy="365125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</a:t>
          </a:r>
          <a:endParaRPr lang="fr-FR" sz="1400" kern="1200" dirty="0"/>
        </a:p>
      </dsp:txBody>
      <dsp:txXfrm>
        <a:off x="1505049" y="0"/>
        <a:ext cx="1280914" cy="365125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transports</a:t>
          </a:r>
          <a:endParaRPr lang="fr-FR" sz="1400" kern="1200" dirty="0"/>
        </a:p>
      </dsp:txBody>
      <dsp:txXfrm>
        <a:off x="2821881" y="0"/>
        <a:ext cx="1280914" cy="365125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routine</a:t>
          </a:r>
          <a:endParaRPr lang="fr-FR" sz="1400" kern="1200" dirty="0"/>
        </a:p>
      </dsp:txBody>
      <dsp:txXfrm>
        <a:off x="4138712" y="0"/>
        <a:ext cx="1280914" cy="365125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455543" y="0"/>
        <a:ext cx="1280914" cy="365125"/>
      </dsp:txXfrm>
    </dsp:sp>
    <dsp:sp modelId="{02C9F855-008C-4AE8-B7BF-52ECFAC96CEA}">
      <dsp:nvSpPr>
        <dsp:cNvPr id="0" name=""/>
        <dsp:cNvSpPr/>
      </dsp:nvSpPr>
      <dsp:spPr>
        <a:xfrm>
          <a:off x="6589812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Situer temps</a:t>
          </a:r>
          <a:endParaRPr lang="fr-FR" sz="1400" kern="1200" dirty="0"/>
        </a:p>
      </dsp:txBody>
      <dsp:txXfrm>
        <a:off x="6772375" y="0"/>
        <a:ext cx="1280914" cy="365125"/>
      </dsp:txXfrm>
    </dsp:sp>
    <dsp:sp modelId="{92A206A1-09D5-473E-8ECA-E544184BDBC6}">
      <dsp:nvSpPr>
        <dsp:cNvPr id="0" name=""/>
        <dsp:cNvSpPr/>
      </dsp:nvSpPr>
      <dsp:spPr>
        <a:xfrm>
          <a:off x="7906643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COD</a:t>
          </a:r>
          <a:endParaRPr lang="fr-FR" sz="1400" kern="1200" dirty="0"/>
        </a:p>
      </dsp:txBody>
      <dsp:txXfrm>
        <a:off x="8089206" y="0"/>
        <a:ext cx="1280914" cy="365125"/>
      </dsp:txXfrm>
    </dsp:sp>
    <dsp:sp modelId="{35A81645-E7CA-4312-AA18-A00960375732}">
      <dsp:nvSpPr>
        <dsp:cNvPr id="0" name=""/>
        <dsp:cNvSpPr/>
      </dsp:nvSpPr>
      <dsp:spPr>
        <a:xfrm>
          <a:off x="9223474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06037" y="0"/>
        <a:ext cx="1280914" cy="365125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22869" y="0"/>
        <a:ext cx="1280914" cy="3651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8862F5D9-EF37-4B1B-BEED-C5F8369DCD84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2" tIns="46586" rIns="93172" bIns="46586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7A19B4D8-ED8A-4D01-BDA3-FECB08B168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583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6893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9600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65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04888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À recopier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68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35589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72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51887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78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03706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Pré </a:t>
            </a:r>
            <a:r>
              <a:rPr lang="fr-FR" dirty="0" err="1"/>
              <a:t>teach</a:t>
            </a:r>
            <a:r>
              <a:rPr lang="fr-FR" dirty="0"/>
              <a:t> the </a:t>
            </a:r>
            <a:r>
              <a:rPr lang="fr-FR" dirty="0" err="1"/>
              <a:t>vocab</a:t>
            </a:r>
            <a:r>
              <a:rPr lang="fr-FR" dirty="0"/>
              <a:t>/</a:t>
            </a:r>
            <a:r>
              <a:rPr lang="fr-FR" dirty="0" err="1"/>
              <a:t>grammar</a:t>
            </a:r>
            <a:r>
              <a:rPr lang="fr-FR" dirty="0"/>
              <a:t> pour faciliter la compréhension globale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1776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72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35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955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9658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6678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5264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41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672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582526-95FA-C475-9510-E29E5D129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14434C-F436-6495-9A42-1C00DA565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D6B2BB-D874-4591-3767-339CDCF58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07A9E6-59A4-1022-25CF-0F0515335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56038F-A05E-8005-05C4-E9C43BC24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2650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45100-C700-08D9-D297-5A2BA125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8DEBAE-F215-BEA1-7A9D-3DEC72239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95B282-424B-DCF4-8FFF-5F0B4D69C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E6C73-AC5A-46AE-A274-D44073FE036D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2F2A0F-3FDC-E3A6-8D20-F2B6E6ACB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2BCD0E-92B0-57CD-7C10-DCC8C745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20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DF5D258-E419-8664-F21D-83FC36D0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00F489-D6CC-588A-44BE-ECA969075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C4E0CE-8897-BD8F-88D4-00369452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78A7CB-A3E1-898E-B34E-2BE6BD22B5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D95830-A2F7-2B35-A68D-2CAB77E12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9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E59F760-38E6-6AF1-0D9B-D2042D427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321BC7-DC32-F294-3E5E-1F21E393D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C3B640-5DF7-5C4D-339E-C74778375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E6C73-AC5A-46AE-A274-D44073FE036D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5B831F-EC61-DB60-C906-D2D188875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5C67A4-8854-9721-E33C-D4198D77A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05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1.xml"/><Relationship Id="rId3" Type="http://schemas.openxmlformats.org/officeDocument/2006/relationships/image" Target="../media/image21.png"/><Relationship Id="rId7" Type="http://schemas.openxmlformats.org/officeDocument/2006/relationships/diagramLayout" Target="../diagrams/layout11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diagramData" Target="../diagrams/data11.xml"/><Relationship Id="rId5" Type="http://schemas.openxmlformats.org/officeDocument/2006/relationships/image" Target="../media/image23.png"/><Relationship Id="rId10" Type="http://schemas.microsoft.com/office/2007/relationships/diagramDrawing" Target="../diagrams/drawing11.xml"/><Relationship Id="rId4" Type="http://schemas.openxmlformats.org/officeDocument/2006/relationships/image" Target="../media/image22.png"/><Relationship Id="rId9" Type="http://schemas.openxmlformats.org/officeDocument/2006/relationships/diagramColors" Target="../diagrams/colors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4.xml"/><Relationship Id="rId9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7.xml"/><Relationship Id="rId3" Type="http://schemas.openxmlformats.org/officeDocument/2006/relationships/image" Target="../media/image27.jpeg"/><Relationship Id="rId7" Type="http://schemas.openxmlformats.org/officeDocument/2006/relationships/diagramQuickStyle" Target="../diagrams/quickStyle17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17.xml"/><Relationship Id="rId5" Type="http://schemas.openxmlformats.org/officeDocument/2006/relationships/diagramData" Target="../diagrams/data17.xml"/><Relationship Id="rId4" Type="http://schemas.openxmlformats.org/officeDocument/2006/relationships/image" Target="../media/image12.gif"/><Relationship Id="rId9" Type="http://schemas.microsoft.com/office/2007/relationships/diagramDrawing" Target="../diagrams/drawing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9.xml"/><Relationship Id="rId3" Type="http://schemas.openxmlformats.org/officeDocument/2006/relationships/image" Target="../media/image27.jpeg"/><Relationship Id="rId7" Type="http://schemas.openxmlformats.org/officeDocument/2006/relationships/diagramQuickStyle" Target="../diagrams/quickStyle19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19.xml"/><Relationship Id="rId5" Type="http://schemas.openxmlformats.org/officeDocument/2006/relationships/diagramData" Target="../diagrams/data19.xml"/><Relationship Id="rId4" Type="http://schemas.openxmlformats.org/officeDocument/2006/relationships/image" Target="../media/image12.gif"/><Relationship Id="rId9" Type="http://schemas.microsoft.com/office/2007/relationships/diagramDrawing" Target="../diagrams/drawing19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0.xml"/><Relationship Id="rId3" Type="http://schemas.openxmlformats.org/officeDocument/2006/relationships/image" Target="../media/image30.png"/><Relationship Id="rId7" Type="http://schemas.openxmlformats.org/officeDocument/2006/relationships/diagramColors" Target="../diagrams/colors20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0.xml"/><Relationship Id="rId5" Type="http://schemas.openxmlformats.org/officeDocument/2006/relationships/diagramLayout" Target="../diagrams/layout20.xml"/><Relationship Id="rId4" Type="http://schemas.openxmlformats.org/officeDocument/2006/relationships/diagramData" Target="../diagrams/data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1.xml"/><Relationship Id="rId3" Type="http://schemas.openxmlformats.org/officeDocument/2006/relationships/hyperlink" Target="https://play.kahoot.it/v2/?quizId=476063ff-4058-495a-b0aa-402fa94cee3f" TargetMode="External"/><Relationship Id="rId7" Type="http://schemas.openxmlformats.org/officeDocument/2006/relationships/diagramQuickStyle" Target="../diagrams/quickStyle21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21.xml"/><Relationship Id="rId5" Type="http://schemas.openxmlformats.org/officeDocument/2006/relationships/diagramData" Target="../diagrams/data21.xml"/><Relationship Id="rId4" Type="http://schemas.openxmlformats.org/officeDocument/2006/relationships/hyperlink" Target="https://create.kahoot.it/details/a9e268f3-e2ec-4423-bd40-e7b7b729854c" TargetMode="External"/><Relationship Id="rId9" Type="http://schemas.microsoft.com/office/2007/relationships/diagramDrawing" Target="../diagrams/drawing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3.xml"/><Relationship Id="rId5" Type="http://schemas.openxmlformats.org/officeDocument/2006/relationships/image" Target="../media/image19.png"/><Relationship Id="rId10" Type="http://schemas.microsoft.com/office/2007/relationships/diagramDrawing" Target="../diagrams/drawing23.xml"/><Relationship Id="rId4" Type="http://schemas.openxmlformats.org/officeDocument/2006/relationships/image" Target="../media/image12.gif"/><Relationship Id="rId9" Type="http://schemas.openxmlformats.org/officeDocument/2006/relationships/diagramColors" Target="../diagrams/colors2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4.xml"/><Relationship Id="rId9" Type="http://schemas.openxmlformats.org/officeDocument/2006/relationships/image" Target="../media/image11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5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Data" Target="../diagrams/data25.xml"/><Relationship Id="rId5" Type="http://schemas.openxmlformats.org/officeDocument/2006/relationships/image" Target="../media/image33.png"/><Relationship Id="rId10" Type="http://schemas.microsoft.com/office/2007/relationships/diagramDrawing" Target="../diagrams/drawing25.xml"/><Relationship Id="rId4" Type="http://schemas.openxmlformats.org/officeDocument/2006/relationships/image" Target="../media/image32.png"/><Relationship Id="rId9" Type="http://schemas.openxmlformats.org/officeDocument/2006/relationships/diagramColors" Target="../diagrams/colors2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6.xml"/><Relationship Id="rId3" Type="http://schemas.openxmlformats.org/officeDocument/2006/relationships/image" Target="../media/image35.png"/><Relationship Id="rId7" Type="http://schemas.openxmlformats.org/officeDocument/2006/relationships/diagramQuickStyle" Target="../diagrams/quickStyle26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26.xml"/><Relationship Id="rId5" Type="http://schemas.openxmlformats.org/officeDocument/2006/relationships/diagramData" Target="../diagrams/data26.xml"/><Relationship Id="rId4" Type="http://schemas.openxmlformats.org/officeDocument/2006/relationships/image" Target="../media/image36.png"/><Relationship Id="rId9" Type="http://schemas.microsoft.com/office/2007/relationships/diagramDrawing" Target="../diagrams/drawing2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7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27.xml"/><Relationship Id="rId5" Type="http://schemas.openxmlformats.org/officeDocument/2006/relationships/image" Target="../media/image38.png"/><Relationship Id="rId10" Type="http://schemas.microsoft.com/office/2007/relationships/diagramDrawing" Target="../diagrams/drawing27.xml"/><Relationship Id="rId4" Type="http://schemas.openxmlformats.org/officeDocument/2006/relationships/image" Target="../media/image37.jpeg"/><Relationship Id="rId9" Type="http://schemas.openxmlformats.org/officeDocument/2006/relationships/diagramColors" Target="../diagrams/colors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9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29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1.png"/><Relationship Id="rId11" Type="http://schemas.microsoft.com/office/2007/relationships/diagramDrawing" Target="../diagrams/drawing29.xml"/><Relationship Id="rId5" Type="http://schemas.openxmlformats.org/officeDocument/2006/relationships/image" Target="../media/image40.png"/><Relationship Id="rId10" Type="http://schemas.openxmlformats.org/officeDocument/2006/relationships/diagramColors" Target="../diagrams/colors29.xml"/><Relationship Id="rId4" Type="http://schemas.openxmlformats.org/officeDocument/2006/relationships/image" Target="../media/image39.png"/><Relationship Id="rId9" Type="http://schemas.openxmlformats.org/officeDocument/2006/relationships/diagramQuickStyle" Target="../diagrams/quickStyle2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1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1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diagramData" Target="../diagrams/data31.xml"/><Relationship Id="rId5" Type="http://schemas.openxmlformats.org/officeDocument/2006/relationships/image" Target="../media/image44.png"/><Relationship Id="rId10" Type="http://schemas.microsoft.com/office/2007/relationships/diagramDrawing" Target="../diagrams/drawing31.xml"/><Relationship Id="rId4" Type="http://schemas.openxmlformats.org/officeDocument/2006/relationships/image" Target="../media/image43.png"/><Relationship Id="rId9" Type="http://schemas.openxmlformats.org/officeDocument/2006/relationships/diagramColors" Target="../diagrams/colors3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notesSlide" Target="../notesSlides/notesSlide2.xml"/><Relationship Id="rId7" Type="http://schemas.openxmlformats.org/officeDocument/2006/relationships/diagramQuickStyle" Target="../diagrams/quickStyle1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c0YLBK3hkoU?feature=oembed" TargetMode="Externa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6.jpeg"/><Relationship Id="rId9" Type="http://schemas.microsoft.com/office/2007/relationships/diagramDrawing" Target="../diagrams/drawing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4" Type="http://schemas.openxmlformats.org/officeDocument/2006/relationships/diagramLayout" Target="../diagrams/layout33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4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34.xml"/><Relationship Id="rId5" Type="http://schemas.openxmlformats.org/officeDocument/2006/relationships/image" Target="../media/image19.png"/><Relationship Id="rId10" Type="http://schemas.microsoft.com/office/2007/relationships/diagramDrawing" Target="../diagrams/drawing34.xml"/><Relationship Id="rId4" Type="http://schemas.openxmlformats.org/officeDocument/2006/relationships/image" Target="../media/image12.gif"/><Relationship Id="rId9" Type="http://schemas.openxmlformats.org/officeDocument/2006/relationships/diagramColors" Target="../diagrams/colors34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5.xml"/><Relationship Id="rId9" Type="http://schemas.openxmlformats.org/officeDocument/2006/relationships/image" Target="../media/image11.jp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6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Data" Target="../diagrams/data36.xml"/><Relationship Id="rId5" Type="http://schemas.openxmlformats.org/officeDocument/2006/relationships/image" Target="../media/image33.png"/><Relationship Id="rId10" Type="http://schemas.microsoft.com/office/2007/relationships/diagramDrawing" Target="../diagrams/drawing36.xml"/><Relationship Id="rId4" Type="http://schemas.openxmlformats.org/officeDocument/2006/relationships/image" Target="../media/image32.png"/><Relationship Id="rId9" Type="http://schemas.openxmlformats.org/officeDocument/2006/relationships/diagramColors" Target="../diagrams/colors3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7.xml"/><Relationship Id="rId5" Type="http://schemas.openxmlformats.org/officeDocument/2006/relationships/diagramQuickStyle" Target="../diagrams/quickStyle37.xml"/><Relationship Id="rId4" Type="http://schemas.openxmlformats.org/officeDocument/2006/relationships/diagramLayout" Target="../diagrams/layout37.xml"/></Relationships>
</file>

<file path=ppt/slides/_rels/slide4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8.xml"/><Relationship Id="rId3" Type="http://schemas.openxmlformats.org/officeDocument/2006/relationships/image" Target="../media/image47.png"/><Relationship Id="rId7" Type="http://schemas.openxmlformats.org/officeDocument/2006/relationships/diagramColors" Target="../diagrams/colors38.xml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8.xml"/><Relationship Id="rId5" Type="http://schemas.openxmlformats.org/officeDocument/2006/relationships/diagramLayout" Target="../diagrams/layout38.xml"/><Relationship Id="rId4" Type="http://schemas.openxmlformats.org/officeDocument/2006/relationships/diagramData" Target="../diagrams/data3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9.xml"/><Relationship Id="rId7" Type="http://schemas.microsoft.com/office/2007/relationships/diagramDrawing" Target="../diagrams/drawing39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9.xml"/><Relationship Id="rId5" Type="http://schemas.openxmlformats.org/officeDocument/2006/relationships/diagramQuickStyle" Target="../diagrams/quickStyle39.xml"/><Relationship Id="rId4" Type="http://schemas.openxmlformats.org/officeDocument/2006/relationships/diagramLayout" Target="../diagrams/layout39.xml"/></Relationships>
</file>

<file path=ppt/slides/_rels/slide4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0.xml"/><Relationship Id="rId3" Type="http://schemas.openxmlformats.org/officeDocument/2006/relationships/image" Target="../media/image50.png"/><Relationship Id="rId7" Type="http://schemas.openxmlformats.org/officeDocument/2006/relationships/diagramColors" Target="../diagrams/colors40.xm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40.xml"/><Relationship Id="rId5" Type="http://schemas.openxmlformats.org/officeDocument/2006/relationships/diagramLayout" Target="../diagrams/layout40.xml"/><Relationship Id="rId4" Type="http://schemas.openxmlformats.org/officeDocument/2006/relationships/diagramData" Target="../diagrams/data4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1.xml"/><Relationship Id="rId7" Type="http://schemas.microsoft.com/office/2007/relationships/diagramDrawing" Target="../diagrams/drawing41.xm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1.xml"/><Relationship Id="rId5" Type="http://schemas.openxmlformats.org/officeDocument/2006/relationships/diagramQuickStyle" Target="../diagrams/quickStyle41.xml"/><Relationship Id="rId4" Type="http://schemas.openxmlformats.org/officeDocument/2006/relationships/diagramLayout" Target="../diagrams/layout4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2.xml"/><Relationship Id="rId2" Type="http://schemas.openxmlformats.org/officeDocument/2006/relationships/diagramData" Target="../diagrams/data4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2.xml"/><Relationship Id="rId5" Type="http://schemas.openxmlformats.org/officeDocument/2006/relationships/diagramColors" Target="../diagrams/colors42.xml"/><Relationship Id="rId4" Type="http://schemas.openxmlformats.org/officeDocument/2006/relationships/diagramQuickStyle" Target="../diagrams/quickStyle4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diagramLayout" Target="../diagrams/layout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diagramData" Target="../diagrams/data3.xml"/><Relationship Id="rId2" Type="http://schemas.openxmlformats.org/officeDocument/2006/relationships/notesSlide" Target="../notesSlides/notesSlide3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2.gif"/><Relationship Id="rId5" Type="http://schemas.openxmlformats.org/officeDocument/2006/relationships/diagramQuickStyle" Target="../diagrams/quickStyle2.xml"/><Relationship Id="rId15" Type="http://schemas.openxmlformats.org/officeDocument/2006/relationships/diagramColors" Target="../diagrams/colors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.xml"/><Relationship Id="rId9" Type="http://schemas.openxmlformats.org/officeDocument/2006/relationships/image" Target="../media/image11.jpg"/><Relationship Id="rId14" Type="http://schemas.openxmlformats.org/officeDocument/2006/relationships/diagramQuickStyle" Target="../diagrams/quickStyle3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microsoft.com/office/2007/relationships/diagramDrawing" Target="../diagrams/drawing43.xml"/><Relationship Id="rId3" Type="http://schemas.microsoft.com/office/2007/relationships/media" Target="../media/media7.mp3"/><Relationship Id="rId7" Type="http://schemas.openxmlformats.org/officeDocument/2006/relationships/image" Target="../media/image53.png"/><Relationship Id="rId12" Type="http://schemas.openxmlformats.org/officeDocument/2006/relationships/diagramColors" Target="../diagrams/colors4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52.png"/><Relationship Id="rId11" Type="http://schemas.openxmlformats.org/officeDocument/2006/relationships/diagramQuickStyle" Target="../diagrams/quickStyle43.xml"/><Relationship Id="rId5" Type="http://schemas.openxmlformats.org/officeDocument/2006/relationships/slideLayout" Target="../slideLayouts/slideLayout6.xml"/><Relationship Id="rId10" Type="http://schemas.openxmlformats.org/officeDocument/2006/relationships/diagramLayout" Target="../diagrams/layout43.xml"/><Relationship Id="rId4" Type="http://schemas.openxmlformats.org/officeDocument/2006/relationships/audio" Target="../media/media7.mp3"/><Relationship Id="rId9" Type="http://schemas.openxmlformats.org/officeDocument/2006/relationships/diagramData" Target="../diagrams/data4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4.xml"/><Relationship Id="rId7" Type="http://schemas.microsoft.com/office/2007/relationships/diagramDrawing" Target="../diagrams/drawing44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4.xml"/><Relationship Id="rId5" Type="http://schemas.openxmlformats.org/officeDocument/2006/relationships/diagramQuickStyle" Target="../diagrams/quickStyle44.xml"/><Relationship Id="rId4" Type="http://schemas.openxmlformats.org/officeDocument/2006/relationships/diagramLayout" Target="../diagrams/layout44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5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45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diagramLayout" Target="../diagrams/layout45.xml"/><Relationship Id="rId5" Type="http://schemas.openxmlformats.org/officeDocument/2006/relationships/diagramData" Target="../diagrams/data45.xml"/><Relationship Id="rId4" Type="http://schemas.openxmlformats.org/officeDocument/2006/relationships/image" Target="../media/image55.png"/><Relationship Id="rId9" Type="http://schemas.microsoft.com/office/2007/relationships/diagramDrawing" Target="../diagrams/drawing45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6.xml"/><Relationship Id="rId3" Type="http://schemas.openxmlformats.org/officeDocument/2006/relationships/hyperlink" Target="https://play.kahoot.it/v2/?quizId=b3b11b8c-154b-4082-9d5b-837365322e44" TargetMode="External"/><Relationship Id="rId7" Type="http://schemas.openxmlformats.org/officeDocument/2006/relationships/diagramData" Target="../diagrams/data46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create.kahoot.it/details/1d6a6881-3651-4cec-82e3-f1d4d11d700d" TargetMode="External"/><Relationship Id="rId11" Type="http://schemas.microsoft.com/office/2007/relationships/diagramDrawing" Target="../diagrams/drawing46.xml"/><Relationship Id="rId5" Type="http://schemas.openxmlformats.org/officeDocument/2006/relationships/hyperlink" Target="https://create.kahoot.it/details/3524fe9f-a716-45d9-993c-397972063574" TargetMode="External"/><Relationship Id="rId10" Type="http://schemas.openxmlformats.org/officeDocument/2006/relationships/diagramColors" Target="../diagrams/colors46.xml"/><Relationship Id="rId4" Type="http://schemas.openxmlformats.org/officeDocument/2006/relationships/hyperlink" Target="https://create.kahoot.it/details/e2d56a39-ddb0-4221-beba-6c8283791597" TargetMode="External"/><Relationship Id="rId9" Type="http://schemas.openxmlformats.org/officeDocument/2006/relationships/diagramQuickStyle" Target="../diagrams/quickStyle46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7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4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Data" Target="../diagrams/data47.xml"/><Relationship Id="rId5" Type="http://schemas.openxmlformats.org/officeDocument/2006/relationships/image" Target="../media/image33.png"/><Relationship Id="rId10" Type="http://schemas.microsoft.com/office/2007/relationships/diagramDrawing" Target="../diagrams/drawing47.xml"/><Relationship Id="rId4" Type="http://schemas.openxmlformats.org/officeDocument/2006/relationships/image" Target="../media/image32.png"/><Relationship Id="rId9" Type="http://schemas.openxmlformats.org/officeDocument/2006/relationships/diagramColors" Target="../diagrams/colors47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8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4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48.xml"/><Relationship Id="rId5" Type="http://schemas.openxmlformats.org/officeDocument/2006/relationships/image" Target="../media/image19.png"/><Relationship Id="rId10" Type="http://schemas.microsoft.com/office/2007/relationships/diagramDrawing" Target="../diagrams/drawing48.xml"/><Relationship Id="rId4" Type="http://schemas.openxmlformats.org/officeDocument/2006/relationships/image" Target="../media/image12.gif"/><Relationship Id="rId9" Type="http://schemas.openxmlformats.org/officeDocument/2006/relationships/diagramColors" Target="../diagrams/colors48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49.xml"/><Relationship Id="rId7" Type="http://schemas.microsoft.com/office/2007/relationships/diagramDrawing" Target="../diagrams/drawing4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9.xml"/><Relationship Id="rId5" Type="http://schemas.openxmlformats.org/officeDocument/2006/relationships/diagramQuickStyle" Target="../diagrams/quickStyle49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9.xml"/><Relationship Id="rId9" Type="http://schemas.openxmlformats.org/officeDocument/2006/relationships/image" Target="../media/image11.jp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0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50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Data" Target="../diagrams/data50.xml"/><Relationship Id="rId5" Type="http://schemas.openxmlformats.org/officeDocument/2006/relationships/image" Target="../media/image33.png"/><Relationship Id="rId10" Type="http://schemas.microsoft.com/office/2007/relationships/diagramDrawing" Target="../diagrams/drawing50.xml"/><Relationship Id="rId4" Type="http://schemas.openxmlformats.org/officeDocument/2006/relationships/image" Target="../media/image56.png"/><Relationship Id="rId9" Type="http://schemas.openxmlformats.org/officeDocument/2006/relationships/diagramColors" Target="../diagrams/colors50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1.xml"/><Relationship Id="rId7" Type="http://schemas.microsoft.com/office/2007/relationships/diagramDrawing" Target="../diagrams/drawing51.xml"/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1.xml"/><Relationship Id="rId5" Type="http://schemas.openxmlformats.org/officeDocument/2006/relationships/diagramQuickStyle" Target="../diagrams/quickStyle51.xml"/><Relationship Id="rId4" Type="http://schemas.openxmlformats.org/officeDocument/2006/relationships/diagramLayout" Target="../diagrams/layout5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2.xml"/><Relationship Id="rId2" Type="http://schemas.openxmlformats.org/officeDocument/2006/relationships/diagramData" Target="../diagrams/data5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2.xml"/><Relationship Id="rId5" Type="http://schemas.openxmlformats.org/officeDocument/2006/relationships/diagramColors" Target="../diagrams/colors52.xml"/><Relationship Id="rId4" Type="http://schemas.openxmlformats.org/officeDocument/2006/relationships/diagramQuickStyle" Target="../diagrams/quickStyle5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diagramQuickStyle" Target="../diagrams/quickStyle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Layout" Target="../diagrams/layou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11" Type="http://schemas.openxmlformats.org/officeDocument/2006/relationships/diagramData" Target="../diagrams/data5.xml"/><Relationship Id="rId5" Type="http://schemas.openxmlformats.org/officeDocument/2006/relationships/diagramQuickStyle" Target="../diagrams/quickStyle4.xml"/><Relationship Id="rId15" Type="http://schemas.microsoft.com/office/2007/relationships/diagramDrawing" Target="../diagrams/drawing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.xml"/><Relationship Id="rId9" Type="http://schemas.openxmlformats.org/officeDocument/2006/relationships/image" Target="../media/image11.jpg"/><Relationship Id="rId14" Type="http://schemas.openxmlformats.org/officeDocument/2006/relationships/diagramColors" Target="../diagrams/colors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3.xml"/><Relationship Id="rId7" Type="http://schemas.microsoft.com/office/2007/relationships/diagramDrawing" Target="../diagrams/drawing53.xml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3.xml"/><Relationship Id="rId5" Type="http://schemas.openxmlformats.org/officeDocument/2006/relationships/diagramQuickStyle" Target="../diagrams/quickStyle53.xml"/><Relationship Id="rId4" Type="http://schemas.openxmlformats.org/officeDocument/2006/relationships/diagramLayout" Target="../diagrams/layout5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4.xml"/><Relationship Id="rId7" Type="http://schemas.microsoft.com/office/2007/relationships/diagramDrawing" Target="../diagrams/drawing54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4.xml"/><Relationship Id="rId5" Type="http://schemas.openxmlformats.org/officeDocument/2006/relationships/diagramQuickStyle" Target="../diagrams/quickStyle54.xml"/><Relationship Id="rId4" Type="http://schemas.openxmlformats.org/officeDocument/2006/relationships/diagramLayout" Target="../diagrams/layout54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5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5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Data" Target="../diagrams/data55.xml"/><Relationship Id="rId5" Type="http://schemas.openxmlformats.org/officeDocument/2006/relationships/image" Target="../media/image33.png"/><Relationship Id="rId10" Type="http://schemas.microsoft.com/office/2007/relationships/diagramDrawing" Target="../diagrams/drawing55.xml"/><Relationship Id="rId4" Type="http://schemas.openxmlformats.org/officeDocument/2006/relationships/image" Target="../media/image56.png"/><Relationship Id="rId9" Type="http://schemas.openxmlformats.org/officeDocument/2006/relationships/diagramColors" Target="../diagrams/colors55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6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5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56.xml"/><Relationship Id="rId5" Type="http://schemas.openxmlformats.org/officeDocument/2006/relationships/image" Target="../media/image19.png"/><Relationship Id="rId10" Type="http://schemas.microsoft.com/office/2007/relationships/diagramDrawing" Target="../diagrams/drawing56.xml"/><Relationship Id="rId4" Type="http://schemas.openxmlformats.org/officeDocument/2006/relationships/image" Target="../media/image12.gif"/><Relationship Id="rId9" Type="http://schemas.openxmlformats.org/officeDocument/2006/relationships/diagramColors" Target="../diagrams/colors56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57.xml"/><Relationship Id="rId7" Type="http://schemas.microsoft.com/office/2007/relationships/diagramDrawing" Target="../diagrams/drawing5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7.xml"/><Relationship Id="rId5" Type="http://schemas.openxmlformats.org/officeDocument/2006/relationships/diagramQuickStyle" Target="../diagrams/quickStyle57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7.xml"/><Relationship Id="rId9" Type="http://schemas.openxmlformats.org/officeDocument/2006/relationships/image" Target="../media/image11.jp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8.xml"/><Relationship Id="rId3" Type="http://schemas.openxmlformats.org/officeDocument/2006/relationships/slideLayout" Target="../slideLayouts/slideLayout7.xml"/><Relationship Id="rId7" Type="http://schemas.openxmlformats.org/officeDocument/2006/relationships/diagramData" Target="../diagrams/data5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59.jpeg"/><Relationship Id="rId11" Type="http://schemas.microsoft.com/office/2007/relationships/diagramDrawing" Target="../diagrams/drawing58.xml"/><Relationship Id="rId5" Type="http://schemas.openxmlformats.org/officeDocument/2006/relationships/image" Target="../media/image33.png"/><Relationship Id="rId10" Type="http://schemas.openxmlformats.org/officeDocument/2006/relationships/diagramColors" Target="../diagrams/colors58.xml"/><Relationship Id="rId4" Type="http://schemas.openxmlformats.org/officeDocument/2006/relationships/notesSlide" Target="../notesSlides/notesSlide11.xml"/><Relationship Id="rId9" Type="http://schemas.openxmlformats.org/officeDocument/2006/relationships/diagramQuickStyle" Target="../diagrams/quickStyle58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9.xml"/><Relationship Id="rId3" Type="http://schemas.openxmlformats.org/officeDocument/2006/relationships/hyperlink" Target="https://create.kahoot.it/details/54067147-6ba0-4b4e-ab30-77b88c11cef8" TargetMode="External"/><Relationship Id="rId7" Type="http://schemas.openxmlformats.org/officeDocument/2006/relationships/diagramQuickStyle" Target="../diagrams/quickStyle59.xml"/><Relationship Id="rId2" Type="http://schemas.openxmlformats.org/officeDocument/2006/relationships/hyperlink" Target="https://create.kahoot.it/details/1c14225e-025a-4ecb-8bad-c596a53e516c" TargetMode="Externa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9.xml"/><Relationship Id="rId5" Type="http://schemas.openxmlformats.org/officeDocument/2006/relationships/diagramData" Target="../diagrams/data59.xml"/><Relationship Id="rId4" Type="http://schemas.openxmlformats.org/officeDocument/2006/relationships/image" Target="../media/image60.png"/><Relationship Id="rId9" Type="http://schemas.microsoft.com/office/2007/relationships/diagramDrawing" Target="../diagrams/drawing59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0.xml"/><Relationship Id="rId2" Type="http://schemas.openxmlformats.org/officeDocument/2006/relationships/diagramData" Target="../diagrams/data6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0.xml"/><Relationship Id="rId5" Type="http://schemas.openxmlformats.org/officeDocument/2006/relationships/diagramColors" Target="../diagrams/colors60.xml"/><Relationship Id="rId4" Type="http://schemas.openxmlformats.org/officeDocument/2006/relationships/diagramQuickStyle" Target="../diagrams/quickStyle60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1.xml"/><Relationship Id="rId3" Type="http://schemas.openxmlformats.org/officeDocument/2006/relationships/image" Target="../media/image61.png"/><Relationship Id="rId7" Type="http://schemas.openxmlformats.org/officeDocument/2006/relationships/diagramLayout" Target="../diagrams/layout6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61.xml"/><Relationship Id="rId5" Type="http://schemas.openxmlformats.org/officeDocument/2006/relationships/image" Target="../media/image63.gif"/><Relationship Id="rId10" Type="http://schemas.microsoft.com/office/2007/relationships/diagramDrawing" Target="../diagrams/drawing61.xml"/><Relationship Id="rId4" Type="http://schemas.openxmlformats.org/officeDocument/2006/relationships/image" Target="../media/image62.png"/><Relationship Id="rId9" Type="http://schemas.openxmlformats.org/officeDocument/2006/relationships/diagramColors" Target="../diagrams/colors61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2.xml"/><Relationship Id="rId3" Type="http://schemas.openxmlformats.org/officeDocument/2006/relationships/slideLayout" Target="../slideLayouts/slideLayout7.xml"/><Relationship Id="rId7" Type="http://schemas.openxmlformats.org/officeDocument/2006/relationships/diagramData" Target="../diagrams/data6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1.png"/><Relationship Id="rId11" Type="http://schemas.microsoft.com/office/2007/relationships/diagramDrawing" Target="../diagrams/drawing62.xml"/><Relationship Id="rId5" Type="http://schemas.openxmlformats.org/officeDocument/2006/relationships/image" Target="../media/image65.png"/><Relationship Id="rId10" Type="http://schemas.openxmlformats.org/officeDocument/2006/relationships/diagramColors" Target="../diagrams/colors62.xml"/><Relationship Id="rId4" Type="http://schemas.openxmlformats.org/officeDocument/2006/relationships/image" Target="../media/image64.png"/><Relationship Id="rId9" Type="http://schemas.openxmlformats.org/officeDocument/2006/relationships/diagramQuickStyle" Target="../diagrams/quickStyle6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3.xml"/><Relationship Id="rId7" Type="http://schemas.microsoft.com/office/2007/relationships/diagramDrawing" Target="../diagrams/drawing63.xml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3.xml"/><Relationship Id="rId5" Type="http://schemas.openxmlformats.org/officeDocument/2006/relationships/diagramQuickStyle" Target="../diagrams/quickStyle63.xml"/><Relationship Id="rId4" Type="http://schemas.openxmlformats.org/officeDocument/2006/relationships/diagramLayout" Target="../diagrams/layout63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4.xml"/><Relationship Id="rId3" Type="http://schemas.openxmlformats.org/officeDocument/2006/relationships/hyperlink" Target="https://create.kahoot.it/details/1c14225e-025a-4ecb-8bad-c596a53e516c" TargetMode="External"/><Relationship Id="rId7" Type="http://schemas.openxmlformats.org/officeDocument/2006/relationships/diagramData" Target="../diagrams/data64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reate.kahoot.it/details/aa444f0b-85ec-44dd-ae36-45ce3d6513fb" TargetMode="External"/><Relationship Id="rId11" Type="http://schemas.microsoft.com/office/2007/relationships/diagramDrawing" Target="../diagrams/drawing64.xml"/><Relationship Id="rId5" Type="http://schemas.openxmlformats.org/officeDocument/2006/relationships/hyperlink" Target="https://create.kahoot.it/details/98f2d2f7-1055-4949-948a-2fd0443b3bcc" TargetMode="External"/><Relationship Id="rId10" Type="http://schemas.openxmlformats.org/officeDocument/2006/relationships/diagramColors" Target="../diagrams/colors64.xml"/><Relationship Id="rId4" Type="http://schemas.openxmlformats.org/officeDocument/2006/relationships/hyperlink" Target="https://create.kahoot.it/details/10ac5c09-3ba3-4a60-8cc3-69647f981c1d" TargetMode="External"/><Relationship Id="rId9" Type="http://schemas.openxmlformats.org/officeDocument/2006/relationships/diagramQuickStyle" Target="../diagrams/quickStyle64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5.xml"/><Relationship Id="rId3" Type="http://schemas.openxmlformats.org/officeDocument/2006/relationships/slideLayout" Target="../slideLayouts/slideLayout7.xml"/><Relationship Id="rId7" Type="http://schemas.openxmlformats.org/officeDocument/2006/relationships/diagramData" Target="../diagrams/data6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59.jpeg"/><Relationship Id="rId11" Type="http://schemas.microsoft.com/office/2007/relationships/diagramDrawing" Target="../diagrams/drawing65.xml"/><Relationship Id="rId5" Type="http://schemas.openxmlformats.org/officeDocument/2006/relationships/image" Target="../media/image33.png"/><Relationship Id="rId10" Type="http://schemas.openxmlformats.org/officeDocument/2006/relationships/diagramColors" Target="../diagrams/colors65.xml"/><Relationship Id="rId4" Type="http://schemas.openxmlformats.org/officeDocument/2006/relationships/notesSlide" Target="../notesSlides/notesSlide13.xml"/><Relationship Id="rId9" Type="http://schemas.openxmlformats.org/officeDocument/2006/relationships/diagramQuickStyle" Target="../diagrams/quickStyle65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6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6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66.xml"/><Relationship Id="rId5" Type="http://schemas.openxmlformats.org/officeDocument/2006/relationships/image" Target="../media/image19.png"/><Relationship Id="rId10" Type="http://schemas.microsoft.com/office/2007/relationships/diagramDrawing" Target="../diagrams/drawing66.xml"/><Relationship Id="rId4" Type="http://schemas.openxmlformats.org/officeDocument/2006/relationships/image" Target="../media/image12.gif"/><Relationship Id="rId9" Type="http://schemas.openxmlformats.org/officeDocument/2006/relationships/diagramColors" Target="../diagrams/colors66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7.xml"/><Relationship Id="rId7" Type="http://schemas.microsoft.com/office/2007/relationships/diagramDrawing" Target="../diagrams/drawing67.xml"/><Relationship Id="rId2" Type="http://schemas.openxmlformats.org/officeDocument/2006/relationships/image" Target="../media/image67.gi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7.xml"/><Relationship Id="rId5" Type="http://schemas.openxmlformats.org/officeDocument/2006/relationships/diagramQuickStyle" Target="../diagrams/quickStyle67.xml"/><Relationship Id="rId4" Type="http://schemas.openxmlformats.org/officeDocument/2006/relationships/diagramLayout" Target="../diagrams/layout67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8.xml"/><Relationship Id="rId3" Type="http://schemas.openxmlformats.org/officeDocument/2006/relationships/image" Target="../media/image68.png"/><Relationship Id="rId7" Type="http://schemas.openxmlformats.org/officeDocument/2006/relationships/diagramLayout" Target="../diagrams/layout68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68.xml"/><Relationship Id="rId5" Type="http://schemas.openxmlformats.org/officeDocument/2006/relationships/image" Target="../media/image70.png"/><Relationship Id="rId10" Type="http://schemas.microsoft.com/office/2007/relationships/diagramDrawing" Target="../diagrams/drawing68.xml"/><Relationship Id="rId4" Type="http://schemas.openxmlformats.org/officeDocument/2006/relationships/image" Target="../media/image69.gif"/><Relationship Id="rId9" Type="http://schemas.openxmlformats.org/officeDocument/2006/relationships/diagramColors" Target="../diagrams/colors68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9.xml"/><Relationship Id="rId3" Type="http://schemas.openxmlformats.org/officeDocument/2006/relationships/image" Target="../media/image71.png"/><Relationship Id="rId7" Type="http://schemas.openxmlformats.org/officeDocument/2006/relationships/diagramData" Target="../diagrams/data69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11" Type="http://schemas.microsoft.com/office/2007/relationships/diagramDrawing" Target="../diagrams/drawing69.xml"/><Relationship Id="rId5" Type="http://schemas.openxmlformats.org/officeDocument/2006/relationships/image" Target="../media/image73.png"/><Relationship Id="rId10" Type="http://schemas.openxmlformats.org/officeDocument/2006/relationships/diagramColors" Target="../diagrams/colors69.xml"/><Relationship Id="rId4" Type="http://schemas.openxmlformats.org/officeDocument/2006/relationships/image" Target="../media/image72.png"/><Relationship Id="rId9" Type="http://schemas.openxmlformats.org/officeDocument/2006/relationships/diagramQuickStyle" Target="../diagrams/quickStyle69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0.xml"/><Relationship Id="rId7" Type="http://schemas.microsoft.com/office/2007/relationships/diagramDrawing" Target="../diagrams/drawing70.xml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0.xml"/><Relationship Id="rId5" Type="http://schemas.openxmlformats.org/officeDocument/2006/relationships/diagramQuickStyle" Target="../diagrams/quickStyle70.xml"/><Relationship Id="rId4" Type="http://schemas.openxmlformats.org/officeDocument/2006/relationships/diagramLayout" Target="../diagrams/layout70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1.xml"/><Relationship Id="rId7" Type="http://schemas.microsoft.com/office/2007/relationships/diagramDrawing" Target="../diagrams/drawing7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1.xml"/><Relationship Id="rId5" Type="http://schemas.openxmlformats.org/officeDocument/2006/relationships/diagramQuickStyle" Target="../diagrams/quickStyle71.xml"/><Relationship Id="rId4" Type="http://schemas.openxmlformats.org/officeDocument/2006/relationships/diagramLayout" Target="../diagrams/layout7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9.sv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0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0.xml"/><Relationship Id="rId5" Type="http://schemas.openxmlformats.org/officeDocument/2006/relationships/image" Target="../media/image19.png"/><Relationship Id="rId10" Type="http://schemas.microsoft.com/office/2007/relationships/diagramDrawing" Target="../diagrams/drawing10.xml"/><Relationship Id="rId4" Type="http://schemas.openxmlformats.org/officeDocument/2006/relationships/image" Target="../media/image12.gif"/><Relationship Id="rId9" Type="http://schemas.openxmlformats.org/officeDocument/2006/relationships/diagramColors" Target="../diagrams/colors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Rectangle 107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63DCA98-9F09-65A5-57F2-52CD652460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B46476E-E47D-19BB-0C34-C2496D8BC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Classe découverte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F38D99F-2F99-5AA2-AA56-1FCD87FD9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Unité 7 – Leçon 14</a:t>
            </a:r>
          </a:p>
        </p:txBody>
      </p:sp>
    </p:spTree>
    <p:extLst>
      <p:ext uri="{BB962C8B-B14F-4D97-AF65-F5344CB8AC3E}">
        <p14:creationId xmlns:p14="http://schemas.microsoft.com/office/powerpoint/2010/main" val="16600269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F74859-088C-00E6-F465-C498712BF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5457119" cy="136861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 defTabSz="914400"/>
            <a:r>
              <a:rPr lang="en-US" sz="5600" dirty="0"/>
              <a:t>II. </a:t>
            </a:r>
            <a:r>
              <a:rPr lang="en-US" sz="5600" dirty="0" err="1"/>
              <a:t>Compréhension</a:t>
            </a:r>
            <a:r>
              <a:rPr lang="en-US" sz="5600" dirty="0"/>
              <a:t> de </a:t>
            </a:r>
            <a:r>
              <a:rPr lang="en-US" sz="5600" dirty="0" err="1"/>
              <a:t>texte</a:t>
            </a:r>
            <a:endParaRPr lang="en-US" sz="56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DE14EB1-CEAD-A705-D092-1FEF40077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EFA954-0197-2A1B-D147-6DF8400596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18" y="2131982"/>
            <a:ext cx="5938881" cy="42243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0A53F4-CAF3-32AC-907B-752DC54D0E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9656" y="690542"/>
            <a:ext cx="3572752" cy="27912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58B7532-E5C8-0C8A-B508-A4F37E348C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9656" y="3601781"/>
            <a:ext cx="3571901" cy="180500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35981BD-1D4F-E5AB-8A3B-D12EE81B85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9656" y="5526809"/>
            <a:ext cx="3543326" cy="1109671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9494E9B5-FF64-226B-7ACF-C4FF71BF67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65759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857908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1214A32-F625-BF2D-41A2-8780CE8BDB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137522"/>
              </p:ext>
            </p:extLst>
          </p:nvPr>
        </p:nvGraphicFramePr>
        <p:xfrm>
          <a:off x="838200" y="1825625"/>
          <a:ext cx="10515600" cy="4290645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778876">
                  <a:extLst>
                    <a:ext uri="{9D8B030D-6E8A-4147-A177-3AD203B41FA5}">
                      <a16:colId xmlns:a16="http://schemas.microsoft.com/office/drawing/2014/main" val="3811820242"/>
                    </a:ext>
                  </a:extLst>
                </a:gridCol>
                <a:gridCol w="1929699">
                  <a:extLst>
                    <a:ext uri="{9D8B030D-6E8A-4147-A177-3AD203B41FA5}">
                      <a16:colId xmlns:a16="http://schemas.microsoft.com/office/drawing/2014/main" val="3350177426"/>
                    </a:ext>
                  </a:extLst>
                </a:gridCol>
                <a:gridCol w="1519796">
                  <a:extLst>
                    <a:ext uri="{9D8B030D-6E8A-4147-A177-3AD203B41FA5}">
                      <a16:colId xmlns:a16="http://schemas.microsoft.com/office/drawing/2014/main" val="3527186209"/>
                    </a:ext>
                  </a:extLst>
                </a:gridCol>
                <a:gridCol w="1948618">
                  <a:extLst>
                    <a:ext uri="{9D8B030D-6E8A-4147-A177-3AD203B41FA5}">
                      <a16:colId xmlns:a16="http://schemas.microsoft.com/office/drawing/2014/main" val="3710488577"/>
                    </a:ext>
                  </a:extLst>
                </a:gridCol>
                <a:gridCol w="3338611">
                  <a:extLst>
                    <a:ext uri="{9D8B030D-6E8A-4147-A177-3AD203B41FA5}">
                      <a16:colId xmlns:a16="http://schemas.microsoft.com/office/drawing/2014/main" val="3276232325"/>
                    </a:ext>
                  </a:extLst>
                </a:gridCol>
              </a:tblGrid>
              <a:tr h="806452">
                <a:tc>
                  <a:txBody>
                    <a:bodyPr/>
                    <a:lstStyle/>
                    <a:p>
                      <a:pPr algn="ctr"/>
                      <a:r>
                        <a:rPr lang="fr-FR" sz="22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Les moyens de transport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2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Les activités quotidiennes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Les repas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Situer dans le temps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Remplacer un nom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2376566"/>
                  </a:ext>
                </a:extLst>
              </a:tr>
              <a:tr h="973411">
                <a:tc>
                  <a:txBody>
                    <a:bodyPr/>
                    <a:lstStyle/>
                    <a:p>
                      <a:r>
                        <a:rPr lang="fr-FR" sz="2000" dirty="0"/>
                        <a:t>En car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On se lève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Le petit-déjeuner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Pendant cet atelier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On le prend tous ensemble dans la grande yourte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00274093"/>
                  </a:ext>
                </a:extLst>
              </a:tr>
              <a:tr h="973411">
                <a:tc>
                  <a:txBody>
                    <a:bodyPr/>
                    <a:lstStyle/>
                    <a:p>
                      <a:r>
                        <a:rPr lang="fr-FR" sz="2000" dirty="0"/>
                        <a:t>À pied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On se lave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Le déjeuner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Avant le repas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On la prend dans la salle de bains commune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06315913"/>
                  </a:ext>
                </a:extLst>
              </a:tr>
              <a:tr h="973411">
                <a:tc>
                  <a:txBody>
                    <a:bodyPr/>
                    <a:lstStyle/>
                    <a:p>
                      <a:r>
                        <a:rPr lang="fr-FR" sz="2000" dirty="0"/>
                        <a:t>À vélo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Tout le monde se couche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Le goûter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Après le goûter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Des animateurs expliquent comment on les fabrique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06844"/>
                  </a:ext>
                </a:extLst>
              </a:tr>
              <a:tr h="563960"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Le dîner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25181451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C03942-5B8E-D332-7FD9-E59E1ABFA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11</a:t>
            </a:fld>
            <a:endParaRPr lang="en-US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B7E34344-B23C-C988-648D-3B483344498A}"/>
              </a:ext>
            </a:extLst>
          </p:cNvPr>
          <p:cNvSpPr txBox="1">
            <a:spLocks/>
          </p:cNvSpPr>
          <p:nvPr/>
        </p:nvSpPr>
        <p:spPr>
          <a:xfrm>
            <a:off x="838200" y="634099"/>
            <a:ext cx="10515600" cy="7760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600"/>
              <a:t>Compréhension détaillée</a:t>
            </a:r>
            <a:endParaRPr lang="fr-FR" sz="36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14932D-9A18-4590-F725-C19CFC779D91}"/>
              </a:ext>
            </a:extLst>
          </p:cNvPr>
          <p:cNvSpPr/>
          <p:nvPr/>
        </p:nvSpPr>
        <p:spPr>
          <a:xfrm>
            <a:off x="887242" y="2654913"/>
            <a:ext cx="1691997" cy="9327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640D07-C56C-A3F8-CDAE-60E310DB51B3}"/>
              </a:ext>
            </a:extLst>
          </p:cNvPr>
          <p:cNvSpPr/>
          <p:nvPr/>
        </p:nvSpPr>
        <p:spPr>
          <a:xfrm>
            <a:off x="887241" y="3627121"/>
            <a:ext cx="1691997" cy="9327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15AAFFB-8C1F-6D76-AD82-466B0574F051}"/>
              </a:ext>
            </a:extLst>
          </p:cNvPr>
          <p:cNvSpPr/>
          <p:nvPr/>
        </p:nvSpPr>
        <p:spPr>
          <a:xfrm>
            <a:off x="887241" y="4599329"/>
            <a:ext cx="1691997" cy="9327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6EE178-EA09-96F9-B1AF-4245F62DC2FF}"/>
              </a:ext>
            </a:extLst>
          </p:cNvPr>
          <p:cNvSpPr/>
          <p:nvPr/>
        </p:nvSpPr>
        <p:spPr>
          <a:xfrm>
            <a:off x="2651410" y="2654913"/>
            <a:ext cx="1861197" cy="9327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7D9F763-4547-EE49-6622-6C31093A20C9}"/>
              </a:ext>
            </a:extLst>
          </p:cNvPr>
          <p:cNvSpPr/>
          <p:nvPr/>
        </p:nvSpPr>
        <p:spPr>
          <a:xfrm>
            <a:off x="2651409" y="3627121"/>
            <a:ext cx="1861197" cy="9327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99664D-90EE-A607-DB00-B644197CBD5A}"/>
              </a:ext>
            </a:extLst>
          </p:cNvPr>
          <p:cNvSpPr/>
          <p:nvPr/>
        </p:nvSpPr>
        <p:spPr>
          <a:xfrm>
            <a:off x="2651409" y="4599329"/>
            <a:ext cx="1861197" cy="9327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F1622CA-0CEA-9711-434D-E84FB61CEEAB}"/>
              </a:ext>
            </a:extLst>
          </p:cNvPr>
          <p:cNvSpPr/>
          <p:nvPr/>
        </p:nvSpPr>
        <p:spPr>
          <a:xfrm>
            <a:off x="4576019" y="2654913"/>
            <a:ext cx="1459021" cy="9327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2AE1BF9-EAAD-9F0E-A689-4FE69CEB7742}"/>
              </a:ext>
            </a:extLst>
          </p:cNvPr>
          <p:cNvSpPr/>
          <p:nvPr/>
        </p:nvSpPr>
        <p:spPr>
          <a:xfrm>
            <a:off x="4576018" y="3627121"/>
            <a:ext cx="1459021" cy="9327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A2308F2-B0BC-BEB6-06AE-EA81DAD5FDB8}"/>
              </a:ext>
            </a:extLst>
          </p:cNvPr>
          <p:cNvSpPr/>
          <p:nvPr/>
        </p:nvSpPr>
        <p:spPr>
          <a:xfrm>
            <a:off x="4576018" y="4599329"/>
            <a:ext cx="1459021" cy="9327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00B44AA-48C6-0165-BC1A-BEC690D77F48}"/>
              </a:ext>
            </a:extLst>
          </p:cNvPr>
          <p:cNvSpPr/>
          <p:nvPr/>
        </p:nvSpPr>
        <p:spPr>
          <a:xfrm>
            <a:off x="4576018" y="5582534"/>
            <a:ext cx="1459021" cy="5058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F17C187-305A-4423-029D-1F311DF07C67}"/>
              </a:ext>
            </a:extLst>
          </p:cNvPr>
          <p:cNvSpPr/>
          <p:nvPr/>
        </p:nvSpPr>
        <p:spPr>
          <a:xfrm>
            <a:off x="6100473" y="2654913"/>
            <a:ext cx="1889491" cy="9327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3605745-04D2-4720-C0FA-DC47FC369B06}"/>
              </a:ext>
            </a:extLst>
          </p:cNvPr>
          <p:cNvSpPr/>
          <p:nvPr/>
        </p:nvSpPr>
        <p:spPr>
          <a:xfrm>
            <a:off x="6100472" y="3627121"/>
            <a:ext cx="1889491" cy="9327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77083A0-DC17-C7C3-ABCB-B283BC21774B}"/>
              </a:ext>
            </a:extLst>
          </p:cNvPr>
          <p:cNvSpPr/>
          <p:nvPr/>
        </p:nvSpPr>
        <p:spPr>
          <a:xfrm>
            <a:off x="6100472" y="4599329"/>
            <a:ext cx="1889491" cy="9327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017C41E-31F0-6582-C6A4-312D6038B0EF}"/>
              </a:ext>
            </a:extLst>
          </p:cNvPr>
          <p:cNvSpPr/>
          <p:nvPr/>
        </p:nvSpPr>
        <p:spPr>
          <a:xfrm>
            <a:off x="8043809" y="2654913"/>
            <a:ext cx="3260950" cy="9327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D44480B-E69E-DDFB-E98D-1921F715965D}"/>
              </a:ext>
            </a:extLst>
          </p:cNvPr>
          <p:cNvSpPr/>
          <p:nvPr/>
        </p:nvSpPr>
        <p:spPr>
          <a:xfrm>
            <a:off x="8043808" y="3627121"/>
            <a:ext cx="3260950" cy="9327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F4898A5-EFA9-4075-3EB8-522B62A4A6AC}"/>
              </a:ext>
            </a:extLst>
          </p:cNvPr>
          <p:cNvSpPr/>
          <p:nvPr/>
        </p:nvSpPr>
        <p:spPr>
          <a:xfrm>
            <a:off x="8043808" y="4599329"/>
            <a:ext cx="3260950" cy="9327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762F694-610E-8B70-796E-124BCA29BA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64357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9495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1214A32-F625-BF2D-41A2-8780CE8BDB6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290645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778876">
                  <a:extLst>
                    <a:ext uri="{9D8B030D-6E8A-4147-A177-3AD203B41FA5}">
                      <a16:colId xmlns:a16="http://schemas.microsoft.com/office/drawing/2014/main" val="3811820242"/>
                    </a:ext>
                  </a:extLst>
                </a:gridCol>
                <a:gridCol w="1929699">
                  <a:extLst>
                    <a:ext uri="{9D8B030D-6E8A-4147-A177-3AD203B41FA5}">
                      <a16:colId xmlns:a16="http://schemas.microsoft.com/office/drawing/2014/main" val="3350177426"/>
                    </a:ext>
                  </a:extLst>
                </a:gridCol>
                <a:gridCol w="1519796">
                  <a:extLst>
                    <a:ext uri="{9D8B030D-6E8A-4147-A177-3AD203B41FA5}">
                      <a16:colId xmlns:a16="http://schemas.microsoft.com/office/drawing/2014/main" val="3527186209"/>
                    </a:ext>
                  </a:extLst>
                </a:gridCol>
                <a:gridCol w="1948618">
                  <a:extLst>
                    <a:ext uri="{9D8B030D-6E8A-4147-A177-3AD203B41FA5}">
                      <a16:colId xmlns:a16="http://schemas.microsoft.com/office/drawing/2014/main" val="3710488577"/>
                    </a:ext>
                  </a:extLst>
                </a:gridCol>
                <a:gridCol w="3338611">
                  <a:extLst>
                    <a:ext uri="{9D8B030D-6E8A-4147-A177-3AD203B41FA5}">
                      <a16:colId xmlns:a16="http://schemas.microsoft.com/office/drawing/2014/main" val="3276232325"/>
                    </a:ext>
                  </a:extLst>
                </a:gridCol>
              </a:tblGrid>
              <a:tr h="806452">
                <a:tc>
                  <a:txBody>
                    <a:bodyPr/>
                    <a:lstStyle/>
                    <a:p>
                      <a:pPr algn="ctr"/>
                      <a:r>
                        <a:rPr lang="fr-FR" sz="22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Les moyens de transport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2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Les activités quotidiennes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Les repas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Situer dans le temps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Remplacer un nom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2376566"/>
                  </a:ext>
                </a:extLst>
              </a:tr>
              <a:tr h="973411">
                <a:tc>
                  <a:txBody>
                    <a:bodyPr/>
                    <a:lstStyle/>
                    <a:p>
                      <a:r>
                        <a:rPr lang="fr-FR" sz="2000" dirty="0"/>
                        <a:t>En car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On se lève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Le petit-déjeuner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Pendant cet atelier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On le prend tous ensemble dans la grande yourte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00274093"/>
                  </a:ext>
                </a:extLst>
              </a:tr>
              <a:tr h="973411">
                <a:tc>
                  <a:txBody>
                    <a:bodyPr/>
                    <a:lstStyle/>
                    <a:p>
                      <a:r>
                        <a:rPr lang="fr-FR" sz="2000" dirty="0"/>
                        <a:t>À pied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On se lave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Le déjeuner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Avant le repas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On la prend dans la salle de bains commune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06315913"/>
                  </a:ext>
                </a:extLst>
              </a:tr>
              <a:tr h="973411">
                <a:tc>
                  <a:txBody>
                    <a:bodyPr/>
                    <a:lstStyle/>
                    <a:p>
                      <a:r>
                        <a:rPr lang="fr-FR" sz="2000" dirty="0"/>
                        <a:t>À vélo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Tout le monde se couche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Le goûter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Après le goûter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Des animateurs expliquent comment on les fabrique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06844"/>
                  </a:ext>
                </a:extLst>
              </a:tr>
              <a:tr h="563960"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2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Le dîner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25181451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C03942-5B8E-D332-7FD9-E59E1ABFA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12</a:t>
            </a:fld>
            <a:endParaRPr lang="en-US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B7E34344-B23C-C988-648D-3B483344498A}"/>
              </a:ext>
            </a:extLst>
          </p:cNvPr>
          <p:cNvSpPr txBox="1">
            <a:spLocks/>
          </p:cNvSpPr>
          <p:nvPr/>
        </p:nvSpPr>
        <p:spPr>
          <a:xfrm>
            <a:off x="838200" y="634099"/>
            <a:ext cx="10515600" cy="7760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600"/>
              <a:t>Compréhension détaillée</a:t>
            </a:r>
            <a:endParaRPr lang="fr-FR" sz="3600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F4C086C-8E52-7236-2096-C7C6694F23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64357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55048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13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un logement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4938338"/>
              </p:ext>
            </p:extLst>
          </p:nvPr>
        </p:nvGraphicFramePr>
        <p:xfrm>
          <a:off x="632372" y="3268135"/>
          <a:ext cx="10944000" cy="3224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15ED09F-E4B9-14B4-2AAB-CBDCDCFB85E5}"/>
              </a:ext>
            </a:extLst>
          </p:cNvPr>
          <p:cNvSpPr/>
          <p:nvPr/>
        </p:nvSpPr>
        <p:spPr>
          <a:xfrm>
            <a:off x="4587573" y="4996464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551424B-4FAC-85E0-8910-871AE84B7A37}"/>
              </a:ext>
            </a:extLst>
          </p:cNvPr>
          <p:cNvSpPr txBox="1"/>
          <p:nvPr/>
        </p:nvSpPr>
        <p:spPr>
          <a:xfrm>
            <a:off x="120869" y="6300562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96928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fr-FR"/>
            </a:defPPr>
            <a:lvl1pPr marL="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9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4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9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8A0576F8-4F0C-FD4F-B2E1-A427388F89CF}" type="slidenum">
              <a:rPr lang="en-US" sz="1200"/>
              <a:pPr>
                <a:spcAft>
                  <a:spcPts val="600"/>
                </a:spcAft>
              </a:pPr>
              <a:t>14</a:t>
            </a:fld>
            <a:endParaRPr lang="en-US" sz="12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755651" y="462976"/>
            <a:ext cx="10617200" cy="10772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/>
              <a:t>Passons au point de vocabulaire : </a:t>
            </a:r>
          </a:p>
          <a:p>
            <a:r>
              <a:rPr lang="fr-FR" sz="3200" b="1" dirty="0"/>
              <a:t>à/en + moyen de transport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835475" y="2074233"/>
            <a:ext cx="233423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2800" dirty="0"/>
              <a:t>Regardez l’image.</a:t>
            </a:r>
          </a:p>
          <a:p>
            <a:pPr algn="just"/>
            <a:endParaRPr lang="fr-FR" sz="2800" dirty="0"/>
          </a:p>
          <a:p>
            <a:pPr algn="just"/>
            <a:r>
              <a:rPr lang="fr-FR" sz="2800" dirty="0"/>
              <a:t>Sur la photo, les gens se déplacent </a:t>
            </a:r>
            <a:r>
              <a:rPr lang="fr-FR" sz="2800" dirty="0">
                <a:solidFill>
                  <a:srgbClr val="FF0000"/>
                </a:solidFill>
              </a:rPr>
              <a:t>à</a:t>
            </a:r>
            <a:r>
              <a:rPr lang="fr-FR" sz="2800" dirty="0"/>
              <a:t> pied, </a:t>
            </a:r>
            <a:r>
              <a:rPr lang="fr-FR" sz="2800" dirty="0">
                <a:solidFill>
                  <a:srgbClr val="FF0000"/>
                </a:solidFill>
              </a:rPr>
              <a:t>à</a:t>
            </a:r>
            <a:r>
              <a:rPr lang="fr-FR" sz="2800" dirty="0"/>
              <a:t> vélo, </a:t>
            </a:r>
            <a:r>
              <a:rPr lang="fr-FR" sz="2800" dirty="0">
                <a:solidFill>
                  <a:srgbClr val="FF0000"/>
                </a:solidFill>
              </a:rPr>
              <a:t>à</a:t>
            </a:r>
            <a:r>
              <a:rPr lang="fr-FR" sz="2800" dirty="0"/>
              <a:t> moto, </a:t>
            </a:r>
            <a:r>
              <a:rPr lang="fr-FR" sz="2800" dirty="0">
                <a:solidFill>
                  <a:srgbClr val="FF0000"/>
                </a:solidFill>
              </a:rPr>
              <a:t>en</a:t>
            </a:r>
            <a:r>
              <a:rPr lang="fr-FR" sz="2800" dirty="0"/>
              <a:t> taxi.</a:t>
            </a:r>
          </a:p>
        </p:txBody>
      </p:sp>
      <p:pic>
        <p:nvPicPr>
          <p:cNvPr id="2" name="Picture 6" descr="THE MOST INSANE TRAFFIC EVER IN HANOI, VIETNAM! on Make a GIF">
            <a:extLst>
              <a:ext uri="{FF2B5EF4-FFF2-40B4-BE49-F238E27FC236}">
                <a16:creationId xmlns:a16="http://schemas.microsoft.com/office/drawing/2014/main" id="{1A2600AB-09B1-FB6A-0358-3398527968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4320" y="1637109"/>
            <a:ext cx="7549480" cy="424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DD04340-B482-119D-9333-19714B8EEB09}"/>
              </a:ext>
            </a:extLst>
          </p:cNvPr>
          <p:cNvSpPr/>
          <p:nvPr/>
        </p:nvSpPr>
        <p:spPr>
          <a:xfrm>
            <a:off x="2831487" y="4231463"/>
            <a:ext cx="338223" cy="4792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0B21C9-B36E-4C28-4378-160A76DA4DC0}"/>
              </a:ext>
            </a:extLst>
          </p:cNvPr>
          <p:cNvSpPr/>
          <p:nvPr/>
        </p:nvSpPr>
        <p:spPr>
          <a:xfrm>
            <a:off x="1664370" y="4710734"/>
            <a:ext cx="338223" cy="4792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D98A161-58D6-B22D-4108-CD320A236434}"/>
              </a:ext>
            </a:extLst>
          </p:cNvPr>
          <p:cNvSpPr/>
          <p:nvPr/>
        </p:nvSpPr>
        <p:spPr>
          <a:xfrm>
            <a:off x="2860706" y="4710734"/>
            <a:ext cx="338223" cy="4792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7309812-751A-59DF-81AD-E81D24CED0D9}"/>
              </a:ext>
            </a:extLst>
          </p:cNvPr>
          <p:cNvSpPr/>
          <p:nvPr/>
        </p:nvSpPr>
        <p:spPr>
          <a:xfrm>
            <a:off x="1814573" y="5190005"/>
            <a:ext cx="409250" cy="4792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43D3C6E-0F72-C8F0-E674-6D8F0FFCD7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429615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73384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46682B6-CD24-4D78-2808-694550F107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3396454"/>
              </p:ext>
            </p:extLst>
          </p:nvPr>
        </p:nvGraphicFramePr>
        <p:xfrm>
          <a:off x="838199" y="1825624"/>
          <a:ext cx="2447335" cy="247093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447335">
                  <a:extLst>
                    <a:ext uri="{9D8B030D-6E8A-4147-A177-3AD203B41FA5}">
                      <a16:colId xmlns:a16="http://schemas.microsoft.com/office/drawing/2014/main" val="267790082"/>
                    </a:ext>
                  </a:extLst>
                </a:gridCol>
              </a:tblGrid>
              <a:tr h="559954">
                <a:tc>
                  <a:txBody>
                    <a:bodyPr/>
                    <a:lstStyle/>
                    <a:p>
                      <a:pPr algn="ctr"/>
                      <a:r>
                        <a:rPr lang="fr-FR" sz="28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Les moyens de transport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6157395"/>
                  </a:ext>
                </a:extLst>
              </a:tr>
              <a:tr h="483129">
                <a:tc>
                  <a:txBody>
                    <a:bodyPr/>
                    <a:lstStyle/>
                    <a:p>
                      <a:r>
                        <a:rPr lang="fr-FR" sz="2400" dirty="0"/>
                        <a:t>En car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71471208"/>
                  </a:ext>
                </a:extLst>
              </a:tr>
              <a:tr h="572672">
                <a:tc>
                  <a:txBody>
                    <a:bodyPr/>
                    <a:lstStyle/>
                    <a:p>
                      <a:r>
                        <a:rPr lang="fr-FR" sz="2400" dirty="0"/>
                        <a:t>À pied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2838835"/>
                  </a:ext>
                </a:extLst>
              </a:tr>
              <a:tr h="483129">
                <a:tc>
                  <a:txBody>
                    <a:bodyPr/>
                    <a:lstStyle/>
                    <a:p>
                      <a:r>
                        <a:rPr lang="fr-FR" sz="2400" dirty="0"/>
                        <a:t>À vélo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92751365"/>
                  </a:ext>
                </a:extLst>
              </a:tr>
            </a:tbl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CC660EF0-4FFB-AE18-596C-50ADB2528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III. Vocabulaire :</a:t>
            </a:r>
            <a:r>
              <a:rPr lang="fr-FR" dirty="0"/>
              <a:t> Les moyens de transport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BAC573-AD11-8287-3CEF-80E05AC02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15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F03F7-6C8C-8D36-E7EB-32AF18A35748}"/>
              </a:ext>
            </a:extLst>
          </p:cNvPr>
          <p:cNvSpPr/>
          <p:nvPr/>
        </p:nvSpPr>
        <p:spPr>
          <a:xfrm>
            <a:off x="899735" y="2821922"/>
            <a:ext cx="381777" cy="319095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8ADEB5-3A24-45D0-550E-7E15B6E3BB31}"/>
              </a:ext>
            </a:extLst>
          </p:cNvPr>
          <p:cNvSpPr/>
          <p:nvPr/>
        </p:nvSpPr>
        <p:spPr>
          <a:xfrm>
            <a:off x="873041" y="3281559"/>
            <a:ext cx="279627" cy="42471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5CECF3-BBC8-B70A-8E0D-9D8A90310948}"/>
              </a:ext>
            </a:extLst>
          </p:cNvPr>
          <p:cNvSpPr/>
          <p:nvPr/>
        </p:nvSpPr>
        <p:spPr>
          <a:xfrm>
            <a:off x="883238" y="3851352"/>
            <a:ext cx="269915" cy="42471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15">
            <a:extLst>
              <a:ext uri="{FF2B5EF4-FFF2-40B4-BE49-F238E27FC236}">
                <a16:creationId xmlns:a16="http://schemas.microsoft.com/office/drawing/2014/main" id="{58E339DA-053A-9999-1C2A-C8225DAD6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4172" y="1757955"/>
            <a:ext cx="5784892" cy="448502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AB63698-DE5D-034A-5027-B73735D975AA}"/>
              </a:ext>
            </a:extLst>
          </p:cNvPr>
          <p:cNvSpPr/>
          <p:nvPr/>
        </p:nvSpPr>
        <p:spPr>
          <a:xfrm>
            <a:off x="4960463" y="4042611"/>
            <a:ext cx="2592035" cy="11607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4ECD219-F990-E94A-90A0-607B68EAF634}"/>
              </a:ext>
            </a:extLst>
          </p:cNvPr>
          <p:cNvSpPr/>
          <p:nvPr/>
        </p:nvSpPr>
        <p:spPr>
          <a:xfrm>
            <a:off x="7828095" y="1757954"/>
            <a:ext cx="2592035" cy="21665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3" name="ZoneTexte 17">
            <a:extLst>
              <a:ext uri="{FF2B5EF4-FFF2-40B4-BE49-F238E27FC236}">
                <a16:creationId xmlns:a16="http://schemas.microsoft.com/office/drawing/2014/main" id="{AB13575F-CB5F-8CA2-96FB-095D760CA67E}"/>
              </a:ext>
            </a:extLst>
          </p:cNvPr>
          <p:cNvSpPr txBox="1"/>
          <p:nvPr/>
        </p:nvSpPr>
        <p:spPr>
          <a:xfrm>
            <a:off x="730266" y="4691915"/>
            <a:ext cx="2663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QUESTION : </a:t>
            </a:r>
          </a:p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 est-ce qu’on utilise À ou EN avec les moyens de transport ? </a:t>
            </a:r>
            <a:endParaRPr lang="fr-FR" sz="2400" dirty="0"/>
          </a:p>
        </p:txBody>
      </p:sp>
      <p:graphicFrame>
        <p:nvGraphicFramePr>
          <p:cNvPr id="9" name="Diagramme 2">
            <a:extLst>
              <a:ext uri="{FF2B5EF4-FFF2-40B4-BE49-F238E27FC236}">
                <a16:creationId xmlns:a16="http://schemas.microsoft.com/office/drawing/2014/main" id="{9BBEC01E-E701-E5ED-DB2C-091BF3BF98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691679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1162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animBg="1"/>
      <p:bldP spid="5" grpId="0" animBg="1"/>
      <p:bldP spid="11" grpId="0" animBg="1"/>
      <p:bldP spid="12" grpId="0" animBg="1"/>
      <p:bldP spid="1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6781E2-0BBD-DA94-F050-4AF3C0972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À / en + moyen de transport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5B1E6FB2-B465-E0CF-857D-B59B6D7AC57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76848" y="1566208"/>
          <a:ext cx="10597978" cy="4606489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5297355">
                  <a:extLst>
                    <a:ext uri="{9D8B030D-6E8A-4147-A177-3AD203B41FA5}">
                      <a16:colId xmlns:a16="http://schemas.microsoft.com/office/drawing/2014/main" val="2646414123"/>
                    </a:ext>
                  </a:extLst>
                </a:gridCol>
                <a:gridCol w="5300623">
                  <a:extLst>
                    <a:ext uri="{9D8B030D-6E8A-4147-A177-3AD203B41FA5}">
                      <a16:colId xmlns:a16="http://schemas.microsoft.com/office/drawing/2014/main" val="3722037608"/>
                    </a:ext>
                  </a:extLst>
                </a:gridCol>
              </a:tblGrid>
              <a:tr h="415544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Les moyens de transport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7584493"/>
                  </a:ext>
                </a:extLst>
              </a:tr>
              <a:tr h="14919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5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5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4163566335"/>
                  </a:ext>
                </a:extLst>
              </a:tr>
              <a:tr h="3739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effectLst/>
                        </a:rPr>
                        <a:t> en voiture</a:t>
                      </a: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 à pied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087884230"/>
                  </a:ext>
                </a:extLst>
              </a:tr>
              <a:tr h="3739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effectLst/>
                        </a:rPr>
                        <a:t> en avion</a:t>
                      </a: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 à moto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791854462"/>
                  </a:ext>
                </a:extLst>
              </a:tr>
              <a:tr h="3739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effectLst/>
                        </a:rPr>
                        <a:t> en train</a:t>
                      </a: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 à vélo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89340728"/>
                  </a:ext>
                </a:extLst>
              </a:tr>
              <a:tr h="3739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effectLst/>
                        </a:rPr>
                        <a:t> en métro</a:t>
                      </a: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 à skate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772933957"/>
                  </a:ext>
                </a:extLst>
              </a:tr>
              <a:tr h="3739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effectLst/>
                        </a:rPr>
                        <a:t> en bus</a:t>
                      </a: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 à cheval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24533878"/>
                  </a:ext>
                </a:extLst>
              </a:tr>
              <a:tr h="8237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On utilise « </a:t>
                      </a:r>
                      <a:r>
                        <a:rPr lang="fr-FR" sz="2400" b="1" dirty="0">
                          <a:solidFill>
                            <a:srgbClr val="FF0000"/>
                          </a:solidFill>
                          <a:effectLst/>
                        </a:rPr>
                        <a:t>en</a:t>
                      </a: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 » quand on est </a:t>
                      </a:r>
                      <a:r>
                        <a:rPr lang="fr-FR" sz="2400" b="1" dirty="0">
                          <a:solidFill>
                            <a:srgbClr val="FF0000"/>
                          </a:solidFill>
                          <a:effectLst/>
                        </a:rPr>
                        <a:t>DANS</a:t>
                      </a: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 le moyen de transport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On utilise « </a:t>
                      </a:r>
                      <a:r>
                        <a:rPr lang="fr-FR" sz="2400" b="1" dirty="0">
                          <a:solidFill>
                            <a:srgbClr val="00B0F0"/>
                          </a:solidFill>
                          <a:effectLst/>
                        </a:rPr>
                        <a:t>à</a:t>
                      </a: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 » quand on est </a:t>
                      </a:r>
                      <a:r>
                        <a:rPr lang="fr-FR" sz="2400" b="1" dirty="0">
                          <a:solidFill>
                            <a:srgbClr val="00B0F0"/>
                          </a:solidFill>
                          <a:effectLst/>
                        </a:rPr>
                        <a:t>SUR</a:t>
                      </a: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 le moyen de transport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95824734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A4A6D26-B632-0168-4931-3934343CD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16</a:t>
            </a:fld>
            <a:endParaRPr lang="en-US"/>
          </a:p>
        </p:txBody>
      </p:sp>
      <p:pic>
        <p:nvPicPr>
          <p:cNvPr id="10242" name="Picture 17" descr="https://aprendelenguadesignos.com/wp-content/uploads/2010/10/dentro.jpg">
            <a:extLst>
              <a:ext uri="{FF2B5EF4-FFF2-40B4-BE49-F238E27FC236}">
                <a16:creationId xmlns:a16="http://schemas.microsoft.com/office/drawing/2014/main" id="{B3C6AA16-35CB-5096-FDB5-01964D391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847" y="2007277"/>
            <a:ext cx="885427" cy="1350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1" name="Picture 18" descr="Lengua de Signos Española » sobre">
            <a:extLst>
              <a:ext uri="{FF2B5EF4-FFF2-40B4-BE49-F238E27FC236}">
                <a16:creationId xmlns:a16="http://schemas.microsoft.com/office/drawing/2014/main" id="{56B89CF1-8E1C-DF40-381C-4335704E6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5533" y="2036489"/>
            <a:ext cx="1361680" cy="129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8A8E20E-12B5-3BF0-8197-7355051CED57}"/>
              </a:ext>
            </a:extLst>
          </p:cNvPr>
          <p:cNvSpPr/>
          <p:nvPr/>
        </p:nvSpPr>
        <p:spPr>
          <a:xfrm>
            <a:off x="937208" y="5416823"/>
            <a:ext cx="5158792" cy="65980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664E01-DDBB-DD2B-B713-E0484A2723E8}"/>
              </a:ext>
            </a:extLst>
          </p:cNvPr>
          <p:cNvSpPr/>
          <p:nvPr/>
        </p:nvSpPr>
        <p:spPr>
          <a:xfrm>
            <a:off x="6241576" y="5416823"/>
            <a:ext cx="5178264" cy="65980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8" name="Picture 2" descr="Cat Kitty Sticker by 궁디팡팡 캣페스타">
            <a:extLst>
              <a:ext uri="{FF2B5EF4-FFF2-40B4-BE49-F238E27FC236}">
                <a16:creationId xmlns:a16="http://schemas.microsoft.com/office/drawing/2014/main" id="{26DEEE48-4172-F388-D322-35DF728327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5107" y="363309"/>
            <a:ext cx="1829336" cy="1829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92E649B-0311-BD55-4338-133CA879313C}"/>
              </a:ext>
            </a:extLst>
          </p:cNvPr>
          <p:cNvSpPr/>
          <p:nvPr/>
        </p:nvSpPr>
        <p:spPr>
          <a:xfrm>
            <a:off x="953795" y="3445588"/>
            <a:ext cx="439576" cy="186279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14F204-443A-2672-04C8-581A1E84569F}"/>
              </a:ext>
            </a:extLst>
          </p:cNvPr>
          <p:cNvSpPr/>
          <p:nvPr/>
        </p:nvSpPr>
        <p:spPr>
          <a:xfrm>
            <a:off x="6274691" y="3464458"/>
            <a:ext cx="272941" cy="1862793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55E58B75-7903-4C6A-C42A-062822DF1D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691679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221019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DC866E-9E31-82A3-C31D-59CEB0F6D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/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Complète les exercices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32D2BD5-9DE0-8DAC-99F5-5774C10712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0287" y="171029"/>
            <a:ext cx="4610029" cy="651594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7F4831-AB24-4311-0215-3BDAA6F34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19" y="6455664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17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020B3FC-FFAF-5567-60D0-DE547B0AB1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691679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047595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6781E2-0BBD-DA94-F050-4AF3C0972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À / en + moyen de transport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5B1E6FB2-B465-E0CF-857D-B59B6D7AC57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76848" y="1566208"/>
          <a:ext cx="10597978" cy="4606489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5297355">
                  <a:extLst>
                    <a:ext uri="{9D8B030D-6E8A-4147-A177-3AD203B41FA5}">
                      <a16:colId xmlns:a16="http://schemas.microsoft.com/office/drawing/2014/main" val="2646414123"/>
                    </a:ext>
                  </a:extLst>
                </a:gridCol>
                <a:gridCol w="5300623">
                  <a:extLst>
                    <a:ext uri="{9D8B030D-6E8A-4147-A177-3AD203B41FA5}">
                      <a16:colId xmlns:a16="http://schemas.microsoft.com/office/drawing/2014/main" val="3722037608"/>
                    </a:ext>
                  </a:extLst>
                </a:gridCol>
              </a:tblGrid>
              <a:tr h="415544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Les moyens de transport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7584493"/>
                  </a:ext>
                </a:extLst>
              </a:tr>
              <a:tr h="14919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5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5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4163566335"/>
                  </a:ext>
                </a:extLst>
              </a:tr>
              <a:tr h="3739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effectLst/>
                        </a:rPr>
                        <a:t> en voiture</a:t>
                      </a: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 à pied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087884230"/>
                  </a:ext>
                </a:extLst>
              </a:tr>
              <a:tr h="3739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effectLst/>
                        </a:rPr>
                        <a:t> en avion</a:t>
                      </a: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 à moto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791854462"/>
                  </a:ext>
                </a:extLst>
              </a:tr>
              <a:tr h="3739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effectLst/>
                        </a:rPr>
                        <a:t> en train</a:t>
                      </a: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 à vélo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89340728"/>
                  </a:ext>
                </a:extLst>
              </a:tr>
              <a:tr h="3739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effectLst/>
                        </a:rPr>
                        <a:t> en métro</a:t>
                      </a: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 à skate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772933957"/>
                  </a:ext>
                </a:extLst>
              </a:tr>
              <a:tr h="3739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chemeClr val="tx1"/>
                          </a:solidFill>
                          <a:effectLst/>
                        </a:rPr>
                        <a:t> en bus</a:t>
                      </a: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 à cheval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24533878"/>
                  </a:ext>
                </a:extLst>
              </a:tr>
              <a:tr h="8237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On utilise « </a:t>
                      </a:r>
                      <a:r>
                        <a:rPr lang="fr-FR" sz="2400" b="1" dirty="0">
                          <a:solidFill>
                            <a:srgbClr val="FF0000"/>
                          </a:solidFill>
                          <a:effectLst/>
                        </a:rPr>
                        <a:t>en</a:t>
                      </a: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 » quand on est </a:t>
                      </a:r>
                      <a:r>
                        <a:rPr lang="fr-FR" sz="2400" b="1" dirty="0">
                          <a:solidFill>
                            <a:srgbClr val="FF0000"/>
                          </a:solidFill>
                          <a:effectLst/>
                        </a:rPr>
                        <a:t>DANS</a:t>
                      </a: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 le moyen de transport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On utilise « </a:t>
                      </a:r>
                      <a:r>
                        <a:rPr lang="fr-FR" sz="2400" b="1" dirty="0">
                          <a:solidFill>
                            <a:srgbClr val="00B0F0"/>
                          </a:solidFill>
                          <a:effectLst/>
                        </a:rPr>
                        <a:t>à</a:t>
                      </a: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 » quand on est </a:t>
                      </a:r>
                      <a:r>
                        <a:rPr lang="fr-FR" sz="2400" b="1" dirty="0">
                          <a:solidFill>
                            <a:srgbClr val="00B0F0"/>
                          </a:solidFill>
                          <a:effectLst/>
                        </a:rPr>
                        <a:t>SUR</a:t>
                      </a: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 le moyen de transport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95824734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A4A6D26-B632-0168-4931-3934343CD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18</a:t>
            </a:fld>
            <a:endParaRPr lang="en-US"/>
          </a:p>
        </p:txBody>
      </p:sp>
      <p:pic>
        <p:nvPicPr>
          <p:cNvPr id="10242" name="Picture 17" descr="https://aprendelenguadesignos.com/wp-content/uploads/2010/10/dentro.jpg">
            <a:extLst>
              <a:ext uri="{FF2B5EF4-FFF2-40B4-BE49-F238E27FC236}">
                <a16:creationId xmlns:a16="http://schemas.microsoft.com/office/drawing/2014/main" id="{B3C6AA16-35CB-5096-FDB5-01964D391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847" y="2007277"/>
            <a:ext cx="885427" cy="1350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1" name="Picture 18" descr="Lengua de Signos Española » sobre">
            <a:extLst>
              <a:ext uri="{FF2B5EF4-FFF2-40B4-BE49-F238E27FC236}">
                <a16:creationId xmlns:a16="http://schemas.microsoft.com/office/drawing/2014/main" id="{56B89CF1-8E1C-DF40-381C-4335704E6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5533" y="2036489"/>
            <a:ext cx="1361680" cy="129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8A8E20E-12B5-3BF0-8197-7355051CED57}"/>
              </a:ext>
            </a:extLst>
          </p:cNvPr>
          <p:cNvSpPr/>
          <p:nvPr/>
        </p:nvSpPr>
        <p:spPr>
          <a:xfrm>
            <a:off x="937208" y="5416823"/>
            <a:ext cx="5158792" cy="65980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664E01-DDBB-DD2B-B713-E0484A2723E8}"/>
              </a:ext>
            </a:extLst>
          </p:cNvPr>
          <p:cNvSpPr/>
          <p:nvPr/>
        </p:nvSpPr>
        <p:spPr>
          <a:xfrm>
            <a:off x="6241576" y="5416823"/>
            <a:ext cx="5178264" cy="65980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8" name="Picture 2" descr="Cat Kitty Sticker by 궁디팡팡 캣페스타">
            <a:extLst>
              <a:ext uri="{FF2B5EF4-FFF2-40B4-BE49-F238E27FC236}">
                <a16:creationId xmlns:a16="http://schemas.microsoft.com/office/drawing/2014/main" id="{26DEEE48-4172-F388-D322-35DF728327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5107" y="363309"/>
            <a:ext cx="1829336" cy="1829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Diagramme 2">
            <a:extLst>
              <a:ext uri="{FF2B5EF4-FFF2-40B4-BE49-F238E27FC236}">
                <a16:creationId xmlns:a16="http://schemas.microsoft.com/office/drawing/2014/main" id="{4D40166E-711D-BEC0-14AC-FC4657AB80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691679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732174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2881EB7-37EC-3B2A-CBD0-419CF620D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sz="5400" dirty="0"/>
              <a:t>Pratique ton français ! 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15DE8B-2C59-C21F-109D-73FC6D98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2C1305-E5FD-220D-627D-F9516E1AE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6743" y="4878712"/>
            <a:ext cx="4186291" cy="139013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263CFD2-FD04-542F-8AE7-098E6A105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036" y="2007761"/>
            <a:ext cx="10473760" cy="198560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C8C0286-6B67-B43A-8121-3309FA26DB1A}"/>
              </a:ext>
            </a:extLst>
          </p:cNvPr>
          <p:cNvSpPr txBox="1"/>
          <p:nvPr/>
        </p:nvSpPr>
        <p:spPr>
          <a:xfrm>
            <a:off x="1016000" y="5011004"/>
            <a:ext cx="4361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Demande à ton partenaire quels moyens de transport il/elle utilise !</a:t>
            </a:r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6BFADA5C-7ECF-BFE8-D273-5F11F55893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691679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24700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6"/>
            <a:ext cx="5471312" cy="5471313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In U7L1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Describe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our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ideal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house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794C40-195E-F47A-4FDE-004D8169A0A2}"/>
              </a:ext>
            </a:extLst>
          </p:cNvPr>
          <p:cNvSpPr txBox="1"/>
          <p:nvPr/>
        </p:nvSpPr>
        <p:spPr>
          <a:xfrm>
            <a:off x="643233" y="2812505"/>
            <a:ext cx="6104408" cy="39376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50000"/>
              </a:lnSpc>
              <a:spcAft>
                <a:spcPts val="1067"/>
              </a:spcAft>
              <a:buNone/>
            </a:pPr>
            <a:r>
              <a:rPr lang="fr-FR" sz="18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transports : </a:t>
            </a:r>
            <a:r>
              <a:rPr lang="fr-FR" sz="18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lang="fr-FR" sz="18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ou </a:t>
            </a:r>
            <a:r>
              <a:rPr lang="fr-FR" sz="18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</a:t>
            </a:r>
          </a:p>
          <a:p>
            <a:pPr marL="0" indent="0" algn="just">
              <a:lnSpc>
                <a:spcPct val="150000"/>
              </a:lnSpc>
              <a:spcAft>
                <a:spcPts val="1067"/>
              </a:spcAft>
              <a:buNone/>
            </a:pPr>
            <a:r>
              <a:rPr lang="fr-FR" sz="18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https://play.kahoot.it/v2/?quizId=476063ff-4058-495a-b0aa-402fa94cee3f</a:t>
            </a:r>
            <a:endParaRPr lang="fr-FR" sz="1800" u="sng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1067"/>
              </a:spcAft>
              <a:buNone/>
            </a:pPr>
            <a: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https://create.kahoot.it/details/a9e268f3-e2ec-4423-bd40-e7b7b729854c</a:t>
            </a:r>
            <a:endParaRPr lang="fr-F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1067"/>
              </a:spcAft>
              <a:buNone/>
            </a:pPr>
            <a:r>
              <a:rPr lang="fr-FR" sz="1800" u="sng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https://create.kahoot.it/details/b95d38c7-e898-4ea0-8c46-fb7ea12f5e47</a:t>
            </a:r>
            <a:endParaRPr lang="fr-FR" sz="1800" u="sng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1067"/>
              </a:spcAft>
              <a:buNone/>
            </a:pPr>
            <a:endParaRPr lang="fr-F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F729AE13-DB58-49C3-F4E5-98797370FA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691679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9693057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fr-FR"/>
            </a:defPPr>
            <a:lvl1pPr marL="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9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4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9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8A0576F8-4F0C-FD4F-B2E1-A427388F89CF}" type="slidenum">
              <a:rPr lang="en-US" sz="1200"/>
              <a:pPr>
                <a:spcAft>
                  <a:spcPts val="600"/>
                </a:spcAft>
              </a:pPr>
              <a:t>21</a:t>
            </a:fld>
            <a:endParaRPr lang="en-US" sz="12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755651" y="462976"/>
            <a:ext cx="10617200" cy="10772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/>
              <a:t>Revenons au point de vocabulaire : </a:t>
            </a:r>
          </a:p>
          <a:p>
            <a:r>
              <a:rPr lang="fr-FR" sz="3200" b="1" dirty="0"/>
              <a:t>à/en + moyen de transport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835475" y="2074233"/>
            <a:ext cx="233423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2800" dirty="0"/>
              <a:t>Regardez l’image.</a:t>
            </a:r>
          </a:p>
          <a:p>
            <a:pPr algn="just"/>
            <a:endParaRPr lang="fr-FR" sz="2800" dirty="0"/>
          </a:p>
          <a:p>
            <a:pPr algn="just"/>
            <a:r>
              <a:rPr lang="fr-FR" sz="2800" dirty="0"/>
              <a:t>Sur la photo, les gens se déplacent </a:t>
            </a:r>
            <a:r>
              <a:rPr lang="fr-FR" sz="2800" dirty="0">
                <a:solidFill>
                  <a:srgbClr val="FF0000"/>
                </a:solidFill>
              </a:rPr>
              <a:t>à</a:t>
            </a:r>
            <a:r>
              <a:rPr lang="fr-FR" sz="2800" dirty="0"/>
              <a:t> pied, </a:t>
            </a:r>
            <a:r>
              <a:rPr lang="fr-FR" sz="2800" dirty="0">
                <a:solidFill>
                  <a:srgbClr val="FF0000"/>
                </a:solidFill>
              </a:rPr>
              <a:t>à</a:t>
            </a:r>
            <a:r>
              <a:rPr lang="fr-FR" sz="2800" dirty="0"/>
              <a:t> vélo, </a:t>
            </a:r>
            <a:r>
              <a:rPr lang="fr-FR" sz="2800" dirty="0">
                <a:solidFill>
                  <a:srgbClr val="FF0000"/>
                </a:solidFill>
              </a:rPr>
              <a:t>à</a:t>
            </a:r>
            <a:r>
              <a:rPr lang="fr-FR" sz="2800" dirty="0"/>
              <a:t> moto, </a:t>
            </a:r>
            <a:r>
              <a:rPr lang="fr-FR" sz="2800" dirty="0">
                <a:solidFill>
                  <a:srgbClr val="FF0000"/>
                </a:solidFill>
              </a:rPr>
              <a:t>en</a:t>
            </a:r>
            <a:r>
              <a:rPr lang="fr-FR" sz="2800" dirty="0"/>
              <a:t> taxi.</a:t>
            </a:r>
          </a:p>
        </p:txBody>
      </p:sp>
      <p:pic>
        <p:nvPicPr>
          <p:cNvPr id="2" name="Picture 6" descr="THE MOST INSANE TRAFFIC EVER IN HANOI, VIETNAM! on Make a GIF">
            <a:extLst>
              <a:ext uri="{FF2B5EF4-FFF2-40B4-BE49-F238E27FC236}">
                <a16:creationId xmlns:a16="http://schemas.microsoft.com/office/drawing/2014/main" id="{1A2600AB-09B1-FB6A-0358-3398527968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4320" y="1637109"/>
            <a:ext cx="7549480" cy="424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DD04340-B482-119D-9333-19714B8EEB09}"/>
              </a:ext>
            </a:extLst>
          </p:cNvPr>
          <p:cNvSpPr/>
          <p:nvPr/>
        </p:nvSpPr>
        <p:spPr>
          <a:xfrm>
            <a:off x="2831487" y="4231463"/>
            <a:ext cx="338223" cy="4792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0B21C9-B36E-4C28-4378-160A76DA4DC0}"/>
              </a:ext>
            </a:extLst>
          </p:cNvPr>
          <p:cNvSpPr/>
          <p:nvPr/>
        </p:nvSpPr>
        <p:spPr>
          <a:xfrm>
            <a:off x="1664370" y="4710734"/>
            <a:ext cx="338223" cy="4792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D98A161-58D6-B22D-4108-CD320A236434}"/>
              </a:ext>
            </a:extLst>
          </p:cNvPr>
          <p:cNvSpPr/>
          <p:nvPr/>
        </p:nvSpPr>
        <p:spPr>
          <a:xfrm>
            <a:off x="2860706" y="4710734"/>
            <a:ext cx="338223" cy="4792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7309812-751A-59DF-81AD-E81D24CED0D9}"/>
              </a:ext>
            </a:extLst>
          </p:cNvPr>
          <p:cNvSpPr/>
          <p:nvPr/>
        </p:nvSpPr>
        <p:spPr>
          <a:xfrm>
            <a:off x="1814573" y="5190005"/>
            <a:ext cx="409250" cy="4792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8B3CA6FE-7606-C1FE-634B-5A27C452F3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691679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77539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21C12B4F-0E3B-2880-2F23-804E0787E00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21A1D308-2916-B103-AE1F-C94771F4E4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691679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427550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23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un logement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2456818"/>
              </p:ext>
            </p:extLst>
          </p:nvPr>
        </p:nvGraphicFramePr>
        <p:xfrm>
          <a:off x="632372" y="3268135"/>
          <a:ext cx="10944000" cy="3224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15ED09F-E4B9-14B4-2AAB-CBDCDCFB85E5}"/>
              </a:ext>
            </a:extLst>
          </p:cNvPr>
          <p:cNvSpPr/>
          <p:nvPr/>
        </p:nvSpPr>
        <p:spPr>
          <a:xfrm>
            <a:off x="947236" y="5009075"/>
            <a:ext cx="3096814" cy="7094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551424B-4FAC-85E0-8910-871AE84B7A37}"/>
              </a:ext>
            </a:extLst>
          </p:cNvPr>
          <p:cNvSpPr txBox="1"/>
          <p:nvPr/>
        </p:nvSpPr>
        <p:spPr>
          <a:xfrm>
            <a:off x="120869" y="6300562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09290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02759" y="484395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activités</a:t>
            </a:r>
            <a:r>
              <a:rPr lang="en-US" sz="3067" b="1" dirty="0">
                <a:latin typeface="+mj-lt"/>
                <a:ea typeface="+mj-ea"/>
                <a:cs typeface="+mj-cs"/>
              </a:rPr>
              <a:t>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quotidiennes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2" y="2872899"/>
            <a:ext cx="3315692" cy="3500706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1219170">
              <a:lnSpc>
                <a:spcPct val="90000"/>
              </a:lnSpc>
              <a:spcAft>
                <a:spcPts val="800"/>
              </a:spcAft>
            </a:pPr>
            <a:r>
              <a:rPr lang="en-US" sz="3200" dirty="0" err="1"/>
              <a:t>Regarde</a:t>
            </a:r>
            <a:r>
              <a:rPr lang="en-US" sz="3200" dirty="0"/>
              <a:t> la </a:t>
            </a:r>
            <a:r>
              <a:rPr lang="en-US" sz="3200" dirty="0" err="1"/>
              <a:t>ligne</a:t>
            </a:r>
            <a:r>
              <a:rPr lang="en-US" sz="3200" dirty="0"/>
              <a:t> du haut, </a:t>
            </a:r>
            <a:r>
              <a:rPr lang="en-US" sz="3200" dirty="0" err="1"/>
              <a:t>qu’est-ce</a:t>
            </a:r>
            <a:r>
              <a:rPr lang="en-US" sz="3200" dirty="0"/>
              <a:t> que la </a:t>
            </a:r>
            <a:r>
              <a:rPr lang="en-US" sz="3200" dirty="0" err="1"/>
              <a:t>personne</a:t>
            </a:r>
            <a:r>
              <a:rPr lang="en-US" sz="3200" dirty="0"/>
              <a:t> fait ?</a:t>
            </a:r>
          </a:p>
          <a:p>
            <a:pPr algn="just" defTabSz="1219170">
              <a:lnSpc>
                <a:spcPct val="90000"/>
              </a:lnSpc>
              <a:spcAft>
                <a:spcPts val="800"/>
              </a:spcAft>
            </a:pPr>
            <a:endParaRPr lang="en-US" sz="32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" r="6725"/>
          <a:stretch/>
        </p:blipFill>
        <p:spPr bwMode="auto">
          <a:xfrm>
            <a:off x="3753679" y="386876"/>
            <a:ext cx="8438321" cy="6471124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24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100655CD-518E-1849-5D54-F34ED5BFA7B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79168" y="5323923"/>
            <a:ext cx="1835426" cy="1032427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3890277A-5267-E7B2-AFC6-021C2E5BFA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7026243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77340767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8642A-E4AB-65D6-8662-494365710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IV. Vocabulaire : </a:t>
            </a:r>
            <a:r>
              <a:rPr lang="fr-FR" dirty="0"/>
              <a:t>Les activités quotidiennes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A87F1F5-8AFD-9AFA-A75A-349C76EC2C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6529374"/>
              </p:ext>
            </p:extLst>
          </p:nvPr>
        </p:nvGraphicFramePr>
        <p:xfrm>
          <a:off x="838197" y="1825627"/>
          <a:ext cx="6243673" cy="246501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6243673">
                  <a:extLst>
                    <a:ext uri="{9D8B030D-6E8A-4147-A177-3AD203B41FA5}">
                      <a16:colId xmlns:a16="http://schemas.microsoft.com/office/drawing/2014/main" val="2954059125"/>
                    </a:ext>
                  </a:extLst>
                </a:gridCol>
              </a:tblGrid>
              <a:tr h="610964">
                <a:tc>
                  <a:txBody>
                    <a:bodyPr/>
                    <a:lstStyle/>
                    <a:p>
                      <a:pPr algn="ctr"/>
                      <a:r>
                        <a:rPr lang="fr-FR" sz="32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Les activités quotidiennes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62256121"/>
                  </a:ext>
                </a:extLst>
              </a:tr>
              <a:tr h="618018">
                <a:tc>
                  <a:txBody>
                    <a:bodyPr/>
                    <a:lstStyle/>
                    <a:p>
                      <a:r>
                        <a:rPr lang="fr-FR" sz="2800" dirty="0"/>
                        <a:t>On se lève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13009857"/>
                  </a:ext>
                </a:extLst>
              </a:tr>
              <a:tr h="618018">
                <a:tc>
                  <a:txBody>
                    <a:bodyPr/>
                    <a:lstStyle/>
                    <a:p>
                      <a:r>
                        <a:rPr lang="fr-FR" sz="2800" dirty="0"/>
                        <a:t>On se lave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0227757"/>
                  </a:ext>
                </a:extLst>
              </a:tr>
              <a:tr h="618018">
                <a:tc>
                  <a:txBody>
                    <a:bodyPr/>
                    <a:lstStyle/>
                    <a:p>
                      <a:r>
                        <a:rPr lang="fr-FR" sz="2800" dirty="0"/>
                        <a:t>Tout le monde se couche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82985271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A6CA0E-B066-83FB-4411-0001D96AE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CCCFF5-39B8-D33D-7861-D64BED4885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9175" y="1746430"/>
            <a:ext cx="2284375" cy="29173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E36B376-2451-0F4D-A022-4DAE0733B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6" y="4497190"/>
            <a:ext cx="6378617" cy="15448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0BAEC02-E68D-8CC3-D91E-CF9A1E3C39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0110" y="4805923"/>
            <a:ext cx="3318351" cy="121282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AA6510A4-00E2-2E54-A37B-E5CFDE06CF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489210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137461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922A35-9E93-B614-A65F-0035D3B032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" t="3822" r="5383" b="4441"/>
          <a:stretch/>
        </p:blipFill>
        <p:spPr bwMode="auto">
          <a:xfrm>
            <a:off x="1335495" y="156086"/>
            <a:ext cx="4495563" cy="6550814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D2F48F-2FF2-13CD-BA54-A8179302B5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" t="3822" r="5383" b="4441"/>
          <a:stretch/>
        </p:blipFill>
        <p:spPr bwMode="auto">
          <a:xfrm>
            <a:off x="6948894" y="156086"/>
            <a:ext cx="4495563" cy="6550814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15FE-63F9-2C41-47DE-CDC3B44D6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0884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D8D3BE-EC2C-486B-6657-95D8DBB1E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640263"/>
            <a:ext cx="5239512" cy="1344975"/>
          </a:xfrm>
        </p:spPr>
        <p:txBody>
          <a:bodyPr>
            <a:normAutofit/>
          </a:bodyPr>
          <a:lstStyle/>
          <a:p>
            <a:pPr algn="ctr"/>
            <a:r>
              <a:rPr lang="fr-FR" sz="4000" b="1" u="sng" dirty="0"/>
              <a:t>Ma routine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C65253-12AF-BFFD-E07E-3524A0B59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610" y="2121763"/>
            <a:ext cx="5235490" cy="3773010"/>
          </a:xfrm>
        </p:spPr>
        <p:txBody>
          <a:bodyPr>
            <a:normAutofit/>
          </a:bodyPr>
          <a:lstStyle/>
          <a:p>
            <a:r>
              <a:rPr lang="fr-FR" sz="2000" dirty="0"/>
              <a:t>Ecris ta routine et indique les heures. (30 mots)</a:t>
            </a:r>
          </a:p>
          <a:p>
            <a:endParaRPr lang="fr-FR" sz="2000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48698EB-310A-437D-5F9A-3AF6CD52DC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" t="3822" r="5383" b="4441"/>
          <a:stretch/>
        </p:blipFill>
        <p:spPr bwMode="auto">
          <a:xfrm>
            <a:off x="7248348" y="467047"/>
            <a:ext cx="3934527" cy="5733287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COUNTDOWN TIMER ( v 679 ) 30 sec with sound music effects 4K">
            <a:hlinkClick r:id="" action="ppaction://media"/>
            <a:extLst>
              <a:ext uri="{FF2B5EF4-FFF2-40B4-BE49-F238E27FC236}">
                <a16:creationId xmlns:a16="http://schemas.microsoft.com/office/drawing/2014/main" id="{E82464AD-0269-3B7C-9AEE-1785F4104CC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87355" y="3696847"/>
            <a:ext cx="3048000" cy="1714500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5D814CF2-E3AB-FEED-4E02-6095F5E047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489210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79972007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E07FB9-CCC5-3A08-56FB-29DD52B7C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Jeu rapide : trouve les mots cachés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7B83DA7-319C-BB42-FE30-661EF72BAA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F149D111-051B-3419-99A4-024F50811E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489210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739709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3DFDF046-412D-C66B-5CBC-AE6BBC00E6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" t="3822" r="5383" b="4441"/>
          <a:stretch/>
        </p:blipFill>
        <p:spPr bwMode="auto">
          <a:xfrm>
            <a:off x="3851426" y="158267"/>
            <a:ext cx="4489148" cy="65414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83811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9ADD4D-A901-1C2A-9619-9D554B8A7B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82" b="17028"/>
          <a:stretch/>
        </p:blipFill>
        <p:spPr>
          <a:xfrm>
            <a:off x="20" y="374222"/>
            <a:ext cx="12191980" cy="648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6466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3DFDF046-412D-C66B-5CBC-AE6BBC00E6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" t="3822" r="5383" b="4441"/>
          <a:stretch/>
        </p:blipFill>
        <p:spPr bwMode="auto">
          <a:xfrm>
            <a:off x="3851426" y="158267"/>
            <a:ext cx="4489148" cy="65414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1DDB6C7-3DE9-E2B9-99F8-4E3A32C1B2D8}"/>
              </a:ext>
            </a:extLst>
          </p:cNvPr>
          <p:cNvSpPr/>
          <p:nvPr/>
        </p:nvSpPr>
        <p:spPr>
          <a:xfrm>
            <a:off x="6096000" y="3929270"/>
            <a:ext cx="1099930" cy="11993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5169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3DFDF046-412D-C66B-5CBC-AE6BBC00E6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" t="3822" r="5383" b="4441"/>
          <a:stretch/>
        </p:blipFill>
        <p:spPr bwMode="auto">
          <a:xfrm>
            <a:off x="3851426" y="158267"/>
            <a:ext cx="4489148" cy="65414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1DDB6C7-3DE9-E2B9-99F8-4E3A32C1B2D8}"/>
              </a:ext>
            </a:extLst>
          </p:cNvPr>
          <p:cNvSpPr/>
          <p:nvPr/>
        </p:nvSpPr>
        <p:spPr>
          <a:xfrm>
            <a:off x="3969026" y="2663688"/>
            <a:ext cx="1099930" cy="11993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5524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3DFDF046-412D-C66B-5CBC-AE6BBC00E6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" t="3822" r="5383" b="4441"/>
          <a:stretch/>
        </p:blipFill>
        <p:spPr bwMode="auto">
          <a:xfrm>
            <a:off x="3851426" y="158267"/>
            <a:ext cx="4489148" cy="65414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1DDB6C7-3DE9-E2B9-99F8-4E3A32C1B2D8}"/>
              </a:ext>
            </a:extLst>
          </p:cNvPr>
          <p:cNvSpPr/>
          <p:nvPr/>
        </p:nvSpPr>
        <p:spPr>
          <a:xfrm>
            <a:off x="6096000" y="1358349"/>
            <a:ext cx="1099930" cy="11993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0178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3DFDF046-412D-C66B-5CBC-AE6BBC00E6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" t="3822" r="5383" b="4441"/>
          <a:stretch/>
        </p:blipFill>
        <p:spPr bwMode="auto">
          <a:xfrm>
            <a:off x="3851426" y="158267"/>
            <a:ext cx="4489148" cy="65414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1DDB6C7-3DE9-E2B9-99F8-4E3A32C1B2D8}"/>
              </a:ext>
            </a:extLst>
          </p:cNvPr>
          <p:cNvSpPr/>
          <p:nvPr/>
        </p:nvSpPr>
        <p:spPr>
          <a:xfrm>
            <a:off x="3995531" y="1272210"/>
            <a:ext cx="1099930" cy="11993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565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3DFDF046-412D-C66B-5CBC-AE6BBC00E6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" t="3822" r="5383" b="4441"/>
          <a:stretch/>
        </p:blipFill>
        <p:spPr bwMode="auto">
          <a:xfrm>
            <a:off x="3851426" y="158267"/>
            <a:ext cx="4489148" cy="65414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1DDB6C7-3DE9-E2B9-99F8-4E3A32C1B2D8}"/>
              </a:ext>
            </a:extLst>
          </p:cNvPr>
          <p:cNvSpPr/>
          <p:nvPr/>
        </p:nvSpPr>
        <p:spPr>
          <a:xfrm>
            <a:off x="3909391" y="5353879"/>
            <a:ext cx="1099930" cy="11993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595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3DFDF046-412D-C66B-5CBC-AE6BBC00E6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" t="3822" r="5383" b="4441"/>
          <a:stretch/>
        </p:blipFill>
        <p:spPr bwMode="auto">
          <a:xfrm>
            <a:off x="3851426" y="158267"/>
            <a:ext cx="4489148" cy="65414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1DDB6C7-3DE9-E2B9-99F8-4E3A32C1B2D8}"/>
              </a:ext>
            </a:extLst>
          </p:cNvPr>
          <p:cNvSpPr/>
          <p:nvPr/>
        </p:nvSpPr>
        <p:spPr>
          <a:xfrm>
            <a:off x="5976730" y="5254487"/>
            <a:ext cx="1099930" cy="11993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419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9CF11A-81FD-A79E-AE30-B64449448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4000" dirty="0"/>
              <a:t>Le </a:t>
            </a:r>
            <a:r>
              <a:rPr lang="en-US" sz="4000" dirty="0" err="1"/>
              <a:t>verbe</a:t>
            </a:r>
            <a:r>
              <a:rPr lang="en-US" sz="4000" dirty="0"/>
              <a:t> PRENDRE (le petit-déjeuner &amp; le </a:t>
            </a:r>
            <a:r>
              <a:rPr lang="en-US" sz="4000" dirty="0" err="1"/>
              <a:t>goûter</a:t>
            </a:r>
            <a:r>
              <a:rPr lang="en-US" sz="4000" dirty="0"/>
              <a:t>)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1147382-FE65-0059-B3A3-6AF0148024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39312" y="2642616"/>
            <a:ext cx="4775871" cy="36057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8B56A6F-EA29-8A3A-1EF9-88AB2014A7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4496" y="2957688"/>
            <a:ext cx="5614416" cy="297563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8F7997-747A-6088-DC06-54F729185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36</a:t>
            </a:fld>
            <a:endParaRPr lang="en-US"/>
          </a:p>
        </p:txBody>
      </p:sp>
      <p:pic>
        <p:nvPicPr>
          <p:cNvPr id="9" name="EXPLORE_2_LE_PISTE018">
            <a:hlinkClick r:id="" action="ppaction://media"/>
            <a:extLst>
              <a:ext uri="{FF2B5EF4-FFF2-40B4-BE49-F238E27FC236}">
                <a16:creationId xmlns:a16="http://schemas.microsoft.com/office/drawing/2014/main" id="{72BDEB3F-BA72-E6CB-89EE-C75922A16E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67390" y="3227160"/>
            <a:ext cx="626382" cy="626382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7A744194-954A-7B3B-C8A5-40D5C0FA99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489210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8390605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4C4DCFB-A83E-1EEF-36EA-2F85B83D4F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4623"/>
          <a:stretch/>
        </p:blipFill>
        <p:spPr>
          <a:xfrm>
            <a:off x="1343437" y="465703"/>
            <a:ext cx="9397700" cy="6341496"/>
          </a:xfrm>
          <a:prstGeom prst="rect">
            <a:avLst/>
          </a:prstGeom>
          <a:ln>
            <a:noFill/>
          </a:ln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A9591CA7-57B8-A5B6-D302-186A7071E6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489210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024136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5B2F5-44CE-838D-E0DF-DC64173A6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7F869B-0A1D-5283-B710-47FEDEB3A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7E09AB-9CE8-38F1-679E-61F0649946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530" y="540063"/>
            <a:ext cx="8825003" cy="6234545"/>
          </a:xfrm>
          <a:prstGeom prst="rect">
            <a:avLst/>
          </a:prstGeom>
        </p:spPr>
      </p:pic>
      <p:pic>
        <p:nvPicPr>
          <p:cNvPr id="6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414FC641-7BAA-62E6-D341-7B315EF879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59918" y="5521065"/>
            <a:ext cx="2332082" cy="1311796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B3EA64A6-E758-6D33-D59B-1A3EF51457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489210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45475591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76A26D-46F7-2494-661C-9A6EC9EF7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7 p.18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92F85A-7264-D386-0515-2C71EBEA2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2983041"/>
            <a:ext cx="11548872" cy="288721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21AEDC-B101-E455-B043-D12AB28E9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39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52D7EB03-7843-9F88-808A-4CA17DD2EC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489210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09333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7B784D-3964-341E-C29F-CA1EBD3A5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79920" cy="1325563"/>
          </a:xfrm>
        </p:spPr>
        <p:txBody>
          <a:bodyPr/>
          <a:lstStyle/>
          <a:p>
            <a:r>
              <a:rPr lang="fr-FR" dirty="0"/>
              <a:t>I. Starter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FAD087F-9C44-F0D5-C6D1-095F3A5EDCC5}"/>
              </a:ext>
            </a:extLst>
          </p:cNvPr>
          <p:cNvSpPr txBox="1"/>
          <p:nvPr/>
        </p:nvSpPr>
        <p:spPr>
          <a:xfrm>
            <a:off x="8328074" y="2213903"/>
            <a:ext cx="366522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400" dirty="0"/>
              <a:t>Où est-ce que les élèves dorment 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fr-FR" sz="2400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400" dirty="0"/>
              <a:t>Existe-t-il des classes similaires au Vietnam ?</a:t>
            </a:r>
          </a:p>
          <a:p>
            <a:endParaRPr lang="fr-FR" dirty="0"/>
          </a:p>
        </p:txBody>
      </p:sp>
      <p:pic>
        <p:nvPicPr>
          <p:cNvPr id="6" name="Online Media 5" title="Classe de Découverte à la Montagne - Dans les Alpes du Sud">
            <a:hlinkClick r:id="" action="ppaction://media"/>
            <a:extLst>
              <a:ext uri="{FF2B5EF4-FFF2-40B4-BE49-F238E27FC236}">
                <a16:creationId xmlns:a16="http://schemas.microsoft.com/office/drawing/2014/main" id="{D14FB71E-ED89-44F5-1081-9999CADA4C0E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77679" y="1690688"/>
            <a:ext cx="7700962" cy="4351338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183C9EF-CCB8-1EB8-474F-4917261F7D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904874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61315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02759" y="484395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sur le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activités</a:t>
            </a:r>
            <a:r>
              <a:rPr lang="en-US" sz="3067" b="1" dirty="0">
                <a:latin typeface="+mj-lt"/>
                <a:ea typeface="+mj-ea"/>
                <a:cs typeface="+mj-cs"/>
              </a:rPr>
              <a:t>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quotidiennes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2" y="2872899"/>
            <a:ext cx="3315692" cy="3500706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1219170">
              <a:lnSpc>
                <a:spcPct val="90000"/>
              </a:lnSpc>
              <a:spcAft>
                <a:spcPts val="800"/>
              </a:spcAft>
            </a:pPr>
            <a:r>
              <a:rPr lang="en-US" sz="3200" dirty="0" err="1"/>
              <a:t>Regarde</a:t>
            </a:r>
            <a:r>
              <a:rPr lang="en-US" sz="3200" dirty="0"/>
              <a:t> la </a:t>
            </a:r>
            <a:r>
              <a:rPr lang="en-US" sz="3200" dirty="0" err="1"/>
              <a:t>ligne</a:t>
            </a:r>
            <a:r>
              <a:rPr lang="en-US" sz="3200" dirty="0"/>
              <a:t> du haut, </a:t>
            </a:r>
            <a:r>
              <a:rPr lang="en-US" sz="3200" dirty="0" err="1"/>
              <a:t>qu’est-ce</a:t>
            </a:r>
            <a:r>
              <a:rPr lang="en-US" sz="3200" dirty="0"/>
              <a:t> que la </a:t>
            </a:r>
            <a:r>
              <a:rPr lang="en-US" sz="3200" dirty="0" err="1"/>
              <a:t>personne</a:t>
            </a:r>
            <a:r>
              <a:rPr lang="en-US" sz="3200" dirty="0"/>
              <a:t> fait ?</a:t>
            </a:r>
          </a:p>
          <a:p>
            <a:pPr algn="just" defTabSz="1219170">
              <a:lnSpc>
                <a:spcPct val="90000"/>
              </a:lnSpc>
              <a:spcAft>
                <a:spcPts val="800"/>
              </a:spcAft>
            </a:pPr>
            <a:endParaRPr lang="en-US" sz="32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" r="6725"/>
          <a:stretch/>
        </p:blipFill>
        <p:spPr bwMode="auto">
          <a:xfrm>
            <a:off x="3753679" y="386876"/>
            <a:ext cx="8438321" cy="6471124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40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CFA6383-964A-ABCA-1EA5-966820088B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489210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157737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41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3DF0FA2-FC48-9293-71BA-3C00D38E48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2EB53C7B-CD4B-D4FE-3F44-8B795283DD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489210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04345027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42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un logement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5036322"/>
              </p:ext>
            </p:extLst>
          </p:nvPr>
        </p:nvGraphicFramePr>
        <p:xfrm>
          <a:off x="632372" y="3268135"/>
          <a:ext cx="10944000" cy="3224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15ED09F-E4B9-14B4-2AAB-CBDCDCFB85E5}"/>
              </a:ext>
            </a:extLst>
          </p:cNvPr>
          <p:cNvSpPr/>
          <p:nvPr/>
        </p:nvSpPr>
        <p:spPr>
          <a:xfrm>
            <a:off x="4547593" y="5353734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551424B-4FAC-85E0-8910-871AE84B7A37}"/>
              </a:ext>
            </a:extLst>
          </p:cNvPr>
          <p:cNvSpPr txBox="1"/>
          <p:nvPr/>
        </p:nvSpPr>
        <p:spPr>
          <a:xfrm>
            <a:off x="120869" y="6300562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076609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02759" y="484395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verbes</a:t>
            </a:r>
            <a:r>
              <a:rPr lang="en-US" sz="3067" b="1" dirty="0">
                <a:latin typeface="+mj-lt"/>
                <a:ea typeface="+mj-ea"/>
                <a:cs typeface="+mj-cs"/>
              </a:rPr>
              <a:t>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pronominaux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202759" y="2401184"/>
            <a:ext cx="3795927" cy="4072187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dirty="0"/>
              <a:t>Nelly et Marc (to wake up) </a:t>
            </a:r>
            <a:r>
              <a:rPr lang="en-US" dirty="0">
                <a:solidFill>
                  <a:srgbClr val="FF0000"/>
                </a:solidFill>
              </a:rPr>
              <a:t>se </a:t>
            </a:r>
            <a:r>
              <a:rPr lang="en-US" dirty="0" err="1">
                <a:solidFill>
                  <a:srgbClr val="FF0000"/>
                </a:solidFill>
              </a:rPr>
              <a:t>lèvent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à 6h.  </a:t>
            </a:r>
            <a:r>
              <a:rPr lang="en-US" dirty="0" err="1"/>
              <a:t>Ils</a:t>
            </a:r>
            <a:r>
              <a:rPr lang="en-US" dirty="0"/>
              <a:t> (to brush teeth) </a:t>
            </a:r>
            <a:r>
              <a:rPr lang="en-US" dirty="0">
                <a:solidFill>
                  <a:srgbClr val="FF0000"/>
                </a:solidFill>
              </a:rPr>
              <a:t>se </a:t>
            </a:r>
            <a:r>
              <a:rPr lang="en-US" dirty="0" err="1">
                <a:solidFill>
                  <a:srgbClr val="FF0000"/>
                </a:solidFill>
              </a:rPr>
              <a:t>brossent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les dents, </a:t>
            </a:r>
            <a:r>
              <a:rPr lang="en-US" dirty="0" err="1"/>
              <a:t>puis</a:t>
            </a:r>
            <a:r>
              <a:rPr lang="en-US" dirty="0"/>
              <a:t> Nelly (to dress up) </a:t>
            </a:r>
            <a:r>
              <a:rPr lang="en-US" dirty="0" err="1">
                <a:solidFill>
                  <a:srgbClr val="FF0000"/>
                </a:solidFill>
              </a:rPr>
              <a:t>s’habille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pendant que Marc (to comb hair) </a:t>
            </a:r>
            <a:r>
              <a:rPr lang="en-US" dirty="0">
                <a:solidFill>
                  <a:srgbClr val="FF0000"/>
                </a:solidFill>
              </a:rPr>
              <a:t>se coiffe</a:t>
            </a:r>
            <a:r>
              <a:rPr lang="en-US" dirty="0"/>
              <a:t>. </a:t>
            </a:r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" r="6725"/>
          <a:stretch/>
        </p:blipFill>
        <p:spPr bwMode="auto">
          <a:xfrm>
            <a:off x="4867416" y="699591"/>
            <a:ext cx="7324584" cy="5617029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43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100655CD-518E-1849-5D54-F34ED5BFA7B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325682" y="5800406"/>
            <a:ext cx="1835426" cy="10324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EC081E2-37B3-0D99-4844-951F239F0243}"/>
              </a:ext>
            </a:extLst>
          </p:cNvPr>
          <p:cNvSpPr/>
          <p:nvPr/>
        </p:nvSpPr>
        <p:spPr>
          <a:xfrm>
            <a:off x="288953" y="3168534"/>
            <a:ext cx="1193955" cy="31780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590402-1040-2C28-2BC9-A827F2FF0CA4}"/>
              </a:ext>
            </a:extLst>
          </p:cNvPr>
          <p:cNvSpPr/>
          <p:nvPr/>
        </p:nvSpPr>
        <p:spPr>
          <a:xfrm>
            <a:off x="1172329" y="3701894"/>
            <a:ext cx="1444686" cy="31780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6B3C34-125C-917E-B396-E98E8CC1A6E0}"/>
              </a:ext>
            </a:extLst>
          </p:cNvPr>
          <p:cNvSpPr/>
          <p:nvPr/>
        </p:nvSpPr>
        <p:spPr>
          <a:xfrm>
            <a:off x="302236" y="4793538"/>
            <a:ext cx="1085414" cy="31780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523802-094B-DBDD-656B-0492C5512EF9}"/>
              </a:ext>
            </a:extLst>
          </p:cNvPr>
          <p:cNvSpPr/>
          <p:nvPr/>
        </p:nvSpPr>
        <p:spPr>
          <a:xfrm>
            <a:off x="2088822" y="5351742"/>
            <a:ext cx="1085414" cy="31780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34CA6747-44A1-62C7-6458-837EEEE163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9073683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70604830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8642A-E4AB-65D6-8662-494365710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V. Grammaire : </a:t>
            </a:r>
            <a:r>
              <a:rPr lang="fr-FR" dirty="0"/>
              <a:t>Les verbes pronominaux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A87F1F5-8AFD-9AFA-A75A-349C76EC2C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2982009"/>
              </p:ext>
            </p:extLst>
          </p:nvPr>
        </p:nvGraphicFramePr>
        <p:xfrm>
          <a:off x="838197" y="1825627"/>
          <a:ext cx="6243673" cy="3854045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6243673">
                  <a:extLst>
                    <a:ext uri="{9D8B030D-6E8A-4147-A177-3AD203B41FA5}">
                      <a16:colId xmlns:a16="http://schemas.microsoft.com/office/drawing/2014/main" val="2954059125"/>
                    </a:ext>
                  </a:extLst>
                </a:gridCol>
              </a:tblGrid>
              <a:tr h="470738">
                <a:tc>
                  <a:txBody>
                    <a:bodyPr/>
                    <a:lstStyle/>
                    <a:p>
                      <a:pPr algn="ctr"/>
                      <a:r>
                        <a:rPr lang="fr-FR" sz="28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Les activités quotidiennes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62256121"/>
                  </a:ext>
                </a:extLst>
              </a:tr>
              <a:tr h="476174">
                <a:tc>
                  <a:txBody>
                    <a:bodyPr/>
                    <a:lstStyle/>
                    <a:p>
                      <a:r>
                        <a:rPr lang="fr-FR" sz="2400" dirty="0"/>
                        <a:t>On                      se lève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13009857"/>
                  </a:ext>
                </a:extLst>
              </a:tr>
              <a:tr h="476174">
                <a:tc>
                  <a:txBody>
                    <a:bodyPr/>
                    <a:lstStyle/>
                    <a:p>
                      <a:r>
                        <a:rPr lang="fr-FR" sz="2400" dirty="0"/>
                        <a:t>On                      se lave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0227757"/>
                  </a:ext>
                </a:extLst>
              </a:tr>
              <a:tr h="476174">
                <a:tc>
                  <a:txBody>
                    <a:bodyPr/>
                    <a:lstStyle/>
                    <a:p>
                      <a:r>
                        <a:rPr lang="fr-FR" sz="2400" dirty="0"/>
                        <a:t>Tout le monde se couche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82985271"/>
                  </a:ext>
                </a:extLst>
              </a:tr>
              <a:tr h="509488">
                <a:tc>
                  <a:txBody>
                    <a:bodyPr/>
                    <a:lstStyle/>
                    <a:p>
                      <a:r>
                        <a:rPr lang="en-US" sz="2400" dirty="0"/>
                        <a:t>Pronominal verbs often express reflexive actions, that is, the subject performs the action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</a:rPr>
                        <a:t> on itself</a:t>
                      </a:r>
                      <a:r>
                        <a:rPr lang="en-US" sz="2400" dirty="0"/>
                        <a:t>.</a:t>
                      </a:r>
                    </a:p>
                    <a:p>
                      <a:endParaRPr lang="en-US" sz="2400" dirty="0"/>
                    </a:p>
                    <a:p>
                      <a:r>
                        <a:rPr lang="en-US" sz="2400" dirty="0"/>
                        <a:t>The verb is conjugated normally (here  </a:t>
                      </a:r>
                      <a:r>
                        <a:rPr lang="en-US" sz="2400" i="1" dirty="0"/>
                        <a:t>-er</a:t>
                      </a:r>
                      <a:r>
                        <a:rPr lang="en-US" sz="2400" dirty="0"/>
                        <a:t> verbs) with addition of the 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reflexive pronouns</a:t>
                      </a:r>
                      <a:r>
                        <a:rPr lang="en-US" sz="2400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3068088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A6CA0E-B066-83FB-4411-0001D96AE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CCCFF5-39B8-D33D-7861-D64BED4885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5221" y="2489713"/>
            <a:ext cx="2489987" cy="317988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D28CA8A-E3AB-A809-2BE9-50B62B93D4A1}"/>
              </a:ext>
            </a:extLst>
          </p:cNvPr>
          <p:cNvSpPr/>
          <p:nvPr/>
        </p:nvSpPr>
        <p:spPr>
          <a:xfrm>
            <a:off x="2751950" y="2367719"/>
            <a:ext cx="326918" cy="13524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98BEF1D-A8C5-6D9B-0F95-98EF8D3ADDE0}"/>
              </a:ext>
            </a:extLst>
          </p:cNvPr>
          <p:cNvSpPr/>
          <p:nvPr/>
        </p:nvSpPr>
        <p:spPr>
          <a:xfrm>
            <a:off x="7712491" y="1872943"/>
            <a:ext cx="2995448" cy="5044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dirty="0" err="1"/>
              <a:t>Which</a:t>
            </a:r>
            <a:r>
              <a:rPr lang="fr-FR" sz="2000" dirty="0"/>
              <a:t> </a:t>
            </a:r>
            <a:r>
              <a:rPr lang="fr-FR" sz="2000" dirty="0" err="1"/>
              <a:t>verbs</a:t>
            </a:r>
            <a:r>
              <a:rPr lang="fr-FR" sz="2000" dirty="0"/>
              <a:t> are </a:t>
            </a:r>
            <a:r>
              <a:rPr lang="fr-FR" sz="2000" dirty="0" err="1"/>
              <a:t>reflexive</a:t>
            </a:r>
            <a:r>
              <a:rPr lang="fr-FR" sz="2000" dirty="0"/>
              <a:t> 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7AB4C30-392D-52D2-2EBA-6E3D4CE9FBCD}"/>
              </a:ext>
            </a:extLst>
          </p:cNvPr>
          <p:cNvSpPr/>
          <p:nvPr/>
        </p:nvSpPr>
        <p:spPr>
          <a:xfrm>
            <a:off x="3417821" y="5282995"/>
            <a:ext cx="2427306" cy="3404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A0FF60-9603-0042-23D7-9241BE9200EE}"/>
              </a:ext>
            </a:extLst>
          </p:cNvPr>
          <p:cNvSpPr/>
          <p:nvPr/>
        </p:nvSpPr>
        <p:spPr>
          <a:xfrm>
            <a:off x="844625" y="3752648"/>
            <a:ext cx="6230815" cy="19270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736A623F-9F07-DB1D-34B8-31E762FE41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954961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14634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3" descr="Les verbes pronominaux - NOTREBLOGDEFLE.COM">
            <a:extLst>
              <a:ext uri="{FF2B5EF4-FFF2-40B4-BE49-F238E27FC236}">
                <a16:creationId xmlns:a16="http://schemas.microsoft.com/office/drawing/2014/main" id="{D912AF0C-D02D-FB62-1B3D-518DF157AC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52023" y="1681291"/>
            <a:ext cx="5858586" cy="4388285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011C23-9226-1632-2555-2A8C1B278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7767" y="6500896"/>
            <a:ext cx="952499" cy="2743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45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5851CC-8F5C-122A-2C83-8C1E49B844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582" y="1678685"/>
            <a:ext cx="4617120" cy="439089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0814477-EA34-8B2D-82A4-D4F57AC70596}"/>
              </a:ext>
            </a:extLst>
          </p:cNvPr>
          <p:cNvSpPr/>
          <p:nvPr/>
        </p:nvSpPr>
        <p:spPr>
          <a:xfrm>
            <a:off x="1146629" y="5623744"/>
            <a:ext cx="4201073" cy="42460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8CD8E36-2970-CB46-941E-2324D01AD0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954961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771501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French Reflexive Verbs | FrenchLearner">
            <a:extLst>
              <a:ext uri="{FF2B5EF4-FFF2-40B4-BE49-F238E27FC236}">
                <a16:creationId xmlns:a16="http://schemas.microsoft.com/office/drawing/2014/main" id="{2EC604E4-4947-F462-056E-F8FEACC4F2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673030" y="1471984"/>
            <a:ext cx="4844669" cy="393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rench Reflexive Verbs | FrenchLearner">
            <a:extLst>
              <a:ext uri="{FF2B5EF4-FFF2-40B4-BE49-F238E27FC236}">
                <a16:creationId xmlns:a16="http://schemas.microsoft.com/office/drawing/2014/main" id="{B6425DBA-7198-0310-1C90-8D8B3BACEE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6674301" y="1471984"/>
            <a:ext cx="4844669" cy="393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994885-5F12-736D-6FC7-51F4CA0D0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46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CE6157E-A561-5A69-F7CF-35B9D5A921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954961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385953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2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82F32A-A5C1-1E3E-AB79-8CFF7E720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/>
              <a:t>LE 14,15 p.21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3B978C-F5B3-43A5-A6E2-5C7EED2216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2662931"/>
            <a:ext cx="5614416" cy="35651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C82B92-8FB7-7E54-AEDF-050948BD5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4496" y="2887507"/>
            <a:ext cx="5614416" cy="311600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A60B0C-058E-E558-C0DC-A92BEFDB7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47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4E612330-B0D9-73D2-B2C8-5DCC9D8E09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954961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470779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C23800-2D28-1CE0-5E8C-6C38F97A3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/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Complète les exercices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CCB6C74-7106-740A-F216-091D7DE776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0287" y="171029"/>
            <a:ext cx="4610029" cy="651594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23189E-671C-E14F-0862-D527BFC2C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19" y="6455664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48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06F5C41-6A8C-55CB-0A96-D5F849A16B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954961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582532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47AAE-729A-8961-2C94-78DC6EA10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Exercise</a:t>
            </a:r>
            <a:r>
              <a:rPr lang="fr-FR" dirty="0"/>
              <a:t>: Fill in the </a:t>
            </a:r>
            <a:r>
              <a:rPr lang="fr-FR" dirty="0" err="1"/>
              <a:t>blanks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the correct </a:t>
            </a:r>
            <a:r>
              <a:rPr lang="fr-FR" dirty="0" err="1"/>
              <a:t>form</a:t>
            </a:r>
            <a:r>
              <a:rPr lang="fr-FR" dirty="0"/>
              <a:t> of the </a:t>
            </a:r>
            <a:r>
              <a:rPr lang="fr-FR" dirty="0" err="1"/>
              <a:t>reflexive</a:t>
            </a:r>
            <a:r>
              <a:rPr lang="fr-FR" dirty="0"/>
              <a:t> </a:t>
            </a:r>
            <a:r>
              <a:rPr lang="fr-FR" dirty="0" err="1"/>
              <a:t>verb</a:t>
            </a:r>
            <a:r>
              <a:rPr lang="fr-FR" dirty="0"/>
              <a:t> in </a:t>
            </a:r>
            <a:r>
              <a:rPr lang="fr-FR" dirty="0" err="1"/>
              <a:t>parentheses</a:t>
            </a:r>
            <a:r>
              <a:rPr lang="fr-FR" dirty="0"/>
              <a:t>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C29617-4256-D35B-1D45-6E6B434024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  <a:p>
            <a:r>
              <a:rPr lang="fr-FR" dirty="0"/>
              <a:t>1. Je ________ (se laver) les mains avant de manger.</a:t>
            </a:r>
          </a:p>
          <a:p>
            <a:r>
              <a:rPr lang="fr-FR" dirty="0"/>
              <a:t>2. Tu ________ (se réveiller) à quelle heure le matin?</a:t>
            </a:r>
          </a:p>
          <a:p>
            <a:r>
              <a:rPr lang="fr-FR" dirty="0"/>
              <a:t>3. Elle ________ (se brosser) les dents après le petit déjeuner.</a:t>
            </a:r>
          </a:p>
          <a:p>
            <a:r>
              <a:rPr lang="fr-FR" dirty="0"/>
              <a:t>4. Nous ________ (s'habiller) pour aller à l'école.</a:t>
            </a:r>
          </a:p>
          <a:p>
            <a:r>
              <a:rPr lang="fr-FR" dirty="0"/>
              <a:t>5. Vous ________ (se dépêcher) pour ne pas rater le bus.</a:t>
            </a:r>
          </a:p>
          <a:p>
            <a:r>
              <a:rPr lang="fr-FR" dirty="0"/>
              <a:t>6. Ils ________ (se promener) dans le parc le dimanche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D12BD-1A01-690D-AF88-210BBE45D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49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9AFADB4E-8693-86F1-6C8F-AA3A5BF7F5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954961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51239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3703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4203"/>
            <a:ext cx="10515600" cy="4351339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938601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8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13016"/>
              </p:ext>
            </p:extLst>
          </p:nvPr>
        </p:nvGraphicFramePr>
        <p:xfrm>
          <a:off x="632372" y="3506019"/>
          <a:ext cx="10944000" cy="3215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983655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200492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C596ACFA-ACEB-425C-5142-F6D2334E8E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581998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8958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5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B9878C-10DF-133B-39E0-ADA08E58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/>
              <a:t>CAS PARTICULIERS</a:t>
            </a:r>
          </a:p>
        </p:txBody>
      </p:sp>
      <p:sp>
        <p:nvSpPr>
          <p:cNvPr id="23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30F101-6AD0-87F9-42B1-159EEBC633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1601" y="2097233"/>
            <a:ext cx="2877948" cy="46232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D711CE9-2607-E973-A9CB-009B37FC4B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78172" y="1983349"/>
            <a:ext cx="3748382" cy="461339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4BAADB-184F-A602-5820-FB969C9D7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50</a:t>
            </a:fld>
            <a:endParaRPr lang="en-US"/>
          </a:p>
        </p:txBody>
      </p:sp>
      <p:pic>
        <p:nvPicPr>
          <p:cNvPr id="12" name="EXPLORE_2_LE_PISTE020">
            <a:hlinkClick r:id="" action="ppaction://media"/>
            <a:extLst>
              <a:ext uri="{FF2B5EF4-FFF2-40B4-BE49-F238E27FC236}">
                <a16:creationId xmlns:a16="http://schemas.microsoft.com/office/drawing/2014/main" id="{49066C21-8324-54E5-8C66-F672F806D6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742418" y="2293258"/>
            <a:ext cx="304800" cy="304800"/>
          </a:xfrm>
          <a:prstGeom prst="rect">
            <a:avLst/>
          </a:prstGeom>
        </p:spPr>
      </p:pic>
      <p:pic>
        <p:nvPicPr>
          <p:cNvPr id="13" name="EXPLORE_2_LE_PISTE021">
            <a:hlinkClick r:id="" action="ppaction://media"/>
            <a:extLst>
              <a:ext uri="{FF2B5EF4-FFF2-40B4-BE49-F238E27FC236}">
                <a16:creationId xmlns:a16="http://schemas.microsoft.com/office/drawing/2014/main" id="{15BB3DA3-521C-5CBD-74E0-63508214E4A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742418" y="4715102"/>
            <a:ext cx="304800" cy="304800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FD7EFE78-EAF2-B8AD-90A8-E4F55F9D3A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954961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400570680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FDE98E-1AE4-7828-57CE-82FF9EDDE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6 p.18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D93C50-565F-300F-F2BD-8ED2941F2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2182042"/>
            <a:ext cx="10905066" cy="338056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2F2A79-7CA2-5DE3-1406-626BBEE85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51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2F9F1B77-30E0-0A8A-2E4B-3AA226A946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954961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5847849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9A3E47-40A9-3690-CC40-038F78771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558" y="637762"/>
            <a:ext cx="4284397" cy="557677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Pratique ton </a:t>
            </a:r>
            <a:r>
              <a:rPr lang="en-US" sz="60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français</a:t>
            </a:r>
            <a:r>
              <a:rPr lang="en-US" sz="6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AA507F1-ECB8-A11D-FCFE-AB20E8766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9464" y="637762"/>
            <a:ext cx="4102707" cy="586094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4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Décris</a:t>
            </a:r>
            <a:r>
              <a:rPr lang="en-US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 routine </a:t>
            </a:r>
            <a:r>
              <a:rPr lang="en-US" sz="4000" dirty="0" err="1"/>
              <a:t>quotidienne</a:t>
            </a:r>
            <a:r>
              <a:rPr lang="en-US" sz="4000" dirty="0"/>
              <a:t> avec </a:t>
            </a:r>
            <a:r>
              <a:rPr lang="en-US" sz="4000" dirty="0" err="1"/>
              <a:t>l’heure</a:t>
            </a:r>
            <a:r>
              <a:rPr lang="en-US" sz="4000" dirty="0"/>
              <a:t> </a:t>
            </a:r>
            <a:r>
              <a:rPr lang="en-US" sz="4000" dirty="0" err="1"/>
              <a:t>ou</a:t>
            </a:r>
            <a:r>
              <a:rPr lang="en-US" sz="4000" dirty="0"/>
              <a:t> le moment de la </a:t>
            </a:r>
            <a:r>
              <a:rPr lang="en-US" sz="4000" dirty="0" err="1"/>
              <a:t>journée</a:t>
            </a:r>
            <a:r>
              <a:rPr lang="en-US" sz="4000" dirty="0"/>
              <a:t>.</a:t>
            </a:r>
          </a:p>
          <a:p>
            <a:pPr marL="0" indent="0">
              <a:buNone/>
            </a:pPr>
            <a:r>
              <a:rPr lang="en-US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(60 mots)</a:t>
            </a:r>
          </a:p>
        </p:txBody>
      </p:sp>
      <p:pic>
        <p:nvPicPr>
          <p:cNvPr id="5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657606F6-3BB1-F779-2787-F21E2501A4B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54465" y="499621"/>
            <a:ext cx="2332082" cy="1311796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1C61B47B-840D-D864-D49C-A87B7C0C06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954961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12865492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sp>
        <p:nvSpPr>
          <p:cNvPr id="7" name="ZoneTexte 3">
            <a:extLst>
              <a:ext uri="{FF2B5EF4-FFF2-40B4-BE49-F238E27FC236}">
                <a16:creationId xmlns:a16="http://schemas.microsoft.com/office/drawing/2014/main" id="{69459118-F984-970B-C036-4479670A2114}"/>
              </a:ext>
            </a:extLst>
          </p:cNvPr>
          <p:cNvSpPr txBox="1"/>
          <p:nvPr/>
        </p:nvSpPr>
        <p:spPr>
          <a:xfrm>
            <a:off x="477981" y="2412845"/>
            <a:ext cx="60960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Kahoot</a:t>
            </a:r>
            <a:r>
              <a:rPr lang="fr-F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Activités quotidiennes</a:t>
            </a: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https://play.kahoot.it/v2/?quizId=b3b11b8c-154b-4082-9d5b-837365322e44</a:t>
            </a:r>
            <a:endParaRPr lang="fr-FR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Conjugaison verbes pronominaux</a:t>
            </a:r>
          </a:p>
          <a:p>
            <a:r>
              <a:rPr lang="fr-FR" dirty="0">
                <a:hlinkClick r:id="rId4"/>
              </a:rPr>
              <a:t>https://create.kahoot.it/details/e2d56a39-ddb0-4221-beba-6c8283791597</a:t>
            </a:r>
            <a:endParaRPr lang="fr-FR" dirty="0"/>
          </a:p>
          <a:p>
            <a:r>
              <a:rPr lang="fr-FR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https://create.kahoot.it/details/3524fe9f-a716-45d9-993c-397972063574</a:t>
            </a:r>
            <a:endParaRPr lang="fr-FR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https://create.kahoot.it/details/1d6a6881-3651-4cec-82e3-f1d4d11d700d</a:t>
            </a:r>
            <a:endParaRPr lang="fr-FR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9AB2C9C0-81C9-A768-ADCD-CA0E5182F6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954961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3076979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02759" y="484395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verbes</a:t>
            </a:r>
            <a:r>
              <a:rPr lang="en-US" sz="3067" b="1" dirty="0">
                <a:latin typeface="+mj-lt"/>
                <a:ea typeface="+mj-ea"/>
                <a:cs typeface="+mj-cs"/>
              </a:rPr>
              <a:t>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pronominaux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202759" y="2401184"/>
            <a:ext cx="3795927" cy="4072187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dirty="0"/>
              <a:t>Nelly et Marc (to wake up) </a:t>
            </a:r>
            <a:r>
              <a:rPr lang="en-US" dirty="0">
                <a:solidFill>
                  <a:srgbClr val="FF0000"/>
                </a:solidFill>
              </a:rPr>
              <a:t>se </a:t>
            </a:r>
            <a:r>
              <a:rPr lang="en-US" dirty="0" err="1">
                <a:solidFill>
                  <a:srgbClr val="FF0000"/>
                </a:solidFill>
              </a:rPr>
              <a:t>lèvent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à 6h.  </a:t>
            </a:r>
            <a:r>
              <a:rPr lang="en-US" dirty="0" err="1"/>
              <a:t>Ils</a:t>
            </a:r>
            <a:r>
              <a:rPr lang="en-US" dirty="0"/>
              <a:t> (to brush teeth) </a:t>
            </a:r>
            <a:r>
              <a:rPr lang="en-US" dirty="0">
                <a:solidFill>
                  <a:srgbClr val="FF0000"/>
                </a:solidFill>
              </a:rPr>
              <a:t>se </a:t>
            </a:r>
            <a:r>
              <a:rPr lang="en-US" dirty="0" err="1">
                <a:solidFill>
                  <a:srgbClr val="FF0000"/>
                </a:solidFill>
              </a:rPr>
              <a:t>brossent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les dents, </a:t>
            </a:r>
            <a:r>
              <a:rPr lang="en-US" dirty="0" err="1"/>
              <a:t>puis</a:t>
            </a:r>
            <a:r>
              <a:rPr lang="en-US" dirty="0"/>
              <a:t> Nelly (to dress up) </a:t>
            </a:r>
            <a:r>
              <a:rPr lang="en-US" dirty="0" err="1">
                <a:solidFill>
                  <a:srgbClr val="FF0000"/>
                </a:solidFill>
              </a:rPr>
              <a:t>s’habille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pendant que Marc (to comb hair) </a:t>
            </a:r>
            <a:r>
              <a:rPr lang="en-US" dirty="0">
                <a:solidFill>
                  <a:srgbClr val="FF0000"/>
                </a:solidFill>
              </a:rPr>
              <a:t>se coiffe</a:t>
            </a:r>
            <a:r>
              <a:rPr lang="en-US" dirty="0"/>
              <a:t>. </a:t>
            </a:r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" r="6725"/>
          <a:stretch/>
        </p:blipFill>
        <p:spPr bwMode="auto">
          <a:xfrm>
            <a:off x="4867416" y="699591"/>
            <a:ext cx="7324584" cy="5617029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54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100655CD-518E-1849-5D54-F34ED5BFA7B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325682" y="5800406"/>
            <a:ext cx="1835426" cy="10324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EC081E2-37B3-0D99-4844-951F239F0243}"/>
              </a:ext>
            </a:extLst>
          </p:cNvPr>
          <p:cNvSpPr/>
          <p:nvPr/>
        </p:nvSpPr>
        <p:spPr>
          <a:xfrm>
            <a:off x="288953" y="3168534"/>
            <a:ext cx="1193955" cy="31780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590402-1040-2C28-2BC9-A827F2FF0CA4}"/>
              </a:ext>
            </a:extLst>
          </p:cNvPr>
          <p:cNvSpPr/>
          <p:nvPr/>
        </p:nvSpPr>
        <p:spPr>
          <a:xfrm>
            <a:off x="1172329" y="3701894"/>
            <a:ext cx="1444686" cy="31780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6B3C34-125C-917E-B396-E98E8CC1A6E0}"/>
              </a:ext>
            </a:extLst>
          </p:cNvPr>
          <p:cNvSpPr/>
          <p:nvPr/>
        </p:nvSpPr>
        <p:spPr>
          <a:xfrm>
            <a:off x="302236" y="4793538"/>
            <a:ext cx="1085414" cy="31780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523802-094B-DBDD-656B-0492C5512EF9}"/>
              </a:ext>
            </a:extLst>
          </p:cNvPr>
          <p:cNvSpPr/>
          <p:nvPr/>
        </p:nvSpPr>
        <p:spPr>
          <a:xfrm>
            <a:off x="2088822" y="5351742"/>
            <a:ext cx="1085414" cy="31780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10C70738-C27A-2636-4B26-AB5875A3F1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954961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11636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/>
      <p:bldP spid="6" grpId="0" animBg="1"/>
      <p:bldP spid="7" grpId="0" animBg="1"/>
      <p:bldP spid="9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55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3DF0FA2-FC48-9293-71BA-3C00D38E48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30946192-EBA4-5AA0-5D36-747DA62522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954961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41674816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56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un logement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038024"/>
              </p:ext>
            </p:extLst>
          </p:nvPr>
        </p:nvGraphicFramePr>
        <p:xfrm>
          <a:off x="632372" y="3268135"/>
          <a:ext cx="10944000" cy="3224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15ED09F-E4B9-14B4-2AAB-CBDCDCFB85E5}"/>
              </a:ext>
            </a:extLst>
          </p:cNvPr>
          <p:cNvSpPr/>
          <p:nvPr/>
        </p:nvSpPr>
        <p:spPr>
          <a:xfrm>
            <a:off x="4392753" y="5687562"/>
            <a:ext cx="3406495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551424B-4FAC-85E0-8910-871AE84B7A37}"/>
              </a:ext>
            </a:extLst>
          </p:cNvPr>
          <p:cNvSpPr txBox="1"/>
          <p:nvPr/>
        </p:nvSpPr>
        <p:spPr>
          <a:xfrm>
            <a:off x="120869" y="6300562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75693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544286"/>
            <a:ext cx="5745089" cy="104008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Situer</a:t>
            </a:r>
            <a:r>
              <a:rPr lang="en-US" sz="3067" b="1" dirty="0">
                <a:latin typeface="+mj-lt"/>
                <a:ea typeface="+mj-ea"/>
                <a:cs typeface="+mj-cs"/>
              </a:rPr>
              <a:t> dans le temps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0" y="1971924"/>
            <a:ext cx="5745088" cy="4503060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solidFill>
                  <a:srgbClr val="FF0000"/>
                </a:solidFill>
              </a:rPr>
              <a:t>Avant</a:t>
            </a:r>
            <a:r>
              <a:rPr lang="en-US" dirty="0"/>
              <a:t>     les </a:t>
            </a:r>
            <a:r>
              <a:rPr lang="en-US" dirty="0" err="1"/>
              <a:t>vacances</a:t>
            </a:r>
            <a:r>
              <a:rPr lang="en-US" dirty="0"/>
              <a:t>, je </a:t>
            </a:r>
            <a:r>
              <a:rPr lang="en-US" dirty="0" err="1"/>
              <a:t>fais</a:t>
            </a:r>
            <a:r>
              <a:rPr lang="en-US" dirty="0"/>
              <a:t> </a:t>
            </a:r>
            <a:r>
              <a:rPr lang="en-US" dirty="0" err="1"/>
              <a:t>toujours</a:t>
            </a:r>
            <a:r>
              <a:rPr lang="en-US" dirty="0"/>
              <a:t> un </a:t>
            </a:r>
            <a:r>
              <a:rPr lang="en-US" dirty="0" err="1"/>
              <a:t>peu</a:t>
            </a:r>
            <a:r>
              <a:rPr lang="en-US" dirty="0"/>
              <a:t> de shopping.</a:t>
            </a:r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solidFill>
                  <a:srgbClr val="FF0000"/>
                </a:solidFill>
              </a:rPr>
              <a:t>Pendant</a:t>
            </a:r>
            <a:r>
              <a:rPr lang="en-US" dirty="0"/>
              <a:t> les </a:t>
            </a:r>
            <a:r>
              <a:rPr lang="en-US" dirty="0" err="1"/>
              <a:t>vacances</a:t>
            </a:r>
            <a:r>
              <a:rPr lang="en-US" dirty="0"/>
              <a:t>, je </a:t>
            </a:r>
            <a:r>
              <a:rPr lang="en-US" dirty="0" err="1"/>
              <a:t>fais</a:t>
            </a:r>
            <a:r>
              <a:rPr lang="en-US" dirty="0"/>
              <a:t> encore du shopping.</a:t>
            </a:r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solidFill>
                  <a:srgbClr val="FF0000"/>
                </a:solidFill>
              </a:rPr>
              <a:t>Après</a:t>
            </a:r>
            <a:r>
              <a:rPr lang="en-US" dirty="0"/>
              <a:t>       les </a:t>
            </a:r>
            <a:r>
              <a:rPr lang="en-US" dirty="0" err="1"/>
              <a:t>vacances</a:t>
            </a:r>
            <a:r>
              <a:rPr lang="en-US" dirty="0"/>
              <a:t>, je continue à faire du shopping ! </a:t>
            </a:r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dirty="0"/>
              <a:t>Qui suis-je ?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" r="1948"/>
          <a:stretch/>
        </p:blipFill>
        <p:spPr bwMode="auto">
          <a:xfrm>
            <a:off x="8412481" y="1250407"/>
            <a:ext cx="3739764" cy="560759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57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BFB2A73F-251B-6D30-5C26-BE64F252D1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76661" y="5816476"/>
            <a:ext cx="1835426" cy="103242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7A2C044-E5D4-3362-248B-B98B7C49EAE9}"/>
              </a:ext>
            </a:extLst>
          </p:cNvPr>
          <p:cNvSpPr/>
          <p:nvPr/>
        </p:nvSpPr>
        <p:spPr>
          <a:xfrm>
            <a:off x="686775" y="2126343"/>
            <a:ext cx="1115644" cy="355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62B023C-7A59-F207-9265-780BD162FB2E}"/>
              </a:ext>
            </a:extLst>
          </p:cNvPr>
          <p:cNvSpPr/>
          <p:nvPr/>
        </p:nvSpPr>
        <p:spPr>
          <a:xfrm>
            <a:off x="708548" y="3363181"/>
            <a:ext cx="1115644" cy="355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EB8DC5-DDF7-17F5-B215-13C00C6673E5}"/>
              </a:ext>
            </a:extLst>
          </p:cNvPr>
          <p:cNvSpPr/>
          <p:nvPr/>
        </p:nvSpPr>
        <p:spPr>
          <a:xfrm>
            <a:off x="708548" y="4549220"/>
            <a:ext cx="1115644" cy="355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CD65DEE0-6387-7D7F-499D-633A68EBCD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54584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72146613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2703D9-EDA0-B295-E8B4-069D69AD2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VI. Grammaire </a:t>
            </a:r>
            <a:r>
              <a:rPr lang="fr-FR" dirty="0"/>
              <a:t>: Situer dans le temps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77E7866-01FB-D74D-3568-08E121014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58</a:t>
            </a:fld>
            <a:endParaRPr lang="en-US" dirty="0"/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120822ED-9FDA-BB4F-84BD-7C6F83E2F3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8080980"/>
              </p:ext>
            </p:extLst>
          </p:nvPr>
        </p:nvGraphicFramePr>
        <p:xfrm>
          <a:off x="2117026" y="1981200"/>
          <a:ext cx="6816509" cy="4143829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6816509">
                  <a:extLst>
                    <a:ext uri="{9D8B030D-6E8A-4147-A177-3AD203B41FA5}">
                      <a16:colId xmlns:a16="http://schemas.microsoft.com/office/drawing/2014/main" val="3616003709"/>
                    </a:ext>
                  </a:extLst>
                </a:gridCol>
              </a:tblGrid>
              <a:tr h="772552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Situer dans le temps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749418"/>
                  </a:ext>
                </a:extLst>
              </a:tr>
              <a:tr h="666559">
                <a:tc>
                  <a:txBody>
                    <a:bodyPr/>
                    <a:lstStyle/>
                    <a:p>
                      <a:r>
                        <a:rPr lang="fr-FR" sz="2800" dirty="0"/>
                        <a:t>Pendant cet atelier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75927896"/>
                  </a:ext>
                </a:extLst>
              </a:tr>
              <a:tr h="666559">
                <a:tc>
                  <a:txBody>
                    <a:bodyPr/>
                    <a:lstStyle/>
                    <a:p>
                      <a:r>
                        <a:rPr lang="fr-FR" sz="2800" dirty="0"/>
                        <a:t>Avant      le   repas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2625790"/>
                  </a:ext>
                </a:extLst>
              </a:tr>
              <a:tr h="666559">
                <a:tc>
                  <a:txBody>
                    <a:bodyPr/>
                    <a:lstStyle/>
                    <a:p>
                      <a:r>
                        <a:rPr lang="fr-FR" sz="2800" dirty="0"/>
                        <a:t>Après      le   goûter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1119686"/>
                  </a:ext>
                </a:extLst>
              </a:tr>
              <a:tr h="666559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solidFill>
                            <a:srgbClr val="FF0000"/>
                          </a:solidFill>
                        </a:rPr>
                        <a:t>Les adverbes de temps</a:t>
                      </a:r>
                    </a:p>
                    <a:p>
                      <a:endParaRPr lang="fr-FR" sz="2800" dirty="0"/>
                    </a:p>
                    <a:p>
                      <a:r>
                        <a:rPr lang="fr-FR" sz="2800" dirty="0"/>
                        <a:t>Avant / Pendant / Après + article + nom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9651823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07FDBB5F-451B-5A69-A959-1CACCD7A926F}"/>
              </a:ext>
            </a:extLst>
          </p:cNvPr>
          <p:cNvSpPr/>
          <p:nvPr/>
        </p:nvSpPr>
        <p:spPr>
          <a:xfrm>
            <a:off x="2170402" y="2847304"/>
            <a:ext cx="1271791" cy="17714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4B8B45-96F7-AFF6-ACE7-A765A67937A0}"/>
              </a:ext>
            </a:extLst>
          </p:cNvPr>
          <p:cNvSpPr/>
          <p:nvPr/>
        </p:nvSpPr>
        <p:spPr>
          <a:xfrm>
            <a:off x="2170401" y="5631543"/>
            <a:ext cx="3548220" cy="4458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322756-97BB-F7C2-76E6-B8A5AA70D9B1}"/>
              </a:ext>
            </a:extLst>
          </p:cNvPr>
          <p:cNvSpPr/>
          <p:nvPr/>
        </p:nvSpPr>
        <p:spPr>
          <a:xfrm>
            <a:off x="3490627" y="2847304"/>
            <a:ext cx="457251" cy="177144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930A02-FF38-65AE-570E-D75816B129E6}"/>
              </a:ext>
            </a:extLst>
          </p:cNvPr>
          <p:cNvSpPr/>
          <p:nvPr/>
        </p:nvSpPr>
        <p:spPr>
          <a:xfrm>
            <a:off x="5979827" y="5631543"/>
            <a:ext cx="972508" cy="44589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B74E4A-0765-59DC-C13F-4A0A9AE5F6D5}"/>
              </a:ext>
            </a:extLst>
          </p:cNvPr>
          <p:cNvSpPr/>
          <p:nvPr/>
        </p:nvSpPr>
        <p:spPr>
          <a:xfrm>
            <a:off x="3996312" y="2847304"/>
            <a:ext cx="1170766" cy="1771443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182B6A2-C818-3915-31AE-3A09BE90CBB2}"/>
              </a:ext>
            </a:extLst>
          </p:cNvPr>
          <p:cNvSpPr/>
          <p:nvPr/>
        </p:nvSpPr>
        <p:spPr>
          <a:xfrm>
            <a:off x="7213541" y="5631543"/>
            <a:ext cx="798337" cy="44589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78" name="Picture 6" descr="Time Clock Sticker by Grand-Mercredi">
            <a:extLst>
              <a:ext uri="{FF2B5EF4-FFF2-40B4-BE49-F238E27FC236}">
                <a16:creationId xmlns:a16="http://schemas.microsoft.com/office/drawing/2014/main" id="{B8B91BFD-0AF1-8F2D-0C94-2AD45864E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072" y="271374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54B6D07-9855-DB84-8932-6F516D0CDBE1}"/>
              </a:ext>
            </a:extLst>
          </p:cNvPr>
          <p:cNvSpPr/>
          <p:nvPr/>
        </p:nvSpPr>
        <p:spPr>
          <a:xfrm>
            <a:off x="2117026" y="4738914"/>
            <a:ext cx="6816509" cy="13861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F3DC0C59-F608-B132-8BC4-016704CF00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284814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49485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5" grpId="0" animBg="1"/>
      <p:bldP spid="8" grpId="0" animBg="1"/>
      <p:bldP spid="10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CB09A-3E8A-A0C4-78D6-0B27EE16D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Fill in the blanks with the appropriate adverb of time: "</a:t>
            </a:r>
            <a:r>
              <a:rPr lang="en-US" dirty="0" err="1"/>
              <a:t>avant</a:t>
            </a:r>
            <a:r>
              <a:rPr lang="en-US" dirty="0"/>
              <a:t>", "après", or "pendant".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32AB8-4636-A073-0082-902E396DDD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1. Nous mangeons du riz ________ le dîner.</a:t>
            </a:r>
          </a:p>
          <a:p>
            <a:r>
              <a:rPr lang="fr-FR" dirty="0"/>
              <a:t>2. Il joue au parc ________ l'école.</a:t>
            </a:r>
          </a:p>
          <a:p>
            <a:r>
              <a:rPr lang="fr-FR" dirty="0"/>
              <a:t>3. Elle ne doit pas faire ses devoirs ________ le cours de français.</a:t>
            </a:r>
          </a:p>
          <a:p>
            <a:r>
              <a:rPr lang="fr-FR" dirty="0"/>
              <a:t>4. Tu te brosses les dents ________ le petit déjeuner.</a:t>
            </a:r>
          </a:p>
          <a:p>
            <a:r>
              <a:rPr lang="fr-FR" dirty="0"/>
              <a:t>5. Ils font du sport ________ le dîner à 18h.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E0AFE0-024D-5259-F09C-64422D493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59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045CC7A3-2DB6-4995-64DE-B62EAFEFF0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284814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9400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Faire un programme d’activités </a:t>
            </a:r>
          </a:p>
          <a:p>
            <a:pPr algn="ctr"/>
            <a:r>
              <a:rPr lang="fr-FR" sz="2800" dirty="0">
                <a:solidFill>
                  <a:schemeClr val="tx2"/>
                </a:solidFill>
              </a:rPr>
              <a:t>pour une classe de découverte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6133805"/>
              </p:ext>
            </p:extLst>
          </p:nvPr>
        </p:nvGraphicFramePr>
        <p:xfrm>
          <a:off x="632372" y="3268135"/>
          <a:ext cx="10944000" cy="3224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A98757FF-1769-6BF1-6105-AAE7BAC31A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581998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426906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8BE522-EFBB-A9C5-59B6-4AB187163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8 p.18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A524FDB-BBAD-30B5-F0B6-6DC910F4E7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2059360"/>
            <a:ext cx="10905066" cy="362593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1E2F79-AF32-6F27-C888-E4EA84166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60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FCCB9F67-843C-6B73-F907-88ACBB5E60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284814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2367115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6AE46083-EC6E-848F-1E4A-E0462EC219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284814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1397107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544286"/>
            <a:ext cx="5745089" cy="104008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Situer</a:t>
            </a:r>
            <a:r>
              <a:rPr lang="en-US" sz="3067" b="1" dirty="0">
                <a:latin typeface="+mj-lt"/>
                <a:ea typeface="+mj-ea"/>
                <a:cs typeface="+mj-cs"/>
              </a:rPr>
              <a:t> dans le temps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0" y="1971924"/>
            <a:ext cx="5745088" cy="4503060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solidFill>
                  <a:srgbClr val="FF0000"/>
                </a:solidFill>
              </a:rPr>
              <a:t>Avant</a:t>
            </a:r>
            <a:r>
              <a:rPr lang="en-US" dirty="0"/>
              <a:t>     les </a:t>
            </a:r>
            <a:r>
              <a:rPr lang="en-US" dirty="0" err="1"/>
              <a:t>vacances</a:t>
            </a:r>
            <a:r>
              <a:rPr lang="en-US" dirty="0"/>
              <a:t>, je </a:t>
            </a:r>
            <a:r>
              <a:rPr lang="en-US" dirty="0" err="1"/>
              <a:t>fais</a:t>
            </a:r>
            <a:r>
              <a:rPr lang="en-US" dirty="0"/>
              <a:t> </a:t>
            </a:r>
            <a:r>
              <a:rPr lang="en-US" dirty="0" err="1"/>
              <a:t>toujours</a:t>
            </a:r>
            <a:r>
              <a:rPr lang="en-US" dirty="0"/>
              <a:t> un </a:t>
            </a:r>
            <a:r>
              <a:rPr lang="en-US" dirty="0" err="1"/>
              <a:t>peu</a:t>
            </a:r>
            <a:r>
              <a:rPr lang="en-US" dirty="0"/>
              <a:t> de shopping.</a:t>
            </a:r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solidFill>
                  <a:srgbClr val="FF0000"/>
                </a:solidFill>
              </a:rPr>
              <a:t>Pendant</a:t>
            </a:r>
            <a:r>
              <a:rPr lang="en-US" dirty="0"/>
              <a:t> les </a:t>
            </a:r>
            <a:r>
              <a:rPr lang="en-US" dirty="0" err="1"/>
              <a:t>vacances</a:t>
            </a:r>
            <a:r>
              <a:rPr lang="en-US" dirty="0"/>
              <a:t>, je </a:t>
            </a:r>
            <a:r>
              <a:rPr lang="en-US" dirty="0" err="1"/>
              <a:t>fais</a:t>
            </a:r>
            <a:r>
              <a:rPr lang="en-US" dirty="0"/>
              <a:t> encore du shopping.</a:t>
            </a:r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solidFill>
                  <a:srgbClr val="FF0000"/>
                </a:solidFill>
              </a:rPr>
              <a:t>Après</a:t>
            </a:r>
            <a:r>
              <a:rPr lang="en-US" dirty="0"/>
              <a:t>       les </a:t>
            </a:r>
            <a:r>
              <a:rPr lang="en-US" dirty="0" err="1"/>
              <a:t>vacances</a:t>
            </a:r>
            <a:r>
              <a:rPr lang="en-US" dirty="0"/>
              <a:t>, je continue à faire du shopping ! </a:t>
            </a:r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dirty="0"/>
              <a:t>Qui suis-je ?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" r="1948"/>
          <a:stretch/>
        </p:blipFill>
        <p:spPr bwMode="auto">
          <a:xfrm>
            <a:off x="8412481" y="1250407"/>
            <a:ext cx="3739764" cy="560759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62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BFB2A73F-251B-6D30-5C26-BE64F252D1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76661" y="5816476"/>
            <a:ext cx="1835426" cy="103242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7A2C044-E5D4-3362-248B-B98B7C49EAE9}"/>
              </a:ext>
            </a:extLst>
          </p:cNvPr>
          <p:cNvSpPr/>
          <p:nvPr/>
        </p:nvSpPr>
        <p:spPr>
          <a:xfrm>
            <a:off x="686775" y="2126343"/>
            <a:ext cx="1115644" cy="355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62B023C-7A59-F207-9265-780BD162FB2E}"/>
              </a:ext>
            </a:extLst>
          </p:cNvPr>
          <p:cNvSpPr/>
          <p:nvPr/>
        </p:nvSpPr>
        <p:spPr>
          <a:xfrm>
            <a:off x="708548" y="3363181"/>
            <a:ext cx="1115644" cy="355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EB8DC5-DDF7-17F5-B215-13C00C6673E5}"/>
              </a:ext>
            </a:extLst>
          </p:cNvPr>
          <p:cNvSpPr/>
          <p:nvPr/>
        </p:nvSpPr>
        <p:spPr>
          <a:xfrm>
            <a:off x="708548" y="4549220"/>
            <a:ext cx="1115644" cy="355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2AB0FBDF-F9B2-E09B-4281-C92D00FB3E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284814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533457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6" grpId="0" animBg="1"/>
      <p:bldP spid="9" grpId="0" animBg="1"/>
      <p:bldP spid="10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63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9482360B-1BD0-3ACE-A9A4-7BD586615FF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47DBA7E4-E736-609F-9215-68DDC3C03C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284814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32886743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64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un logement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9396245"/>
              </p:ext>
            </p:extLst>
          </p:nvPr>
        </p:nvGraphicFramePr>
        <p:xfrm>
          <a:off x="632372" y="3268135"/>
          <a:ext cx="10944000" cy="3224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15ED09F-E4B9-14B4-2AAB-CBDCDCFB85E5}"/>
              </a:ext>
            </a:extLst>
          </p:cNvPr>
          <p:cNvSpPr/>
          <p:nvPr/>
        </p:nvSpPr>
        <p:spPr>
          <a:xfrm>
            <a:off x="4392753" y="6050417"/>
            <a:ext cx="3406495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551424B-4FAC-85E0-8910-871AE84B7A37}"/>
              </a:ext>
            </a:extLst>
          </p:cNvPr>
          <p:cNvSpPr txBox="1"/>
          <p:nvPr/>
        </p:nvSpPr>
        <p:spPr>
          <a:xfrm>
            <a:off x="120869" y="6300562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505717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544286"/>
            <a:ext cx="10713719" cy="59871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pronoms</a:t>
            </a:r>
            <a:r>
              <a:rPr lang="en-US" sz="3067" b="1" dirty="0">
                <a:latin typeface="+mj-lt"/>
                <a:ea typeface="+mj-ea"/>
                <a:cs typeface="+mj-cs"/>
              </a:rPr>
              <a:t> COD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65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84143677-DCD1-4A98-A912-BD71110290F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53095" y="5689048"/>
            <a:ext cx="1835426" cy="1032427"/>
          </a:xfrm>
          <a:prstGeom prst="rect">
            <a:avLst/>
          </a:prstGeom>
        </p:spPr>
      </p:pic>
      <p:pic>
        <p:nvPicPr>
          <p:cNvPr id="4098" name="Picture 2" descr="La maison des Simpson existe-t-elle ? -">
            <a:extLst>
              <a:ext uri="{FF2B5EF4-FFF2-40B4-BE49-F238E27FC236}">
                <a16:creationId xmlns:a16="http://schemas.microsoft.com/office/drawing/2014/main" id="{3814EDA6-5549-A188-1B2B-2F69B06EF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45771"/>
            <a:ext cx="5665216" cy="394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E19A2520-485C-7D85-E86E-16A325378A26}"/>
              </a:ext>
            </a:extLst>
          </p:cNvPr>
          <p:cNvSpPr txBox="1"/>
          <p:nvPr/>
        </p:nvSpPr>
        <p:spPr>
          <a:xfrm>
            <a:off x="6736380" y="1442618"/>
            <a:ext cx="4967358" cy="4467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/>
              <a:t>Bart : Je vais à l’école ! Bye M’man! 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Marge : Tu prends ton vélo ? 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Bart : Non, je </a:t>
            </a:r>
            <a:r>
              <a:rPr lang="fr-FR" sz="2400" dirty="0">
                <a:solidFill>
                  <a:srgbClr val="FF0000"/>
                </a:solidFill>
              </a:rPr>
              <a:t>ne</a:t>
            </a:r>
            <a:r>
              <a:rPr lang="fr-FR" sz="2400" dirty="0"/>
              <a:t> </a:t>
            </a:r>
            <a:r>
              <a:rPr lang="fr-FR" sz="2400" dirty="0">
                <a:solidFill>
                  <a:srgbClr val="FF0000"/>
                </a:solidFill>
              </a:rPr>
              <a:t>le</a:t>
            </a:r>
            <a:r>
              <a:rPr lang="fr-FR" sz="2400" dirty="0"/>
              <a:t> prends </a:t>
            </a:r>
            <a:r>
              <a:rPr lang="fr-FR" sz="2400" dirty="0">
                <a:solidFill>
                  <a:srgbClr val="FF0000"/>
                </a:solidFill>
              </a:rPr>
              <a:t>pas</a:t>
            </a:r>
            <a:r>
              <a:rPr lang="fr-FR" sz="2400" dirty="0"/>
              <a:t>.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Marge : OK. Où est Maggie ?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Bart : Je ne sais pas, je ne </a:t>
            </a:r>
            <a:r>
              <a:rPr lang="fr-FR" sz="2400" dirty="0">
                <a:solidFill>
                  <a:srgbClr val="FF0000"/>
                </a:solidFill>
              </a:rPr>
              <a:t>la</a:t>
            </a:r>
            <a:r>
              <a:rPr lang="fr-FR" sz="2400" dirty="0"/>
              <a:t> vois pas.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Lisa : Elle est avec moi dans le salon! Je </a:t>
            </a:r>
            <a:r>
              <a:rPr lang="fr-FR" sz="2400" dirty="0">
                <a:solidFill>
                  <a:srgbClr val="FF0000"/>
                </a:solidFill>
              </a:rPr>
              <a:t>l’  </a:t>
            </a:r>
            <a:r>
              <a:rPr lang="fr-FR" sz="2400" dirty="0"/>
              <a:t>emmène à la crèche (nursery) dans 5 mn!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4F1320-0F66-8C16-CD85-5681C45D81AD}"/>
              </a:ext>
            </a:extLst>
          </p:cNvPr>
          <p:cNvSpPr/>
          <p:nvPr/>
        </p:nvSpPr>
        <p:spPr>
          <a:xfrm>
            <a:off x="8543286" y="2736480"/>
            <a:ext cx="291356" cy="3525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D9786F-57DF-C01A-5F5A-F29B94340068}"/>
              </a:ext>
            </a:extLst>
          </p:cNvPr>
          <p:cNvSpPr/>
          <p:nvPr/>
        </p:nvSpPr>
        <p:spPr>
          <a:xfrm>
            <a:off x="8908825" y="2724490"/>
            <a:ext cx="291356" cy="3525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A8F61B-9AE3-9659-48F4-B57DDE573F6C}"/>
              </a:ext>
            </a:extLst>
          </p:cNvPr>
          <p:cNvSpPr/>
          <p:nvPr/>
        </p:nvSpPr>
        <p:spPr>
          <a:xfrm>
            <a:off x="10101025" y="2724490"/>
            <a:ext cx="469233" cy="3525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E947000-361C-3E5A-C7DC-3F2E96E53355}"/>
              </a:ext>
            </a:extLst>
          </p:cNvPr>
          <p:cNvSpPr/>
          <p:nvPr/>
        </p:nvSpPr>
        <p:spPr>
          <a:xfrm>
            <a:off x="10036343" y="3817795"/>
            <a:ext cx="240790" cy="3525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D98BFBF-501A-B8E4-9F88-CFD8E75DC8FD}"/>
              </a:ext>
            </a:extLst>
          </p:cNvPr>
          <p:cNvSpPr/>
          <p:nvPr/>
        </p:nvSpPr>
        <p:spPr>
          <a:xfrm>
            <a:off x="7135329" y="4933075"/>
            <a:ext cx="264869" cy="3525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B9ABABAA-5C0B-D220-CF64-E41439B592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211948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90326759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71B354-2185-E745-9CAC-B1AB009BF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8663" y="1379568"/>
            <a:ext cx="3798122" cy="4075716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defTabSz="868680"/>
            <a:r>
              <a:rPr lang="fr-FR" sz="532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Introduction aux COD </a:t>
            </a:r>
            <a:endParaRPr lang="fr-FR" sz="5600">
              <a:solidFill>
                <a:srgbClr val="FFFFFF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53C648-EB0C-D538-0703-F9A3E994BB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9864" y="643466"/>
            <a:ext cx="4553473" cy="5571067"/>
          </a:xfrm>
        </p:spPr>
        <p:txBody>
          <a:bodyPr anchor="ctr">
            <a:normAutofit/>
          </a:bodyPr>
          <a:lstStyle/>
          <a:p>
            <a:pPr marL="217170" indent="-217170" defTabSz="868680">
              <a:spcBef>
                <a:spcPts val="950"/>
              </a:spcBef>
            </a:pPr>
            <a:endParaRPr lang="fr-FR" sz="1900" kern="1200" dirty="0">
              <a:solidFill>
                <a:schemeClr val="tx1">
                  <a:alpha val="80000"/>
                </a:schemeClr>
              </a:solidFill>
              <a:latin typeface="+mn-lt"/>
              <a:ea typeface="+mn-ea"/>
              <a:cs typeface="+mn-cs"/>
            </a:endParaRPr>
          </a:p>
          <a:p>
            <a:pPr marL="217170" indent="-217170" defTabSz="868680">
              <a:spcBef>
                <a:spcPts val="950"/>
              </a:spcBef>
            </a:pPr>
            <a:endParaRPr lang="fr-FR" sz="1900" kern="1200" dirty="0">
              <a:solidFill>
                <a:schemeClr val="tx1">
                  <a:alpha val="80000"/>
                </a:schemeClr>
              </a:solidFill>
              <a:latin typeface="+mn-lt"/>
              <a:ea typeface="+mn-ea"/>
              <a:cs typeface="+mn-cs"/>
            </a:endParaRPr>
          </a:p>
          <a:p>
            <a:pPr marL="217170" indent="-217170" defTabSz="868680">
              <a:spcBef>
                <a:spcPts val="950"/>
              </a:spcBef>
            </a:pPr>
            <a:endParaRPr lang="fr-FR" sz="1900" kern="1200" dirty="0">
              <a:solidFill>
                <a:schemeClr val="tx1">
                  <a:alpha val="80000"/>
                </a:schemeClr>
              </a:solidFill>
              <a:latin typeface="+mn-lt"/>
              <a:ea typeface="+mn-ea"/>
              <a:cs typeface="+mn-cs"/>
            </a:endParaRPr>
          </a:p>
          <a:p>
            <a:pPr marL="217170" indent="-217170" defTabSz="868680">
              <a:spcBef>
                <a:spcPts val="950"/>
              </a:spcBef>
            </a:pPr>
            <a:endParaRPr lang="fr-FR" sz="1900" kern="1200" dirty="0">
              <a:solidFill>
                <a:schemeClr val="tx1">
                  <a:alpha val="80000"/>
                </a:schemeClr>
              </a:solidFill>
              <a:latin typeface="+mn-lt"/>
              <a:ea typeface="+mn-ea"/>
              <a:cs typeface="+mn-cs"/>
            </a:endParaRPr>
          </a:p>
          <a:p>
            <a:pPr marL="217170" indent="-217170" defTabSz="868680">
              <a:spcBef>
                <a:spcPts val="950"/>
              </a:spcBef>
            </a:pPr>
            <a:endParaRPr lang="fr-FR" sz="1900" kern="1200" dirty="0">
              <a:solidFill>
                <a:schemeClr val="tx1">
                  <a:alpha val="80000"/>
                </a:schemeClr>
              </a:solidFill>
              <a:latin typeface="+mn-lt"/>
              <a:ea typeface="+mn-ea"/>
              <a:cs typeface="+mn-cs"/>
            </a:endParaRPr>
          </a:p>
          <a:p>
            <a:pPr marL="217170" indent="-217170" defTabSz="868680">
              <a:spcBef>
                <a:spcPts val="950"/>
              </a:spcBef>
            </a:pPr>
            <a:endParaRPr lang="fr-FR" sz="1900" kern="1200" dirty="0">
              <a:solidFill>
                <a:schemeClr val="tx1">
                  <a:alpha val="80000"/>
                </a:schemeClr>
              </a:solidFill>
              <a:latin typeface="+mn-lt"/>
              <a:ea typeface="+mn-ea"/>
              <a:cs typeface="+mn-cs"/>
            </a:endParaRPr>
          </a:p>
          <a:p>
            <a:pPr marL="217170" indent="-217170" defTabSz="868680">
              <a:spcBef>
                <a:spcPts val="950"/>
              </a:spcBef>
            </a:pPr>
            <a:endParaRPr lang="fr-FR" sz="1900" kern="1200" dirty="0">
              <a:solidFill>
                <a:schemeClr val="tx1">
                  <a:alpha val="80000"/>
                </a:schemeClr>
              </a:solidFill>
              <a:latin typeface="+mn-lt"/>
              <a:ea typeface="+mn-ea"/>
              <a:cs typeface="+mn-cs"/>
            </a:endParaRPr>
          </a:p>
          <a:p>
            <a:pPr marL="217170" indent="-217170" defTabSz="868680">
              <a:spcBef>
                <a:spcPts val="950"/>
              </a:spcBef>
            </a:pPr>
            <a:endParaRPr lang="fr-FR" sz="1900" kern="1200" dirty="0">
              <a:solidFill>
                <a:schemeClr val="tx1">
                  <a:alpha val="80000"/>
                </a:schemeClr>
              </a:solidFill>
              <a:latin typeface="+mn-lt"/>
              <a:ea typeface="+mn-ea"/>
              <a:cs typeface="+mn-cs"/>
            </a:endParaRPr>
          </a:p>
          <a:p>
            <a:pPr marL="217170" indent="-217170" defTabSz="868680">
              <a:spcBef>
                <a:spcPts val="950"/>
              </a:spcBef>
            </a:pPr>
            <a:endParaRPr lang="fr-FR" sz="1900" kern="1200" dirty="0">
              <a:solidFill>
                <a:schemeClr val="tx1">
                  <a:alpha val="80000"/>
                </a:schemeClr>
              </a:solidFill>
              <a:latin typeface="+mn-lt"/>
              <a:ea typeface="+mn-ea"/>
              <a:cs typeface="+mn-cs"/>
            </a:endParaRPr>
          </a:p>
          <a:p>
            <a:pPr marL="217170" indent="-217170" defTabSz="868680">
              <a:spcBef>
                <a:spcPts val="950"/>
              </a:spcBef>
            </a:pPr>
            <a:endParaRPr lang="fr-FR" sz="1900" kern="1200" dirty="0">
              <a:solidFill>
                <a:schemeClr val="tx1">
                  <a:alpha val="80000"/>
                </a:schemeClr>
              </a:solidFill>
              <a:latin typeface="+mn-lt"/>
              <a:ea typeface="+mn-ea"/>
              <a:cs typeface="+mn-cs"/>
            </a:endParaRPr>
          </a:p>
          <a:p>
            <a:pPr marL="217170" indent="-217170" defTabSz="868680">
              <a:spcBef>
                <a:spcPts val="950"/>
              </a:spcBef>
            </a:pPr>
            <a:r>
              <a:rPr lang="fr-FR" sz="1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Kahoot</a:t>
            </a:r>
            <a:r>
              <a:rPr lang="fr-FR" sz="1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900" kern="1200" dirty="0">
                <a:solidFill>
                  <a:schemeClr val="tx1">
                    <a:alpha val="80000"/>
                  </a:schemeClr>
                </a:solidFill>
                <a:latin typeface="+mn-lt"/>
                <a:ea typeface="+mn-ea"/>
                <a:cs typeface="+mn-cs"/>
              </a:rPr>
              <a:t>COD </a:t>
            </a:r>
            <a:r>
              <a:rPr lang="fr-FR" sz="1900" kern="1200" dirty="0">
                <a:solidFill>
                  <a:schemeClr val="tx1">
                    <a:alpha val="80000"/>
                  </a:schemeClr>
                </a:solidFill>
                <a:latin typeface="+mn-lt"/>
                <a:ea typeface="+mn-ea"/>
                <a:cs typeface="+mn-cs"/>
                <a:hlinkClick r:id="rId2"/>
              </a:rPr>
              <a:t>https://create.kahoot.it/details/1c14225e-025a-4ecb-8bad-c596a53e516c</a:t>
            </a:r>
            <a:endParaRPr lang="fr-FR" sz="1900" kern="1200" dirty="0">
              <a:solidFill>
                <a:schemeClr val="tx1">
                  <a:alpha val="80000"/>
                </a:schemeClr>
              </a:solidFill>
              <a:latin typeface="+mn-lt"/>
              <a:ea typeface="+mn-ea"/>
              <a:cs typeface="+mn-cs"/>
            </a:endParaRPr>
          </a:p>
          <a:p>
            <a:pPr marL="217170" indent="-217170" defTabSz="868680">
              <a:spcBef>
                <a:spcPts val="950"/>
              </a:spcBef>
            </a:pPr>
            <a:r>
              <a:rPr lang="fr-FR" sz="1900" kern="1200" dirty="0">
                <a:solidFill>
                  <a:schemeClr val="tx1">
                    <a:alpha val="80000"/>
                  </a:schemeClr>
                </a:solidFill>
                <a:latin typeface="+mn-lt"/>
                <a:ea typeface="+mn-ea"/>
                <a:cs typeface="+mn-cs"/>
                <a:hlinkClick r:id="rId3"/>
              </a:rPr>
              <a:t>https://create.kahoot.it/details/54067147-6ba0-4b4e-ab30-77b88c11cef8</a:t>
            </a:r>
            <a:endParaRPr lang="fr-FR" sz="1900" dirty="0">
              <a:solidFill>
                <a:schemeClr val="tx1">
                  <a:alpha val="80000"/>
                </a:schemeClr>
              </a:solidFill>
            </a:endParaRPr>
          </a:p>
          <a:p>
            <a:pPr marL="217170" indent="-217170" defTabSz="868680">
              <a:spcBef>
                <a:spcPts val="950"/>
              </a:spcBef>
            </a:pPr>
            <a:endParaRPr lang="fr-FR" sz="1900" kern="1200" dirty="0">
              <a:solidFill>
                <a:schemeClr val="tx1">
                  <a:alpha val="80000"/>
                </a:schemeClr>
              </a:solidFill>
              <a:latin typeface="+mn-lt"/>
              <a:ea typeface="+mn-ea"/>
              <a:cs typeface="+mn-cs"/>
            </a:endParaRPr>
          </a:p>
          <a:p>
            <a:endParaRPr lang="fr-FR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A45D667-870A-4F59-973E-698D67848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846" y="858491"/>
            <a:ext cx="3363139" cy="3363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C387EDA-FB2F-62F7-3BA3-C652AF138072}"/>
              </a:ext>
            </a:extLst>
          </p:cNvPr>
          <p:cNvSpPr txBox="1"/>
          <p:nvPr/>
        </p:nvSpPr>
        <p:spPr>
          <a:xfrm>
            <a:off x="6402632" y="858491"/>
            <a:ext cx="3469617" cy="352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68680">
              <a:spcAft>
                <a:spcPts val="600"/>
              </a:spcAft>
            </a:pPr>
            <a:r>
              <a:rPr lang="fr-FR" sz="1710" kern="120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Wordwall</a:t>
            </a:r>
            <a:r>
              <a:rPr lang="fr-FR" sz="171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! </a:t>
            </a:r>
            <a:endParaRPr lang="fr-FR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F15E898F-17DE-8992-00CB-34F349C6A8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4895799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0767310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69D58-665F-BB44-92F7-D74754EB9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VII. Grammaire : </a:t>
            </a:r>
            <a:r>
              <a:rPr lang="fr-FR" dirty="0"/>
              <a:t>Les pronoms COD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6BD71A6-59D0-D7D2-40C0-8A38C3C9A7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311329"/>
              </p:ext>
            </p:extLst>
          </p:nvPr>
        </p:nvGraphicFramePr>
        <p:xfrm>
          <a:off x="838200" y="1825625"/>
          <a:ext cx="10033000" cy="431528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016500">
                  <a:extLst>
                    <a:ext uri="{9D8B030D-6E8A-4147-A177-3AD203B41FA5}">
                      <a16:colId xmlns:a16="http://schemas.microsoft.com/office/drawing/2014/main" val="1796455893"/>
                    </a:ext>
                  </a:extLst>
                </a:gridCol>
                <a:gridCol w="5016500">
                  <a:extLst>
                    <a:ext uri="{9D8B030D-6E8A-4147-A177-3AD203B41FA5}">
                      <a16:colId xmlns:a16="http://schemas.microsoft.com/office/drawing/2014/main" val="554744704"/>
                    </a:ext>
                  </a:extLst>
                </a:gridCol>
              </a:tblGrid>
              <a:tr h="66765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Remplacer un nom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Le pronom remplace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cap="none" spc="60" dirty="0">
                          <a:solidFill>
                            <a:srgbClr val="FF0000"/>
                          </a:solidFill>
                          <a:latin typeface="+mn-lt"/>
                        </a:rPr>
                        <a:t>QUI </a:t>
                      </a:r>
                      <a:r>
                        <a:rPr lang="fr-FR" sz="28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ou</a:t>
                      </a:r>
                      <a:r>
                        <a:rPr lang="fr-FR" sz="2800" b="1" cap="none" spc="60" dirty="0">
                          <a:solidFill>
                            <a:srgbClr val="FF0000"/>
                          </a:solidFill>
                          <a:latin typeface="+mn-lt"/>
                        </a:rPr>
                        <a:t> QUOI </a:t>
                      </a:r>
                      <a:r>
                        <a:rPr lang="fr-FR" sz="28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?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95825090"/>
                  </a:ext>
                </a:extLst>
              </a:tr>
              <a:tr h="697323">
                <a:tc>
                  <a:txBody>
                    <a:bodyPr/>
                    <a:lstStyle/>
                    <a:p>
                      <a:r>
                        <a:rPr lang="fr-FR" sz="2200" dirty="0"/>
                        <a:t>On le prend tous ensemble dans la grande yourte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200" dirty="0"/>
                        <a:t>Le petit-déjeuner = masculin singulier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6031247"/>
                  </a:ext>
                </a:extLst>
              </a:tr>
              <a:tr h="697323">
                <a:tc>
                  <a:txBody>
                    <a:bodyPr/>
                    <a:lstStyle/>
                    <a:p>
                      <a:r>
                        <a:rPr lang="fr-FR" sz="2200" dirty="0"/>
                        <a:t>On la prend dans la salle de bains commune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200" dirty="0"/>
                        <a:t>La douche = féminin singulier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1175189"/>
                  </a:ext>
                </a:extLst>
              </a:tr>
              <a:tr h="697323">
                <a:tc>
                  <a:txBody>
                    <a:bodyPr/>
                    <a:lstStyle/>
                    <a:p>
                      <a:r>
                        <a:rPr lang="fr-FR" sz="2200" dirty="0"/>
                        <a:t>Des animateurs expliquent comment on les fabrique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200" dirty="0"/>
                        <a:t>Les yourtes = nom (m. ou f.) pluriel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6048403"/>
                  </a:ext>
                </a:extLst>
              </a:tr>
              <a:tr h="697323">
                <a:tc gridSpan="2">
                  <a:txBody>
                    <a:bodyPr/>
                    <a:lstStyle/>
                    <a:p>
                      <a:pPr marL="457200" indent="-457200" algn="just">
                        <a:buFont typeface="+mj-lt"/>
                        <a:buAutoNum type="arabicPeriod"/>
                      </a:pPr>
                      <a:r>
                        <a:rPr lang="en-US" sz="2200" dirty="0"/>
                        <a:t>A COD is a noun following the verb that answers the questions “QUI (whom)?” or “QUOI (what)?”.</a:t>
                      </a:r>
                    </a:p>
                    <a:p>
                      <a:pPr marL="457200" indent="-457200" algn="just">
                        <a:buFont typeface="+mj-lt"/>
                        <a:buAutoNum type="arabicPeriod"/>
                      </a:pPr>
                      <a:r>
                        <a:rPr lang="en-US" sz="2200" dirty="0"/>
                        <a:t>COD pronouns precede the verb of which they are the object.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0042301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BFE6C611-BD86-2AB3-3D47-A2B1D7482CFF}"/>
              </a:ext>
            </a:extLst>
          </p:cNvPr>
          <p:cNvSpPr/>
          <p:nvPr/>
        </p:nvSpPr>
        <p:spPr>
          <a:xfrm>
            <a:off x="1294870" y="2833754"/>
            <a:ext cx="263896" cy="265139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61928A-B349-6948-11EE-C56E038CCC8A}"/>
              </a:ext>
            </a:extLst>
          </p:cNvPr>
          <p:cNvSpPr/>
          <p:nvPr/>
        </p:nvSpPr>
        <p:spPr>
          <a:xfrm>
            <a:off x="1295502" y="3602700"/>
            <a:ext cx="263895" cy="26513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DE03F37-DC4F-86AB-2A26-50BEA0FF1DAF}"/>
              </a:ext>
            </a:extLst>
          </p:cNvPr>
          <p:cNvSpPr/>
          <p:nvPr/>
        </p:nvSpPr>
        <p:spPr>
          <a:xfrm>
            <a:off x="892289" y="4705471"/>
            <a:ext cx="386370" cy="265139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D00A4F-006D-0BB0-A610-4B618D23A180}"/>
              </a:ext>
            </a:extLst>
          </p:cNvPr>
          <p:cNvSpPr/>
          <p:nvPr/>
        </p:nvSpPr>
        <p:spPr>
          <a:xfrm>
            <a:off x="7935369" y="2839749"/>
            <a:ext cx="2363009" cy="265139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81A67FB-8E57-50B7-AAD6-BB8FFA4E30DE}"/>
              </a:ext>
            </a:extLst>
          </p:cNvPr>
          <p:cNvSpPr/>
          <p:nvPr/>
        </p:nvSpPr>
        <p:spPr>
          <a:xfrm>
            <a:off x="7150466" y="3602700"/>
            <a:ext cx="2148190" cy="26513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3506024-443D-6582-3693-B098EA3CF869}"/>
              </a:ext>
            </a:extLst>
          </p:cNvPr>
          <p:cNvSpPr/>
          <p:nvPr/>
        </p:nvSpPr>
        <p:spPr>
          <a:xfrm>
            <a:off x="7261912" y="4365227"/>
            <a:ext cx="2859241" cy="265139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EB8A876-8B72-4063-0352-5F312A831C17}"/>
              </a:ext>
            </a:extLst>
          </p:cNvPr>
          <p:cNvSpPr/>
          <p:nvPr/>
        </p:nvSpPr>
        <p:spPr>
          <a:xfrm>
            <a:off x="5849257" y="2758303"/>
            <a:ext cx="5021943" cy="7631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 i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4A7D4A7-EDBF-3A78-B99D-8FCE72716B99}"/>
              </a:ext>
            </a:extLst>
          </p:cNvPr>
          <p:cNvSpPr/>
          <p:nvPr/>
        </p:nvSpPr>
        <p:spPr>
          <a:xfrm>
            <a:off x="5849257" y="3524717"/>
            <a:ext cx="5021943" cy="7524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 i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01AAF4-50EC-9F6E-D5FE-A6F014B535D8}"/>
              </a:ext>
            </a:extLst>
          </p:cNvPr>
          <p:cNvSpPr/>
          <p:nvPr/>
        </p:nvSpPr>
        <p:spPr>
          <a:xfrm>
            <a:off x="5854700" y="4280452"/>
            <a:ext cx="5021943" cy="7524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 i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82F6FE-E7C4-1E87-2EB2-3AF4560BC3F8}"/>
              </a:ext>
            </a:extLst>
          </p:cNvPr>
          <p:cNvSpPr/>
          <p:nvPr/>
        </p:nvSpPr>
        <p:spPr>
          <a:xfrm>
            <a:off x="845907" y="5043862"/>
            <a:ext cx="10025293" cy="10970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 i="1" dirty="0"/>
          </a:p>
        </p:txBody>
      </p:sp>
      <p:graphicFrame>
        <p:nvGraphicFramePr>
          <p:cNvPr id="9" name="Diagramme 2">
            <a:extLst>
              <a:ext uri="{FF2B5EF4-FFF2-40B4-BE49-F238E27FC236}">
                <a16:creationId xmlns:a16="http://schemas.microsoft.com/office/drawing/2014/main" id="{DE2A93E2-ECF8-68B5-9BF5-41083C9EA2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4895799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45786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âteau d'anniversaire pour enfant à Toulouse (31)">
            <a:extLst>
              <a:ext uri="{FF2B5EF4-FFF2-40B4-BE49-F238E27FC236}">
                <a16:creationId xmlns:a16="http://schemas.microsoft.com/office/drawing/2014/main" id="{4D1C003C-B511-23C1-C865-D3D31FFFC7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7599"/>
          <a:stretch/>
        </p:blipFill>
        <p:spPr bwMode="auto"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D2A24997-7091-742A-4DF1-89F6D45A30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9512368"/>
              </p:ext>
            </p:extLst>
          </p:nvPr>
        </p:nvGraphicFramePr>
        <p:xfrm>
          <a:off x="5102688" y="1467151"/>
          <a:ext cx="6251112" cy="38968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4835">
                  <a:extLst>
                    <a:ext uri="{9D8B030D-6E8A-4147-A177-3AD203B41FA5}">
                      <a16:colId xmlns:a16="http://schemas.microsoft.com/office/drawing/2014/main" val="322938252"/>
                    </a:ext>
                  </a:extLst>
                </a:gridCol>
                <a:gridCol w="2796277">
                  <a:extLst>
                    <a:ext uri="{9D8B030D-6E8A-4147-A177-3AD203B41FA5}">
                      <a16:colId xmlns:a16="http://schemas.microsoft.com/office/drawing/2014/main" val="2837951299"/>
                    </a:ext>
                  </a:extLst>
                </a:gridCol>
              </a:tblGrid>
              <a:tr h="385311">
                <a:tc>
                  <a:txBody>
                    <a:bodyPr/>
                    <a:lstStyle/>
                    <a:p>
                      <a:r>
                        <a:rPr lang="fr-FR" sz="2000" dirty="0"/>
                        <a:t>Exemples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Pronom COD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4975139"/>
                  </a:ext>
                </a:extLst>
              </a:tr>
              <a:tr h="770622">
                <a:tc>
                  <a:txBody>
                    <a:bodyPr/>
                    <a:lstStyle/>
                    <a:p>
                      <a:r>
                        <a:rPr lang="fr-FR" sz="2000" dirty="0"/>
                        <a:t>Elle regarde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Nicolas </a:t>
                      </a:r>
                      <a:r>
                        <a:rPr lang="fr-FR" sz="2000" dirty="0"/>
                        <a:t>(m).</a:t>
                      </a:r>
                    </a:p>
                    <a:p>
                      <a:r>
                        <a:rPr lang="fr-FR" sz="2000" dirty="0"/>
                        <a:t>Elle regarde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le gâteau </a:t>
                      </a:r>
                      <a:r>
                        <a:rPr lang="fr-FR" sz="2000" dirty="0"/>
                        <a:t>(m).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  <a:p>
                      <a:r>
                        <a:rPr lang="fr-FR" sz="2000" dirty="0"/>
                        <a:t>Elle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le</a:t>
                      </a:r>
                      <a:r>
                        <a:rPr lang="fr-FR" sz="2000" dirty="0"/>
                        <a:t> regarde.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7733147"/>
                  </a:ext>
                </a:extLst>
              </a:tr>
              <a:tr h="770622">
                <a:tc>
                  <a:txBody>
                    <a:bodyPr/>
                    <a:lstStyle/>
                    <a:p>
                      <a:r>
                        <a:rPr lang="fr-FR" sz="2000" dirty="0"/>
                        <a:t>Elle regarde 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Elsa </a:t>
                      </a:r>
                      <a:r>
                        <a:rPr lang="fr-FR" sz="2000" dirty="0"/>
                        <a:t>(f).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Elle regarde 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la pizza </a:t>
                      </a:r>
                      <a:r>
                        <a:rPr lang="fr-FR" sz="2000" dirty="0"/>
                        <a:t>(f).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Elle 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la</a:t>
                      </a:r>
                      <a:r>
                        <a:rPr lang="fr-FR" sz="2000" dirty="0"/>
                        <a:t> regarde.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0536899"/>
                  </a:ext>
                </a:extLst>
              </a:tr>
              <a:tr h="770622">
                <a:tc>
                  <a:txBody>
                    <a:bodyPr/>
                    <a:lstStyle/>
                    <a:p>
                      <a:r>
                        <a:rPr lang="fr-FR" sz="2000" dirty="0"/>
                        <a:t>Elle regarde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les gâteaux </a:t>
                      </a:r>
                      <a:r>
                        <a:rPr lang="fr-FR" sz="2000" dirty="0"/>
                        <a:t>(m).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Elle regarde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les pizzas</a:t>
                      </a:r>
                      <a:r>
                        <a:rPr lang="fr-FR" sz="2000" dirty="0"/>
                        <a:t> (f).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Elle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les</a:t>
                      </a:r>
                      <a:r>
                        <a:rPr lang="fr-FR" sz="2000" dirty="0"/>
                        <a:t> regarde.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8951288"/>
                  </a:ext>
                </a:extLst>
              </a:tr>
              <a:tr h="10371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Elle ne regarde pas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les pizzas</a:t>
                      </a:r>
                      <a:r>
                        <a:rPr lang="fr-FR" sz="2000" dirty="0"/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(When the conjugated verb is 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negative</a:t>
                      </a:r>
                      <a:r>
                        <a:rPr lang="en-US" sz="1600" dirty="0"/>
                        <a:t>, the 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“ne”</a:t>
                      </a:r>
                      <a:r>
                        <a:rPr lang="en-US" sz="1600" dirty="0"/>
                        <a:t> precedes the </a:t>
                      </a:r>
                      <a:r>
                        <a:rPr lang="en-US" sz="1600" dirty="0">
                          <a:solidFill>
                            <a:srgbClr val="00B050"/>
                          </a:solidFill>
                        </a:rPr>
                        <a:t>object pronoun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fr-FR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Elle ne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les</a:t>
                      </a:r>
                      <a:r>
                        <a:rPr lang="fr-FR" sz="2000" dirty="0"/>
                        <a:t> regarde pas.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230332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F41FF13-2CF6-07B4-4145-CFFD795A4573}"/>
              </a:ext>
            </a:extLst>
          </p:cNvPr>
          <p:cNvSpPr txBox="1"/>
          <p:nvPr/>
        </p:nvSpPr>
        <p:spPr>
          <a:xfrm>
            <a:off x="5102688" y="462130"/>
            <a:ext cx="6251112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tx1"/>
                </a:solidFill>
              </a:rPr>
              <a:t>Pour éviter de répéter un nom, on utilise un pronom complément : </a:t>
            </a:r>
            <a:r>
              <a:rPr lang="fr-FR" sz="2800" dirty="0">
                <a:solidFill>
                  <a:srgbClr val="FF0000"/>
                </a:solidFill>
              </a:rPr>
              <a:t>le</a:t>
            </a:r>
            <a:r>
              <a:rPr lang="fr-FR" sz="2800" dirty="0">
                <a:solidFill>
                  <a:schemeClr val="tx1"/>
                </a:solidFill>
              </a:rPr>
              <a:t>, </a:t>
            </a:r>
            <a:r>
              <a:rPr lang="fr-FR" sz="2800" dirty="0">
                <a:solidFill>
                  <a:srgbClr val="00B0F0"/>
                </a:solidFill>
              </a:rPr>
              <a:t>la</a:t>
            </a:r>
            <a:r>
              <a:rPr lang="fr-FR" sz="2800" dirty="0">
                <a:solidFill>
                  <a:schemeClr val="tx1"/>
                </a:solidFill>
              </a:rPr>
              <a:t>,</a:t>
            </a:r>
            <a:r>
              <a:rPr lang="fr-FR" sz="2800" dirty="0"/>
              <a:t> </a:t>
            </a:r>
            <a:r>
              <a:rPr lang="fr-FR" sz="2800" dirty="0">
                <a:solidFill>
                  <a:srgbClr val="00B050"/>
                </a:solidFill>
              </a:rPr>
              <a:t>les</a:t>
            </a:r>
            <a:r>
              <a:rPr lang="fr-FR" sz="28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2A99B75-2D6B-F636-C6E9-19048A0F2AB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3665" b="50740"/>
          <a:stretch/>
        </p:blipFill>
        <p:spPr>
          <a:xfrm>
            <a:off x="5960949" y="5698341"/>
            <a:ext cx="5792023" cy="323336"/>
          </a:xfrm>
          <a:prstGeom prst="rect">
            <a:avLst/>
          </a:prstGeom>
        </p:spPr>
      </p:pic>
      <p:pic>
        <p:nvPicPr>
          <p:cNvPr id="1026" name="Picture 2" descr="Sign Warning Sticker by Marcela Sabiá">
            <a:extLst>
              <a:ext uri="{FF2B5EF4-FFF2-40B4-BE49-F238E27FC236}">
                <a16:creationId xmlns:a16="http://schemas.microsoft.com/office/drawing/2014/main" id="{D307295B-78E7-BF89-C9AE-FBB886F707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328" y="5587575"/>
            <a:ext cx="585090" cy="585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203CFED-87B9-2374-DD10-E287E145E8E5}"/>
              </a:ext>
            </a:extLst>
          </p:cNvPr>
          <p:cNvSpPr/>
          <p:nvPr/>
        </p:nvSpPr>
        <p:spPr>
          <a:xfrm>
            <a:off x="9038319" y="2236978"/>
            <a:ext cx="270165" cy="2755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D96FC7-7666-24A1-B816-45E1B3E975B2}"/>
              </a:ext>
            </a:extLst>
          </p:cNvPr>
          <p:cNvSpPr/>
          <p:nvPr/>
        </p:nvSpPr>
        <p:spPr>
          <a:xfrm>
            <a:off x="9038318" y="3016639"/>
            <a:ext cx="270165" cy="2755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63F44E3-8972-5BAB-F2F5-10963BFE24DE}"/>
              </a:ext>
            </a:extLst>
          </p:cNvPr>
          <p:cNvSpPr/>
          <p:nvPr/>
        </p:nvSpPr>
        <p:spPr>
          <a:xfrm>
            <a:off x="9047474" y="3769796"/>
            <a:ext cx="325585" cy="2755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3D353F-9D0C-0839-27A3-76068C0D43DF}"/>
              </a:ext>
            </a:extLst>
          </p:cNvPr>
          <p:cNvSpPr/>
          <p:nvPr/>
        </p:nvSpPr>
        <p:spPr>
          <a:xfrm>
            <a:off x="5599176" y="4244128"/>
            <a:ext cx="293279" cy="2963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AB5BD4-56FC-F68D-B930-B19FC7FCAD54}"/>
              </a:ext>
            </a:extLst>
          </p:cNvPr>
          <p:cNvSpPr/>
          <p:nvPr/>
        </p:nvSpPr>
        <p:spPr>
          <a:xfrm>
            <a:off x="6772590" y="4242410"/>
            <a:ext cx="390355" cy="2963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D0AE9C7-DD00-6B20-C28C-D0DB2C487DD3}"/>
              </a:ext>
            </a:extLst>
          </p:cNvPr>
          <p:cNvSpPr/>
          <p:nvPr/>
        </p:nvSpPr>
        <p:spPr>
          <a:xfrm>
            <a:off x="9063628" y="4254017"/>
            <a:ext cx="293279" cy="2963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AAEA3BD-2F29-E530-7EE3-ED1A57E15547}"/>
              </a:ext>
            </a:extLst>
          </p:cNvPr>
          <p:cNvSpPr/>
          <p:nvPr/>
        </p:nvSpPr>
        <p:spPr>
          <a:xfrm>
            <a:off x="10571271" y="4254017"/>
            <a:ext cx="390355" cy="2963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924918E-ACBA-E52F-0234-1569161701BC}"/>
              </a:ext>
            </a:extLst>
          </p:cNvPr>
          <p:cNvSpPr/>
          <p:nvPr/>
        </p:nvSpPr>
        <p:spPr>
          <a:xfrm>
            <a:off x="8575655" y="4187687"/>
            <a:ext cx="2778145" cy="11762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???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F220EB5-A80D-1410-7764-97B29E79F784}"/>
              </a:ext>
            </a:extLst>
          </p:cNvPr>
          <p:cNvSpPr/>
          <p:nvPr/>
        </p:nvSpPr>
        <p:spPr>
          <a:xfrm>
            <a:off x="5190328" y="4853278"/>
            <a:ext cx="3284437" cy="46324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198268B4-D39E-482A-1591-0AE1520EC5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4895799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939345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3" grpId="0" animBg="1"/>
      <p:bldP spid="14" grpId="0" animBg="1"/>
      <p:bldP spid="17" grpId="0" animBg="1"/>
      <p:bldP spid="20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9483B0-79E2-C314-E3D7-7E66AC110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560881"/>
            <a:ext cx="3707648" cy="11143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dirty="0"/>
              <a:t>LE 8,9 p.20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F3110E-53EB-865F-9251-967A1274BC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6228" y="560881"/>
            <a:ext cx="5023136" cy="5643976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0DA2150-D1F3-ACFB-6784-12D2E6913C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283550" y="2181150"/>
            <a:ext cx="4710849" cy="4216209"/>
          </a:xfrm>
          <a:prstGeom prst="rect">
            <a:avLst/>
          </a:prstGeom>
        </p:spPr>
      </p:pic>
      <p:pic>
        <p:nvPicPr>
          <p:cNvPr id="8" name="EXPLORE_2_LE_PISTE015">
            <a:hlinkClick r:id="" action="ppaction://media"/>
            <a:extLst>
              <a:ext uri="{FF2B5EF4-FFF2-40B4-BE49-F238E27FC236}">
                <a16:creationId xmlns:a16="http://schemas.microsoft.com/office/drawing/2014/main" id="{97849FD7-D79B-41DF-CD5B-43FA82AB2D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66075" y="1064532"/>
            <a:ext cx="304800" cy="304800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EEE8AE62-D4A0-00A1-5CE7-896CB60A6F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4895799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03681469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7340590"/>
              </p:ext>
            </p:extLst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FB7B9CB9-C9F0-8879-9E19-9020239440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581998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76906711-0AFB-47DD-A4B6-4E94B38B8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AA91F649-894C-41F6-A21D-3D1AC558E9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877832"/>
          </a:xfrm>
          <a:custGeom>
            <a:avLst/>
            <a:gdLst>
              <a:gd name="connsiteX0" fmla="*/ 6789701 w 12192000"/>
              <a:gd name="connsiteY0" fmla="*/ 2809623 h 2877832"/>
              <a:gd name="connsiteX1" fmla="*/ 6788702 w 12192000"/>
              <a:gd name="connsiteY1" fmla="*/ 2809701 h 2877832"/>
              <a:gd name="connsiteX2" fmla="*/ 6788476 w 12192000"/>
              <a:gd name="connsiteY2" fmla="*/ 2810235 h 2877832"/>
              <a:gd name="connsiteX3" fmla="*/ 0 w 12192000"/>
              <a:gd name="connsiteY3" fmla="*/ 0 h 2877832"/>
              <a:gd name="connsiteX4" fmla="*/ 12192000 w 12192000"/>
              <a:gd name="connsiteY4" fmla="*/ 0 h 2877832"/>
              <a:gd name="connsiteX5" fmla="*/ 12192000 w 12192000"/>
              <a:gd name="connsiteY5" fmla="*/ 1915388 h 2877832"/>
              <a:gd name="connsiteX6" fmla="*/ 12061096 w 12192000"/>
              <a:gd name="connsiteY6" fmla="*/ 1954428 h 2877832"/>
              <a:gd name="connsiteX7" fmla="*/ 11676800 w 12192000"/>
              <a:gd name="connsiteY7" fmla="*/ 2058003 h 2877832"/>
              <a:gd name="connsiteX8" fmla="*/ 10425355 w 12192000"/>
              <a:gd name="connsiteY8" fmla="*/ 2341542 h 2877832"/>
              <a:gd name="connsiteX9" fmla="*/ 9424022 w 12192000"/>
              <a:gd name="connsiteY9" fmla="*/ 2516704 h 2877832"/>
              <a:gd name="connsiteX10" fmla="*/ 8458419 w 12192000"/>
              <a:gd name="connsiteY10" fmla="*/ 2650405 h 2877832"/>
              <a:gd name="connsiteX11" fmla="*/ 7715970 w 12192000"/>
              <a:gd name="connsiteY11" fmla="*/ 2730352 h 2877832"/>
              <a:gd name="connsiteX12" fmla="*/ 6951716 w 12192000"/>
              <a:gd name="connsiteY12" fmla="*/ 2796132 h 2877832"/>
              <a:gd name="connsiteX13" fmla="*/ 6936303 w 12192000"/>
              <a:gd name="connsiteY13" fmla="*/ 2798203 h 2877832"/>
              <a:gd name="connsiteX14" fmla="*/ 6790448 w 12192000"/>
              <a:gd name="connsiteY14" fmla="*/ 2809564 h 2877832"/>
              <a:gd name="connsiteX15" fmla="*/ 6799941 w 12192000"/>
              <a:gd name="connsiteY15" fmla="*/ 2811384 h 2877832"/>
              <a:gd name="connsiteX16" fmla="*/ 6835432 w 12192000"/>
              <a:gd name="connsiteY16" fmla="*/ 2809677 h 2877832"/>
              <a:gd name="connsiteX17" fmla="*/ 6884003 w 12192000"/>
              <a:gd name="connsiteY17" fmla="*/ 2806699 h 2877832"/>
              <a:gd name="connsiteX18" fmla="*/ 7578771 w 12192000"/>
              <a:gd name="connsiteY18" fmla="*/ 2774172 h 2877832"/>
              <a:gd name="connsiteX19" fmla="*/ 8623845 w 12192000"/>
              <a:gd name="connsiteY19" fmla="*/ 2687275 h 2877832"/>
              <a:gd name="connsiteX20" fmla="*/ 9479970 w 12192000"/>
              <a:gd name="connsiteY20" fmla="*/ 2583369 h 2877832"/>
              <a:gd name="connsiteX21" fmla="*/ 10629308 w 12192000"/>
              <a:gd name="connsiteY21" fmla="*/ 2389212 h 2877832"/>
              <a:gd name="connsiteX22" fmla="*/ 11998498 w 12192000"/>
              <a:gd name="connsiteY22" fmla="*/ 2063218 h 2877832"/>
              <a:gd name="connsiteX23" fmla="*/ 12192000 w 12192000"/>
              <a:gd name="connsiteY23" fmla="*/ 2006219 h 2877832"/>
              <a:gd name="connsiteX24" fmla="*/ 12192000 w 12192000"/>
              <a:gd name="connsiteY24" fmla="*/ 2060956 h 2877832"/>
              <a:gd name="connsiteX25" fmla="*/ 11829257 w 12192000"/>
              <a:gd name="connsiteY25" fmla="*/ 2166255 h 2877832"/>
              <a:gd name="connsiteX26" fmla="*/ 10939183 w 12192000"/>
              <a:gd name="connsiteY26" fmla="*/ 2380770 h 2877832"/>
              <a:gd name="connsiteX27" fmla="*/ 9985530 w 12192000"/>
              <a:gd name="connsiteY27" fmla="*/ 2560775 h 2877832"/>
              <a:gd name="connsiteX28" fmla="*/ 9186882 w 12192000"/>
              <a:gd name="connsiteY28" fmla="*/ 2676722 h 2877832"/>
              <a:gd name="connsiteX29" fmla="*/ 8578198 w 12192000"/>
              <a:gd name="connsiteY29" fmla="*/ 2746241 h 2877832"/>
              <a:gd name="connsiteX30" fmla="*/ 7864358 w 12192000"/>
              <a:gd name="connsiteY30" fmla="*/ 2807692 h 2877832"/>
              <a:gd name="connsiteX31" fmla="*/ 6935502 w 12192000"/>
              <a:gd name="connsiteY31" fmla="*/ 2859086 h 2877832"/>
              <a:gd name="connsiteX32" fmla="*/ 6477750 w 12192000"/>
              <a:gd name="connsiteY32" fmla="*/ 2872989 h 2877832"/>
              <a:gd name="connsiteX33" fmla="*/ 6362294 w 12192000"/>
              <a:gd name="connsiteY33" fmla="*/ 2877832 h 2877832"/>
              <a:gd name="connsiteX34" fmla="*/ 6057129 w 12192000"/>
              <a:gd name="connsiteY34" fmla="*/ 2877832 h 2877832"/>
              <a:gd name="connsiteX35" fmla="*/ 5977784 w 12192000"/>
              <a:gd name="connsiteY35" fmla="*/ 2873238 h 2877832"/>
              <a:gd name="connsiteX36" fmla="*/ 5265087 w 12192000"/>
              <a:gd name="connsiteY36" fmla="*/ 2836989 h 2877832"/>
              <a:gd name="connsiteX37" fmla="*/ 4346277 w 12192000"/>
              <a:gd name="connsiteY37" fmla="*/ 2774919 h 2877832"/>
              <a:gd name="connsiteX38" fmla="*/ 3373045 w 12192000"/>
              <a:gd name="connsiteY38" fmla="*/ 2676350 h 2877832"/>
              <a:gd name="connsiteX39" fmla="*/ 2362173 w 12192000"/>
              <a:gd name="connsiteY39" fmla="*/ 2557423 h 2877832"/>
              <a:gd name="connsiteX40" fmla="*/ 1233178 w 12192000"/>
              <a:gd name="connsiteY40" fmla="*/ 2384247 h 2877832"/>
              <a:gd name="connsiteX41" fmla="*/ 68500 w 12192000"/>
              <a:gd name="connsiteY41" fmla="*/ 2144540 h 2877832"/>
              <a:gd name="connsiteX42" fmla="*/ 0 w 12192000"/>
              <a:gd name="connsiteY42" fmla="*/ 2127185 h 2877832"/>
              <a:gd name="connsiteX43" fmla="*/ 0 w 12192000"/>
              <a:gd name="connsiteY43" fmla="*/ 2070696 h 2877832"/>
              <a:gd name="connsiteX44" fmla="*/ 72441 w 12192000"/>
              <a:gd name="connsiteY44" fmla="*/ 2089473 h 2877832"/>
              <a:gd name="connsiteX45" fmla="*/ 600716 w 12192000"/>
              <a:gd name="connsiteY45" fmla="*/ 2207843 h 2877832"/>
              <a:gd name="connsiteX46" fmla="*/ 1769512 w 12192000"/>
              <a:gd name="connsiteY46" fmla="*/ 2418011 h 2877832"/>
              <a:gd name="connsiteX47" fmla="*/ 2613554 w 12192000"/>
              <a:gd name="connsiteY47" fmla="*/ 2534953 h 2877832"/>
              <a:gd name="connsiteX48" fmla="*/ 2581134 w 12192000"/>
              <a:gd name="connsiteY48" fmla="*/ 2525022 h 2877832"/>
              <a:gd name="connsiteX49" fmla="*/ 1112635 w 12192000"/>
              <a:gd name="connsiteY49" fmla="*/ 2192325 h 2877832"/>
              <a:gd name="connsiteX50" fmla="*/ 420412 w 12192000"/>
              <a:gd name="connsiteY50" fmla="*/ 1992892 h 2877832"/>
              <a:gd name="connsiteX51" fmla="*/ 0 w 12192000"/>
              <a:gd name="connsiteY51" fmla="*/ 1853975 h 287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877832">
                <a:moveTo>
                  <a:pt x="6789701" y="2809623"/>
                </a:moveTo>
                <a:lnTo>
                  <a:pt x="6788702" y="2809701"/>
                </a:lnTo>
                <a:lnTo>
                  <a:pt x="6788476" y="281023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15388"/>
                </a:lnTo>
                <a:lnTo>
                  <a:pt x="12061096" y="1954428"/>
                </a:lnTo>
                <a:cubicBezTo>
                  <a:pt x="11933500" y="1990642"/>
                  <a:pt x="11805390" y="2025171"/>
                  <a:pt x="11676800" y="2058003"/>
                </a:cubicBezTo>
                <a:cubicBezTo>
                  <a:pt x="11262789" y="2165510"/>
                  <a:pt x="10845343" y="2259112"/>
                  <a:pt x="10425355" y="2341542"/>
                </a:cubicBezTo>
                <a:cubicBezTo>
                  <a:pt x="10092810" y="2406753"/>
                  <a:pt x="9759033" y="2465150"/>
                  <a:pt x="9424022" y="2516704"/>
                </a:cubicBezTo>
                <a:cubicBezTo>
                  <a:pt x="9102997" y="2566361"/>
                  <a:pt x="8781133" y="2610928"/>
                  <a:pt x="8458419" y="2650405"/>
                </a:cubicBezTo>
                <a:cubicBezTo>
                  <a:pt x="8211360" y="2680571"/>
                  <a:pt x="7963792" y="2706144"/>
                  <a:pt x="7715970" y="2730352"/>
                </a:cubicBezTo>
                <a:lnTo>
                  <a:pt x="6951716" y="2796132"/>
                </a:lnTo>
                <a:lnTo>
                  <a:pt x="6936303" y="2798203"/>
                </a:lnTo>
                <a:lnTo>
                  <a:pt x="6790448" y="2809564"/>
                </a:lnTo>
                <a:lnTo>
                  <a:pt x="6799941" y="2811384"/>
                </a:lnTo>
                <a:cubicBezTo>
                  <a:pt x="6811623" y="2811850"/>
                  <a:pt x="6823734" y="2809677"/>
                  <a:pt x="6835432" y="2809677"/>
                </a:cubicBezTo>
                <a:cubicBezTo>
                  <a:pt x="6851580" y="2809677"/>
                  <a:pt x="6867729" y="2807070"/>
                  <a:pt x="6884003" y="2806699"/>
                </a:cubicBezTo>
                <a:cubicBezTo>
                  <a:pt x="7115805" y="2801237"/>
                  <a:pt x="7347351" y="2789070"/>
                  <a:pt x="7578771" y="2774172"/>
                </a:cubicBezTo>
                <a:cubicBezTo>
                  <a:pt x="7927552" y="2751704"/>
                  <a:pt x="8276080" y="2723525"/>
                  <a:pt x="8623845" y="2687275"/>
                </a:cubicBezTo>
                <a:cubicBezTo>
                  <a:pt x="8909939" y="2657977"/>
                  <a:pt x="9195310" y="2623342"/>
                  <a:pt x="9479970" y="2583369"/>
                </a:cubicBezTo>
                <a:cubicBezTo>
                  <a:pt x="9864901" y="2528995"/>
                  <a:pt x="10248014" y="2464281"/>
                  <a:pt x="10629308" y="2389212"/>
                </a:cubicBezTo>
                <a:cubicBezTo>
                  <a:pt x="11090114" y="2298092"/>
                  <a:pt x="11546975" y="2190586"/>
                  <a:pt x="11998498" y="2063218"/>
                </a:cubicBezTo>
                <a:lnTo>
                  <a:pt x="12192000" y="2006219"/>
                </a:lnTo>
                <a:lnTo>
                  <a:pt x="12192000" y="2060956"/>
                </a:lnTo>
                <a:lnTo>
                  <a:pt x="11829257" y="2166255"/>
                </a:lnTo>
                <a:cubicBezTo>
                  <a:pt x="11534769" y="2245952"/>
                  <a:pt x="11238120" y="2316838"/>
                  <a:pt x="10939183" y="2380770"/>
                </a:cubicBezTo>
                <a:cubicBezTo>
                  <a:pt x="10622824" y="2448552"/>
                  <a:pt x="10304941" y="2508549"/>
                  <a:pt x="9985530" y="2560775"/>
                </a:cubicBezTo>
                <a:cubicBezTo>
                  <a:pt x="9720036" y="2604224"/>
                  <a:pt x="9453814" y="2642869"/>
                  <a:pt x="9186882" y="2676722"/>
                </a:cubicBezTo>
                <a:cubicBezTo>
                  <a:pt x="8984197" y="2702296"/>
                  <a:pt x="8781514" y="2726379"/>
                  <a:pt x="8578198" y="2746241"/>
                </a:cubicBezTo>
                <a:cubicBezTo>
                  <a:pt x="8340547" y="2768961"/>
                  <a:pt x="8102644" y="2790436"/>
                  <a:pt x="7864358" y="2807692"/>
                </a:cubicBezTo>
                <a:cubicBezTo>
                  <a:pt x="7554994" y="2830036"/>
                  <a:pt x="7245502" y="2847914"/>
                  <a:pt x="6935502" y="2859086"/>
                </a:cubicBezTo>
                <a:cubicBezTo>
                  <a:pt x="6782917" y="2864549"/>
                  <a:pt x="6630334" y="2868397"/>
                  <a:pt x="6477750" y="2872989"/>
                </a:cubicBezTo>
                <a:cubicBezTo>
                  <a:pt x="6439195" y="2870905"/>
                  <a:pt x="6400529" y="2872530"/>
                  <a:pt x="6362294" y="2877832"/>
                </a:cubicBezTo>
                <a:lnTo>
                  <a:pt x="6057129" y="2877832"/>
                </a:lnTo>
                <a:lnTo>
                  <a:pt x="5977784" y="2873238"/>
                </a:lnTo>
                <a:cubicBezTo>
                  <a:pt x="5740261" y="2860825"/>
                  <a:pt x="5502739" y="2847046"/>
                  <a:pt x="5265087" y="2836989"/>
                </a:cubicBezTo>
                <a:cubicBezTo>
                  <a:pt x="4958267" y="2824573"/>
                  <a:pt x="4651826" y="2804093"/>
                  <a:pt x="4346277" y="2774919"/>
                </a:cubicBezTo>
                <a:cubicBezTo>
                  <a:pt x="4021654" y="2744007"/>
                  <a:pt x="3697795" y="2709372"/>
                  <a:pt x="3373045" y="2676350"/>
                </a:cubicBezTo>
                <a:cubicBezTo>
                  <a:pt x="3035412" y="2642088"/>
                  <a:pt x="2698456" y="2602449"/>
                  <a:pt x="2362173" y="2557423"/>
                </a:cubicBezTo>
                <a:cubicBezTo>
                  <a:pt x="1984692" y="2507270"/>
                  <a:pt x="1608364" y="2449544"/>
                  <a:pt x="1233178" y="2384247"/>
                </a:cubicBezTo>
                <a:cubicBezTo>
                  <a:pt x="842181" y="2315534"/>
                  <a:pt x="453758" y="2237046"/>
                  <a:pt x="68500" y="2144540"/>
                </a:cubicBezTo>
                <a:lnTo>
                  <a:pt x="0" y="2127185"/>
                </a:lnTo>
                <a:lnTo>
                  <a:pt x="0" y="2070696"/>
                </a:lnTo>
                <a:lnTo>
                  <a:pt x="72441" y="2089473"/>
                </a:lnTo>
                <a:cubicBezTo>
                  <a:pt x="247961" y="2131651"/>
                  <a:pt x="424164" y="2170911"/>
                  <a:pt x="600716" y="2207843"/>
                </a:cubicBezTo>
                <a:cubicBezTo>
                  <a:pt x="988279" y="2288657"/>
                  <a:pt x="1378133" y="2357555"/>
                  <a:pt x="1769512" y="2418011"/>
                </a:cubicBezTo>
                <a:cubicBezTo>
                  <a:pt x="2052426" y="2461587"/>
                  <a:pt x="2335725" y="2501684"/>
                  <a:pt x="2613554" y="2534953"/>
                </a:cubicBezTo>
                <a:cubicBezTo>
                  <a:pt x="2605544" y="2537560"/>
                  <a:pt x="2594611" y="2527504"/>
                  <a:pt x="2581134" y="2525022"/>
                </a:cubicBezTo>
                <a:cubicBezTo>
                  <a:pt x="2087178" y="2433070"/>
                  <a:pt x="1597684" y="2322177"/>
                  <a:pt x="1112635" y="2192325"/>
                </a:cubicBezTo>
                <a:cubicBezTo>
                  <a:pt x="880453" y="2130254"/>
                  <a:pt x="649713" y="2063776"/>
                  <a:pt x="420412" y="1992892"/>
                </a:cubicBezTo>
                <a:lnTo>
                  <a:pt x="0" y="1853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AC9042-1558-D9E1-AB6E-DFA2740A2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390525"/>
            <a:ext cx="10909640" cy="15103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Pratique ton français !</a:t>
            </a: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56037404-66BD-46B5-9323-1B5313196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1753266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A4213-FE53-07AC-0DD6-E6D3DEFE1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177" y="3931759"/>
            <a:ext cx="10118598" cy="1290119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CECCB07-D1FA-0DC0-0D57-15A16F0BC0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4895799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3590874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142959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6D674C-B28C-86FD-BA42-C577FCE9B720}"/>
              </a:ext>
            </a:extLst>
          </p:cNvPr>
          <p:cNvSpPr txBox="1"/>
          <p:nvPr/>
        </p:nvSpPr>
        <p:spPr>
          <a:xfrm>
            <a:off x="477981" y="2970484"/>
            <a:ext cx="609898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COD: le, la, les, l’</a:t>
            </a:r>
          </a:p>
          <a:p>
            <a:r>
              <a:rPr lang="fr-FR" dirty="0">
                <a:hlinkClick r:id="rId3"/>
              </a:rPr>
              <a:t>https://create.kahoot.it/details/1c14225e-025a-4ecb-8bad-c596a53e516c</a:t>
            </a:r>
            <a:endParaRPr lang="fr-FR" dirty="0"/>
          </a:p>
          <a:p>
            <a:endParaRPr lang="fr-FR" dirty="0"/>
          </a:p>
          <a:p>
            <a:r>
              <a:rPr lang="fr-FR" dirty="0">
                <a:hlinkClick r:id="rId4"/>
              </a:rPr>
              <a:t>https://create.kahoot.it/details/10ac5c09-3ba3-4a60-8cc3-69647f981c1d</a:t>
            </a:r>
            <a:endParaRPr lang="fr-FR" dirty="0"/>
          </a:p>
          <a:p>
            <a:endParaRPr lang="fr-FR" dirty="0"/>
          </a:p>
          <a:p>
            <a:r>
              <a:rPr lang="fr-FR" dirty="0">
                <a:hlinkClick r:id="rId5"/>
              </a:rPr>
              <a:t>https://create.kahoot.it/details/98f2d2f7-1055-4949-948a-2fd0443b3bcc</a:t>
            </a:r>
            <a:endParaRPr lang="fr-FR" dirty="0"/>
          </a:p>
          <a:p>
            <a:endParaRPr lang="fr-FR" dirty="0"/>
          </a:p>
          <a:p>
            <a:r>
              <a:rPr lang="fr-FR" dirty="0">
                <a:hlinkClick r:id="rId6"/>
              </a:rPr>
              <a:t>https://create.kahoot.it/details/aa444f0b-85ec-44dd-ae36-45ce3d6513fb</a:t>
            </a:r>
            <a:endParaRPr lang="fr-FR" dirty="0"/>
          </a:p>
          <a:p>
            <a:endParaRPr lang="fr-FR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C7783EB2-ACDA-22E0-0A69-187534A3F3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4895799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06931240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544286"/>
            <a:ext cx="10713719" cy="59871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pronoms</a:t>
            </a:r>
            <a:r>
              <a:rPr lang="en-US" sz="3067" b="1" dirty="0">
                <a:latin typeface="+mj-lt"/>
                <a:ea typeface="+mj-ea"/>
                <a:cs typeface="+mj-cs"/>
              </a:rPr>
              <a:t> COD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72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84143677-DCD1-4A98-A912-BD71110290F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53095" y="5689048"/>
            <a:ext cx="1835426" cy="1032427"/>
          </a:xfrm>
          <a:prstGeom prst="rect">
            <a:avLst/>
          </a:prstGeom>
        </p:spPr>
      </p:pic>
      <p:pic>
        <p:nvPicPr>
          <p:cNvPr id="4098" name="Picture 2" descr="La maison des Simpson existe-t-elle ? -">
            <a:extLst>
              <a:ext uri="{FF2B5EF4-FFF2-40B4-BE49-F238E27FC236}">
                <a16:creationId xmlns:a16="http://schemas.microsoft.com/office/drawing/2014/main" id="{3814EDA6-5549-A188-1B2B-2F69B06EF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45771"/>
            <a:ext cx="5665216" cy="394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E19A2520-485C-7D85-E86E-16A325378A26}"/>
              </a:ext>
            </a:extLst>
          </p:cNvPr>
          <p:cNvSpPr txBox="1"/>
          <p:nvPr/>
        </p:nvSpPr>
        <p:spPr>
          <a:xfrm>
            <a:off x="6736380" y="1442618"/>
            <a:ext cx="4967358" cy="4467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/>
              <a:t>Bart : Je vais à l’école ! Bye M’man! 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Marge : Tu prends ton vélo ? 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Bart : Non, je </a:t>
            </a:r>
            <a:r>
              <a:rPr lang="fr-FR" sz="2400" dirty="0">
                <a:solidFill>
                  <a:srgbClr val="FF0000"/>
                </a:solidFill>
              </a:rPr>
              <a:t>ne</a:t>
            </a:r>
            <a:r>
              <a:rPr lang="fr-FR" sz="2400" dirty="0"/>
              <a:t> </a:t>
            </a:r>
            <a:r>
              <a:rPr lang="fr-FR" sz="2400" dirty="0">
                <a:solidFill>
                  <a:srgbClr val="FF0000"/>
                </a:solidFill>
              </a:rPr>
              <a:t>le</a:t>
            </a:r>
            <a:r>
              <a:rPr lang="fr-FR" sz="2400" dirty="0"/>
              <a:t> prends </a:t>
            </a:r>
            <a:r>
              <a:rPr lang="fr-FR" sz="2400" dirty="0">
                <a:solidFill>
                  <a:srgbClr val="FF0000"/>
                </a:solidFill>
              </a:rPr>
              <a:t>pas</a:t>
            </a:r>
            <a:r>
              <a:rPr lang="fr-FR" sz="2400" dirty="0"/>
              <a:t>.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Marge : OK. Où est Maggie ?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Bart : Je ne sais pas, je ne </a:t>
            </a:r>
            <a:r>
              <a:rPr lang="fr-FR" sz="2400" dirty="0">
                <a:solidFill>
                  <a:srgbClr val="FF0000"/>
                </a:solidFill>
              </a:rPr>
              <a:t>la</a:t>
            </a:r>
            <a:r>
              <a:rPr lang="fr-FR" sz="2400" dirty="0"/>
              <a:t> vois pas.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Lisa : Elle est avec moi dans le salon! Je </a:t>
            </a:r>
            <a:r>
              <a:rPr lang="fr-FR" sz="2400" dirty="0">
                <a:solidFill>
                  <a:srgbClr val="FF0000"/>
                </a:solidFill>
              </a:rPr>
              <a:t>l’  </a:t>
            </a:r>
            <a:r>
              <a:rPr lang="fr-FR" sz="2400" dirty="0"/>
              <a:t>emmène à la crèche (nursery) dans 5 mn!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4F1320-0F66-8C16-CD85-5681C45D81AD}"/>
              </a:ext>
            </a:extLst>
          </p:cNvPr>
          <p:cNvSpPr/>
          <p:nvPr/>
        </p:nvSpPr>
        <p:spPr>
          <a:xfrm>
            <a:off x="8543286" y="2736480"/>
            <a:ext cx="291356" cy="3525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D9786F-57DF-C01A-5F5A-F29B94340068}"/>
              </a:ext>
            </a:extLst>
          </p:cNvPr>
          <p:cNvSpPr/>
          <p:nvPr/>
        </p:nvSpPr>
        <p:spPr>
          <a:xfrm>
            <a:off x="8908825" y="2724490"/>
            <a:ext cx="291356" cy="3525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A8F61B-9AE3-9659-48F4-B57DDE573F6C}"/>
              </a:ext>
            </a:extLst>
          </p:cNvPr>
          <p:cNvSpPr/>
          <p:nvPr/>
        </p:nvSpPr>
        <p:spPr>
          <a:xfrm>
            <a:off x="10101025" y="2724490"/>
            <a:ext cx="469233" cy="3525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E947000-361C-3E5A-C7DC-3F2E96E53355}"/>
              </a:ext>
            </a:extLst>
          </p:cNvPr>
          <p:cNvSpPr/>
          <p:nvPr/>
        </p:nvSpPr>
        <p:spPr>
          <a:xfrm>
            <a:off x="10036343" y="3817795"/>
            <a:ext cx="240790" cy="3525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D98BFBF-501A-B8E4-9F88-CFD8E75DC8FD}"/>
              </a:ext>
            </a:extLst>
          </p:cNvPr>
          <p:cNvSpPr/>
          <p:nvPr/>
        </p:nvSpPr>
        <p:spPr>
          <a:xfrm>
            <a:off x="7135329" y="4933075"/>
            <a:ext cx="264869" cy="3525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50402DBC-B9AF-3330-589C-629FCCFF0B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4895799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75197512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73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6D3AA2E9-A57F-560D-53AC-08CC9D050E3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66454599-B2C3-B105-D542-0AB4FC5A58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4895799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07100514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9">
            <a:extLst>
              <a:ext uri="{FF2B5EF4-FFF2-40B4-BE49-F238E27FC236}">
                <a16:creationId xmlns:a16="http://schemas.microsoft.com/office/drawing/2014/main" id="{5B9CE10B-7217-4727-A3A7-5DF664DEB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30B4FA-45A5-9833-5279-F5107676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14" y="679731"/>
            <a:ext cx="3458401" cy="37365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n-US" sz="4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VIII. </a:t>
            </a:r>
            <a:r>
              <a:rPr lang="en-US" sz="46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Phonétique</a:t>
            </a:r>
            <a:endParaRPr lang="en-US" sz="4600" u="sng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1" name="Group 21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23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2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1084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genie talking GIF">
            <a:extLst>
              <a:ext uri="{FF2B5EF4-FFF2-40B4-BE49-F238E27FC236}">
                <a16:creationId xmlns:a16="http://schemas.microsoft.com/office/drawing/2014/main" id="{ABCC4431-96BB-0897-EB76-9D112E46C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70" y="2333061"/>
            <a:ext cx="23145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C8A9D72-C539-6B5A-DA19-CF5F59D314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7189723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368263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54262A-96DE-96D6-560C-3430D6417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823" y="4726856"/>
            <a:ext cx="2020584" cy="2027411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257F616F-6DF6-2F69-73C6-093B92F98B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4346803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4255301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200" indent="-457200">
              <a:buAutoNum type="arabicPeriod"/>
            </a:pPr>
            <a:r>
              <a:rPr lang="en-US" sz="2267" dirty="0"/>
              <a:t>Pick a date, place, transport, </a:t>
            </a:r>
            <a:r>
              <a:rPr lang="en-US" sz="2267" dirty="0" err="1"/>
              <a:t>accomodation</a:t>
            </a:r>
            <a:endParaRPr lang="en-US" sz="2267" dirty="0"/>
          </a:p>
          <a:p>
            <a:pPr marL="457200" indent="-457200">
              <a:buFontTx/>
              <a:buAutoNum type="arabicPeriod"/>
            </a:pPr>
            <a:r>
              <a:rPr lang="en-US" sz="2267" dirty="0"/>
              <a:t>Prepare a full day </a:t>
            </a:r>
            <a:r>
              <a:rPr lang="en-US" sz="2267" dirty="0" err="1"/>
              <a:t>programme</a:t>
            </a:r>
            <a:endParaRPr lang="en-US" sz="2267" dirty="0"/>
          </a:p>
          <a:p>
            <a:pPr marL="457200" indent="-457200">
              <a:buFontTx/>
              <a:buAutoNum type="arabicPeriod"/>
            </a:pPr>
            <a:r>
              <a:rPr lang="en-US" sz="2267" dirty="0"/>
              <a:t>Present your program</a:t>
            </a:r>
          </a:p>
          <a:p>
            <a:pPr marL="457200" indent="-457200">
              <a:buAutoNum type="arabicPeriod"/>
            </a:pPr>
            <a:endParaRPr lang="en-US" sz="2267" dirty="0"/>
          </a:p>
          <a:p>
            <a:pPr marL="457200" indent="-457200">
              <a:buAutoNum type="arabicPeriod"/>
            </a:pPr>
            <a:endParaRPr lang="en-US" sz="2267" dirty="0"/>
          </a:p>
          <a:p>
            <a:pPr marL="457200" indent="-457200">
              <a:buFontTx/>
              <a:buAutoNum type="arabicPeriod"/>
            </a:pPr>
            <a:endParaRPr lang="en-US" sz="2267" dirty="0"/>
          </a:p>
          <a:p>
            <a:pPr marL="457200" indent="-457200">
              <a:buFontTx/>
              <a:buAutoNum type="arabicPeriod"/>
            </a:pPr>
            <a:endParaRPr lang="en-US" sz="2267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45mn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u="sng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IX. Production</a:t>
            </a:r>
            <a:endParaRPr lang="en-GB" sz="3800" u="sng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en-US" sz="2133" dirty="0"/>
          </a:p>
          <a:p>
            <a:endParaRPr lang="en-US" sz="2133" dirty="0"/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endParaRPr lang="en-US" sz="2133" u="sng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 </a:t>
            </a:r>
            <a:r>
              <a:rPr lang="fr-FR" altLang="ja-JP" sz="2133" dirty="0" err="1">
                <a:ea typeface="ＭＳ Ｐゴシック"/>
              </a:rPr>
              <a:t>Step</a:t>
            </a:r>
            <a:r>
              <a:rPr lang="fr-FR" altLang="ja-JP" sz="2133" dirty="0">
                <a:ea typeface="ＭＳ Ｐゴシック"/>
              </a:rPr>
              <a:t> 1</a:t>
            </a: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 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</a:t>
            </a:r>
            <a:endParaRPr lang="fr-FR" sz="2133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1,2,3</a:t>
            </a:r>
            <a:endParaRPr lang="fr-FR" sz="2133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>
                <a:solidFill>
                  <a:schemeClr val="tx1"/>
                </a:solidFill>
              </a:rPr>
              <a:t>Objectif d’apprentissage </a:t>
            </a:r>
            <a:r>
              <a:rPr lang="en-JP" sz="2800" dirty="0">
                <a:solidFill>
                  <a:schemeClr val="tx1"/>
                </a:solidFill>
              </a:rPr>
              <a:t>: </a:t>
            </a:r>
            <a:r>
              <a:rPr lang="fr-FR" sz="2800" dirty="0">
                <a:solidFill>
                  <a:schemeClr val="tx1"/>
                </a:solidFill>
              </a:rPr>
              <a:t>Je peux </a:t>
            </a:r>
            <a:r>
              <a:rPr lang="fr-FR" sz="2800" b="1" dirty="0"/>
              <a:t>imaginer </a:t>
            </a:r>
            <a:r>
              <a:rPr lang="fr-FR" sz="2800" dirty="0"/>
              <a:t>une classe de découverte insolite.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453" y="4158521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757" y="4158522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5615" y="460408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4604110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EF04CDE-0D44-571D-D9AB-02357648B8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175" y="1331518"/>
            <a:ext cx="4902533" cy="11790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253150-6855-1F56-9C94-93CC79D05F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790" y="4115080"/>
            <a:ext cx="5094691" cy="1106277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9A9E47F5-AF17-0116-12EC-9D59306EB6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763549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58E3C-6457-9077-6358-BA02D0028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4448208" cy="1143000"/>
          </a:xfrm>
        </p:spPr>
        <p:txBody>
          <a:bodyPr/>
          <a:lstStyle/>
          <a:p>
            <a:r>
              <a:rPr lang="fr-FR" dirty="0"/>
              <a:t>Exemple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D4C549-3189-5E13-805D-D498F991D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77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E31AE9-64BC-2F1D-34F4-F131D56285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435" y="1709725"/>
            <a:ext cx="4448208" cy="34385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75424CC-0916-E0DB-7377-A5AD867B27C6}"/>
              </a:ext>
            </a:extLst>
          </p:cNvPr>
          <p:cNvSpPr txBox="1"/>
          <p:nvPr/>
        </p:nvSpPr>
        <p:spPr>
          <a:xfrm>
            <a:off x="5537200" y="387830"/>
            <a:ext cx="64008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Classe découverte des 4</a:t>
            </a:r>
            <a:r>
              <a:rPr lang="fr-FR" b="1" baseline="30000" dirty="0"/>
              <a:t>e</a:t>
            </a:r>
            <a:r>
              <a:rPr lang="fr-FR" b="1" dirty="0"/>
              <a:t> : Activités en plein air </a:t>
            </a:r>
          </a:p>
          <a:p>
            <a:r>
              <a:rPr lang="fr-FR" b="1" dirty="0"/>
              <a:t>Dates : 21 décembre</a:t>
            </a:r>
          </a:p>
          <a:p>
            <a:r>
              <a:rPr lang="fr-FR" b="1" dirty="0"/>
              <a:t>Lieu : Da </a:t>
            </a:r>
            <a:r>
              <a:rPr lang="fr-FR" b="1" dirty="0" err="1"/>
              <a:t>Lat</a:t>
            </a:r>
            <a:endParaRPr lang="fr-FR" b="1" dirty="0"/>
          </a:p>
          <a:p>
            <a:r>
              <a:rPr lang="fr-FR" b="1" dirty="0"/>
              <a:t>Logement : dans des tentes</a:t>
            </a:r>
          </a:p>
          <a:p>
            <a:r>
              <a:rPr lang="fr-FR" b="1" dirty="0"/>
              <a:t>Transport : en car</a:t>
            </a:r>
          </a:p>
          <a:p>
            <a:endParaRPr lang="fr-FR" dirty="0"/>
          </a:p>
          <a:p>
            <a:r>
              <a:rPr lang="fr-FR" dirty="0"/>
              <a:t>Chers parents, </a:t>
            </a:r>
          </a:p>
          <a:p>
            <a:r>
              <a:rPr lang="fr-FR" dirty="0"/>
              <a:t>Voici le programme de vos enfants pendant cette journée	.</a:t>
            </a:r>
          </a:p>
          <a:p>
            <a:r>
              <a:rPr lang="fr-FR" dirty="0"/>
              <a:t>7h00 : On arrive au camping et on </a:t>
            </a:r>
            <a:r>
              <a:rPr lang="fr-FR" dirty="0">
                <a:highlight>
                  <a:srgbClr val="FF00FF"/>
                </a:highlight>
              </a:rPr>
              <a:t>se brosse </a:t>
            </a:r>
            <a:r>
              <a:rPr lang="fr-FR" dirty="0"/>
              <a:t>les dents.</a:t>
            </a:r>
          </a:p>
          <a:p>
            <a:r>
              <a:rPr lang="fr-FR" dirty="0"/>
              <a:t>7h15 : On prend le </a:t>
            </a:r>
            <a:r>
              <a:rPr lang="fr-FR" dirty="0">
                <a:highlight>
                  <a:srgbClr val="00FFFF"/>
                </a:highlight>
              </a:rPr>
              <a:t>petit déjeuner </a:t>
            </a:r>
            <a:r>
              <a:rPr lang="fr-FR" dirty="0"/>
              <a:t>au restaurant.</a:t>
            </a:r>
          </a:p>
          <a:p>
            <a:r>
              <a:rPr lang="fr-FR" dirty="0"/>
              <a:t>9h00 : </a:t>
            </a:r>
            <a:r>
              <a:rPr lang="fr-FR" dirty="0">
                <a:highlight>
                  <a:srgbClr val="FFFF00"/>
                </a:highlight>
              </a:rPr>
              <a:t>Avant</a:t>
            </a:r>
            <a:r>
              <a:rPr lang="fr-FR" dirty="0"/>
              <a:t> la randonnée, on monte </a:t>
            </a:r>
            <a:r>
              <a:rPr lang="fr-FR" dirty="0">
                <a:highlight>
                  <a:srgbClr val="00FF00"/>
                </a:highlight>
              </a:rPr>
              <a:t>les tentes</a:t>
            </a:r>
            <a:r>
              <a:rPr lang="fr-FR" dirty="0"/>
              <a:t>. </a:t>
            </a:r>
          </a:p>
          <a:p>
            <a:r>
              <a:rPr lang="fr-FR" dirty="0"/>
              <a:t>9h15 : On </a:t>
            </a:r>
            <a:r>
              <a:rPr lang="fr-FR" dirty="0">
                <a:highlight>
                  <a:srgbClr val="00FF00"/>
                </a:highlight>
              </a:rPr>
              <a:t>les</a:t>
            </a:r>
            <a:r>
              <a:rPr lang="fr-FR" dirty="0"/>
              <a:t> place dans les emplacements pour tentes.</a:t>
            </a:r>
          </a:p>
          <a:p>
            <a:r>
              <a:rPr lang="fr-FR" dirty="0"/>
              <a:t>9h30 :On fait une balade </a:t>
            </a:r>
            <a:r>
              <a:rPr lang="fr-FR" dirty="0">
                <a:highlight>
                  <a:srgbClr val="C0C0C0"/>
                </a:highlight>
              </a:rPr>
              <a:t>à vélo </a:t>
            </a:r>
            <a:r>
              <a:rPr lang="fr-FR" dirty="0"/>
              <a:t>en montagne.</a:t>
            </a:r>
          </a:p>
          <a:p>
            <a:r>
              <a:rPr lang="fr-FR" dirty="0"/>
              <a:t>12h00 : </a:t>
            </a:r>
            <a:r>
              <a:rPr lang="fr-FR" dirty="0">
                <a:highlight>
                  <a:srgbClr val="FFFF00"/>
                </a:highlight>
              </a:rPr>
              <a:t>Avant</a:t>
            </a:r>
            <a:r>
              <a:rPr lang="fr-FR" dirty="0"/>
              <a:t> le </a:t>
            </a:r>
            <a:r>
              <a:rPr lang="fr-FR" dirty="0">
                <a:highlight>
                  <a:srgbClr val="00FFFF"/>
                </a:highlight>
              </a:rPr>
              <a:t>déjeuner</a:t>
            </a:r>
            <a:r>
              <a:rPr lang="fr-FR" dirty="0"/>
              <a:t>, on </a:t>
            </a:r>
            <a:r>
              <a:rPr lang="fr-FR" dirty="0">
                <a:highlight>
                  <a:srgbClr val="FF00FF"/>
                </a:highlight>
              </a:rPr>
              <a:t>se lave </a:t>
            </a:r>
            <a:r>
              <a:rPr lang="fr-FR" dirty="0"/>
              <a:t>les mains.</a:t>
            </a:r>
          </a:p>
          <a:p>
            <a:r>
              <a:rPr lang="fr-FR" dirty="0"/>
              <a:t>12h15 : On fait un pique-nique.</a:t>
            </a:r>
          </a:p>
          <a:p>
            <a:r>
              <a:rPr lang="fr-FR" dirty="0"/>
              <a:t>12h30 : </a:t>
            </a:r>
            <a:r>
              <a:rPr lang="fr-FR" dirty="0">
                <a:highlight>
                  <a:srgbClr val="FFFF00"/>
                </a:highlight>
              </a:rPr>
              <a:t>Après</a:t>
            </a:r>
            <a:r>
              <a:rPr lang="fr-FR" dirty="0"/>
              <a:t> le </a:t>
            </a:r>
            <a:r>
              <a:rPr lang="fr-FR" dirty="0">
                <a:highlight>
                  <a:srgbClr val="00FFFF"/>
                </a:highlight>
              </a:rPr>
              <a:t>déjeuner</a:t>
            </a:r>
            <a:r>
              <a:rPr lang="fr-FR" dirty="0"/>
              <a:t>, on fait une sieste sous les arbres.</a:t>
            </a:r>
          </a:p>
          <a:p>
            <a:r>
              <a:rPr lang="fr-FR" dirty="0"/>
              <a:t>16h00 : On prend le </a:t>
            </a:r>
            <a:r>
              <a:rPr lang="fr-FR" dirty="0">
                <a:highlight>
                  <a:srgbClr val="00FFFF"/>
                </a:highlight>
              </a:rPr>
              <a:t>goûter</a:t>
            </a:r>
            <a:r>
              <a:rPr lang="fr-FR" dirty="0"/>
              <a:t> à la crêperie. Après le goûter, on rentre au camping </a:t>
            </a:r>
            <a:r>
              <a:rPr lang="fr-FR" dirty="0">
                <a:highlight>
                  <a:srgbClr val="C0C0C0"/>
                </a:highlight>
              </a:rPr>
              <a:t>à pied</a:t>
            </a:r>
            <a:r>
              <a:rPr lang="fr-FR" dirty="0"/>
              <a:t>.</a:t>
            </a:r>
          </a:p>
          <a:p>
            <a:r>
              <a:rPr lang="fr-FR" dirty="0"/>
              <a:t>18h00 : </a:t>
            </a:r>
            <a:r>
              <a:rPr lang="fr-FR" dirty="0">
                <a:highlight>
                  <a:srgbClr val="FFFF00"/>
                </a:highlight>
              </a:rPr>
              <a:t>Pendant</a:t>
            </a:r>
            <a:r>
              <a:rPr lang="fr-FR" dirty="0"/>
              <a:t> le </a:t>
            </a:r>
            <a:r>
              <a:rPr lang="fr-FR" dirty="0">
                <a:highlight>
                  <a:srgbClr val="00FFFF"/>
                </a:highlight>
              </a:rPr>
              <a:t>dîner</a:t>
            </a:r>
            <a:r>
              <a:rPr lang="fr-FR" dirty="0"/>
              <a:t>, on fait un feu de camp pour le barbecue.</a:t>
            </a:r>
          </a:p>
          <a:p>
            <a:r>
              <a:rPr lang="fr-FR" dirty="0"/>
              <a:t>21h00 : On </a:t>
            </a:r>
            <a:r>
              <a:rPr lang="fr-FR" dirty="0">
                <a:highlight>
                  <a:srgbClr val="FF00FF"/>
                </a:highlight>
              </a:rPr>
              <a:t>se couche </a:t>
            </a:r>
            <a:r>
              <a:rPr lang="fr-FR" dirty="0"/>
              <a:t>à la belle étoile.</a:t>
            </a:r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BDA231E2-F348-EC96-7611-646991BC93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006032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2712068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0409715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3110B6-3F2D-BF2C-123B-B687DB0F9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B5997-4128-FC77-5FB3-232B8239C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88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2085357"/>
              </p:ext>
            </p:extLst>
          </p:nvPr>
        </p:nvGraphicFramePr>
        <p:xfrm>
          <a:off x="838200" y="1350681"/>
          <a:ext cx="10515600" cy="5370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419863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77896A6-816B-5E06-E19B-6528F6C323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581998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8E7746-CBC8-3844-30D2-DF2CA661A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Portfolio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DF3709-9276-2E28-56D2-63B3C9605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28629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98065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sz="3200" b="1" dirty="0" err="1"/>
              <a:t>Telling</a:t>
            </a:r>
            <a:r>
              <a:rPr lang="fr-FR" sz="3200" b="1" dirty="0"/>
              <a:t> </a:t>
            </a:r>
            <a:r>
              <a:rPr lang="fr-FR" sz="3200" b="1" dirty="0" err="1"/>
              <a:t>what</a:t>
            </a:r>
            <a:r>
              <a:rPr lang="fr-FR" sz="3200" b="1" dirty="0"/>
              <a:t> transports I use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Naming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daily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activities</a:t>
            </a:r>
            <a:r>
              <a:rPr lang="fr-FR" sz="3200" b="1" dirty="0">
                <a:ea typeface="UD Digi Kyokasho NK-R" panose="02020400000000000000" pitchFamily="18" charset="-128"/>
              </a:rPr>
              <a:t> and </a:t>
            </a:r>
            <a:r>
              <a:rPr lang="fr-FR" sz="3200" b="1" dirty="0" err="1">
                <a:ea typeface="UD Digi Kyokasho NK-R" panose="02020400000000000000" pitchFamily="18" charset="-128"/>
              </a:rPr>
              <a:t>meals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Mastering? </a:t>
            </a:r>
            <a:endParaRPr lang="en-US" sz="2800" i="1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Using</a:t>
            </a:r>
            <a:r>
              <a:rPr lang="fr-FR" sz="3200" b="1" dirty="0">
                <a:ea typeface="UD Digi Kyokasho NK-R" panose="02020400000000000000" pitchFamily="18" charset="-128"/>
              </a:rPr>
              <a:t> COD </a:t>
            </a:r>
            <a:r>
              <a:rPr lang="fr-FR" sz="3200" b="1" dirty="0" err="1">
                <a:ea typeface="UD Digi Kyokasho NK-R" panose="02020400000000000000" pitchFamily="18" charset="-128"/>
              </a:rPr>
              <a:t>pronouns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en-US" sz="2800" i="1" dirty="0">
              <a:solidFill>
                <a:prstClr val="black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83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C81228-CEA3-402B-B8E5-688F5BFA7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BC0916B8-FF7A-4ECB-9FD7-C7668658D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011959" flipH="1">
            <a:off x="548353" y="314719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FF3219-0950-F052-627C-2E7D850B0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815" y="2322864"/>
            <a:ext cx="549109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Fichier de révision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C011D4-C95F-4B2E-9A3C-A46DCDE95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8584" y="447363"/>
            <a:ext cx="734141" cy="734141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D38850-E46C-14C0-B263-A663B7998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70249" y="56292"/>
            <a:ext cx="4795890" cy="6767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25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87D94424-3B38-833F-5C49-2E0C2735AE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DE7EF329-A12D-0CE3-653A-4685301F89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581998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1919122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17874</TotalTime>
  <Words>5354</Words>
  <Application>Microsoft Office PowerPoint</Application>
  <PresentationFormat>Widescreen</PresentationFormat>
  <Paragraphs>1112</Paragraphs>
  <Slides>85</Slides>
  <Notes>16</Notes>
  <HiddenSlides>3</HiddenSlides>
  <MMClips>21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85</vt:i4>
      </vt:variant>
    </vt:vector>
  </HeadingPairs>
  <TitlesOfParts>
    <vt:vector size="96" baseType="lpstr">
      <vt:lpstr>UD Digi Kyokasho NK-R</vt:lpstr>
      <vt:lpstr>Arial</vt:lpstr>
      <vt:lpstr>Calibri</vt:lpstr>
      <vt:lpstr>Calibri Light</vt:lpstr>
      <vt:lpstr>Montserrat</vt:lpstr>
      <vt:lpstr>Office Theme</vt:lpstr>
      <vt:lpstr>Office Theme</vt:lpstr>
      <vt:lpstr>Thème Office</vt:lpstr>
      <vt:lpstr>Thème Office</vt:lpstr>
      <vt:lpstr>1_Thème Office</vt:lpstr>
      <vt:lpstr>Thème Office</vt:lpstr>
      <vt:lpstr>Classe découverte</vt:lpstr>
      <vt:lpstr>PowerPoint Presentation</vt:lpstr>
      <vt:lpstr>PowerPoint Presentation</vt:lpstr>
      <vt:lpstr>I. Starter</vt:lpstr>
      <vt:lpstr>Learning objectives : À la fin de la leçon</vt:lpstr>
      <vt:lpstr>À la fin de la leçon…</vt:lpstr>
      <vt:lpstr>Learning outcomes</vt:lpstr>
      <vt:lpstr>PowerPoint Presentation</vt:lpstr>
      <vt:lpstr>Learning review</vt:lpstr>
      <vt:lpstr>II. Compréhension de texte</vt:lpstr>
      <vt:lpstr>PowerPoint Presentation</vt:lpstr>
      <vt:lpstr>PowerPoint Presentation</vt:lpstr>
      <vt:lpstr>À la fin de la leçon…</vt:lpstr>
      <vt:lpstr>PowerPoint Presentation</vt:lpstr>
      <vt:lpstr>III. Vocabulaire : Les moyens de transport</vt:lpstr>
      <vt:lpstr>À / en + moyen de transport</vt:lpstr>
      <vt:lpstr>Complète les exercices</vt:lpstr>
      <vt:lpstr>À / en + moyen de transport</vt:lpstr>
      <vt:lpstr>Pratique ton français ! </vt:lpstr>
      <vt:lpstr>Online activity</vt:lpstr>
      <vt:lpstr>PowerPoint Presentation</vt:lpstr>
      <vt:lpstr>Learning review</vt:lpstr>
      <vt:lpstr>À la fin de la leçon…</vt:lpstr>
      <vt:lpstr>PowerPoint Presentation</vt:lpstr>
      <vt:lpstr>IV. Vocabulaire : Les activités quotidiennes</vt:lpstr>
      <vt:lpstr>PowerPoint Presentation</vt:lpstr>
      <vt:lpstr>Ma routine</vt:lpstr>
      <vt:lpstr>Jeu rapide : trouve les mots cachés 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 verbe PRENDRE (le petit-déjeuner &amp; le goûter)</vt:lpstr>
      <vt:lpstr>PowerPoint Presentation</vt:lpstr>
      <vt:lpstr>PowerPoint Presentation</vt:lpstr>
      <vt:lpstr>LE 7 p.18</vt:lpstr>
      <vt:lpstr>PowerPoint Presentation</vt:lpstr>
      <vt:lpstr>Learning review</vt:lpstr>
      <vt:lpstr>À la fin de la leçon…</vt:lpstr>
      <vt:lpstr>PowerPoint Presentation</vt:lpstr>
      <vt:lpstr>V. Grammaire : Les verbes pronominaux</vt:lpstr>
      <vt:lpstr>PowerPoint Presentation</vt:lpstr>
      <vt:lpstr>PowerPoint Presentation</vt:lpstr>
      <vt:lpstr>LE 14,15 p.21</vt:lpstr>
      <vt:lpstr>Complète les exercices</vt:lpstr>
      <vt:lpstr>Exercise: Fill in the blanks with the correct form of the reflexive verb in parentheses.</vt:lpstr>
      <vt:lpstr>CAS PARTICULIERS</vt:lpstr>
      <vt:lpstr>LE 6 p.18</vt:lpstr>
      <vt:lpstr>Pratique ton français !</vt:lpstr>
      <vt:lpstr>Online activity</vt:lpstr>
      <vt:lpstr>PowerPoint Presentation</vt:lpstr>
      <vt:lpstr>Learning review</vt:lpstr>
      <vt:lpstr>À la fin de la leçon…</vt:lpstr>
      <vt:lpstr>PowerPoint Presentation</vt:lpstr>
      <vt:lpstr>VI. Grammaire : Situer dans le temps</vt:lpstr>
      <vt:lpstr>Fill in the blanks with the appropriate adverb of time: "avant", "après", or "pendant".</vt:lpstr>
      <vt:lpstr>LE 8 p.18</vt:lpstr>
      <vt:lpstr>Online activity</vt:lpstr>
      <vt:lpstr>PowerPoint Presentation</vt:lpstr>
      <vt:lpstr>Learning review</vt:lpstr>
      <vt:lpstr>À la fin de la leçon…</vt:lpstr>
      <vt:lpstr>PowerPoint Presentation</vt:lpstr>
      <vt:lpstr>Introduction aux COD </vt:lpstr>
      <vt:lpstr>VII. Grammaire : Les pronoms COD</vt:lpstr>
      <vt:lpstr>PowerPoint Presentation</vt:lpstr>
      <vt:lpstr>LE 8,9 p.20</vt:lpstr>
      <vt:lpstr>Pratique ton français !</vt:lpstr>
      <vt:lpstr>Online activity</vt:lpstr>
      <vt:lpstr>PowerPoint Presentation</vt:lpstr>
      <vt:lpstr>Learning review</vt:lpstr>
      <vt:lpstr>VIII. Phonétique</vt:lpstr>
      <vt:lpstr>Practice your pronunciation !</vt:lpstr>
      <vt:lpstr>IX. Production</vt:lpstr>
      <vt:lpstr>Exemple</vt:lpstr>
      <vt:lpstr>Learning outcomes</vt:lpstr>
      <vt:lpstr>Activités en ligne</vt:lpstr>
      <vt:lpstr>Portfolio</vt:lpstr>
      <vt:lpstr>How well have you performed with the Learning Objectives?</vt:lpstr>
      <vt:lpstr>Learning review</vt:lpstr>
      <vt:lpstr>Plenary and self reflection</vt:lpstr>
      <vt:lpstr>PowerPoint Presentation</vt:lpstr>
      <vt:lpstr>Fichier de révision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Partons pour la Francophonie</dc:title>
  <dc:creator>Chan, Makara Valery Ouk</dc:creator>
  <cp:lastModifiedBy>Chan, Makara Valery Ouk</cp:lastModifiedBy>
  <cp:revision>238</cp:revision>
  <cp:lastPrinted>2023-11-01T02:49:27Z</cp:lastPrinted>
  <dcterms:created xsi:type="dcterms:W3CDTF">2023-01-09T10:56:41Z</dcterms:created>
  <dcterms:modified xsi:type="dcterms:W3CDTF">2024-01-06T04:24:14Z</dcterms:modified>
</cp:coreProperties>
</file>