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6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7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8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notesSlides/notesSlide9.xml" ContentType="application/vnd.openxmlformats-officedocument.presentationml.notesSlide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notesSlides/notesSlide10.xml" ContentType="application/vnd.openxmlformats-officedocument.presentationml.notesSlide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notesSlides/notesSlide11.xml" ContentType="application/vnd.openxmlformats-officedocument.presentationml.notesSlide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12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68"/>
  </p:notesMasterIdLst>
  <p:sldIdLst>
    <p:sldId id="256" r:id="rId7"/>
    <p:sldId id="272" r:id="rId8"/>
    <p:sldId id="257" r:id="rId9"/>
    <p:sldId id="276" r:id="rId10"/>
    <p:sldId id="346" r:id="rId11"/>
    <p:sldId id="277" r:id="rId12"/>
    <p:sldId id="260" r:id="rId13"/>
    <p:sldId id="278" r:id="rId14"/>
    <p:sldId id="1753" r:id="rId15"/>
    <p:sldId id="1875" r:id="rId16"/>
    <p:sldId id="1862" r:id="rId17"/>
    <p:sldId id="1863" r:id="rId18"/>
    <p:sldId id="1877" r:id="rId19"/>
    <p:sldId id="1864" r:id="rId20"/>
    <p:sldId id="319" r:id="rId21"/>
    <p:sldId id="332" r:id="rId22"/>
    <p:sldId id="331" r:id="rId23"/>
    <p:sldId id="1867" r:id="rId24"/>
    <p:sldId id="1880" r:id="rId25"/>
    <p:sldId id="1881" r:id="rId26"/>
    <p:sldId id="333" r:id="rId27"/>
    <p:sldId id="1866" r:id="rId28"/>
    <p:sldId id="1868" r:id="rId29"/>
    <p:sldId id="1788" r:id="rId30"/>
    <p:sldId id="1878" r:id="rId31"/>
    <p:sldId id="410" r:id="rId32"/>
    <p:sldId id="1865" r:id="rId33"/>
    <p:sldId id="411" r:id="rId34"/>
    <p:sldId id="1869" r:id="rId35"/>
    <p:sldId id="321" r:id="rId36"/>
    <p:sldId id="1870" r:id="rId37"/>
    <p:sldId id="1623" r:id="rId38"/>
    <p:sldId id="1874" r:id="rId39"/>
    <p:sldId id="281" r:id="rId40"/>
    <p:sldId id="279" r:id="rId41"/>
    <p:sldId id="280" r:id="rId42"/>
    <p:sldId id="1624" r:id="rId43"/>
    <p:sldId id="422" r:id="rId44"/>
    <p:sldId id="421" r:id="rId45"/>
    <p:sldId id="1871" r:id="rId46"/>
    <p:sldId id="1843" r:id="rId47"/>
    <p:sldId id="1872" r:id="rId48"/>
    <p:sldId id="308" r:id="rId49"/>
    <p:sldId id="1873" r:id="rId50"/>
    <p:sldId id="283" r:id="rId51"/>
    <p:sldId id="1848" r:id="rId52"/>
    <p:sldId id="1879" r:id="rId53"/>
    <p:sldId id="1600" r:id="rId54"/>
    <p:sldId id="309" r:id="rId55"/>
    <p:sldId id="372" r:id="rId56"/>
    <p:sldId id="335" r:id="rId57"/>
    <p:sldId id="310" r:id="rId58"/>
    <p:sldId id="261" r:id="rId59"/>
    <p:sldId id="1876" r:id="rId60"/>
    <p:sldId id="271" r:id="rId61"/>
    <p:sldId id="342" r:id="rId62"/>
    <p:sldId id="262" r:id="rId63"/>
    <p:sldId id="263" r:id="rId64"/>
    <p:sldId id="264" r:id="rId65"/>
    <p:sldId id="265" r:id="rId66"/>
    <p:sldId id="343" r:id="rId67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98" autoAdjust="0"/>
    <p:restoredTop sz="94660"/>
  </p:normalViewPr>
  <p:slideViewPr>
    <p:cSldViewPr snapToGrid="0">
      <p:cViewPr varScale="1">
        <p:scale>
          <a:sx n="76" d="100"/>
          <a:sy n="76" d="100"/>
        </p:scale>
        <p:origin x="444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4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4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4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5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5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5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5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3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51.xml"/><Relationship Id="rId5" Type="http://schemas.openxmlformats.org/officeDocument/2006/relationships/slide" Target="../slides/slide30.xml"/><Relationship Id="rId4" Type="http://schemas.openxmlformats.org/officeDocument/2006/relationships/slide" Target="../slides/slide53.xml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 futur proche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immeubles Haussmanniens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lieux de la ville</a:t>
          </a:r>
        </a:p>
        <a:p>
          <a:r>
            <a:rPr lang="fr-FR" sz="1800" b="0" strike="noStrike" noProof="0" dirty="0"/>
            <a:t>- Les prépositions de lieu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 futur proche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immeubles Haussmanniens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lieux de la ville</a:t>
          </a:r>
        </a:p>
        <a:p>
          <a:r>
            <a:rPr lang="fr-FR" sz="1800" b="0" strike="noStrike" noProof="0" dirty="0"/>
            <a:t>- Les prépositions de lieu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 futur proche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Les immeubles Haussmanniens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lieux de la ville</a:t>
          </a:r>
        </a:p>
        <a:p>
          <a:r>
            <a:rPr lang="fr-FR" sz="1800" b="0" strike="noStrike" noProof="0" dirty="0"/>
            <a:t>- Les prépositions de lieu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 futur proche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immeubles Haussmanniens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lieux de la ville</a:t>
          </a:r>
        </a:p>
        <a:p>
          <a:r>
            <a:rPr lang="fr-FR" sz="1800" b="0" strike="sngStrike" noProof="0" dirty="0"/>
            <a:t>- Les prépositions de lieu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some</a:t>
          </a:r>
          <a:r>
            <a:rPr lang="fr-FR" dirty="0"/>
            <a:t> places in the city.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use the </a:t>
          </a:r>
          <a:r>
            <a:rPr lang="fr-FR" dirty="0" err="1"/>
            <a:t>prepositions</a:t>
          </a:r>
          <a:r>
            <a:rPr lang="fr-FR" dirty="0"/>
            <a:t> of </a:t>
          </a:r>
          <a:r>
            <a:rPr lang="fr-FR" dirty="0" err="1"/>
            <a:t>space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give</a:t>
          </a:r>
          <a:r>
            <a:rPr lang="fr-FR" dirty="0"/>
            <a:t> road directions.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some</a:t>
          </a:r>
          <a:r>
            <a:rPr lang="fr-FR" dirty="0"/>
            <a:t> places in the city.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use the </a:t>
          </a:r>
          <a:r>
            <a:rPr lang="fr-FR" dirty="0" err="1"/>
            <a:t>prepositions</a:t>
          </a:r>
          <a:r>
            <a:rPr lang="fr-FR" dirty="0"/>
            <a:t> of </a:t>
          </a:r>
          <a:r>
            <a:rPr lang="fr-FR" dirty="0" err="1"/>
            <a:t>space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give</a:t>
          </a:r>
          <a:r>
            <a:rPr lang="fr-FR" dirty="0"/>
            <a:t> road directions.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</a:t>
          </a:r>
          <a:r>
            <a:rPr lang="fr-FR" sz="2400" noProof="0" dirty="0"/>
            <a:t>. </a:t>
          </a:r>
          <a:r>
            <a:rPr lang="fr-FR" sz="24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Les immeubles Haussmanniens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2400" b="1" noProof="0" dirty="0"/>
            <a:t>II. Compréhension de texte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Les lieux de la ville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VII.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Présenter une transformation de quartier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Le son [R]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V. Grammaire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IV. Vocabulaire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Les prépositions de lieu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VI. Phonétique</a:t>
          </a:r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366DE7E7-91D5-44CA-8CB4-1693EEC8CE52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Le futur proche</a:t>
          </a:r>
        </a:p>
      </dgm:t>
    </dgm:pt>
    <dgm:pt modelId="{35ED4F26-4852-47B6-96E5-A5171AF716FC}" type="parTrans" cxnId="{64C7B801-5B26-41B7-830A-A4DA08DDDDB5}">
      <dgm:prSet/>
      <dgm:spPr/>
      <dgm:t>
        <a:bodyPr/>
        <a:lstStyle/>
        <a:p>
          <a:endParaRPr lang="fr-FR"/>
        </a:p>
      </dgm:t>
    </dgm:pt>
    <dgm:pt modelId="{56F18179-79B4-4BF3-9066-98820ED5370F}" type="sibTrans" cxnId="{64C7B801-5B26-41B7-830A-A4DA08DDDDB5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7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7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7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7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7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7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7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7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7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7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5" presStyleCnt="7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5" presStyleCnt="7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6" presStyleCnt="7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6" presStyleCnt="7">
        <dgm:presLayoutVars>
          <dgm:bulletEnabled val="1"/>
        </dgm:presLayoutVars>
      </dgm:prSet>
      <dgm:spPr/>
    </dgm:pt>
  </dgm:ptLst>
  <dgm:cxnLst>
    <dgm:cxn modelId="{64C7B801-5B26-41B7-830A-A4DA08DDDDB5}" srcId="{D9A51279-0F3D-4663-8B0A-D5BC77B84BB7}" destId="{366DE7E7-91D5-44CA-8CB4-1693EEC8CE52}" srcOrd="0" destOrd="0" parTransId="{35ED4F26-4852-47B6-96E5-A5171AF716FC}" sibTransId="{56F18179-79B4-4BF3-9066-98820ED5370F}"/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5337320D-5D44-42DE-95E6-DD6719E6F2C8}" srcId="{FEAEA849-3772-415C-AAE7-3452CCD87253}" destId="{5AE5B198-A4E4-4590-9D2C-C359F1312E71}" srcOrd="0" destOrd="0" parTransId="{1C9A8E19-7B31-4322-8152-D53CB2657472}" sibTransId="{759BC3F3-0325-4DA0-AE66-88068E9DFF83}"/>
    <dgm:cxn modelId="{D97E9E0D-4092-47D0-9F2A-33BDFA277AA4}" type="presOf" srcId="{5AE5B198-A4E4-4590-9D2C-C359F1312E71}" destId="{1D6A6107-DC69-411D-9BAF-A5F5CBE3C448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DF6F92A3-03B7-4964-9E27-FF36BEA9791E}" srcId="{CF9055CF-8DEB-4A02-949A-DE72B6AC5D37}" destId="{03834B6F-A6BE-453B-970C-3773864D70F1}" srcOrd="6" destOrd="0" parTransId="{5EEE660E-9757-4F43-9695-C35F0B8866E5}" sibTransId="{D26AE52F-24DF-4B4E-A19B-91CDA636C345}"/>
    <dgm:cxn modelId="{34F662A9-026D-4A72-8706-B31CDF796125}" srcId="{CF9055CF-8DEB-4A02-949A-DE72B6AC5D37}" destId="{FEAEA849-3772-415C-AAE7-3452CCD87253}" srcOrd="5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BF8593F4-9E0B-4463-99BA-08FDA92FBAAA}" type="presOf" srcId="{366DE7E7-91D5-44CA-8CB4-1693EEC8CE52}" destId="{C6291843-C46A-4280-9111-FA5AC9ADD2FE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4C07BF2D-327C-42E3-9788-51919AD143F5}" type="presParOf" srcId="{5ACC8FAA-3A9A-41B0-9DDA-865905840129}" destId="{323884AA-7BB6-4C23-B682-97E3FBD68C1B}" srcOrd="10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1" destOrd="0" presId="urn:microsoft.com/office/officeart/2005/8/layout/vList6"/>
    <dgm:cxn modelId="{A3C3D1DA-BBA3-4A73-9F9B-04E2F6B420C5}" type="presParOf" srcId="{5ACC8FAA-3A9A-41B0-9DDA-865905840129}" destId="{B5D8C780-2588-464C-9E0F-096DCDC48D42}" srcOrd="12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lieux ville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de lieu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Gr: futur proche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7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7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7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751FDBFE-66C4-4B92-869D-922511F133CC}" type="presParOf" srcId="{776A1F8C-5C31-4691-9C2B-A7F8DF456F32}" destId="{DE96FEEF-2E8F-4C3F-8D2C-B96943369F0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lieux de la ville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prépositions de lieu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futur proche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immeubles Haussmanniens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la ville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prépositions de lieu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futur proche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immeubles Haussmanniens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lieux de la ville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prépositions de lieu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futur proche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immeubles Haussmanniens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la ville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prépositions de lieu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futur proche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immeubles Haussmanniens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some</a:t>
          </a:r>
          <a:r>
            <a:rPr lang="fr-FR" sz="2500" kern="1200" dirty="0"/>
            <a:t> places in the city.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use the </a:t>
          </a:r>
          <a:r>
            <a:rPr lang="fr-FR" sz="2500" kern="1200" dirty="0" err="1"/>
            <a:t>prepositions</a:t>
          </a:r>
          <a:r>
            <a:rPr lang="fr-FR" sz="2500" kern="1200" dirty="0"/>
            <a:t> of </a:t>
          </a:r>
          <a:r>
            <a:rPr lang="fr-FR" sz="2500" kern="1200" dirty="0" err="1"/>
            <a:t>space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give</a:t>
          </a:r>
          <a:r>
            <a:rPr lang="fr-FR" sz="2500" kern="1200" dirty="0"/>
            <a:t> road directions.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some</a:t>
          </a:r>
          <a:r>
            <a:rPr lang="fr-FR" sz="2500" kern="1200" dirty="0"/>
            <a:t> places in the city.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use the </a:t>
          </a:r>
          <a:r>
            <a:rPr lang="fr-FR" sz="2500" kern="1200" dirty="0" err="1"/>
            <a:t>prepositions</a:t>
          </a:r>
          <a:r>
            <a:rPr lang="fr-FR" sz="2500" kern="1200" dirty="0"/>
            <a:t> of </a:t>
          </a:r>
          <a:r>
            <a:rPr lang="fr-FR" sz="2500" kern="1200" dirty="0" err="1"/>
            <a:t>space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give</a:t>
          </a:r>
          <a:r>
            <a:rPr lang="fr-FR" sz="2500" kern="1200" dirty="0"/>
            <a:t> road directions.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4720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immeubles Haussmanniens</a:t>
          </a:r>
        </a:p>
      </dsp:txBody>
      <dsp:txXfrm>
        <a:off x="4206240" y="92900"/>
        <a:ext cx="6044820" cy="529081"/>
      </dsp:txXfrm>
    </dsp:sp>
    <dsp:sp modelId="{2139DAE1-194F-4D50-9F03-BFE7EEE6D6C5}">
      <dsp:nvSpPr>
        <dsp:cNvPr id="0" name=""/>
        <dsp:cNvSpPr/>
      </dsp:nvSpPr>
      <dsp:spPr>
        <a:xfrm>
          <a:off x="0" y="4720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</a:t>
          </a:r>
          <a:r>
            <a:rPr lang="fr-FR" sz="2400" kern="1200" noProof="0" dirty="0"/>
            <a:t>. </a:t>
          </a:r>
          <a:r>
            <a:rPr lang="fr-FR" sz="2400" b="1" kern="1200" noProof="0" dirty="0"/>
            <a:t>Starter</a:t>
          </a:r>
        </a:p>
      </dsp:txBody>
      <dsp:txXfrm>
        <a:off x="34437" y="39157"/>
        <a:ext cx="4137366" cy="636567"/>
      </dsp:txXfrm>
    </dsp:sp>
    <dsp:sp modelId="{FC232115-E94D-46B1-97D1-031007A68C7D}">
      <dsp:nvSpPr>
        <dsp:cNvPr id="0" name=""/>
        <dsp:cNvSpPr/>
      </dsp:nvSpPr>
      <dsp:spPr>
        <a:xfrm>
          <a:off x="4206240" y="780705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810321"/>
            <a:satOff val="-8541"/>
            <a:lumOff val="-30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810321"/>
              <a:satOff val="-8541"/>
              <a:lumOff val="-3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868885"/>
        <a:ext cx="6044820" cy="529081"/>
      </dsp:txXfrm>
    </dsp:sp>
    <dsp:sp modelId="{769FF7B9-526A-48E9-A158-552348347FA9}">
      <dsp:nvSpPr>
        <dsp:cNvPr id="0" name=""/>
        <dsp:cNvSpPr/>
      </dsp:nvSpPr>
      <dsp:spPr>
        <a:xfrm>
          <a:off x="0" y="780705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1633482"/>
                <a:satOff val="-6796"/>
                <a:lumOff val="160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633482"/>
                <a:satOff val="-6796"/>
                <a:lumOff val="160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633482"/>
                <a:satOff val="-6796"/>
                <a:lumOff val="160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de texte</a:t>
          </a:r>
        </a:p>
      </dsp:txBody>
      <dsp:txXfrm>
        <a:off x="34437" y="815142"/>
        <a:ext cx="4137366" cy="636567"/>
      </dsp:txXfrm>
    </dsp:sp>
    <dsp:sp modelId="{504663BE-D4A1-41D5-AB00-9F9185954B99}">
      <dsp:nvSpPr>
        <dsp:cNvPr id="0" name=""/>
        <dsp:cNvSpPr/>
      </dsp:nvSpPr>
      <dsp:spPr>
        <a:xfrm>
          <a:off x="4206240" y="1556690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lieux de la ville</a:t>
          </a:r>
        </a:p>
      </dsp:txBody>
      <dsp:txXfrm>
        <a:off x="4206240" y="1644870"/>
        <a:ext cx="6044820" cy="529081"/>
      </dsp:txXfrm>
    </dsp:sp>
    <dsp:sp modelId="{A48C84AE-E78F-4D72-992D-EC46DC5449EC}">
      <dsp:nvSpPr>
        <dsp:cNvPr id="0" name=""/>
        <dsp:cNvSpPr/>
      </dsp:nvSpPr>
      <dsp:spPr>
        <a:xfrm>
          <a:off x="0" y="1556690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Vocabulaire</a:t>
          </a:r>
        </a:p>
      </dsp:txBody>
      <dsp:txXfrm>
        <a:off x="34437" y="1591127"/>
        <a:ext cx="4137366" cy="636567"/>
      </dsp:txXfrm>
    </dsp:sp>
    <dsp:sp modelId="{850D5E25-18CF-4A0C-AAC0-652BF5CA1A14}">
      <dsp:nvSpPr>
        <dsp:cNvPr id="0" name=""/>
        <dsp:cNvSpPr/>
      </dsp:nvSpPr>
      <dsp:spPr>
        <a:xfrm>
          <a:off x="4206240" y="2332675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prépositions de lieu</a:t>
          </a:r>
        </a:p>
      </dsp:txBody>
      <dsp:txXfrm>
        <a:off x="4206240" y="2420855"/>
        <a:ext cx="6044820" cy="529081"/>
      </dsp:txXfrm>
    </dsp:sp>
    <dsp:sp modelId="{5270A24F-D9E5-4D72-AB80-C2724269F1C7}">
      <dsp:nvSpPr>
        <dsp:cNvPr id="0" name=""/>
        <dsp:cNvSpPr/>
      </dsp:nvSpPr>
      <dsp:spPr>
        <a:xfrm>
          <a:off x="0" y="2332675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Vocabulaire </a:t>
          </a:r>
        </a:p>
      </dsp:txBody>
      <dsp:txXfrm>
        <a:off x="34437" y="2367112"/>
        <a:ext cx="4137366" cy="636567"/>
      </dsp:txXfrm>
    </dsp:sp>
    <dsp:sp modelId="{C6291843-C46A-4280-9111-FA5AC9ADD2FE}">
      <dsp:nvSpPr>
        <dsp:cNvPr id="0" name=""/>
        <dsp:cNvSpPr/>
      </dsp:nvSpPr>
      <dsp:spPr>
        <a:xfrm>
          <a:off x="4206240" y="3108661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 futur proche</a:t>
          </a:r>
        </a:p>
      </dsp:txBody>
      <dsp:txXfrm>
        <a:off x="4206240" y="3196841"/>
        <a:ext cx="6044820" cy="529081"/>
      </dsp:txXfrm>
    </dsp:sp>
    <dsp:sp modelId="{A5F69CFA-F8D5-4CEE-8AC7-94C4EEDE8D9F}">
      <dsp:nvSpPr>
        <dsp:cNvPr id="0" name=""/>
        <dsp:cNvSpPr/>
      </dsp:nvSpPr>
      <dsp:spPr>
        <a:xfrm>
          <a:off x="0" y="3108661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Grammaire</a:t>
          </a:r>
        </a:p>
      </dsp:txBody>
      <dsp:txXfrm>
        <a:off x="34437" y="3143098"/>
        <a:ext cx="4137366" cy="636567"/>
      </dsp:txXfrm>
    </dsp:sp>
    <dsp:sp modelId="{1D6A6107-DC69-411D-9BAF-A5F5CBE3C448}">
      <dsp:nvSpPr>
        <dsp:cNvPr id="0" name=""/>
        <dsp:cNvSpPr/>
      </dsp:nvSpPr>
      <dsp:spPr>
        <a:xfrm>
          <a:off x="4206240" y="3884646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051605"/>
            <a:satOff val="-42704"/>
            <a:lumOff val="-1542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051605"/>
              <a:satOff val="-42704"/>
              <a:lumOff val="-154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son [R]</a:t>
          </a:r>
        </a:p>
      </dsp:txBody>
      <dsp:txXfrm>
        <a:off x="4206240" y="3972826"/>
        <a:ext cx="6044820" cy="529081"/>
      </dsp:txXfrm>
    </dsp:sp>
    <dsp:sp modelId="{E5078EBD-CCF1-4A84-9F40-1D13B4880633}">
      <dsp:nvSpPr>
        <dsp:cNvPr id="0" name=""/>
        <dsp:cNvSpPr/>
      </dsp:nvSpPr>
      <dsp:spPr>
        <a:xfrm>
          <a:off x="0" y="3884646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8167408"/>
                <a:satOff val="-33981"/>
                <a:lumOff val="80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167408"/>
                <a:satOff val="-33981"/>
                <a:lumOff val="80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167408"/>
                <a:satOff val="-33981"/>
                <a:lumOff val="80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Phonétique</a:t>
          </a:r>
        </a:p>
      </dsp:txBody>
      <dsp:txXfrm>
        <a:off x="34437" y="3919083"/>
        <a:ext cx="4137366" cy="636567"/>
      </dsp:txXfrm>
    </dsp:sp>
    <dsp:sp modelId="{DA3F2CB2-660E-4134-BEBD-04D86016252A}">
      <dsp:nvSpPr>
        <dsp:cNvPr id="0" name=""/>
        <dsp:cNvSpPr/>
      </dsp:nvSpPr>
      <dsp:spPr>
        <a:xfrm>
          <a:off x="4206240" y="4660631"/>
          <a:ext cx="6309360" cy="70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Présenter une transformation de quartier</a:t>
          </a:r>
        </a:p>
      </dsp:txBody>
      <dsp:txXfrm>
        <a:off x="4206240" y="4748811"/>
        <a:ext cx="6044820" cy="529081"/>
      </dsp:txXfrm>
    </dsp:sp>
    <dsp:sp modelId="{DAED7678-2CFC-423C-BA3A-CF91C0162302}">
      <dsp:nvSpPr>
        <dsp:cNvPr id="0" name=""/>
        <dsp:cNvSpPr/>
      </dsp:nvSpPr>
      <dsp:spPr>
        <a:xfrm>
          <a:off x="0" y="4660631"/>
          <a:ext cx="4206240" cy="705441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Production</a:t>
          </a:r>
        </a:p>
      </dsp:txBody>
      <dsp:txXfrm>
        <a:off x="34437" y="4695068"/>
        <a:ext cx="4137366" cy="6365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785" y="0"/>
          <a:ext cx="2101453" cy="247212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650" cy="247212"/>
      </dsp:txXfrm>
    </dsp:sp>
    <dsp:sp modelId="{EEC1D158-E50E-4E1F-8C44-A2DA7429DD1C}">
      <dsp:nvSpPr>
        <dsp:cNvPr id="0" name=""/>
        <dsp:cNvSpPr/>
      </dsp:nvSpPr>
      <dsp:spPr>
        <a:xfrm>
          <a:off x="1682948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</a:t>
          </a:r>
          <a:endParaRPr lang="fr-FR" sz="1400" kern="1200" dirty="0"/>
        </a:p>
      </dsp:txBody>
      <dsp:txXfrm>
        <a:off x="1806554" y="0"/>
        <a:ext cx="1854241" cy="247212"/>
      </dsp:txXfrm>
    </dsp:sp>
    <dsp:sp modelId="{8C3B7B19-0C41-4EE8-8F23-2A5D92FF9044}">
      <dsp:nvSpPr>
        <dsp:cNvPr id="0" name=""/>
        <dsp:cNvSpPr/>
      </dsp:nvSpPr>
      <dsp:spPr>
        <a:xfrm>
          <a:off x="336411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lieux ville</a:t>
          </a:r>
          <a:endParaRPr lang="fr-FR" sz="1400" kern="1200" dirty="0"/>
        </a:p>
      </dsp:txBody>
      <dsp:txXfrm>
        <a:off x="3487717" y="0"/>
        <a:ext cx="1854241" cy="247212"/>
      </dsp:txXfrm>
    </dsp:sp>
    <dsp:sp modelId="{98187704-F1FC-4E73-8294-F7187A6516CD}">
      <dsp:nvSpPr>
        <dsp:cNvPr id="0" name=""/>
        <dsp:cNvSpPr/>
      </dsp:nvSpPr>
      <dsp:spPr>
        <a:xfrm>
          <a:off x="5045273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prépo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de lieu</a:t>
          </a:r>
          <a:endParaRPr lang="fr-FR" sz="1400" kern="1200" dirty="0"/>
        </a:p>
      </dsp:txBody>
      <dsp:txXfrm>
        <a:off x="5168879" y="0"/>
        <a:ext cx="1854241" cy="247212"/>
      </dsp:txXfrm>
    </dsp:sp>
    <dsp:sp modelId="{B786CA46-60D8-405C-98EE-98F4EF666B97}">
      <dsp:nvSpPr>
        <dsp:cNvPr id="0" name=""/>
        <dsp:cNvSpPr/>
      </dsp:nvSpPr>
      <dsp:spPr>
        <a:xfrm>
          <a:off x="6726436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futur proche</a:t>
          </a:r>
          <a:endParaRPr lang="fr-FR" sz="1400" kern="1200" dirty="0"/>
        </a:p>
      </dsp:txBody>
      <dsp:txXfrm>
        <a:off x="6850042" y="0"/>
        <a:ext cx="1854241" cy="247212"/>
      </dsp:txXfrm>
    </dsp:sp>
    <dsp:sp modelId="{02C9F855-008C-4AE8-B7BF-52ECFAC96CEA}">
      <dsp:nvSpPr>
        <dsp:cNvPr id="0" name=""/>
        <dsp:cNvSpPr/>
      </dsp:nvSpPr>
      <dsp:spPr>
        <a:xfrm>
          <a:off x="8407599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205" y="0"/>
        <a:ext cx="1854241" cy="247212"/>
      </dsp:txXfrm>
    </dsp:sp>
    <dsp:sp modelId="{DE96FEEF-2E8F-4C3F-8D2C-B96943369F04}">
      <dsp:nvSpPr>
        <dsp:cNvPr id="0" name=""/>
        <dsp:cNvSpPr/>
      </dsp:nvSpPr>
      <dsp:spPr>
        <a:xfrm>
          <a:off x="10088761" y="0"/>
          <a:ext cx="2101453" cy="24721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367" y="0"/>
        <a:ext cx="1854241" cy="2472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12/01/2024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Musée, centre commercial/</a:t>
            </a:r>
            <a:r>
              <a:rPr lang="fr-FR" dirty="0" err="1"/>
              <a:t>magasin,parc</a:t>
            </a:r>
            <a:r>
              <a:rPr lang="fr-FR" dirty="0"/>
              <a:t>, métro, train,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407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540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 </a:t>
            </a:r>
            <a:r>
              <a:rPr lang="fr-FR" dirty="0" err="1"/>
              <a:t>teach</a:t>
            </a:r>
            <a:r>
              <a:rPr lang="fr-FR" dirty="0"/>
              <a:t> the </a:t>
            </a:r>
            <a:r>
              <a:rPr lang="fr-FR" dirty="0" err="1"/>
              <a:t>vocab</a:t>
            </a:r>
            <a:r>
              <a:rPr lang="fr-FR" dirty="0"/>
              <a:t>/</a:t>
            </a:r>
            <a:r>
              <a:rPr lang="fr-FR" dirty="0" err="1"/>
              <a:t>grammar</a:t>
            </a:r>
            <a:r>
              <a:rPr lang="fr-FR" dirty="0"/>
              <a:t> pour faciliter la compréhension globale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776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856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Introduire : « C’est dommage, il n’y a pas de … 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5183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29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55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12/01/2024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12/01/2024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12/01/2024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25.png"/><Relationship Id="rId7" Type="http://schemas.openxmlformats.org/officeDocument/2006/relationships/diagramQuickStyle" Target="../diagrams/quickStyle13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26.png"/><Relationship Id="rId9" Type="http://schemas.microsoft.com/office/2007/relationships/diagramDrawing" Target="../diagrams/drawing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27.jpeg"/><Relationship Id="rId7" Type="http://schemas.openxmlformats.org/officeDocument/2006/relationships/diagramColors" Target="../diagrams/colors15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BYnSjMJfq9Q?feature=oembed" TargetMode="Externa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6.xml"/><Relationship Id="rId9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image" Target="../media/image29.png"/><Relationship Id="rId7" Type="http://schemas.openxmlformats.org/officeDocument/2006/relationships/diagramQuickStyle" Target="../diagrams/quickStyle17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4" Type="http://schemas.openxmlformats.org/officeDocument/2006/relationships/image" Target="../media/image30.png"/><Relationship Id="rId9" Type="http://schemas.microsoft.com/office/2007/relationships/diagramDrawing" Target="../diagrams/drawing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13" Type="http://schemas.microsoft.com/office/2007/relationships/diagramDrawing" Target="../diagrams/drawing18.xml"/><Relationship Id="rId3" Type="http://schemas.microsoft.com/office/2007/relationships/media" Target="../media/media3.mp3"/><Relationship Id="rId7" Type="http://schemas.openxmlformats.org/officeDocument/2006/relationships/image" Target="../media/image32.png"/><Relationship Id="rId12" Type="http://schemas.openxmlformats.org/officeDocument/2006/relationships/diagramColors" Target="../diagrams/colors1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1.png"/><Relationship Id="rId11" Type="http://schemas.openxmlformats.org/officeDocument/2006/relationships/diagramQuickStyle" Target="../diagrams/quickStyle18.xml"/><Relationship Id="rId5" Type="http://schemas.openxmlformats.org/officeDocument/2006/relationships/slideLayout" Target="../slideLayouts/slideLayout6.xml"/><Relationship Id="rId10" Type="http://schemas.openxmlformats.org/officeDocument/2006/relationships/diagramLayout" Target="../diagrams/layout18.xml"/><Relationship Id="rId4" Type="http://schemas.openxmlformats.org/officeDocument/2006/relationships/audio" Target="../media/media3.mp3"/><Relationship Id="rId9" Type="http://schemas.openxmlformats.org/officeDocument/2006/relationships/diagramData" Target="../diagrams/data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13" Type="http://schemas.microsoft.com/office/2007/relationships/diagramDrawing" Target="../diagrams/drawing19.xml"/><Relationship Id="rId3" Type="http://schemas.microsoft.com/office/2007/relationships/media" Target="../media/media5.mp3"/><Relationship Id="rId7" Type="http://schemas.openxmlformats.org/officeDocument/2006/relationships/image" Target="../media/image32.png"/><Relationship Id="rId12" Type="http://schemas.openxmlformats.org/officeDocument/2006/relationships/diagramColors" Target="../diagrams/colors19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3.png"/><Relationship Id="rId11" Type="http://schemas.openxmlformats.org/officeDocument/2006/relationships/diagramQuickStyle" Target="../diagrams/quickStyle19.xml"/><Relationship Id="rId5" Type="http://schemas.openxmlformats.org/officeDocument/2006/relationships/slideLayout" Target="../slideLayouts/slideLayout6.xml"/><Relationship Id="rId10" Type="http://schemas.openxmlformats.org/officeDocument/2006/relationships/diagramLayout" Target="../diagrams/layout19.xml"/><Relationship Id="rId4" Type="http://schemas.openxmlformats.org/officeDocument/2006/relationships/audio" Target="../media/media5.mp3"/><Relationship Id="rId9" Type="http://schemas.openxmlformats.org/officeDocument/2006/relationships/diagramData" Target="../diagrams/data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1.xml"/><Relationship Id="rId3" Type="http://schemas.openxmlformats.org/officeDocument/2006/relationships/image" Target="../media/image38.gif"/><Relationship Id="rId7" Type="http://schemas.openxmlformats.org/officeDocument/2006/relationships/diagramQuickStyle" Target="../diagrams/quickStyle21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1.xml"/><Relationship Id="rId5" Type="http://schemas.openxmlformats.org/officeDocument/2006/relationships/diagramData" Target="../diagrams/data21.xml"/><Relationship Id="rId4" Type="http://schemas.openxmlformats.org/officeDocument/2006/relationships/image" Target="../media/image39.gif"/><Relationship Id="rId9" Type="http://schemas.microsoft.com/office/2007/relationships/diagramDrawing" Target="../diagrams/drawin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23.xml"/><Relationship Id="rId5" Type="http://schemas.openxmlformats.org/officeDocument/2006/relationships/image" Target="../media/image32.png"/><Relationship Id="rId10" Type="http://schemas.microsoft.com/office/2007/relationships/diagramDrawing" Target="../diagrams/drawing23.xml"/><Relationship Id="rId4" Type="http://schemas.openxmlformats.org/officeDocument/2006/relationships/image" Target="../media/image40.png"/><Relationship Id="rId9" Type="http://schemas.openxmlformats.org/officeDocument/2006/relationships/diagramColors" Target="../diagrams/colors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5.xml"/><Relationship Id="rId5" Type="http://schemas.openxmlformats.org/officeDocument/2006/relationships/image" Target="../media/image18.png"/><Relationship Id="rId10" Type="http://schemas.microsoft.com/office/2007/relationships/diagramDrawing" Target="../diagrams/drawing25.xml"/><Relationship Id="rId4" Type="http://schemas.openxmlformats.org/officeDocument/2006/relationships/notesSlide" Target="../notesSlides/notesSlide7.xml"/><Relationship Id="rId9" Type="http://schemas.openxmlformats.org/officeDocument/2006/relationships/diagramColors" Target="../diagrams/colors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6.xml"/><Relationship Id="rId3" Type="http://schemas.openxmlformats.org/officeDocument/2006/relationships/hyperlink" Target="https://play.kahoot.it/v2/?quizId=cb0614bd-f16b-4faf-a688-3cd941541aeb" TargetMode="External"/><Relationship Id="rId7" Type="http://schemas.openxmlformats.org/officeDocument/2006/relationships/diagramQuickStyle" Target="../diagrams/quickStyle26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6.xml"/><Relationship Id="rId5" Type="http://schemas.openxmlformats.org/officeDocument/2006/relationships/diagramData" Target="../diagrams/data26.xml"/><Relationship Id="rId4" Type="http://schemas.openxmlformats.org/officeDocument/2006/relationships/hyperlink" Target="https://create.kahoot.it/details/43b11673-2430-4990-b058-f7248e81bc9f" TargetMode="External"/><Relationship Id="rId9" Type="http://schemas.microsoft.com/office/2007/relationships/diagramDrawing" Target="../diagrams/drawing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8.xml"/><Relationship Id="rId5" Type="http://schemas.openxmlformats.org/officeDocument/2006/relationships/image" Target="../media/image18.png"/><Relationship Id="rId10" Type="http://schemas.microsoft.com/office/2007/relationships/diagramDrawing" Target="../diagrams/drawing28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2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9.xml"/><Relationship Id="rId9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YjjIxUUEH-c?feature=oembed" TargetMode="Externa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1.xml"/><Relationship Id="rId3" Type="http://schemas.openxmlformats.org/officeDocument/2006/relationships/image" Target="../media/image44.jpeg"/><Relationship Id="rId7" Type="http://schemas.openxmlformats.org/officeDocument/2006/relationships/diagramColors" Target="../diagrams/colors31.xml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1.xml"/><Relationship Id="rId5" Type="http://schemas.openxmlformats.org/officeDocument/2006/relationships/diagramLayout" Target="../diagrams/layout31.xml"/><Relationship Id="rId4" Type="http://schemas.openxmlformats.org/officeDocument/2006/relationships/diagramData" Target="../diagrams/data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3.xml"/><Relationship Id="rId3" Type="http://schemas.openxmlformats.org/officeDocument/2006/relationships/image" Target="../media/image47.png"/><Relationship Id="rId7" Type="http://schemas.openxmlformats.org/officeDocument/2006/relationships/diagramColors" Target="../diagrams/colors33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3.xml"/><Relationship Id="rId5" Type="http://schemas.openxmlformats.org/officeDocument/2006/relationships/diagramLayout" Target="../diagrams/layout33.xml"/><Relationship Id="rId4" Type="http://schemas.openxmlformats.org/officeDocument/2006/relationships/diagramData" Target="../diagrams/data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0.mp3"/><Relationship Id="rId13" Type="http://schemas.openxmlformats.org/officeDocument/2006/relationships/slideLayout" Target="../slideLayouts/slideLayout6.xml"/><Relationship Id="rId18" Type="http://schemas.openxmlformats.org/officeDocument/2006/relationships/diagramData" Target="../diagrams/data35.xml"/><Relationship Id="rId3" Type="http://schemas.microsoft.com/office/2007/relationships/media" Target="../media/media8.mp3"/><Relationship Id="rId21" Type="http://schemas.openxmlformats.org/officeDocument/2006/relationships/diagramColors" Target="../diagrams/colors35.xml"/><Relationship Id="rId7" Type="http://schemas.microsoft.com/office/2007/relationships/media" Target="../media/media10.mp3"/><Relationship Id="rId12" Type="http://schemas.openxmlformats.org/officeDocument/2006/relationships/audio" Target="../media/media12.mp3"/><Relationship Id="rId17" Type="http://schemas.openxmlformats.org/officeDocument/2006/relationships/image" Target="../media/image11.gif"/><Relationship Id="rId2" Type="http://schemas.openxmlformats.org/officeDocument/2006/relationships/audio" Target="../media/media7.mp3"/><Relationship Id="rId16" Type="http://schemas.openxmlformats.org/officeDocument/2006/relationships/image" Target="../media/image32.png"/><Relationship Id="rId20" Type="http://schemas.openxmlformats.org/officeDocument/2006/relationships/diagramQuickStyle" Target="../diagrams/quickStyle35.xml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11" Type="http://schemas.microsoft.com/office/2007/relationships/media" Target="../media/media12.mp3"/><Relationship Id="rId5" Type="http://schemas.microsoft.com/office/2007/relationships/media" Target="../media/media9.mp3"/><Relationship Id="rId15" Type="http://schemas.openxmlformats.org/officeDocument/2006/relationships/image" Target="../media/image50.png"/><Relationship Id="rId10" Type="http://schemas.openxmlformats.org/officeDocument/2006/relationships/audio" Target="../media/media11.mp3"/><Relationship Id="rId19" Type="http://schemas.openxmlformats.org/officeDocument/2006/relationships/diagramLayout" Target="../diagrams/layout35.xml"/><Relationship Id="rId4" Type="http://schemas.openxmlformats.org/officeDocument/2006/relationships/audio" Target="../media/media8.mp3"/><Relationship Id="rId9" Type="http://schemas.microsoft.com/office/2007/relationships/media" Target="../media/media11.mp3"/><Relationship Id="rId14" Type="http://schemas.openxmlformats.org/officeDocument/2006/relationships/image" Target="../media/image49.png"/><Relationship Id="rId22" Type="http://schemas.microsoft.com/office/2007/relationships/diagramDrawing" Target="../diagrams/drawing3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6.mp3"/><Relationship Id="rId13" Type="http://schemas.microsoft.com/office/2007/relationships/media" Target="../media/media19.mp3"/><Relationship Id="rId18" Type="http://schemas.openxmlformats.org/officeDocument/2006/relationships/image" Target="../media/image51.png"/><Relationship Id="rId26" Type="http://schemas.openxmlformats.org/officeDocument/2006/relationships/diagramColors" Target="../diagrams/colors36.xml"/><Relationship Id="rId3" Type="http://schemas.microsoft.com/office/2007/relationships/media" Target="../media/media14.mp3"/><Relationship Id="rId21" Type="http://schemas.openxmlformats.org/officeDocument/2006/relationships/image" Target="../media/image32.png"/><Relationship Id="rId7" Type="http://schemas.microsoft.com/office/2007/relationships/media" Target="../media/media16.mp3"/><Relationship Id="rId12" Type="http://schemas.openxmlformats.org/officeDocument/2006/relationships/audio" Target="../media/media18.mp3"/><Relationship Id="rId17" Type="http://schemas.openxmlformats.org/officeDocument/2006/relationships/slideLayout" Target="../slideLayouts/slideLayout6.xml"/><Relationship Id="rId25" Type="http://schemas.openxmlformats.org/officeDocument/2006/relationships/diagramQuickStyle" Target="../diagrams/quickStyle36.xml"/><Relationship Id="rId2" Type="http://schemas.openxmlformats.org/officeDocument/2006/relationships/audio" Target="../media/media13.mp3"/><Relationship Id="rId16" Type="http://schemas.openxmlformats.org/officeDocument/2006/relationships/audio" Target="../media/media20.mp3"/><Relationship Id="rId20" Type="http://schemas.openxmlformats.org/officeDocument/2006/relationships/image" Target="../media/image53.gif"/><Relationship Id="rId1" Type="http://schemas.microsoft.com/office/2007/relationships/media" Target="../media/media13.mp3"/><Relationship Id="rId6" Type="http://schemas.openxmlformats.org/officeDocument/2006/relationships/audio" Target="../media/media15.mp3"/><Relationship Id="rId11" Type="http://schemas.microsoft.com/office/2007/relationships/media" Target="../media/media18.mp3"/><Relationship Id="rId24" Type="http://schemas.openxmlformats.org/officeDocument/2006/relationships/diagramLayout" Target="../diagrams/layout36.xml"/><Relationship Id="rId5" Type="http://schemas.microsoft.com/office/2007/relationships/media" Target="../media/media15.mp3"/><Relationship Id="rId15" Type="http://schemas.microsoft.com/office/2007/relationships/media" Target="../media/media20.mp3"/><Relationship Id="rId23" Type="http://schemas.openxmlformats.org/officeDocument/2006/relationships/diagramData" Target="../diagrams/data36.xml"/><Relationship Id="rId10" Type="http://schemas.openxmlformats.org/officeDocument/2006/relationships/audio" Target="../media/media17.mp3"/><Relationship Id="rId19" Type="http://schemas.openxmlformats.org/officeDocument/2006/relationships/image" Target="../media/image52.png"/><Relationship Id="rId4" Type="http://schemas.openxmlformats.org/officeDocument/2006/relationships/audio" Target="../media/media14.mp3"/><Relationship Id="rId9" Type="http://schemas.microsoft.com/office/2007/relationships/media" Target="../media/media17.mp3"/><Relationship Id="rId14" Type="http://schemas.openxmlformats.org/officeDocument/2006/relationships/audio" Target="../media/media19.mp3"/><Relationship Id="rId22" Type="http://schemas.openxmlformats.org/officeDocument/2006/relationships/image" Target="../media/image11.gif"/><Relationship Id="rId27" Type="http://schemas.microsoft.com/office/2007/relationships/diagramDrawing" Target="../diagrams/drawing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8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6" Type="http://schemas.openxmlformats.org/officeDocument/2006/relationships/diagramData" Target="../diagrams/data38.xml"/><Relationship Id="rId5" Type="http://schemas.openxmlformats.org/officeDocument/2006/relationships/image" Target="../media/image56.png"/><Relationship Id="rId10" Type="http://schemas.microsoft.com/office/2007/relationships/diagramDrawing" Target="../diagrams/drawing38.xml"/><Relationship Id="rId4" Type="http://schemas.openxmlformats.org/officeDocument/2006/relationships/image" Target="../media/image55.png"/><Relationship Id="rId9" Type="http://schemas.openxmlformats.org/officeDocument/2006/relationships/diagramColors" Target="../diagrams/colors3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9.xml"/><Relationship Id="rId3" Type="http://schemas.openxmlformats.org/officeDocument/2006/relationships/hyperlink" Target="https://play.kahoot.it/v2/?quizId=3f19aa84-829c-49a5-af9c-afc321577ec3" TargetMode="External"/><Relationship Id="rId7" Type="http://schemas.openxmlformats.org/officeDocument/2006/relationships/diagramQuickStyle" Target="../diagrams/quickStyle39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39.xml"/><Relationship Id="rId5" Type="http://schemas.openxmlformats.org/officeDocument/2006/relationships/diagramData" Target="../diagrams/data39.xml"/><Relationship Id="rId4" Type="http://schemas.openxmlformats.org/officeDocument/2006/relationships/hyperlink" Target="https://create.kahoot.it/details/cf9406ea-0016-4bfa-8d65-40bed6f6aa17" TargetMode="External"/><Relationship Id="rId9" Type="http://schemas.microsoft.com/office/2007/relationships/diagramDrawing" Target="../diagrams/drawing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1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jpg"/><Relationship Id="rId1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1.xml"/><Relationship Id="rId5" Type="http://schemas.openxmlformats.org/officeDocument/2006/relationships/image" Target="../media/image18.png"/><Relationship Id="rId10" Type="http://schemas.microsoft.com/office/2007/relationships/diagramDrawing" Target="../diagrams/drawing41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4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2.xml"/><Relationship Id="rId9" Type="http://schemas.openxmlformats.org/officeDocument/2006/relationships/image" Target="../media/image10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4.xml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4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6.xml"/><Relationship Id="rId3" Type="http://schemas.openxmlformats.org/officeDocument/2006/relationships/image" Target="../media/image59.png"/><Relationship Id="rId7" Type="http://schemas.openxmlformats.org/officeDocument/2006/relationships/diagramColors" Target="../diagrams/colors46.xm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6.xml"/><Relationship Id="rId5" Type="http://schemas.openxmlformats.org/officeDocument/2006/relationships/diagramLayout" Target="../diagrams/layout46.xml"/><Relationship Id="rId4" Type="http://schemas.openxmlformats.org/officeDocument/2006/relationships/diagramData" Target="../diagrams/data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4" Type="http://schemas.openxmlformats.org/officeDocument/2006/relationships/diagramLayout" Target="../diagrams/layout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0.jpg"/><Relationship Id="rId14" Type="http://schemas.openxmlformats.org/officeDocument/2006/relationships/diagramColors" Target="../diagrams/colors5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5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0.xml"/><Relationship Id="rId5" Type="http://schemas.openxmlformats.org/officeDocument/2006/relationships/image" Target="../media/image18.png"/><Relationship Id="rId10" Type="http://schemas.microsoft.com/office/2007/relationships/diagramDrawing" Target="../diagrams/drawing50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50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diagramDrawing" Target="../diagrams/drawing51.xml"/><Relationship Id="rId3" Type="http://schemas.microsoft.com/office/2007/relationships/media" Target="../media/media23.mp3"/><Relationship Id="rId7" Type="http://schemas.openxmlformats.org/officeDocument/2006/relationships/image" Target="../media/image61.png"/><Relationship Id="rId12" Type="http://schemas.openxmlformats.org/officeDocument/2006/relationships/diagramColors" Target="../diagrams/colors5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60.gif"/><Relationship Id="rId11" Type="http://schemas.openxmlformats.org/officeDocument/2006/relationships/diagramQuickStyle" Target="../diagrams/quickStyle51.xml"/><Relationship Id="rId5" Type="http://schemas.openxmlformats.org/officeDocument/2006/relationships/slideLayout" Target="../slideLayouts/slideLayout7.xml"/><Relationship Id="rId10" Type="http://schemas.openxmlformats.org/officeDocument/2006/relationships/diagramLayout" Target="../diagrams/layout51.xml"/><Relationship Id="rId4" Type="http://schemas.openxmlformats.org/officeDocument/2006/relationships/audio" Target="../media/media23.mp3"/><Relationship Id="rId9" Type="http://schemas.openxmlformats.org/officeDocument/2006/relationships/diagramData" Target="../diagrams/data51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2.xml"/><Relationship Id="rId3" Type="http://schemas.openxmlformats.org/officeDocument/2006/relationships/image" Target="../media/image62.png"/><Relationship Id="rId7" Type="http://schemas.openxmlformats.org/officeDocument/2006/relationships/diagramLayout" Target="../diagrams/layout52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52.xml"/><Relationship Id="rId5" Type="http://schemas.openxmlformats.org/officeDocument/2006/relationships/image" Target="../media/image64.png"/><Relationship Id="rId10" Type="http://schemas.microsoft.com/office/2007/relationships/diagramDrawing" Target="../diagrams/drawing52.xml"/><Relationship Id="rId4" Type="http://schemas.openxmlformats.org/officeDocument/2006/relationships/image" Target="../media/image63.gif"/><Relationship Id="rId9" Type="http://schemas.openxmlformats.org/officeDocument/2006/relationships/diagramColors" Target="../diagrams/colors5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3.xml"/><Relationship Id="rId3" Type="http://schemas.openxmlformats.org/officeDocument/2006/relationships/image" Target="../media/image65.png"/><Relationship Id="rId7" Type="http://schemas.openxmlformats.org/officeDocument/2006/relationships/diagramLayout" Target="../diagrams/layout5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53.xml"/><Relationship Id="rId5" Type="http://schemas.openxmlformats.org/officeDocument/2006/relationships/image" Target="../media/image67.png"/><Relationship Id="rId10" Type="http://schemas.microsoft.com/office/2007/relationships/diagramDrawing" Target="../diagrams/drawing53.xml"/><Relationship Id="rId4" Type="http://schemas.openxmlformats.org/officeDocument/2006/relationships/image" Target="../media/image66.png"/><Relationship Id="rId9" Type="http://schemas.openxmlformats.org/officeDocument/2006/relationships/diagramColors" Target="../diagrams/colors5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sv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0.xml"/><Relationship Id="rId5" Type="http://schemas.openxmlformats.org/officeDocument/2006/relationships/image" Target="../media/image18.png"/><Relationship Id="rId10" Type="http://schemas.microsoft.com/office/2007/relationships/diagramDrawing" Target="../diagrams/drawing10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20.png"/><Relationship Id="rId7" Type="http://schemas.openxmlformats.org/officeDocument/2006/relationships/diagramQuickStyle" Target="../diagrams/quickStyle1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21.png"/><Relationship Id="rId9" Type="http://schemas.microsoft.com/office/2007/relationships/diagramDrawing" Target="../diagrams/drawin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3" name="Rectangle 1087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5" b="7459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4" name="Rectangle 1089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5452529" cy="3569242"/>
          </a:xfrm>
        </p:spPr>
        <p:txBody>
          <a:bodyPr anchor="t">
            <a:normAutofit/>
          </a:bodyPr>
          <a:lstStyle/>
          <a:p>
            <a:pPr algn="l"/>
            <a:r>
              <a:rPr lang="fr-FR" sz="5200">
                <a:solidFill>
                  <a:srgbClr val="FFFFFF"/>
                </a:solidFill>
              </a:rPr>
              <a:t>Un nouveau quartier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551037"/>
            <a:ext cx="5449479" cy="1578054"/>
          </a:xfrm>
        </p:spPr>
        <p:txBody>
          <a:bodyPr anchor="b">
            <a:normAutofit/>
          </a:bodyPr>
          <a:lstStyle/>
          <a:p>
            <a:pPr algn="l"/>
            <a:r>
              <a:rPr lang="fr-FR">
                <a:solidFill>
                  <a:srgbClr val="FFFFFF"/>
                </a:solidFill>
              </a:rPr>
              <a:t>Unité 8 – Leçon 15</a:t>
            </a:r>
          </a:p>
        </p:txBody>
      </p:sp>
      <p:sp>
        <p:nvSpPr>
          <p:cNvPr id="1092" name="Rectangle 1091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B263E-FDBE-578F-746B-7DCDA5170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5200"/>
              <a:t>Le verbe CHOISIR (2</a:t>
            </a:r>
            <a:r>
              <a:rPr lang="en-US" sz="5200" baseline="30000"/>
              <a:t>ème</a:t>
            </a:r>
            <a:r>
              <a:rPr lang="en-US" sz="5200"/>
              <a:t> groupe)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A767A4-EB3E-294F-840D-B37303676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74" y="2957665"/>
            <a:ext cx="4491781" cy="33463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2F1A67-A46D-00BD-7CFE-FF7118914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505" y="3130076"/>
            <a:ext cx="5828261" cy="300155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64C540-3D92-273B-53CC-D37CCA2B1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578CF133-0E6D-8B75-7C12-49D45FA8A6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5368967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89823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ADF50-D1E3-4CFC-2A99-5E969626F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Compréhension détaillée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2A042-461F-2D36-3A53-8CF1D8D9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9917CD-677F-432B-5145-A539CDA51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32" y="1690688"/>
            <a:ext cx="4605371" cy="20145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0A12D9-8969-7FDE-0D31-FF33D44CF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31" y="3986663"/>
            <a:ext cx="4450801" cy="8706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56083F-ECDC-900E-0A51-6E930C77D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30" y="5087480"/>
            <a:ext cx="5182471" cy="1325563"/>
          </a:xfrm>
          <a:prstGeom prst="rect">
            <a:avLst/>
          </a:prstGeo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FE96281E-8E3B-F871-D448-EEC08C0FE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455862"/>
              </p:ext>
            </p:extLst>
          </p:nvPr>
        </p:nvGraphicFramePr>
        <p:xfrm>
          <a:off x="5715873" y="1472497"/>
          <a:ext cx="6060894" cy="5143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0298">
                  <a:extLst>
                    <a:ext uri="{9D8B030D-6E8A-4147-A177-3AD203B41FA5}">
                      <a16:colId xmlns:a16="http://schemas.microsoft.com/office/drawing/2014/main" val="1651726415"/>
                    </a:ext>
                  </a:extLst>
                </a:gridCol>
                <a:gridCol w="2020298">
                  <a:extLst>
                    <a:ext uri="{9D8B030D-6E8A-4147-A177-3AD203B41FA5}">
                      <a16:colId xmlns:a16="http://schemas.microsoft.com/office/drawing/2014/main" val="555469647"/>
                    </a:ext>
                  </a:extLst>
                </a:gridCol>
                <a:gridCol w="2020298">
                  <a:extLst>
                    <a:ext uri="{9D8B030D-6E8A-4147-A177-3AD203B41FA5}">
                      <a16:colId xmlns:a16="http://schemas.microsoft.com/office/drawing/2014/main" val="1453220090"/>
                    </a:ext>
                  </a:extLst>
                </a:gridCol>
              </a:tblGrid>
              <a:tr h="77932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Les lieux de la ville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Les prépositions de lieu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Indiquer un futur proche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0477189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La mairie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r>
                        <a:rPr lang="fr-FR" sz="1800" dirty="0"/>
                        <a:t>La Tour Eiffel est entre le Trocadéro et le Champ-de-Mars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Il va devenir piéton.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1388663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Le monument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Le pont d’Iéna aussi va devenir un jardin.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5717451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Le musée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Les visiteurs vont pouvoir aller à pied du musée de l’Homme à la place Joffre.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854326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Le parc/le jardin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800" dirty="0"/>
                        <a:t>La promenade du quai Branly est près de la Seine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0311956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La place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319622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Le pont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468294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Le quartier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676747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La 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8269104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7D37EC30-5A9F-65E1-3BAA-8B079ED318BF}"/>
              </a:ext>
            </a:extLst>
          </p:cNvPr>
          <p:cNvSpPr/>
          <p:nvPr/>
        </p:nvSpPr>
        <p:spPr>
          <a:xfrm>
            <a:off x="5715873" y="2251463"/>
            <a:ext cx="2016770" cy="4917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CD23FB-4A8B-F6DF-4076-5BBD70EE0AA5}"/>
              </a:ext>
            </a:extLst>
          </p:cNvPr>
          <p:cNvSpPr/>
          <p:nvPr/>
        </p:nvSpPr>
        <p:spPr>
          <a:xfrm>
            <a:off x="5715873" y="2743200"/>
            <a:ext cx="2016770" cy="8945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81EE60D-3687-6900-C054-C151816FC3FD}"/>
              </a:ext>
            </a:extLst>
          </p:cNvPr>
          <p:cNvSpPr/>
          <p:nvPr/>
        </p:nvSpPr>
        <p:spPr>
          <a:xfrm>
            <a:off x="5715873" y="3648540"/>
            <a:ext cx="2016770" cy="4917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1D69BE-2665-170A-85EA-0E3413904714}"/>
              </a:ext>
            </a:extLst>
          </p:cNvPr>
          <p:cNvSpPr/>
          <p:nvPr/>
        </p:nvSpPr>
        <p:spPr>
          <a:xfrm>
            <a:off x="5715873" y="4148854"/>
            <a:ext cx="2016770" cy="4917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42F20B-F165-AB86-3D39-7B7A5F5C3124}"/>
              </a:ext>
            </a:extLst>
          </p:cNvPr>
          <p:cNvSpPr/>
          <p:nvPr/>
        </p:nvSpPr>
        <p:spPr>
          <a:xfrm>
            <a:off x="5715873" y="4638767"/>
            <a:ext cx="2016770" cy="4917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984FF08-1D74-5F32-D3C6-14F142D580A5}"/>
              </a:ext>
            </a:extLst>
          </p:cNvPr>
          <p:cNvSpPr/>
          <p:nvPr/>
        </p:nvSpPr>
        <p:spPr>
          <a:xfrm>
            <a:off x="5715873" y="5139081"/>
            <a:ext cx="2016770" cy="4917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1E6D4C-191B-98E0-2EDE-9E3C0CBF7FDF}"/>
              </a:ext>
            </a:extLst>
          </p:cNvPr>
          <p:cNvSpPr/>
          <p:nvPr/>
        </p:nvSpPr>
        <p:spPr>
          <a:xfrm>
            <a:off x="5715873" y="5632769"/>
            <a:ext cx="2016770" cy="4917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264E8DF-316E-1081-4DF0-60352128A016}"/>
              </a:ext>
            </a:extLst>
          </p:cNvPr>
          <p:cNvSpPr/>
          <p:nvPr/>
        </p:nvSpPr>
        <p:spPr>
          <a:xfrm>
            <a:off x="5715873" y="6133083"/>
            <a:ext cx="2016770" cy="4917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CC5C8E3-E02A-DB18-F8F3-2A07F94AD8D7}"/>
              </a:ext>
            </a:extLst>
          </p:cNvPr>
          <p:cNvSpPr/>
          <p:nvPr/>
        </p:nvSpPr>
        <p:spPr>
          <a:xfrm>
            <a:off x="7737935" y="2252438"/>
            <a:ext cx="2016770" cy="18944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17BA3DD-D08E-6E8D-D61F-D7220FAA3609}"/>
              </a:ext>
            </a:extLst>
          </p:cNvPr>
          <p:cNvSpPr/>
          <p:nvPr/>
        </p:nvSpPr>
        <p:spPr>
          <a:xfrm>
            <a:off x="7737935" y="4155480"/>
            <a:ext cx="2016770" cy="9640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F5FA2BB-527F-9C66-5ACD-C0D4E7182221}"/>
              </a:ext>
            </a:extLst>
          </p:cNvPr>
          <p:cNvSpPr/>
          <p:nvPr/>
        </p:nvSpPr>
        <p:spPr>
          <a:xfrm>
            <a:off x="9762643" y="2251463"/>
            <a:ext cx="2016770" cy="4917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E902422-57D1-5322-037C-060207211C6B}"/>
              </a:ext>
            </a:extLst>
          </p:cNvPr>
          <p:cNvSpPr/>
          <p:nvPr/>
        </p:nvSpPr>
        <p:spPr>
          <a:xfrm>
            <a:off x="9759997" y="2749826"/>
            <a:ext cx="2016770" cy="8945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943D7E6-89BE-B716-96EB-EAB0DFA1B7C0}"/>
              </a:ext>
            </a:extLst>
          </p:cNvPr>
          <p:cNvSpPr/>
          <p:nvPr/>
        </p:nvSpPr>
        <p:spPr>
          <a:xfrm>
            <a:off x="9762643" y="3650974"/>
            <a:ext cx="2016770" cy="19798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970DF6C-E1EF-2A42-43A2-7E7470CCD2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5368967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4673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ADF50-D1E3-4CFC-2A99-5E969626F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Compréhension détaillée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2A042-461F-2D36-3A53-8CF1D8D9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FE96281E-8E3B-F871-D448-EEC08C0FE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367194"/>
              </p:ext>
            </p:extLst>
          </p:nvPr>
        </p:nvGraphicFramePr>
        <p:xfrm>
          <a:off x="609601" y="1472497"/>
          <a:ext cx="11264347" cy="5016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895">
                  <a:extLst>
                    <a:ext uri="{9D8B030D-6E8A-4147-A177-3AD203B41FA5}">
                      <a16:colId xmlns:a16="http://schemas.microsoft.com/office/drawing/2014/main" val="1651726415"/>
                    </a:ext>
                  </a:extLst>
                </a:gridCol>
                <a:gridCol w="4817165">
                  <a:extLst>
                    <a:ext uri="{9D8B030D-6E8A-4147-A177-3AD203B41FA5}">
                      <a16:colId xmlns:a16="http://schemas.microsoft.com/office/drawing/2014/main" val="2301961807"/>
                    </a:ext>
                  </a:extLst>
                </a:gridCol>
                <a:gridCol w="4035287">
                  <a:extLst>
                    <a:ext uri="{9D8B030D-6E8A-4147-A177-3AD203B41FA5}">
                      <a16:colId xmlns:a16="http://schemas.microsoft.com/office/drawing/2014/main" val="3041368018"/>
                    </a:ext>
                  </a:extLst>
                </a:gridCol>
              </a:tblGrid>
              <a:tr h="779328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Les lieux de la ville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Les prépositions de lieu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Indiquer un futur proche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0477189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La mairie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La Tour Eiffel est entre le Trocadéro et le Champ-de-Mars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Il va devenir piéton.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1388663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Le monument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La promenade du quai Branly est près de la Seine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Le pont d’Iéna aussi va devenir un jardin.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5717451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Le musée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Les visiteurs vont pouvoir aller à pied du musée de l’Homme à la place Joffre.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854326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Le parc/le jardin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0311956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La place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319622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Le pont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468294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Le quartier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676747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1800" dirty="0"/>
                        <a:t>La 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8269104"/>
                  </a:ext>
                </a:extLst>
              </a:tr>
            </a:tbl>
          </a:graphicData>
        </a:graphic>
      </p:graphicFrame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BB29A03-2A4B-D1E1-4C38-998959838F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5368967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4005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 Media 4" title="Le quartier entre la Tour Eiffel et le Trocadéro va devenir piéton">
            <a:hlinkClick r:id="" action="ppaction://media"/>
            <a:extLst>
              <a:ext uri="{FF2B5EF4-FFF2-40B4-BE49-F238E27FC236}">
                <a16:creationId xmlns:a16="http://schemas.microsoft.com/office/drawing/2014/main" id="{95D0D43C-17A1-81CE-80AA-B9C79DE0CD2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01675" y="381000"/>
            <a:ext cx="10788649" cy="609599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3E39A-A6F2-CF6F-B87B-324A766E7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E8B6F769-56F9-08C6-65B0-26099D8DFA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5368967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7085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14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une transformation de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3312270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B492A0-B0E5-3D3E-E1D4-0239D9E14A93}"/>
              </a:ext>
            </a:extLst>
          </p:cNvPr>
          <p:cNvSpPr/>
          <p:nvPr/>
        </p:nvSpPr>
        <p:spPr>
          <a:xfrm>
            <a:off x="947236" y="500907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DD6CFE9-376C-1F01-0289-FC30EF5D8DFD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27466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15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5650" y="538866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Passons au point de vocabulaire : </a:t>
            </a:r>
          </a:p>
          <a:p>
            <a:r>
              <a:rPr lang="fr-FR" sz="2800" b="1" dirty="0"/>
              <a:t>Les lieux de la ville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983C28E-CB2C-204B-E445-18D968B6CC43}"/>
              </a:ext>
            </a:extLst>
          </p:cNvPr>
          <p:cNvSpPr txBox="1"/>
          <p:nvPr/>
        </p:nvSpPr>
        <p:spPr>
          <a:xfrm>
            <a:off x="755650" y="2027731"/>
            <a:ext cx="387782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2400" dirty="0"/>
              <a:t>Faites l’activité en ligne 1.</a:t>
            </a:r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r>
              <a:rPr lang="fr-FR" sz="2400" dirty="0"/>
              <a:t>Si tu as fini, fais la 2</a:t>
            </a:r>
            <a:r>
              <a:rPr lang="fr-FR" sz="2400" baseline="30000" dirty="0"/>
              <a:t>ème</a:t>
            </a:r>
            <a:r>
              <a:rPr lang="fr-FR" sz="2400" dirty="0"/>
              <a:t> activité.</a:t>
            </a:r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43139EF-B62B-276F-2940-FC70C4121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6871" y="1553077"/>
            <a:ext cx="6288944" cy="367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A6CE5BA-A456-6196-9A9F-39128527A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765" y="4656537"/>
            <a:ext cx="1196038" cy="12140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60EBB3-4061-E13F-BFE8-43FFC24CD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710" y="2564546"/>
            <a:ext cx="1196039" cy="119806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919395" y="5401876"/>
            <a:ext cx="6516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3. Regardez l’image. Combien de lieux est-ce que vous pouvez nommer?</a:t>
            </a:r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A221FDE4-2405-3B22-2B47-A2F690D8C2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2264844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487308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6">
            <a:extLst>
              <a:ext uri="{FF2B5EF4-FFF2-40B4-BE49-F238E27FC236}">
                <a16:creationId xmlns:a16="http://schemas.microsoft.com/office/drawing/2014/main" id="{358A4AD1-EBC1-2ED9-325C-EDD59A91B8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8736" y="1240340"/>
            <a:ext cx="7609797" cy="4375633"/>
          </a:xfrm>
          <a:prstGeom prst="rect">
            <a:avLst/>
          </a:prstGeom>
        </p:spPr>
      </p:pic>
      <p:graphicFrame>
        <p:nvGraphicFramePr>
          <p:cNvPr id="5" name="Espace réservé du contenu 3">
            <a:extLst>
              <a:ext uri="{FF2B5EF4-FFF2-40B4-BE49-F238E27FC236}">
                <a16:creationId xmlns:a16="http://schemas.microsoft.com/office/drawing/2014/main" id="{859C4FCC-0DA1-4AEE-3A94-B427623A98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6448882"/>
              </p:ext>
            </p:extLst>
          </p:nvPr>
        </p:nvGraphicFramePr>
        <p:xfrm>
          <a:off x="643467" y="1240339"/>
          <a:ext cx="2670264" cy="4375633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670264">
                  <a:extLst>
                    <a:ext uri="{9D8B030D-6E8A-4147-A177-3AD203B41FA5}">
                      <a16:colId xmlns:a16="http://schemas.microsoft.com/office/drawing/2014/main" val="3127615035"/>
                    </a:ext>
                  </a:extLst>
                </a:gridCol>
              </a:tblGrid>
              <a:tr h="472633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Les lieux de la ville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6177292"/>
                  </a:ext>
                </a:extLst>
              </a:tr>
              <a:tr h="472633">
                <a:tc>
                  <a:txBody>
                    <a:bodyPr/>
                    <a:lstStyle/>
                    <a:p>
                      <a:r>
                        <a:rPr lang="fr-FR" sz="2000" b="0" dirty="0"/>
                        <a:t>La mairie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803179"/>
                  </a:ext>
                </a:extLst>
              </a:tr>
              <a:tr h="472633">
                <a:tc>
                  <a:txBody>
                    <a:bodyPr/>
                    <a:lstStyle/>
                    <a:p>
                      <a:r>
                        <a:rPr lang="fr-FR" sz="2000" b="0" dirty="0"/>
                        <a:t>Le monument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086430"/>
                  </a:ext>
                </a:extLst>
              </a:tr>
              <a:tr h="472633">
                <a:tc>
                  <a:txBody>
                    <a:bodyPr/>
                    <a:lstStyle/>
                    <a:p>
                      <a:r>
                        <a:rPr lang="fr-FR" sz="2000" b="0" dirty="0"/>
                        <a:t>Le musée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115705"/>
                  </a:ext>
                </a:extLst>
              </a:tr>
              <a:tr h="472633">
                <a:tc>
                  <a:txBody>
                    <a:bodyPr/>
                    <a:lstStyle/>
                    <a:p>
                      <a:r>
                        <a:rPr lang="fr-FR" sz="2000" b="0" dirty="0"/>
                        <a:t>Le parc/le jardin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673145"/>
                  </a:ext>
                </a:extLst>
              </a:tr>
              <a:tr h="472633">
                <a:tc>
                  <a:txBody>
                    <a:bodyPr/>
                    <a:lstStyle/>
                    <a:p>
                      <a:r>
                        <a:rPr lang="fr-FR" sz="2000" b="0" dirty="0"/>
                        <a:t>La place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678259"/>
                  </a:ext>
                </a:extLst>
              </a:tr>
              <a:tr h="472633">
                <a:tc>
                  <a:txBody>
                    <a:bodyPr/>
                    <a:lstStyle/>
                    <a:p>
                      <a:r>
                        <a:rPr lang="fr-FR" sz="2000" b="0" dirty="0"/>
                        <a:t>Le pont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271242"/>
                  </a:ext>
                </a:extLst>
              </a:tr>
              <a:tr h="533601">
                <a:tc>
                  <a:txBody>
                    <a:bodyPr/>
                    <a:lstStyle/>
                    <a:p>
                      <a:r>
                        <a:rPr lang="fr-FR" sz="2000" b="0" dirty="0"/>
                        <a:t>Le quartier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371397"/>
                  </a:ext>
                </a:extLst>
              </a:tr>
              <a:tr h="533601">
                <a:tc>
                  <a:txBody>
                    <a:bodyPr/>
                    <a:lstStyle/>
                    <a:p>
                      <a:r>
                        <a:rPr lang="fr-FR" sz="2000" b="0" dirty="0"/>
                        <a:t>La 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923479"/>
                  </a:ext>
                </a:extLst>
              </a:tr>
            </a:tbl>
          </a:graphicData>
        </a:graphic>
      </p:graphicFrame>
      <p:pic>
        <p:nvPicPr>
          <p:cNvPr id="6" name="mp3-output-ttsfree(dot)com (82)">
            <a:hlinkClick r:id="" action="ppaction://media"/>
            <a:extLst>
              <a:ext uri="{FF2B5EF4-FFF2-40B4-BE49-F238E27FC236}">
                <a16:creationId xmlns:a16="http://schemas.microsoft.com/office/drawing/2014/main" id="{4F93A08C-47AB-7C1B-61C4-8B49C1301A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057" y="2025433"/>
            <a:ext cx="304800" cy="304800"/>
          </a:xfrm>
          <a:prstGeom prst="rect">
            <a:avLst/>
          </a:prstGeom>
        </p:spPr>
      </p:pic>
      <p:pic>
        <p:nvPicPr>
          <p:cNvPr id="7" name="mp3-output-ttsfree(dot)com (83)">
            <a:hlinkClick r:id="" action="ppaction://media"/>
            <a:extLst>
              <a:ext uri="{FF2B5EF4-FFF2-40B4-BE49-F238E27FC236}">
                <a16:creationId xmlns:a16="http://schemas.microsoft.com/office/drawing/2014/main" id="{B2EA064C-88BC-422A-8159-F67F15D955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057" y="3906265"/>
            <a:ext cx="304800" cy="304800"/>
          </a:xfrm>
          <a:prstGeom prst="rect">
            <a:avLst/>
          </a:prstGeom>
        </p:spPr>
      </p:pic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B1C57AF-3665-1532-F747-E93F4679DE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736" y="5965370"/>
            <a:ext cx="856637" cy="8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4D872F-5ACD-427A-721F-782EA0D97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214"/>
          </a:xfrm>
        </p:spPr>
        <p:txBody>
          <a:bodyPr/>
          <a:lstStyle/>
          <a:p>
            <a:r>
              <a:rPr lang="fr-FR" b="1" dirty="0"/>
              <a:t>III. Vocabulaire : </a:t>
            </a:r>
            <a:r>
              <a:rPr lang="fr-FR" dirty="0"/>
              <a:t>Les lieux de la ville</a:t>
            </a:r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20232CBD-FCB6-2D14-54A6-95347C9855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84518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49445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5">
            <a:extLst>
              <a:ext uri="{FF2B5EF4-FFF2-40B4-BE49-F238E27FC236}">
                <a16:creationId xmlns:a16="http://schemas.microsoft.com/office/drawing/2014/main" id="{8E59D1C5-6EDA-8424-33DC-490E017856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6461" y="874685"/>
            <a:ext cx="7272072" cy="5108629"/>
          </a:xfrm>
          <a:prstGeom prst="rect">
            <a:avLst/>
          </a:prstGeom>
        </p:spPr>
      </p:pic>
      <p:pic>
        <p:nvPicPr>
          <p:cNvPr id="6" name="mp3-output-ttsfree(dot)com (84)">
            <a:hlinkClick r:id="" action="ppaction://media"/>
            <a:extLst>
              <a:ext uri="{FF2B5EF4-FFF2-40B4-BE49-F238E27FC236}">
                <a16:creationId xmlns:a16="http://schemas.microsoft.com/office/drawing/2014/main" id="{6E145E4F-577B-FA5C-2263-2C9C531D15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03089" y="1692797"/>
            <a:ext cx="304800" cy="304800"/>
          </a:xfrm>
          <a:prstGeom prst="rect">
            <a:avLst/>
          </a:prstGeom>
        </p:spPr>
      </p:pic>
      <p:pic>
        <p:nvPicPr>
          <p:cNvPr id="7" name="mp3-output-ttsfree(dot)com (85)">
            <a:hlinkClick r:id="" action="ppaction://media"/>
            <a:extLst>
              <a:ext uri="{FF2B5EF4-FFF2-40B4-BE49-F238E27FC236}">
                <a16:creationId xmlns:a16="http://schemas.microsoft.com/office/drawing/2014/main" id="{A14583FE-ACC5-BADC-2619-74F78AF300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03089" y="4309485"/>
            <a:ext cx="304800" cy="304800"/>
          </a:xfrm>
          <a:prstGeom prst="rect">
            <a:avLst/>
          </a:prstGeom>
        </p:spPr>
      </p:pic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09E4DC36-DCEC-5D81-BED5-461593C70D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17" y="5945686"/>
            <a:ext cx="949943" cy="94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Espace réservé du contenu 3">
            <a:extLst>
              <a:ext uri="{FF2B5EF4-FFF2-40B4-BE49-F238E27FC236}">
                <a16:creationId xmlns:a16="http://schemas.microsoft.com/office/drawing/2014/main" id="{30576379-0883-4544-AAA9-CF59DF331E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8602601"/>
              </p:ext>
            </p:extLst>
          </p:nvPr>
        </p:nvGraphicFramePr>
        <p:xfrm>
          <a:off x="643467" y="1240339"/>
          <a:ext cx="2670264" cy="4375633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670264">
                  <a:extLst>
                    <a:ext uri="{9D8B030D-6E8A-4147-A177-3AD203B41FA5}">
                      <a16:colId xmlns:a16="http://schemas.microsoft.com/office/drawing/2014/main" val="3127615035"/>
                    </a:ext>
                  </a:extLst>
                </a:gridCol>
              </a:tblGrid>
              <a:tr h="472633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Les lieux de la ville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6177292"/>
                  </a:ext>
                </a:extLst>
              </a:tr>
              <a:tr h="472633">
                <a:tc>
                  <a:txBody>
                    <a:bodyPr/>
                    <a:lstStyle/>
                    <a:p>
                      <a:r>
                        <a:rPr lang="fr-FR" sz="2000" b="0" dirty="0"/>
                        <a:t>La mairie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803179"/>
                  </a:ext>
                </a:extLst>
              </a:tr>
              <a:tr h="472633">
                <a:tc>
                  <a:txBody>
                    <a:bodyPr/>
                    <a:lstStyle/>
                    <a:p>
                      <a:r>
                        <a:rPr lang="fr-FR" sz="2000" b="0" dirty="0"/>
                        <a:t>Le monument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086430"/>
                  </a:ext>
                </a:extLst>
              </a:tr>
              <a:tr h="472633">
                <a:tc>
                  <a:txBody>
                    <a:bodyPr/>
                    <a:lstStyle/>
                    <a:p>
                      <a:r>
                        <a:rPr lang="fr-FR" sz="2000" b="0" dirty="0"/>
                        <a:t>Le musée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115705"/>
                  </a:ext>
                </a:extLst>
              </a:tr>
              <a:tr h="472633">
                <a:tc>
                  <a:txBody>
                    <a:bodyPr/>
                    <a:lstStyle/>
                    <a:p>
                      <a:r>
                        <a:rPr lang="fr-FR" sz="2000" b="0" dirty="0"/>
                        <a:t>Le parc/le jardin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673145"/>
                  </a:ext>
                </a:extLst>
              </a:tr>
              <a:tr h="472633">
                <a:tc>
                  <a:txBody>
                    <a:bodyPr/>
                    <a:lstStyle/>
                    <a:p>
                      <a:r>
                        <a:rPr lang="fr-FR" sz="2000" b="0" dirty="0"/>
                        <a:t>La place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678259"/>
                  </a:ext>
                </a:extLst>
              </a:tr>
              <a:tr h="472633">
                <a:tc>
                  <a:txBody>
                    <a:bodyPr/>
                    <a:lstStyle/>
                    <a:p>
                      <a:r>
                        <a:rPr lang="fr-FR" sz="2000" b="0" dirty="0"/>
                        <a:t>Le pont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271242"/>
                  </a:ext>
                </a:extLst>
              </a:tr>
              <a:tr h="533601">
                <a:tc>
                  <a:txBody>
                    <a:bodyPr/>
                    <a:lstStyle/>
                    <a:p>
                      <a:r>
                        <a:rPr lang="fr-FR" sz="2000" b="0" dirty="0"/>
                        <a:t>Le quartier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371397"/>
                  </a:ext>
                </a:extLst>
              </a:tr>
              <a:tr h="533601">
                <a:tc>
                  <a:txBody>
                    <a:bodyPr/>
                    <a:lstStyle/>
                    <a:p>
                      <a:r>
                        <a:rPr lang="fr-FR" sz="2000" b="0" dirty="0"/>
                        <a:t>La rue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923479"/>
                  </a:ext>
                </a:extLst>
              </a:tr>
            </a:tbl>
          </a:graphicData>
        </a:graphic>
      </p:graphicFrame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6DF13CD4-9EC7-4207-3E84-8FB3B5CCE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84518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06321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04996D8-FB8A-DD73-18A2-45540B4B26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648208"/>
            <a:ext cx="10905066" cy="556158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AB748B-4836-CC6F-178A-E85C6A6D9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058B7900-4046-6176-B9F6-62D1D147C0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84518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97409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16BB1-B6A2-C28C-9CEA-AECCBBB13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7A444-3541-033B-964A-12E389EF2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1E95E7-5F07-BFC6-5557-49CC7A0A0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589" y="80938"/>
            <a:ext cx="4776822" cy="669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167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U7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Describe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ideal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house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Make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 full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day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programme of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outdoor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activities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B40DA-A2F9-896C-2D4A-85A4298A7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F058E-C768-70AD-F121-DF1966C66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80EF57-963B-E15A-58F9-03B416070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3075" y="178332"/>
            <a:ext cx="4625850" cy="650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45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E549EF1E-BEDB-C9F2-BA70-95BCEE885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8" b="6007"/>
          <a:stretch/>
        </p:blipFill>
        <p:spPr bwMode="auto">
          <a:xfrm>
            <a:off x="1775969" y="598699"/>
            <a:ext cx="8611249" cy="59402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B0CC44-531E-1081-930A-D29318844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2" y="6356350"/>
            <a:ext cx="2743200" cy="365125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fld id="{8A0576F8-4F0C-FD4F-B2E1-A427388F89CF}" type="slidenum">
              <a:rPr lang="en-US" smtClean="0"/>
              <a:pPr defTabSz="1219170">
                <a:lnSpc>
                  <a:spcPct val="90000"/>
                </a:lnSpc>
                <a:spcAft>
                  <a:spcPts val="800"/>
                </a:spcAft>
              </a:pPr>
              <a:t>21</a:t>
            </a:fld>
            <a:endParaRPr lang="en-US"/>
          </a:p>
        </p:txBody>
      </p:sp>
      <p:pic>
        <p:nvPicPr>
          <p:cNvPr id="2050" name="Picture 2" descr="University Remember Sticker by Leuphana Universität Lüneburg">
            <a:extLst>
              <a:ext uri="{FF2B5EF4-FFF2-40B4-BE49-F238E27FC236}">
                <a16:creationId xmlns:a16="http://schemas.microsoft.com/office/drawing/2014/main" id="{16551A35-12CB-CF6D-BB72-5B2EC9EE8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264" y="3598136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rch Madness Comedy Sticker by Fishbowl">
            <a:extLst>
              <a:ext uri="{FF2B5EF4-FFF2-40B4-BE49-F238E27FC236}">
                <a16:creationId xmlns:a16="http://schemas.microsoft.com/office/drawing/2014/main" id="{EFDCBD99-9F9E-A2FE-5B49-F9E770C38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78" y="1880101"/>
            <a:ext cx="1734855" cy="173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ED748CC-E719-1289-93B4-391972D5D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84518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2032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EAFA6C-8732-4395-3B01-67C4446AE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u="sng" dirty="0">
                <a:effectLst/>
              </a:rPr>
              <a:t>Mots </a:t>
            </a:r>
            <a:r>
              <a:rPr lang="en-US" sz="3600" b="1" u="sng" dirty="0" err="1">
                <a:effectLst/>
              </a:rPr>
              <a:t>croisés</a:t>
            </a:r>
            <a:r>
              <a:rPr lang="en-US" sz="3600" b="1" u="sng" dirty="0">
                <a:effectLst/>
              </a:rPr>
              <a:t> :</a:t>
            </a:r>
            <a:r>
              <a:rPr lang="en-US" sz="3600" b="1" dirty="0">
                <a:effectLst/>
              </a:rPr>
              <a:t> </a:t>
            </a:r>
            <a:r>
              <a:rPr lang="en-US" sz="3600" b="1" dirty="0" err="1">
                <a:effectLst/>
              </a:rPr>
              <a:t>retrouvez</a:t>
            </a:r>
            <a:r>
              <a:rPr lang="en-US" sz="3600" b="1" dirty="0">
                <a:effectLst/>
              </a:rPr>
              <a:t> les mots ci-dessous dans la grille</a:t>
            </a:r>
            <a:endParaRPr lang="en-US" sz="16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B9E5111-4C96-B6B2-788B-185FDEC99D31}"/>
              </a:ext>
            </a:extLst>
          </p:cNvPr>
          <p:cNvSpPr txBox="1"/>
          <p:nvPr/>
        </p:nvSpPr>
        <p:spPr>
          <a:xfrm>
            <a:off x="7488518" y="2020824"/>
            <a:ext cx="2151529" cy="395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bibliothèque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boulangerie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café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cinéma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collège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église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gare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gymnase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hôpital</a:t>
            </a:r>
            <a:endParaRPr lang="en-US" sz="2800" dirty="0">
              <a:effectLst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9094C86-4D43-53B6-EACF-A59D62590C7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9768" y="1805372"/>
          <a:ext cx="6702562" cy="434454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38069">
                  <a:extLst>
                    <a:ext uri="{9D8B030D-6E8A-4147-A177-3AD203B41FA5}">
                      <a16:colId xmlns:a16="http://schemas.microsoft.com/office/drawing/2014/main" val="2714762592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671250726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3734415363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294171972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990932112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773746997"/>
                    </a:ext>
                  </a:extLst>
                </a:gridCol>
                <a:gridCol w="434989">
                  <a:extLst>
                    <a:ext uri="{9D8B030D-6E8A-4147-A177-3AD203B41FA5}">
                      <a16:colId xmlns:a16="http://schemas.microsoft.com/office/drawing/2014/main" val="2752481713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009889129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3132862010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756676538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3857752128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365520205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1375655369"/>
                    </a:ext>
                  </a:extLst>
                </a:gridCol>
                <a:gridCol w="434989">
                  <a:extLst>
                    <a:ext uri="{9D8B030D-6E8A-4147-A177-3AD203B41FA5}">
                      <a16:colId xmlns:a16="http://schemas.microsoft.com/office/drawing/2014/main" val="3137112609"/>
                    </a:ext>
                  </a:extLst>
                </a:gridCol>
                <a:gridCol w="434989">
                  <a:extLst>
                    <a:ext uri="{9D8B030D-6E8A-4147-A177-3AD203B41FA5}">
                      <a16:colId xmlns:a16="http://schemas.microsoft.com/office/drawing/2014/main" val="275839225"/>
                    </a:ext>
                  </a:extLst>
                </a:gridCol>
              </a:tblGrid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V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428261418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D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 dirty="0">
                          <a:effectLst/>
                        </a:rPr>
                        <a:t>S</a:t>
                      </a:r>
                      <a:endParaRPr lang="fr-FR" sz="1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913403797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816505610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V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X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4077548110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92685108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D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Ô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2737915298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428758089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900460514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Q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È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2086716956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2368588005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D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6934257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F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038774095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F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È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396878794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V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F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002214839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D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 dirty="0">
                          <a:effectLst/>
                        </a:rPr>
                        <a:t>O</a:t>
                      </a:r>
                      <a:endParaRPr lang="fr-FR" sz="1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2828493856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29025E4-8256-22EF-AE6B-3EFB6DA35B4F}"/>
              </a:ext>
            </a:extLst>
          </p:cNvPr>
          <p:cNvSpPr txBox="1"/>
          <p:nvPr/>
        </p:nvSpPr>
        <p:spPr>
          <a:xfrm>
            <a:off x="9726673" y="1997966"/>
            <a:ext cx="2202362" cy="395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magasin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mairie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marché</a:t>
            </a:r>
            <a:r>
              <a:rPr lang="en-US" sz="2800" dirty="0">
                <a:effectLst/>
              </a:rPr>
              <a:t>	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musée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parc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piscine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place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p</a:t>
            </a:r>
            <a:r>
              <a:rPr lang="en-US" sz="2800" dirty="0">
                <a:effectLst/>
              </a:rPr>
              <a:t>oste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stade</a:t>
            </a:r>
            <a:endParaRPr lang="en-US" sz="700" dirty="0">
              <a:effectLst/>
            </a:endParaRPr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5A9C0755-9D4B-9EA9-236A-81EB956513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84518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2275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8DD8B-ECD7-8FDB-444F-B52B7FDEB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43CFBA-FD9F-1493-FD56-236530D980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43467" y="1588770"/>
            <a:ext cx="10905066" cy="3680458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EXPLORE_2_LE_PISTE028">
            <a:hlinkClick r:id="" action="ppaction://media"/>
            <a:extLst>
              <a:ext uri="{FF2B5EF4-FFF2-40B4-BE49-F238E27FC236}">
                <a16:creationId xmlns:a16="http://schemas.microsoft.com/office/drawing/2014/main" id="{3E5D81D1-B955-1195-AF19-DFCDA47779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16133" y="1497694"/>
            <a:ext cx="706210" cy="70621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EB69ABB-2B7A-57BA-EC4A-EE272C3315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84518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8844031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2881EB7-37EC-3B2A-CBD0-419CF620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 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D95117-2844-B71B-7D7A-D34E0EB94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864" y="2010624"/>
            <a:ext cx="10395223" cy="358635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15DE8B-2C59-C21F-109D-73FC6D98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EB4432-A007-32F4-7670-A1F4CB843C06}"/>
              </a:ext>
            </a:extLst>
          </p:cNvPr>
          <p:cNvSpPr txBox="1"/>
          <p:nvPr/>
        </p:nvSpPr>
        <p:spPr>
          <a:xfrm>
            <a:off x="1033670" y="5784574"/>
            <a:ext cx="1020417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Et à HCMV, quel est ton quartier préféré ? Qu’est-ce qu’il y a là-bas ?</a:t>
            </a: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3FE0D33E-B2FD-1F22-B0B6-D3E38C0E80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84518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4700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98BEF-3D8B-B521-D47D-42E3D30EC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Pratique ton français 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804BC-544B-9B7B-2B0E-E8E10CDF3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88239" cy="489585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/>
              <a:t>BEGINNER</a:t>
            </a:r>
          </a:p>
          <a:p>
            <a:pPr marL="0" indent="0">
              <a:buNone/>
            </a:pPr>
            <a:r>
              <a:rPr lang="fr-FR" dirty="0"/>
              <a:t>Fill in the gaps </a:t>
            </a:r>
            <a:r>
              <a:rPr lang="fr-FR" dirty="0" err="1"/>
              <a:t>with</a:t>
            </a:r>
            <a:r>
              <a:rPr lang="fr-FR" dirty="0"/>
              <a:t> :  la bibliothèque, le parc, la boulangerie, la poste, le musée</a:t>
            </a:r>
          </a:p>
          <a:p>
            <a:endParaRPr lang="fr-FR" dirty="0"/>
          </a:p>
          <a:p>
            <a:r>
              <a:rPr lang="fr-FR" dirty="0"/>
              <a:t>1. Je vais acheter du pain à la _______</a:t>
            </a:r>
          </a:p>
          <a:p>
            <a:r>
              <a:rPr lang="fr-FR" dirty="0"/>
              <a:t>2. Ma sœur travaille à la __________.</a:t>
            </a:r>
          </a:p>
          <a:p>
            <a:r>
              <a:rPr lang="fr-FR" dirty="0"/>
              <a:t>3. Nous allons au __________pour voir des films.</a:t>
            </a:r>
          </a:p>
          <a:p>
            <a:r>
              <a:rPr lang="fr-FR" dirty="0"/>
              <a:t>4. J'aime me promener au _________.</a:t>
            </a:r>
          </a:p>
          <a:p>
            <a:r>
              <a:rPr lang="fr-FR" dirty="0"/>
              <a:t>5. Mon père envoie des lettres à la ________.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BD5C7-49CD-8773-54AE-469613038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6C8D4-9764-D3F3-D946-9AA5C40CD0F3}"/>
              </a:ext>
            </a:extLst>
          </p:cNvPr>
          <p:cNvSpPr txBox="1">
            <a:spLocks/>
          </p:cNvSpPr>
          <p:nvPr/>
        </p:nvSpPr>
        <p:spPr>
          <a:xfrm>
            <a:off x="6113488" y="1825624"/>
            <a:ext cx="4588239" cy="48958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dirty="0"/>
              <a:t>INTERMEDIATE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Write a short paragraph (5-7 sentences) describing your favorite place in the city. Use vocabulary related to different places in the city and include details about why it's your favorite place.</a:t>
            </a:r>
            <a:endParaRPr lang="fr-FR" dirty="0"/>
          </a:p>
        </p:txBody>
      </p:sp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B56EEEB-06DB-8CDB-4184-4A7E597512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9AC6B5F8-2271-75EB-DFE7-11761E155F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84518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1411305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794C40-195E-F47A-4FDE-004D8169A0A2}"/>
              </a:ext>
            </a:extLst>
          </p:cNvPr>
          <p:cNvSpPr txBox="1"/>
          <p:nvPr/>
        </p:nvSpPr>
        <p:spPr>
          <a:xfrm>
            <a:off x="643233" y="2812505"/>
            <a:ext cx="610440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 err="1">
                <a:effectLst/>
              </a:rPr>
              <a:t>Lieux</a:t>
            </a:r>
            <a:r>
              <a:rPr lang="en-US" sz="1800" dirty="0">
                <a:effectLst/>
              </a:rPr>
              <a:t> de la </a:t>
            </a:r>
            <a:r>
              <a:rPr lang="en-US" sz="1800" dirty="0" err="1">
                <a:effectLst/>
              </a:rPr>
              <a:t>ville</a:t>
            </a:r>
            <a:r>
              <a:rPr lang="en-US" sz="1800" dirty="0">
                <a:effectLst/>
              </a:rPr>
              <a:t> </a:t>
            </a:r>
          </a:p>
          <a:p>
            <a:pPr marL="0" indent="0">
              <a:buNone/>
            </a:pPr>
            <a:r>
              <a:rPr lang="en-US" sz="1800" b="1" u="sng" dirty="0">
                <a:effectLst/>
                <a:hlinkClick r:id="rId3"/>
              </a:rPr>
              <a:t>https://play.kahoot.it/v2/?quizId=cb0614bd-f16b-4faf-a688-3cd941541aeb</a:t>
            </a:r>
            <a:endParaRPr lang="en-US" sz="1800" b="1" u="sng" dirty="0">
              <a:effectLst/>
            </a:endParaRPr>
          </a:p>
          <a:p>
            <a:pPr marL="0" indent="0">
              <a:buNone/>
            </a:pPr>
            <a:endParaRPr lang="en-US" b="1" u="sng" dirty="0"/>
          </a:p>
          <a:p>
            <a:pPr marL="0" indent="0">
              <a:buNone/>
            </a:pPr>
            <a:r>
              <a:rPr lang="en-US" sz="1800" dirty="0">
                <a:effectLst/>
                <a:hlinkClick r:id="rId4"/>
              </a:rPr>
              <a:t>https://create.kahoot.it/details/43b11673-2430-4990-b058-f7248e81bc9f</a:t>
            </a:r>
            <a:endParaRPr lang="en-US" sz="1800" b="1" u="sng" dirty="0">
              <a:effectLst/>
            </a:endParaRPr>
          </a:p>
          <a:p>
            <a:pPr marL="0" indent="0">
              <a:buNone/>
            </a:pPr>
            <a:endParaRPr lang="en-US" sz="1800" dirty="0">
              <a:effectLst/>
            </a:endParaRPr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92410C7-49A7-D069-306D-01141B4419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84518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27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5650" y="538866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Revenons au point de vocabulaire : </a:t>
            </a:r>
          </a:p>
          <a:p>
            <a:r>
              <a:rPr lang="fr-FR" sz="2800" b="1" dirty="0"/>
              <a:t>Les lieux de la ville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43139EF-B62B-276F-2940-FC70C4121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6871" y="1553077"/>
            <a:ext cx="6288944" cy="367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837725" y="2029198"/>
            <a:ext cx="4158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Regardez l’image. Combien de lieux est-ce que vous pouvez nommer maintenant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89CCC6D-193E-1FBA-2A0D-E02D938326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84518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65913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CC390A14-FFEC-15B2-A3E6-826EFB3072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84518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une transformation de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5529212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B492A0-B0E5-3D3E-E1D4-0239D9E14A93}"/>
              </a:ext>
            </a:extLst>
          </p:cNvPr>
          <p:cNvSpPr/>
          <p:nvPr/>
        </p:nvSpPr>
        <p:spPr>
          <a:xfrm>
            <a:off x="947236" y="536025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DD6CFE9-376C-1F01-0289-FC30EF5D8DFD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70584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B784D-3964-341E-C29F-CA1EBD3A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79920" cy="1325563"/>
          </a:xfrm>
        </p:spPr>
        <p:txBody>
          <a:bodyPr/>
          <a:lstStyle/>
          <a:p>
            <a:r>
              <a:rPr lang="fr-FR" dirty="0"/>
              <a:t>I. Starter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FAD087F-9C44-F0D5-C6D1-095F3A5EDCC5}"/>
              </a:ext>
            </a:extLst>
          </p:cNvPr>
          <p:cNvSpPr txBox="1"/>
          <p:nvPr/>
        </p:nvSpPr>
        <p:spPr>
          <a:xfrm>
            <a:off x="8328074" y="1690688"/>
            <a:ext cx="3665220" cy="4610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200" dirty="0"/>
              <a:t>Comment s’appellent les célèbres immeubles parisiens ?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fr-FR" sz="22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200" dirty="0"/>
              <a:t>Connaissez-vous l’origine des immeubles de votre ville ou pays ? Est-ce qu’il y a eu des transformations historiques ?</a:t>
            </a:r>
          </a:p>
        </p:txBody>
      </p:sp>
      <p:pic>
        <p:nvPicPr>
          <p:cNvPr id="7" name="Online Media 6" title="Le Paris du baron - Karambolage - ARTE">
            <a:hlinkClick r:id="" action="ppaction://media"/>
            <a:extLst>
              <a:ext uri="{FF2B5EF4-FFF2-40B4-BE49-F238E27FC236}">
                <a16:creationId xmlns:a16="http://schemas.microsoft.com/office/drawing/2014/main" id="{C7829FC0-9763-E59A-8187-CAC85E32EC4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31374" y="1812373"/>
            <a:ext cx="7700962" cy="435133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B834D0A-7041-F290-AC81-9C4D80DFCA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6754238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131546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85900"/>
            <a:ext cx="10241280" cy="544068"/>
          </a:xfrm>
        </p:spPr>
        <p:txBody>
          <a:bodyPr>
            <a:normAutofit/>
          </a:bodyPr>
          <a:lstStyle/>
          <a:p>
            <a:r>
              <a:rPr lang="fr-FR" u="sng" dirty="0"/>
              <a:t>Complète les phrases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84464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Passons au point de vocabulaire : </a:t>
            </a:r>
          </a:p>
          <a:p>
            <a:r>
              <a:rPr lang="fr-FR" sz="2800" b="1" dirty="0"/>
              <a:t>Les prépositions de lieu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2105989"/>
            <a:ext cx="4717995" cy="3965627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en face de </a:t>
            </a:r>
            <a:r>
              <a:rPr lang="fr-FR" sz="3200" dirty="0"/>
              <a:t>la piscine.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dans </a:t>
            </a:r>
            <a:r>
              <a:rPr lang="fr-FR" sz="3200" dirty="0"/>
              <a:t>le parc public.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La piscine est </a:t>
            </a:r>
            <a:r>
              <a:rPr lang="fr-FR" sz="3200" dirty="0">
                <a:solidFill>
                  <a:srgbClr val="FF0000"/>
                </a:solidFill>
              </a:rPr>
              <a:t>à gauche du </a:t>
            </a:r>
            <a:r>
              <a:rPr lang="fr-FR" sz="3200" dirty="0"/>
              <a:t>bar.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3200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85076" y="2214293"/>
            <a:ext cx="6736420" cy="393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3550024" y="2214293"/>
            <a:ext cx="128595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09EF0A-8503-A901-D51D-8012A7F4D9AC}"/>
              </a:ext>
            </a:extLst>
          </p:cNvPr>
          <p:cNvSpPr/>
          <p:nvPr/>
        </p:nvSpPr>
        <p:spPr>
          <a:xfrm>
            <a:off x="755650" y="2758361"/>
            <a:ext cx="48147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485B75-3907-85CC-F1FA-C268BC6DD67E}"/>
              </a:ext>
            </a:extLst>
          </p:cNvPr>
          <p:cNvSpPr/>
          <p:nvPr/>
        </p:nvSpPr>
        <p:spPr>
          <a:xfrm>
            <a:off x="3616453" y="3544734"/>
            <a:ext cx="855655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0A038B-DC01-1A46-E24E-C6C3BEA855EF}"/>
              </a:ext>
            </a:extLst>
          </p:cNvPr>
          <p:cNvSpPr/>
          <p:nvPr/>
        </p:nvSpPr>
        <p:spPr>
          <a:xfrm>
            <a:off x="2907044" y="4823336"/>
            <a:ext cx="2056842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7577980C-6687-CB62-DAA0-2A7A39C749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2821428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5044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4AFE1-ED08-5571-440F-CCBC3DB22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IV. Vocabulaire : </a:t>
            </a:r>
            <a:r>
              <a:rPr lang="fr-FR" dirty="0"/>
              <a:t>Les prépositions de lieu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66D4F1-C0FB-E723-A95E-DBB03C427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11328C2-E526-0268-56A0-2923B2FEAB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503750"/>
              </p:ext>
            </p:extLst>
          </p:nvPr>
        </p:nvGraphicFramePr>
        <p:xfrm>
          <a:off x="2567609" y="1834368"/>
          <a:ext cx="7371522" cy="1765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71522">
                  <a:extLst>
                    <a:ext uri="{9D8B030D-6E8A-4147-A177-3AD203B41FA5}">
                      <a16:colId xmlns:a16="http://schemas.microsoft.com/office/drawing/2014/main" val="3543460939"/>
                    </a:ext>
                  </a:extLst>
                </a:gridCol>
              </a:tblGrid>
              <a:tr h="77932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Les prépositions de lieu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0062607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2400" dirty="0"/>
                        <a:t>La Tour Eiffel est entre le Trocadéro et le Champ-de-Mars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3944440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La promenade du quai Branly est près de la Seine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010964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1DF028D-9634-3B09-AA9A-7B703898FF8A}"/>
              </a:ext>
            </a:extLst>
          </p:cNvPr>
          <p:cNvSpPr/>
          <p:nvPr/>
        </p:nvSpPr>
        <p:spPr>
          <a:xfrm>
            <a:off x="4723574" y="2716910"/>
            <a:ext cx="711273" cy="2830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FBC5E8-2F60-B05D-5DC4-7B2914276DE3}"/>
              </a:ext>
            </a:extLst>
          </p:cNvPr>
          <p:cNvSpPr/>
          <p:nvPr/>
        </p:nvSpPr>
        <p:spPr>
          <a:xfrm>
            <a:off x="7052677" y="2718957"/>
            <a:ext cx="301649" cy="2830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E193D5-11A1-2234-C46B-83B88D7F438B}"/>
              </a:ext>
            </a:extLst>
          </p:cNvPr>
          <p:cNvSpPr/>
          <p:nvPr/>
        </p:nvSpPr>
        <p:spPr>
          <a:xfrm>
            <a:off x="6746619" y="3193089"/>
            <a:ext cx="587829" cy="311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7">
            <a:extLst>
              <a:ext uri="{FF2B5EF4-FFF2-40B4-BE49-F238E27FC236}">
                <a16:creationId xmlns:a16="http://schemas.microsoft.com/office/drawing/2014/main" id="{F585FF42-25DF-83D5-C7C7-40DF283B43DA}"/>
              </a:ext>
            </a:extLst>
          </p:cNvPr>
          <p:cNvSpPr txBox="1"/>
          <p:nvPr/>
        </p:nvSpPr>
        <p:spPr>
          <a:xfrm>
            <a:off x="3233798" y="4119591"/>
            <a:ext cx="3243363" cy="2750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US" sz="2000" dirty="0"/>
              <a:t>Article </a:t>
            </a:r>
            <a:r>
              <a:rPr lang="en-US" sz="2000" dirty="0" err="1"/>
              <a:t>contracté</a:t>
            </a:r>
            <a:r>
              <a:rPr lang="en-US" sz="2000" dirty="0"/>
              <a:t> “DE”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  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strike="sngStrike" dirty="0">
                <a:effectLst/>
              </a:rPr>
              <a:t>de le</a:t>
            </a:r>
            <a:r>
              <a:rPr lang="en-US" sz="2000" strike="sngStrike" dirty="0">
                <a:effectLst/>
              </a:rPr>
              <a:t> </a:t>
            </a:r>
            <a:r>
              <a:rPr lang="en-US" sz="2000" dirty="0" err="1">
                <a:effectLst/>
              </a:rPr>
              <a:t>collège</a:t>
            </a:r>
            <a:r>
              <a:rPr lang="en-US" sz="2000" dirty="0">
                <a:effectLst/>
              </a:rPr>
              <a:t>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=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dirty="0">
                <a:solidFill>
                  <a:srgbClr val="FF0000"/>
                </a:solidFill>
                <a:effectLst/>
              </a:rPr>
              <a:t>du</a:t>
            </a:r>
            <a:r>
              <a:rPr lang="en-US" sz="2000" dirty="0">
                <a:solidFill>
                  <a:srgbClr val="FF0000"/>
                </a:solidFill>
                <a:effectLst/>
              </a:rPr>
              <a:t> </a:t>
            </a:r>
            <a:r>
              <a:rPr lang="en-US" sz="2000" dirty="0">
                <a:effectLst/>
              </a:rPr>
              <a:t>college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  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strike="sngStrike" dirty="0">
                <a:effectLst/>
              </a:rPr>
              <a:t>de les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jardins</a:t>
            </a:r>
            <a:r>
              <a:rPr lang="en-US" sz="2000" dirty="0">
                <a:effectLst/>
              </a:rPr>
              <a:t>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=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dirty="0">
                <a:solidFill>
                  <a:srgbClr val="FF0000"/>
                </a:solidFill>
                <a:effectLst/>
              </a:rPr>
              <a:t>des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jardins</a:t>
            </a:r>
            <a:endParaRPr lang="en-US" sz="2000" dirty="0">
              <a:effectLst/>
            </a:endParaRPr>
          </a:p>
        </p:txBody>
      </p:sp>
      <p:pic>
        <p:nvPicPr>
          <p:cNvPr id="10" name="Picture 5" descr="Attention Warning Sticker by Redmatters">
            <a:extLst>
              <a:ext uri="{FF2B5EF4-FFF2-40B4-BE49-F238E27FC236}">
                <a16:creationId xmlns:a16="http://schemas.microsoft.com/office/drawing/2014/main" id="{72BD479F-9BFB-9447-EB79-1E3DFA31B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202" y="3997254"/>
            <a:ext cx="695171" cy="69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Attention Warning Sticker by Redmatters">
            <a:extLst>
              <a:ext uri="{FF2B5EF4-FFF2-40B4-BE49-F238E27FC236}">
                <a16:creationId xmlns:a16="http://schemas.microsoft.com/office/drawing/2014/main" id="{B88FB56C-498D-F0A1-3511-C5BE0C629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731" y="4010176"/>
            <a:ext cx="695171" cy="69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8C3436C-8F85-8EB9-CADD-89275A4DB206}"/>
              </a:ext>
            </a:extLst>
          </p:cNvPr>
          <p:cNvSpPr/>
          <p:nvPr/>
        </p:nvSpPr>
        <p:spPr>
          <a:xfrm>
            <a:off x="5525616" y="4372487"/>
            <a:ext cx="437708" cy="33782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Picture 2" descr="L'ARTICLE CONTRACTÉ | Français pour débutants">
            <a:extLst>
              <a:ext uri="{FF2B5EF4-FFF2-40B4-BE49-F238E27FC236}">
                <a16:creationId xmlns:a16="http://schemas.microsoft.com/office/drawing/2014/main" id="{224B0B0E-9AC6-62EE-24CC-59C1330442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4" t="10725" r="17142" b="17500"/>
          <a:stretch/>
        </p:blipFill>
        <p:spPr bwMode="auto">
          <a:xfrm>
            <a:off x="6709292" y="4551008"/>
            <a:ext cx="2798046" cy="188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BB93EE5-3E73-7E0A-E9DE-0C342B1C74E2}"/>
              </a:ext>
            </a:extLst>
          </p:cNvPr>
          <p:cNvSpPr/>
          <p:nvPr/>
        </p:nvSpPr>
        <p:spPr>
          <a:xfrm>
            <a:off x="7379148" y="3200932"/>
            <a:ext cx="361742" cy="30711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5" name="Diagramme 2">
            <a:extLst>
              <a:ext uri="{FF2B5EF4-FFF2-40B4-BE49-F238E27FC236}">
                <a16:creationId xmlns:a16="http://schemas.microsoft.com/office/drawing/2014/main" id="{934DF5AA-1C09-DAA6-658F-39B349D5BB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27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0142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uiExpand="1" build="p"/>
      <p:bldP spid="9" grpId="1" uiExpand="1" build="allAtOnce"/>
      <p:bldP spid="12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, dessin humoristique, capture d’écran, clipart&#10;&#10;Description générée automatiquement">
            <a:extLst>
              <a:ext uri="{FF2B5EF4-FFF2-40B4-BE49-F238E27FC236}">
                <a16:creationId xmlns:a16="http://schemas.microsoft.com/office/drawing/2014/main" id="{DACE47B3-2A32-DB6D-0880-A14108C750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488" b="8603"/>
          <a:stretch/>
        </p:blipFill>
        <p:spPr>
          <a:xfrm>
            <a:off x="769590" y="356289"/>
            <a:ext cx="10652820" cy="6474942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57F9DBD-2541-4EA8-D1AC-05ED219AC0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27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84239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6969FE-CFF7-91CD-0F1F-1CE2EDE16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230" y="882377"/>
            <a:ext cx="5162986" cy="54120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5FB09C-3FB6-A72A-66DA-02F7588EF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257" y="2598056"/>
            <a:ext cx="4925431" cy="36963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3736AA-A4C9-0DA8-60AE-255A67C1A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686" y="787148"/>
            <a:ext cx="5069114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1,2 p.31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525DD7-C9F4-9751-D23D-A5FC7030F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46099E1-76D1-963A-77CC-53DA0CB6FC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27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760803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470B288-B01F-5C38-A40B-1E382FD6C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310467" y="-508149"/>
            <a:ext cx="5571065" cy="7874299"/>
          </a:xfrm>
          <a:prstGeom prst="rect">
            <a:avLst/>
          </a:prstGeom>
          <a:ln>
            <a:noFill/>
          </a:ln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7343CE53-77ED-6E4E-80BF-08208E0997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27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61785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3DA0A8-C1D2-7D69-7934-41CAE8EB3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954FB4-819F-B41F-B854-502659EF26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83493" y="2424381"/>
            <a:ext cx="2488527" cy="29077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8D37B4-9565-632E-3111-17E51AE11A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88224" y="315958"/>
            <a:ext cx="8058555" cy="4915715"/>
          </a:xfrm>
          <a:prstGeom prst="rect">
            <a:avLst/>
          </a:prstGeom>
        </p:spPr>
      </p:pic>
      <p:pic>
        <p:nvPicPr>
          <p:cNvPr id="6" name="mp3-output-ttsfree(dot)com (87)">
            <a:hlinkClick r:id="" action="ppaction://media"/>
            <a:extLst>
              <a:ext uri="{FF2B5EF4-FFF2-40B4-BE49-F238E27FC236}">
                <a16:creationId xmlns:a16="http://schemas.microsoft.com/office/drawing/2014/main" id="{7D80DE20-8FAA-DCAD-1B6F-C4911A5AFD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21175" y="2119581"/>
            <a:ext cx="304800" cy="304800"/>
          </a:xfrm>
          <a:prstGeom prst="rect">
            <a:avLst/>
          </a:prstGeom>
        </p:spPr>
      </p:pic>
      <p:pic>
        <p:nvPicPr>
          <p:cNvPr id="8" name="mp3-output-ttsfree(dot)com (88)">
            <a:hlinkClick r:id="" action="ppaction://media"/>
            <a:extLst>
              <a:ext uri="{FF2B5EF4-FFF2-40B4-BE49-F238E27FC236}">
                <a16:creationId xmlns:a16="http://schemas.microsoft.com/office/drawing/2014/main" id="{DCF82636-66B0-4877-F451-CFEC15F89D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413627" y="2119581"/>
            <a:ext cx="304800" cy="304800"/>
          </a:xfrm>
          <a:prstGeom prst="rect">
            <a:avLst/>
          </a:prstGeom>
        </p:spPr>
      </p:pic>
      <p:pic>
        <p:nvPicPr>
          <p:cNvPr id="9" name="mp3-output-ttsfree(dot)com (89)">
            <a:hlinkClick r:id="" action="ppaction://media"/>
            <a:extLst>
              <a:ext uri="{FF2B5EF4-FFF2-40B4-BE49-F238E27FC236}">
                <a16:creationId xmlns:a16="http://schemas.microsoft.com/office/drawing/2014/main" id="{B68EF065-0FDC-C4B6-C49C-6BEEB72443B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712325" y="2119581"/>
            <a:ext cx="304800" cy="304800"/>
          </a:xfrm>
          <a:prstGeom prst="rect">
            <a:avLst/>
          </a:prstGeom>
        </p:spPr>
      </p:pic>
      <p:pic>
        <p:nvPicPr>
          <p:cNvPr id="10" name="mp3-output-ttsfree(dot)com (90)">
            <a:hlinkClick r:id="" action="ppaction://media"/>
            <a:extLst>
              <a:ext uri="{FF2B5EF4-FFF2-40B4-BE49-F238E27FC236}">
                <a16:creationId xmlns:a16="http://schemas.microsoft.com/office/drawing/2014/main" id="{EDDEFDF6-6C90-32BC-69B2-B88B7755517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21175" y="4625975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1)">
            <a:hlinkClick r:id="" action="ppaction://media"/>
            <a:extLst>
              <a:ext uri="{FF2B5EF4-FFF2-40B4-BE49-F238E27FC236}">
                <a16:creationId xmlns:a16="http://schemas.microsoft.com/office/drawing/2014/main" id="{865510D3-9A05-E4A3-053F-4BB534BE3BF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228544" y="4824723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2)">
            <a:hlinkClick r:id="" action="ppaction://media"/>
            <a:extLst>
              <a:ext uri="{FF2B5EF4-FFF2-40B4-BE49-F238E27FC236}">
                <a16:creationId xmlns:a16="http://schemas.microsoft.com/office/drawing/2014/main" id="{9A526FFB-84F9-112B-540C-BD2FA9E8779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902825" y="4672323"/>
            <a:ext cx="304800" cy="304800"/>
          </a:xfrm>
          <a:prstGeom prst="rect">
            <a:avLst/>
          </a:prstGeom>
        </p:spPr>
      </p:pic>
      <p:pic>
        <p:nvPicPr>
          <p:cNvPr id="14" name="Picture 2" descr="Cat Kitty Sticker by 궁디팡팡 캣페스타">
            <a:extLst>
              <a:ext uri="{FF2B5EF4-FFF2-40B4-BE49-F238E27FC236}">
                <a16:creationId xmlns:a16="http://schemas.microsoft.com/office/drawing/2014/main" id="{784D6234-D70F-9899-F7B0-50AE275C090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4" y="49170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E6C3BC0-BE06-EF1B-4DC3-5FFAD58077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27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15656831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50FD5-1485-D85A-734A-BD7FE1DB6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E2033A-F0E3-0413-0240-5BC69A7B8A7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77212" y="155709"/>
            <a:ext cx="8125097" cy="63375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90A0C66-C9E5-45C0-F26E-4F1640AC572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86613" y="432038"/>
            <a:ext cx="1815696" cy="2426834"/>
          </a:xfrm>
          <a:prstGeom prst="rect">
            <a:avLst/>
          </a:prstGeom>
        </p:spPr>
      </p:pic>
      <p:pic>
        <p:nvPicPr>
          <p:cNvPr id="10242" name="Picture 2" descr="Attention Caution Sticker by italosupermercados">
            <a:extLst>
              <a:ext uri="{FF2B5EF4-FFF2-40B4-BE49-F238E27FC236}">
                <a16:creationId xmlns:a16="http://schemas.microsoft.com/office/drawing/2014/main" id="{5A888075-7DCF-F2E2-916B-71F9D00B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8" y="4674604"/>
            <a:ext cx="923110" cy="92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6609FA7-8599-51DE-A437-7158893D09B4}"/>
              </a:ext>
            </a:extLst>
          </p:cNvPr>
          <p:cNvSpPr txBox="1"/>
          <p:nvPr/>
        </p:nvSpPr>
        <p:spPr>
          <a:xfrm>
            <a:off x="143692" y="5717744"/>
            <a:ext cx="3997234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Article contracté « DE »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00FFFF"/>
                </a:highlight>
              </a:rPr>
              <a:t>de le</a:t>
            </a:r>
            <a:r>
              <a:rPr lang="fr-FR" b="1" dirty="0">
                <a:solidFill>
                  <a:schemeClr val="tx1"/>
                </a:solidFill>
              </a:rPr>
              <a:t>   cube  = en face </a:t>
            </a:r>
            <a:r>
              <a:rPr lang="fr-FR" b="1" dirty="0">
                <a:solidFill>
                  <a:srgbClr val="FF0000"/>
                </a:solidFill>
                <a:highlight>
                  <a:srgbClr val="00FFFF"/>
                </a:highlight>
              </a:rPr>
              <a:t>du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cube 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FFFF00"/>
                </a:highlight>
              </a:rPr>
              <a:t>de les</a:t>
            </a:r>
            <a:r>
              <a:rPr lang="fr-FR" b="1" dirty="0">
                <a:solidFill>
                  <a:schemeClr val="tx1"/>
                </a:solidFill>
              </a:rPr>
              <a:t> cubes = en face </a:t>
            </a:r>
            <a:r>
              <a:rPr lang="fr-FR" b="1" dirty="0">
                <a:solidFill>
                  <a:srgbClr val="FF0000"/>
                </a:solidFill>
                <a:highlight>
                  <a:srgbClr val="FFFF00"/>
                </a:highlight>
              </a:rPr>
              <a:t>des</a:t>
            </a:r>
            <a:r>
              <a:rPr lang="fr-FR" b="1" dirty="0">
                <a:solidFill>
                  <a:schemeClr val="tx1"/>
                </a:solidFill>
              </a:rPr>
              <a:t> cubes </a:t>
            </a:r>
          </a:p>
        </p:txBody>
      </p:sp>
      <p:pic>
        <p:nvPicPr>
          <p:cNvPr id="4" name="mp3-output-ttsfree(dot)com (93)">
            <a:hlinkClick r:id="" action="ppaction://media"/>
            <a:extLst>
              <a:ext uri="{FF2B5EF4-FFF2-40B4-BE49-F238E27FC236}">
                <a16:creationId xmlns:a16="http://schemas.microsoft.com/office/drawing/2014/main" id="{EAC475EB-86AD-3BAE-AA0E-6B11121A3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132220" y="2778125"/>
            <a:ext cx="304800" cy="304800"/>
          </a:xfrm>
          <a:prstGeom prst="rect">
            <a:avLst/>
          </a:prstGeom>
        </p:spPr>
      </p:pic>
      <p:pic>
        <p:nvPicPr>
          <p:cNvPr id="6" name="mp3-output-ttsfree(dot)com (94)">
            <a:hlinkClick r:id="" action="ppaction://media"/>
            <a:extLst>
              <a:ext uri="{FF2B5EF4-FFF2-40B4-BE49-F238E27FC236}">
                <a16:creationId xmlns:a16="http://schemas.microsoft.com/office/drawing/2014/main" id="{60E69288-7A1B-0CB9-C826-BFF6214A962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059417" y="2259698"/>
            <a:ext cx="304800" cy="304800"/>
          </a:xfrm>
          <a:prstGeom prst="rect">
            <a:avLst/>
          </a:prstGeom>
        </p:spPr>
      </p:pic>
      <p:pic>
        <p:nvPicPr>
          <p:cNvPr id="8" name="mp3-output-ttsfree(dot)com (95)">
            <a:hlinkClick r:id="" action="ppaction://media"/>
            <a:extLst>
              <a:ext uri="{FF2B5EF4-FFF2-40B4-BE49-F238E27FC236}">
                <a16:creationId xmlns:a16="http://schemas.microsoft.com/office/drawing/2014/main" id="{7D323D5F-84E9-B452-442A-22A6B9EBB54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986613" y="2564498"/>
            <a:ext cx="304800" cy="304800"/>
          </a:xfrm>
          <a:prstGeom prst="rect">
            <a:avLst/>
          </a:prstGeom>
        </p:spPr>
      </p:pic>
      <p:pic>
        <p:nvPicPr>
          <p:cNvPr id="9" name="mp3-output-ttsfree(dot)com (96)">
            <a:hlinkClick r:id="" action="ppaction://media"/>
            <a:extLst>
              <a:ext uri="{FF2B5EF4-FFF2-40B4-BE49-F238E27FC236}">
                <a16:creationId xmlns:a16="http://schemas.microsoft.com/office/drawing/2014/main" id="{D459538E-096C-95D9-ED36-1EEB5EAAB44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511675" y="4445000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7)">
            <a:hlinkClick r:id="" action="ppaction://media"/>
            <a:extLst>
              <a:ext uri="{FF2B5EF4-FFF2-40B4-BE49-F238E27FC236}">
                <a16:creationId xmlns:a16="http://schemas.microsoft.com/office/drawing/2014/main" id="{32245E64-54E6-CFE2-F8D8-E65573ACB0D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573912" y="4529229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8)">
            <a:hlinkClick r:id="" action="ppaction://media"/>
            <a:extLst>
              <a:ext uri="{FF2B5EF4-FFF2-40B4-BE49-F238E27FC236}">
                <a16:creationId xmlns:a16="http://schemas.microsoft.com/office/drawing/2014/main" id="{2090C52A-55B7-21F4-6B40-2DF398CB2A1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766973" y="4542677"/>
            <a:ext cx="304800" cy="304800"/>
          </a:xfrm>
          <a:prstGeom prst="rect">
            <a:avLst/>
          </a:prstGeom>
        </p:spPr>
      </p:pic>
      <p:pic>
        <p:nvPicPr>
          <p:cNvPr id="14" name="mp3-output-ttsfree(dot)com (99)">
            <a:hlinkClick r:id="" action="ppaction://media"/>
            <a:extLst>
              <a:ext uri="{FF2B5EF4-FFF2-40B4-BE49-F238E27FC236}">
                <a16:creationId xmlns:a16="http://schemas.microsoft.com/office/drawing/2014/main" id="{64D4FC50-AEDC-15F4-1803-832587239A5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360152" y="6203125"/>
            <a:ext cx="304800" cy="304800"/>
          </a:xfrm>
          <a:prstGeom prst="rect">
            <a:avLst/>
          </a:prstGeom>
        </p:spPr>
      </p:pic>
      <p:pic>
        <p:nvPicPr>
          <p:cNvPr id="15" name="mp3-output-ttsfree(dot)com (100)">
            <a:hlinkClick r:id="" action="ppaction://media"/>
            <a:extLst>
              <a:ext uri="{FF2B5EF4-FFF2-40B4-BE49-F238E27FC236}">
                <a16:creationId xmlns:a16="http://schemas.microsoft.com/office/drawing/2014/main" id="{1CB2DD47-DD89-02A4-6192-AC7A5B1B0446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707716" y="6204321"/>
            <a:ext cx="304800" cy="304800"/>
          </a:xfrm>
          <a:prstGeom prst="rect">
            <a:avLst/>
          </a:prstGeom>
        </p:spPr>
      </p:pic>
      <p:pic>
        <p:nvPicPr>
          <p:cNvPr id="16" name="Picture 2" descr="Cat Kitty Sticker by 궁디팡팡 캣페스타">
            <a:extLst>
              <a:ext uri="{FF2B5EF4-FFF2-40B4-BE49-F238E27FC236}">
                <a16:creationId xmlns:a16="http://schemas.microsoft.com/office/drawing/2014/main" id="{9A74F252-B818-0373-87F2-5B3790F2D5F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075" y="319242"/>
            <a:ext cx="202696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E3B7036-26B5-EC54-41CC-42FAA177EE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27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2465173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7048747-22F1-0B18-EEC8-AB78F5093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88" t="8297" r="2866" b="7748"/>
          <a:stretch/>
        </p:blipFill>
        <p:spPr>
          <a:xfrm>
            <a:off x="891557" y="187410"/>
            <a:ext cx="10531627" cy="6483179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E6F06FB0-2BD4-36A2-E338-4C2E6BDC23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27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29461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A3E47-40A9-3690-CC40-038F78771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58" y="637762"/>
            <a:ext cx="4284397" cy="557677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Pratique ton </a:t>
            </a:r>
            <a:r>
              <a:rPr lang="en-US" sz="6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français</a:t>
            </a:r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pic>
        <p:nvPicPr>
          <p:cNvPr id="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657606F6-3BB1-F779-2787-F21E2501A4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54465" y="499621"/>
            <a:ext cx="2332082" cy="13117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27041F-394A-E4E2-B717-FBAF835D39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599" y="2562571"/>
            <a:ext cx="5369879" cy="143091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D8E6B17-A485-86B6-8AD2-AF5002905B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27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12865492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6D3D196-B092-9748-1BA5-B4F0E9E48CD1}"/>
              </a:ext>
            </a:extLst>
          </p:cNvPr>
          <p:cNvGrpSpPr/>
          <p:nvPr/>
        </p:nvGrpSpPr>
        <p:grpSpPr>
          <a:xfrm>
            <a:off x="901341" y="4182183"/>
            <a:ext cx="3600000" cy="720000"/>
            <a:chOff x="5572800" y="3255669"/>
            <a:chExt cx="3600000" cy="720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2B6200C-A4A1-B2C8-DF89-C6497D8EBF33}"/>
                </a:ext>
              </a:extLst>
            </p:cNvPr>
            <p:cNvSpPr/>
            <p:nvPr/>
          </p:nvSpPr>
          <p:spPr>
            <a:xfrm>
              <a:off x="5572800" y="3255669"/>
              <a:ext cx="3600000" cy="720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403D537-0A53-9BEA-C0FC-48532A090971}"/>
                </a:ext>
              </a:extLst>
            </p:cNvPr>
            <p:cNvSpPr txBox="1"/>
            <p:nvPr/>
          </p:nvSpPr>
          <p:spPr>
            <a:xfrm>
              <a:off x="5572800" y="3255669"/>
              <a:ext cx="3600000" cy="72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fr-FR" sz="1400" kern="1200" dirty="0"/>
                <a:t>Prépositions de lieu (2)</a:t>
              </a:r>
              <a:endParaRPr lang="fr-FR" sz="1400" u="sng" kern="1200" dirty="0">
                <a:hlinkClick r:id="rId3"/>
              </a:endParaRP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fr-FR" sz="1400" u="sng" kern="1200" dirty="0">
                  <a:hlinkClick r:id="rId3"/>
                </a:rPr>
                <a:t>https://play.kahoot.it/v2/?quizId=3f19aa84-829c-49a5-af9c-afc321577ec3</a:t>
              </a:r>
              <a:endParaRPr lang="en-US" sz="1400" kern="12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FDEFD2-7DB6-7AC5-D6C3-0E33F62D3DCE}"/>
              </a:ext>
            </a:extLst>
          </p:cNvPr>
          <p:cNvGrpSpPr/>
          <p:nvPr/>
        </p:nvGrpSpPr>
        <p:grpSpPr>
          <a:xfrm>
            <a:off x="901341" y="2896111"/>
            <a:ext cx="3600000" cy="720000"/>
            <a:chOff x="1342800" y="3255669"/>
            <a:chExt cx="3600000" cy="720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AD66E74-8626-EB50-3254-84FF56D4DE6D}"/>
                </a:ext>
              </a:extLst>
            </p:cNvPr>
            <p:cNvSpPr/>
            <p:nvPr/>
          </p:nvSpPr>
          <p:spPr>
            <a:xfrm>
              <a:off x="1342800" y="3255669"/>
              <a:ext cx="3600000" cy="720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1F0D0A4-C300-765F-455A-85083F886BC2}"/>
                </a:ext>
              </a:extLst>
            </p:cNvPr>
            <p:cNvSpPr txBox="1"/>
            <p:nvPr/>
          </p:nvSpPr>
          <p:spPr>
            <a:xfrm>
              <a:off x="1342800" y="3255669"/>
              <a:ext cx="3600000" cy="72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fr-FR" sz="1400" kern="1200" dirty="0"/>
                <a:t>Prépositions de lieu (facile) </a:t>
              </a:r>
              <a:r>
                <a:rPr lang="fr-FR" sz="1400" u="sng" kern="1200" dirty="0">
                  <a:hlinkClick r:id="rId4"/>
                </a:rPr>
                <a:t>https://create.kahoot.it/details/cf9406ea-0016-4bfa-8d65-40bed6f6aa17</a:t>
              </a:r>
              <a:endParaRPr lang="en-US" sz="1400" kern="1200" dirty="0"/>
            </a:p>
          </p:txBody>
        </p:sp>
      </p:grp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E610714E-AC85-9946-2D45-497B568E6C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27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07697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1301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E454E931-C7CD-FB50-1F17-80B4F41D48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8566814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85900"/>
            <a:ext cx="10241280" cy="544068"/>
          </a:xfrm>
        </p:spPr>
        <p:txBody>
          <a:bodyPr>
            <a:normAutofit/>
          </a:bodyPr>
          <a:lstStyle/>
          <a:p>
            <a:r>
              <a:rPr lang="fr-FR" u="sng" dirty="0"/>
              <a:t>Complète les phrases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84464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Revenons au point de vocabulaire : </a:t>
            </a:r>
          </a:p>
          <a:p>
            <a:r>
              <a:rPr lang="fr-FR" sz="2800" b="1" dirty="0"/>
              <a:t>Les prépositions de lieu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2105989"/>
            <a:ext cx="4717995" cy="3965627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en face de </a:t>
            </a:r>
            <a:r>
              <a:rPr lang="fr-FR" sz="3200" dirty="0"/>
              <a:t>la piscine.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dans </a:t>
            </a:r>
            <a:r>
              <a:rPr lang="fr-FR" sz="3200" dirty="0"/>
              <a:t>le parc public.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La piscine est </a:t>
            </a:r>
            <a:r>
              <a:rPr lang="fr-FR" sz="3200" dirty="0">
                <a:solidFill>
                  <a:srgbClr val="FF0000"/>
                </a:solidFill>
              </a:rPr>
              <a:t>à gauche du </a:t>
            </a:r>
            <a:r>
              <a:rPr lang="fr-FR" sz="3200" dirty="0"/>
              <a:t>bar.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3200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85076" y="2214293"/>
            <a:ext cx="6736420" cy="393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3550024" y="2214293"/>
            <a:ext cx="128595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09EF0A-8503-A901-D51D-8012A7F4D9AC}"/>
              </a:ext>
            </a:extLst>
          </p:cNvPr>
          <p:cNvSpPr/>
          <p:nvPr/>
        </p:nvSpPr>
        <p:spPr>
          <a:xfrm>
            <a:off x="755650" y="2758361"/>
            <a:ext cx="48147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485B75-3907-85CC-F1FA-C268BC6DD67E}"/>
              </a:ext>
            </a:extLst>
          </p:cNvPr>
          <p:cNvSpPr/>
          <p:nvPr/>
        </p:nvSpPr>
        <p:spPr>
          <a:xfrm>
            <a:off x="3616453" y="3544734"/>
            <a:ext cx="855655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0A038B-DC01-1A46-E24E-C6C3BEA855EF}"/>
              </a:ext>
            </a:extLst>
          </p:cNvPr>
          <p:cNvSpPr/>
          <p:nvPr/>
        </p:nvSpPr>
        <p:spPr>
          <a:xfrm>
            <a:off x="2907044" y="4823336"/>
            <a:ext cx="2056842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D7A94435-6F4C-886B-3EC6-E48D6B95EB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27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743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8510EC72-A4D8-1C35-F4FF-F277B7B649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27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4345027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une transformation de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5628696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B492A0-B0E5-3D3E-E1D4-0239D9E14A93}"/>
              </a:ext>
            </a:extLst>
          </p:cNvPr>
          <p:cNvSpPr/>
          <p:nvPr/>
        </p:nvSpPr>
        <p:spPr>
          <a:xfrm>
            <a:off x="4657845" y="500907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DD6CFE9-376C-1F01-0289-FC30EF5D8DFD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10963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61" y="890279"/>
            <a:ext cx="6640492" cy="11364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Continuons</a:t>
            </a:r>
            <a:r>
              <a:rPr lang="en-US" sz="3067" dirty="0">
                <a:latin typeface="+mj-lt"/>
                <a:ea typeface="+mj-ea"/>
                <a:cs typeface="+mj-cs"/>
              </a:rPr>
              <a:t> avec le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futur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proche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7" r="23797"/>
          <a:stretch/>
        </p:blipFill>
        <p:spPr bwMode="auto">
          <a:xfrm>
            <a:off x="6162351" y="386877"/>
            <a:ext cx="602965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7B9D07-FE20-6E4F-77C4-E730B3D218EE}"/>
              </a:ext>
            </a:extLst>
          </p:cNvPr>
          <p:cNvSpPr txBox="1"/>
          <p:nvPr/>
        </p:nvSpPr>
        <p:spPr>
          <a:xfrm>
            <a:off x="457200" y="2610465"/>
            <a:ext cx="535366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/>
              <a:t>Ce weekend, je </a:t>
            </a:r>
            <a:r>
              <a:rPr lang="fr-FR" sz="3200" dirty="0">
                <a:solidFill>
                  <a:schemeClr val="accent6"/>
                </a:solidFill>
              </a:rPr>
              <a:t>vais</a:t>
            </a:r>
            <a:r>
              <a:rPr lang="fr-FR" sz="3200" dirty="0"/>
              <a:t> </a:t>
            </a:r>
            <a:r>
              <a:rPr lang="fr-FR" sz="3200" dirty="0">
                <a:solidFill>
                  <a:schemeClr val="accent2"/>
                </a:solidFill>
              </a:rPr>
              <a:t>aller</a:t>
            </a:r>
            <a:r>
              <a:rPr lang="fr-FR" sz="3200" dirty="0"/>
              <a:t> au concert de Taylor Swift à Hanoi. </a:t>
            </a:r>
          </a:p>
          <a:p>
            <a:pPr algn="just"/>
            <a:r>
              <a:rPr lang="fr-FR" sz="3200" dirty="0"/>
              <a:t>Je </a:t>
            </a:r>
            <a:r>
              <a:rPr lang="fr-FR" sz="3200" dirty="0">
                <a:solidFill>
                  <a:schemeClr val="accent6"/>
                </a:solidFill>
              </a:rPr>
              <a:t>vais</a:t>
            </a:r>
            <a:r>
              <a:rPr lang="fr-FR" sz="3200" dirty="0"/>
              <a:t> </a:t>
            </a:r>
            <a:r>
              <a:rPr lang="fr-FR" sz="3200" dirty="0">
                <a:solidFill>
                  <a:schemeClr val="accent2"/>
                </a:solidFill>
              </a:rPr>
              <a:t>prendre</a:t>
            </a:r>
            <a:r>
              <a:rPr lang="fr-FR" sz="3200" dirty="0"/>
              <a:t> l’avion avec ma meilleure amie et on </a:t>
            </a:r>
            <a:r>
              <a:rPr lang="fr-FR" sz="3200" dirty="0">
                <a:solidFill>
                  <a:schemeClr val="accent6"/>
                </a:solidFill>
              </a:rPr>
              <a:t>va</a:t>
            </a:r>
            <a:r>
              <a:rPr lang="fr-FR" sz="3200" dirty="0"/>
              <a:t> </a:t>
            </a:r>
            <a:r>
              <a:rPr lang="fr-FR" sz="3200" dirty="0">
                <a:solidFill>
                  <a:schemeClr val="accent2"/>
                </a:solidFill>
              </a:rPr>
              <a:t>dormir</a:t>
            </a:r>
            <a:r>
              <a:rPr lang="fr-FR" sz="3200" dirty="0"/>
              <a:t> à l’hôtel Hyatt à côté du lac </a:t>
            </a:r>
            <a:r>
              <a:rPr lang="fr-FR" sz="3200" dirty="0" err="1"/>
              <a:t>Hoan</a:t>
            </a:r>
            <a:r>
              <a:rPr lang="fr-FR" sz="3200" dirty="0"/>
              <a:t> </a:t>
            </a:r>
            <a:r>
              <a:rPr lang="fr-FR" sz="3200" dirty="0" err="1"/>
              <a:t>Kiem</a:t>
            </a:r>
            <a:r>
              <a:rPr lang="fr-FR" sz="3200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4C85E2-A9B9-FB61-3C94-E2AD8B8FAA8B}"/>
              </a:ext>
            </a:extLst>
          </p:cNvPr>
          <p:cNvSpPr/>
          <p:nvPr/>
        </p:nvSpPr>
        <p:spPr>
          <a:xfrm>
            <a:off x="3384755" y="2765324"/>
            <a:ext cx="899651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08CE73-7D69-6F0D-8752-EE73109B39DE}"/>
              </a:ext>
            </a:extLst>
          </p:cNvPr>
          <p:cNvSpPr/>
          <p:nvPr/>
        </p:nvSpPr>
        <p:spPr>
          <a:xfrm>
            <a:off x="4284406" y="2765324"/>
            <a:ext cx="899651" cy="3760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2A84A1-3B59-91EA-E132-E67FE8208752}"/>
              </a:ext>
            </a:extLst>
          </p:cNvPr>
          <p:cNvSpPr/>
          <p:nvPr/>
        </p:nvSpPr>
        <p:spPr>
          <a:xfrm>
            <a:off x="913164" y="4217360"/>
            <a:ext cx="775526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0C52F1-0B76-26DD-D238-D08FACFC32E9}"/>
              </a:ext>
            </a:extLst>
          </p:cNvPr>
          <p:cNvSpPr/>
          <p:nvPr/>
        </p:nvSpPr>
        <p:spPr>
          <a:xfrm>
            <a:off x="1688689" y="4217360"/>
            <a:ext cx="1415845" cy="3760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9CD665-FFF0-39EC-F9A3-89CB2377476D}"/>
              </a:ext>
            </a:extLst>
          </p:cNvPr>
          <p:cNvSpPr/>
          <p:nvPr/>
        </p:nvSpPr>
        <p:spPr>
          <a:xfrm>
            <a:off x="4045976" y="4702279"/>
            <a:ext cx="496528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507466-8163-580E-3466-6D3069876C19}"/>
              </a:ext>
            </a:extLst>
          </p:cNvPr>
          <p:cNvSpPr/>
          <p:nvPr/>
        </p:nvSpPr>
        <p:spPr>
          <a:xfrm>
            <a:off x="4549878" y="4702278"/>
            <a:ext cx="1260987" cy="3760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9372A031-00E8-D632-1170-CEE9765F46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7640640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01679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67AC0-A15F-5583-7423-F39FD5EBA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Grammaire : </a:t>
            </a:r>
            <a:r>
              <a:rPr lang="fr-FR" dirty="0"/>
              <a:t>Le futur proche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E1152C5-1B7C-5858-4901-453191F7B6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2345621"/>
              </p:ext>
            </p:extLst>
          </p:nvPr>
        </p:nvGraphicFramePr>
        <p:xfrm>
          <a:off x="838199" y="1459866"/>
          <a:ext cx="10390910" cy="4806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90910">
                  <a:extLst>
                    <a:ext uri="{9D8B030D-6E8A-4147-A177-3AD203B41FA5}">
                      <a16:colId xmlns:a16="http://schemas.microsoft.com/office/drawing/2014/main" val="2354577253"/>
                    </a:ext>
                  </a:extLst>
                </a:gridCol>
              </a:tblGrid>
              <a:tr h="779328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Indiquer un futur proche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8968527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2000" dirty="0"/>
                        <a:t>Il                                   va      devenir piéton.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5543353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r>
                        <a:rPr lang="fr-FR" sz="2000" dirty="0"/>
                        <a:t>Le pont d’Iéna aussi  va      devenir un jardin.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526311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Les visiteurs                vont  pouvoir aller à pied du musée de l’Homme à la place Joffre.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299219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661029"/>
                  </a:ext>
                </a:extLst>
              </a:tr>
              <a:tr h="492878">
                <a:tc>
                  <a:txBody>
                    <a:bodyPr/>
                    <a:lstStyle/>
                    <a:p>
                      <a:pPr marL="285750" indent="-28575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exprimer une action dans un futur proche, on utilise le </a:t>
                      </a:r>
                      <a:r>
                        <a:rPr lang="fr-FR" sz="18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futur proche</a:t>
                      </a:r>
                      <a:r>
                        <a:rPr lang="fr-FR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</a:t>
                      </a:r>
                    </a:p>
                    <a:p>
                      <a:pPr marL="0" indent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ALLER + Verbe à l’INFINITIF</a:t>
                      </a:r>
                    </a:p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endParaRPr lang="fr-FR" sz="2000" b="0" i="0" u="none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With </a:t>
                      </a:r>
                      <a:r>
                        <a:rPr lang="en-US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negation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place </a:t>
                      </a:r>
                      <a:r>
                        <a:rPr lang="en-US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 ... pas 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around the verb “</a:t>
                      </a:r>
                      <a:r>
                        <a:rPr lang="en-US" sz="18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aller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” : Il </a:t>
                      </a:r>
                      <a:r>
                        <a:rPr lang="en-US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</a:t>
                      </a:r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8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pas</a:t>
                      </a:r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8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devenir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piéton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285750" indent="-28575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With a </a:t>
                      </a:r>
                      <a:r>
                        <a:rPr lang="en-US" sz="18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reflexive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verb, place </a:t>
                      </a: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en-US" sz="18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pronoun</a:t>
                      </a:r>
                      <a:r>
                        <a:rPr lang="en-US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before the infinitive verb : je </a:t>
                      </a:r>
                      <a:r>
                        <a:rPr lang="en-US" sz="18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vais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laver, je </a:t>
                      </a:r>
                      <a:r>
                        <a:rPr lang="en-US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vais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pas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</a:t>
                      </a:r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laver.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258494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26E2C-AF0C-0139-A4D7-3D2EA64D5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44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CF00C5-7F49-35DC-8DEE-F03D2473A468}"/>
              </a:ext>
            </a:extLst>
          </p:cNvPr>
          <p:cNvSpPr/>
          <p:nvPr/>
        </p:nvSpPr>
        <p:spPr>
          <a:xfrm>
            <a:off x="3038433" y="2285295"/>
            <a:ext cx="534390" cy="13548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0B65BB-3085-0000-D7C7-6445715B011B}"/>
              </a:ext>
            </a:extLst>
          </p:cNvPr>
          <p:cNvSpPr/>
          <p:nvPr/>
        </p:nvSpPr>
        <p:spPr>
          <a:xfrm>
            <a:off x="3618368" y="2288358"/>
            <a:ext cx="852031" cy="135488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1E860C-A3E6-B411-2665-113C053538B0}"/>
              </a:ext>
            </a:extLst>
          </p:cNvPr>
          <p:cNvSpPr/>
          <p:nvPr/>
        </p:nvSpPr>
        <p:spPr>
          <a:xfrm>
            <a:off x="4613562" y="4692319"/>
            <a:ext cx="702534" cy="3442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AEB54E-5FF0-1066-7FA5-9BB77A2CB7F9}"/>
              </a:ext>
            </a:extLst>
          </p:cNvPr>
          <p:cNvSpPr/>
          <p:nvPr/>
        </p:nvSpPr>
        <p:spPr>
          <a:xfrm>
            <a:off x="5477461" y="4692319"/>
            <a:ext cx="2061883" cy="34420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A0BC91-0B55-830E-EC42-C354F92AF802}"/>
              </a:ext>
            </a:extLst>
          </p:cNvPr>
          <p:cNvSpPr/>
          <p:nvPr/>
        </p:nvSpPr>
        <p:spPr>
          <a:xfrm>
            <a:off x="838198" y="4242097"/>
            <a:ext cx="10390909" cy="20244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66B4BC81-E9BF-D8C8-145A-B741B2EF9B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2455911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754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24D470-B929-B006-07FC-7384B70D1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latin typeface="+mj-lt"/>
                <a:ea typeface="+mj-ea"/>
                <a:cs typeface="+mj-cs"/>
              </a:rPr>
              <a:t>Rappel du </a:t>
            </a:r>
            <a:r>
              <a:rPr lang="en-US" sz="3200" kern="1200" dirty="0" err="1">
                <a:latin typeface="+mj-lt"/>
                <a:ea typeface="+mj-ea"/>
                <a:cs typeface="+mj-cs"/>
              </a:rPr>
              <a:t>verbe</a:t>
            </a:r>
            <a:r>
              <a:rPr lang="en-US" sz="32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>
                <a:highlight>
                  <a:srgbClr val="FFFF00"/>
                </a:highlight>
                <a:latin typeface="+mj-lt"/>
                <a:ea typeface="+mj-ea"/>
                <a:cs typeface="+mj-cs"/>
              </a:rPr>
              <a:t>ALLER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47DC365-3D82-BE5A-E06F-D427C23CE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0" y="34877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21B07EF6-F9DC-8BE6-4D95-0C1A33577E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057672"/>
              </p:ext>
            </p:extLst>
          </p:nvPr>
        </p:nvGraphicFramePr>
        <p:xfrm>
          <a:off x="1240154" y="1566477"/>
          <a:ext cx="10280041" cy="332276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48646">
                  <a:extLst>
                    <a:ext uri="{9D8B030D-6E8A-4147-A177-3AD203B41FA5}">
                      <a16:colId xmlns:a16="http://schemas.microsoft.com/office/drawing/2014/main" val="3575320949"/>
                    </a:ext>
                  </a:extLst>
                </a:gridCol>
                <a:gridCol w="1654596">
                  <a:extLst>
                    <a:ext uri="{9D8B030D-6E8A-4147-A177-3AD203B41FA5}">
                      <a16:colId xmlns:a16="http://schemas.microsoft.com/office/drawing/2014/main" val="2458304062"/>
                    </a:ext>
                  </a:extLst>
                </a:gridCol>
                <a:gridCol w="1733099">
                  <a:extLst>
                    <a:ext uri="{9D8B030D-6E8A-4147-A177-3AD203B41FA5}">
                      <a16:colId xmlns:a16="http://schemas.microsoft.com/office/drawing/2014/main" val="3615581475"/>
                    </a:ext>
                  </a:extLst>
                </a:gridCol>
                <a:gridCol w="3143700">
                  <a:extLst>
                    <a:ext uri="{9D8B030D-6E8A-4147-A177-3AD203B41FA5}">
                      <a16:colId xmlns:a16="http://schemas.microsoft.com/office/drawing/2014/main" val="2083678143"/>
                    </a:ext>
                  </a:extLst>
                </a:gridCol>
              </a:tblGrid>
              <a:tr h="553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Je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vais</a:t>
                      </a:r>
                      <a:endParaRPr lang="fr-FR" sz="3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pouvoir</a:t>
                      </a:r>
                      <a:endParaRPr kumimoji="0" lang="fr-FR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/>
                        <a:t>aller à pied du musée de l’Homme à la place Joffre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888435662"/>
                  </a:ext>
                </a:extLst>
              </a:tr>
              <a:tr h="553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Tu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  <a:highlight>
                            <a:srgbClr val="FFFF00"/>
                          </a:highlight>
                        </a:rPr>
                        <a:t>vas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3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pouvoir</a:t>
                      </a:r>
                      <a:endParaRPr kumimoji="0" lang="fr-FR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963820"/>
                  </a:ext>
                </a:extLst>
              </a:tr>
              <a:tr h="553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Il / elle / on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  <a:highlight>
                            <a:srgbClr val="FFFF00"/>
                          </a:highlight>
                        </a:rPr>
                        <a:t>va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3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pouvoir</a:t>
                      </a:r>
                      <a:endParaRPr kumimoji="0" lang="fr-FR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495929"/>
                  </a:ext>
                </a:extLst>
              </a:tr>
              <a:tr h="553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Nous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  <a:highlight>
                            <a:srgbClr val="FFFF00"/>
                          </a:highlight>
                        </a:rPr>
                        <a:t>allons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3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pouvoir</a:t>
                      </a:r>
                      <a:endParaRPr kumimoji="0" lang="fr-FR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962462"/>
                  </a:ext>
                </a:extLst>
              </a:tr>
              <a:tr h="553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Vous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  <a:highlight>
                            <a:srgbClr val="FFFF00"/>
                          </a:highlight>
                        </a:rPr>
                        <a:t>allez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3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pouvoir</a:t>
                      </a:r>
                      <a:endParaRPr kumimoji="0" lang="fr-FR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129183"/>
                  </a:ext>
                </a:extLst>
              </a:tr>
              <a:tr h="553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Ils / elles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  <a:highlight>
                            <a:srgbClr val="FFFF00"/>
                          </a:highlight>
                        </a:rPr>
                        <a:t>vont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pouvoir</a:t>
                      </a:r>
                      <a:endParaRPr kumimoji="0" lang="fr-FR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87346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DECF192-6A0C-EBE3-6979-1ABABA990305}"/>
              </a:ext>
            </a:extLst>
          </p:cNvPr>
          <p:cNvSpPr/>
          <p:nvPr/>
        </p:nvSpPr>
        <p:spPr>
          <a:xfrm>
            <a:off x="5106955" y="1555102"/>
            <a:ext cx="1399592" cy="553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7D6DE4-5F38-95B2-BB67-5E2F31CA0DF0}"/>
              </a:ext>
            </a:extLst>
          </p:cNvPr>
          <p:cNvSpPr/>
          <p:nvPr/>
        </p:nvSpPr>
        <p:spPr>
          <a:xfrm>
            <a:off x="5110011" y="2120093"/>
            <a:ext cx="1399592" cy="553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A20619-2179-BAB3-F243-64F01B1FA14C}"/>
              </a:ext>
            </a:extLst>
          </p:cNvPr>
          <p:cNvSpPr/>
          <p:nvPr/>
        </p:nvSpPr>
        <p:spPr>
          <a:xfrm>
            <a:off x="5113067" y="2662334"/>
            <a:ext cx="1399592" cy="553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A84A69-5F54-CC13-B2C6-55425BB0C3F8}"/>
              </a:ext>
            </a:extLst>
          </p:cNvPr>
          <p:cNvSpPr/>
          <p:nvPr/>
        </p:nvSpPr>
        <p:spPr>
          <a:xfrm>
            <a:off x="5113067" y="3226483"/>
            <a:ext cx="1399592" cy="553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2E90ED-6B4D-0800-685E-8F370485308A}"/>
              </a:ext>
            </a:extLst>
          </p:cNvPr>
          <p:cNvSpPr/>
          <p:nvPr/>
        </p:nvSpPr>
        <p:spPr>
          <a:xfrm>
            <a:off x="5119395" y="3794381"/>
            <a:ext cx="1399592" cy="553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B13F83-FE6D-33FD-481B-BB2B27CD5E80}"/>
              </a:ext>
            </a:extLst>
          </p:cNvPr>
          <p:cNvSpPr/>
          <p:nvPr/>
        </p:nvSpPr>
        <p:spPr>
          <a:xfrm>
            <a:off x="5119395" y="4340892"/>
            <a:ext cx="1399592" cy="553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85B5A09A-E1CF-F809-4482-E4B518B043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2455911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40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0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82F32A-A5C1-1E3E-AB79-8CFF7E720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1801090"/>
            <a:ext cx="3948783" cy="9894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5200" dirty="0"/>
              <a:t>LE 4,5 p.31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6AAD47-9F5B-685D-86ED-AA8705A48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618" y="1675260"/>
            <a:ext cx="3824197" cy="46779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DD2ACA-AE97-5295-7F8F-816CCC990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582" y="3120490"/>
            <a:ext cx="5524573" cy="317662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60B0C-058E-E558-C0DC-A92BEFDB7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46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334BB11-8954-C7EA-42E1-216406B649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2455911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470779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AB9B3-33F9-57D1-3B03-28E6A383E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Exercise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AD34D-04D4-EC70-B874-99596D0E6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6"/>
          </a:xfrm>
        </p:spPr>
        <p:txBody>
          <a:bodyPr>
            <a:normAutofit/>
          </a:bodyPr>
          <a:lstStyle/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1. Complete the sentences </a:t>
            </a:r>
            <a:r>
              <a:rPr lang="fr-FR" sz="2000" dirty="0" err="1"/>
              <a:t>with</a:t>
            </a:r>
            <a:r>
              <a:rPr lang="fr-FR" sz="2000" dirty="0"/>
              <a:t> the correct </a:t>
            </a:r>
            <a:r>
              <a:rPr lang="fr-FR" sz="2000" dirty="0" err="1"/>
              <a:t>form</a:t>
            </a:r>
            <a:r>
              <a:rPr lang="fr-FR" sz="2000" dirty="0"/>
              <a:t> of the </a:t>
            </a:r>
            <a:r>
              <a:rPr lang="fr-FR" sz="2000" dirty="0" err="1"/>
              <a:t>verb</a:t>
            </a:r>
            <a:r>
              <a:rPr lang="fr-FR" sz="2000" dirty="0"/>
              <a:t> in the </a:t>
            </a:r>
            <a:r>
              <a:rPr lang="fr-FR" sz="2000" dirty="0" err="1"/>
              <a:t>near</a:t>
            </a:r>
            <a:r>
              <a:rPr lang="fr-FR" sz="2000" dirty="0"/>
              <a:t> future </a:t>
            </a:r>
            <a:r>
              <a:rPr lang="fr-FR" sz="2000" dirty="0" err="1"/>
              <a:t>tense</a:t>
            </a:r>
            <a:r>
              <a:rPr lang="fr-FR" sz="2000" dirty="0"/>
              <a:t> </a:t>
            </a:r>
            <a:r>
              <a:rPr lang="fr-FR" sz="2000" dirty="0" err="1"/>
              <a:t>using</a:t>
            </a:r>
            <a:r>
              <a:rPr lang="fr-FR" sz="2000" dirty="0"/>
              <a:t> the </a:t>
            </a:r>
            <a:r>
              <a:rPr lang="fr-FR" sz="2000" dirty="0" err="1"/>
              <a:t>given</a:t>
            </a:r>
            <a:r>
              <a:rPr lang="fr-FR" sz="2000" dirty="0"/>
              <a:t> city </a:t>
            </a:r>
            <a:r>
              <a:rPr lang="fr-FR" sz="2000" dirty="0" err="1"/>
              <a:t>vocabulary</a:t>
            </a:r>
            <a:r>
              <a:rPr lang="fr-FR" sz="2000" dirty="0"/>
              <a:t> and a place.</a:t>
            </a:r>
          </a:p>
          <a:p>
            <a:r>
              <a:rPr lang="fr-FR" sz="2000" dirty="0"/>
              <a:t>a. Ce soir, nous _____________ (manger) au _____________.</a:t>
            </a:r>
          </a:p>
          <a:p>
            <a:r>
              <a:rPr lang="fr-FR" sz="2000" dirty="0"/>
              <a:t>b. Demain, tu _____________ (visiter) le _____________. </a:t>
            </a:r>
          </a:p>
          <a:p>
            <a:r>
              <a:rPr lang="fr-FR" sz="2000" dirty="0"/>
              <a:t>c. La semaine prochaine, elle _____________ (acheter) des vêtements au _____________. </a:t>
            </a:r>
          </a:p>
          <a:p>
            <a:r>
              <a:rPr lang="fr-FR" sz="2000" dirty="0"/>
              <a:t>d. Ce week-end, nous _____________ (se promener) au _____________. </a:t>
            </a:r>
          </a:p>
          <a:p>
            <a:r>
              <a:rPr lang="fr-FR" sz="2000" dirty="0"/>
              <a:t>e. Lundi, vous _____________ (prendre) le _____________. 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2. Write 3 to 5 sentences about </a:t>
            </a:r>
            <a:r>
              <a:rPr lang="fr-FR" sz="2000" dirty="0" err="1"/>
              <a:t>your</a:t>
            </a:r>
            <a:r>
              <a:rPr lang="fr-FR" sz="2000" dirty="0"/>
              <a:t> plans for the </a:t>
            </a:r>
            <a:r>
              <a:rPr lang="fr-FR" sz="2000" dirty="0" err="1"/>
              <a:t>upcoming</a:t>
            </a:r>
            <a:r>
              <a:rPr lang="fr-FR" sz="2000" dirty="0"/>
              <a:t> weekend </a:t>
            </a:r>
            <a:r>
              <a:rPr lang="fr-FR" sz="2000" dirty="0" err="1"/>
              <a:t>using</a:t>
            </a:r>
            <a:r>
              <a:rPr lang="fr-FR" sz="2000" dirty="0"/>
              <a:t> the </a:t>
            </a:r>
            <a:r>
              <a:rPr lang="fr-FR" sz="2000" dirty="0" err="1"/>
              <a:t>near</a:t>
            </a:r>
            <a:r>
              <a:rPr lang="fr-FR" sz="2000" dirty="0"/>
              <a:t> future </a:t>
            </a:r>
            <a:r>
              <a:rPr lang="fr-FR" sz="2000" dirty="0" err="1"/>
              <a:t>tense</a:t>
            </a:r>
            <a:r>
              <a:rPr lang="fr-FR" sz="2000" dirty="0"/>
              <a:t> and </a:t>
            </a:r>
            <a:r>
              <a:rPr lang="fr-FR" sz="2000" dirty="0" err="1"/>
              <a:t>including</a:t>
            </a:r>
            <a:r>
              <a:rPr lang="fr-FR" sz="2000" dirty="0"/>
              <a:t> </a:t>
            </a:r>
            <a:r>
              <a:rPr lang="fr-FR" sz="2000" dirty="0" err="1"/>
              <a:t>different</a:t>
            </a:r>
            <a:r>
              <a:rPr lang="fr-FR" sz="2000" dirty="0"/>
              <a:t> places in the city </a:t>
            </a:r>
            <a:r>
              <a:rPr lang="fr-FR" sz="2000" dirty="0" err="1"/>
              <a:t>vocabulary</a:t>
            </a:r>
            <a:r>
              <a:rPr lang="fr-FR" sz="2000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2DE4D-9280-2943-59B6-ACE384DB2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47</a:t>
            </a:fld>
            <a:endParaRPr lang="en-US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36308875-A715-4562-444B-C901692532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2455911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80980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8F52AE4-349C-0274-78FF-BC887C0F88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2455911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07689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61" y="890279"/>
            <a:ext cx="6640492" cy="11364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futur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proche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7" r="23797"/>
          <a:stretch/>
        </p:blipFill>
        <p:spPr bwMode="auto">
          <a:xfrm>
            <a:off x="6162351" y="386877"/>
            <a:ext cx="602965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49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7B9D07-FE20-6E4F-77C4-E730B3D218EE}"/>
              </a:ext>
            </a:extLst>
          </p:cNvPr>
          <p:cNvSpPr txBox="1"/>
          <p:nvPr/>
        </p:nvSpPr>
        <p:spPr>
          <a:xfrm>
            <a:off x="457200" y="2610465"/>
            <a:ext cx="535366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/>
              <a:t>Ce weekend, je </a:t>
            </a:r>
            <a:r>
              <a:rPr lang="fr-FR" sz="3200" dirty="0">
                <a:solidFill>
                  <a:schemeClr val="accent6"/>
                </a:solidFill>
              </a:rPr>
              <a:t>vais</a:t>
            </a:r>
            <a:r>
              <a:rPr lang="fr-FR" sz="3200" dirty="0"/>
              <a:t> </a:t>
            </a:r>
            <a:r>
              <a:rPr lang="fr-FR" sz="3200" dirty="0">
                <a:solidFill>
                  <a:schemeClr val="accent2"/>
                </a:solidFill>
              </a:rPr>
              <a:t>aller</a:t>
            </a:r>
            <a:r>
              <a:rPr lang="fr-FR" sz="3200" dirty="0"/>
              <a:t> au concert de Taylor Swift à Hanoi. </a:t>
            </a:r>
          </a:p>
          <a:p>
            <a:pPr algn="just"/>
            <a:r>
              <a:rPr lang="fr-FR" sz="3200" dirty="0"/>
              <a:t>Je </a:t>
            </a:r>
            <a:r>
              <a:rPr lang="fr-FR" sz="3200" dirty="0">
                <a:solidFill>
                  <a:schemeClr val="accent6"/>
                </a:solidFill>
              </a:rPr>
              <a:t>vais</a:t>
            </a:r>
            <a:r>
              <a:rPr lang="fr-FR" sz="3200" dirty="0"/>
              <a:t> </a:t>
            </a:r>
            <a:r>
              <a:rPr lang="fr-FR" sz="3200" dirty="0">
                <a:solidFill>
                  <a:schemeClr val="accent2"/>
                </a:solidFill>
              </a:rPr>
              <a:t>prendre</a:t>
            </a:r>
            <a:r>
              <a:rPr lang="fr-FR" sz="3200" dirty="0"/>
              <a:t> l’avion avec ma meilleure amie et on </a:t>
            </a:r>
            <a:r>
              <a:rPr lang="fr-FR" sz="3200" dirty="0">
                <a:solidFill>
                  <a:schemeClr val="accent6"/>
                </a:solidFill>
              </a:rPr>
              <a:t>va</a:t>
            </a:r>
            <a:r>
              <a:rPr lang="fr-FR" sz="3200" dirty="0"/>
              <a:t> </a:t>
            </a:r>
            <a:r>
              <a:rPr lang="fr-FR" sz="3200" dirty="0">
                <a:solidFill>
                  <a:schemeClr val="accent2"/>
                </a:solidFill>
              </a:rPr>
              <a:t>dormir</a:t>
            </a:r>
            <a:r>
              <a:rPr lang="fr-FR" sz="3200" dirty="0"/>
              <a:t> à l’hôtel Hyatt à côté du lac </a:t>
            </a:r>
            <a:r>
              <a:rPr lang="fr-FR" sz="3200" dirty="0" err="1"/>
              <a:t>Hoan</a:t>
            </a:r>
            <a:r>
              <a:rPr lang="fr-FR" sz="3200" dirty="0"/>
              <a:t> </a:t>
            </a:r>
            <a:r>
              <a:rPr lang="fr-FR" sz="3200" dirty="0" err="1"/>
              <a:t>Kiem</a:t>
            </a:r>
            <a:r>
              <a:rPr lang="fr-FR" sz="3200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4C85E2-A9B9-FB61-3C94-E2AD8B8FAA8B}"/>
              </a:ext>
            </a:extLst>
          </p:cNvPr>
          <p:cNvSpPr/>
          <p:nvPr/>
        </p:nvSpPr>
        <p:spPr>
          <a:xfrm>
            <a:off x="3384755" y="2765324"/>
            <a:ext cx="899651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08CE73-7D69-6F0D-8752-EE73109B39DE}"/>
              </a:ext>
            </a:extLst>
          </p:cNvPr>
          <p:cNvSpPr/>
          <p:nvPr/>
        </p:nvSpPr>
        <p:spPr>
          <a:xfrm>
            <a:off x="4284406" y="2765324"/>
            <a:ext cx="899651" cy="3760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2A84A1-3B59-91EA-E132-E67FE8208752}"/>
              </a:ext>
            </a:extLst>
          </p:cNvPr>
          <p:cNvSpPr/>
          <p:nvPr/>
        </p:nvSpPr>
        <p:spPr>
          <a:xfrm>
            <a:off x="913164" y="4217360"/>
            <a:ext cx="775526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0C52F1-0B76-26DD-D238-D08FACFC32E9}"/>
              </a:ext>
            </a:extLst>
          </p:cNvPr>
          <p:cNvSpPr/>
          <p:nvPr/>
        </p:nvSpPr>
        <p:spPr>
          <a:xfrm>
            <a:off x="1688689" y="4217360"/>
            <a:ext cx="1415845" cy="3760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9CD665-FFF0-39EC-F9A3-89CB2377476D}"/>
              </a:ext>
            </a:extLst>
          </p:cNvPr>
          <p:cNvSpPr/>
          <p:nvPr/>
        </p:nvSpPr>
        <p:spPr>
          <a:xfrm>
            <a:off x="4045976" y="4702279"/>
            <a:ext cx="496528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507466-8163-580E-3466-6D3069876C19}"/>
              </a:ext>
            </a:extLst>
          </p:cNvPr>
          <p:cNvSpPr/>
          <p:nvPr/>
        </p:nvSpPr>
        <p:spPr>
          <a:xfrm>
            <a:off x="4549878" y="4702278"/>
            <a:ext cx="1260987" cy="3760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C3B657B8-8BCA-FD6A-ED42-1521D96A8B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2455911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45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Présenter une transformation de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6712755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48F82B59-5CAD-0D27-6693-48DCB51A79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8566814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A837CCC7-7E64-BD1F-3894-1B68A4CBA1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2455911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5911C19-5593-11B9-4E70-0136A4D673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5878" y="1638114"/>
            <a:ext cx="5066442" cy="3799830"/>
          </a:xfrm>
          <a:prstGeom prst="rect">
            <a:avLst/>
          </a:prstGeom>
        </p:spPr>
      </p:pic>
      <p:pic>
        <p:nvPicPr>
          <p:cNvPr id="5" name="EXPLORE_2_LE_PISTE032">
            <a:hlinkClick r:id="" action="ppaction://media"/>
            <a:extLst>
              <a:ext uri="{FF2B5EF4-FFF2-40B4-BE49-F238E27FC236}">
                <a16:creationId xmlns:a16="http://schemas.microsoft.com/office/drawing/2014/main" id="{9E898E6E-AF12-0401-2313-00F840ACB4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55816" y="2548001"/>
            <a:ext cx="304800" cy="304800"/>
          </a:xfrm>
          <a:prstGeom prst="rect">
            <a:avLst/>
          </a:prstGeom>
        </p:spPr>
      </p:pic>
      <p:pic>
        <p:nvPicPr>
          <p:cNvPr id="6" name="EXPLORE_2_LE_PISTE033">
            <a:hlinkClick r:id="" action="ppaction://media"/>
            <a:extLst>
              <a:ext uri="{FF2B5EF4-FFF2-40B4-BE49-F238E27FC236}">
                <a16:creationId xmlns:a16="http://schemas.microsoft.com/office/drawing/2014/main" id="{A8F1467B-0A09-771F-2C06-10F3C5629CD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55816" y="4996584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327A28F-67DA-5540-BA37-2305E271DF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4641025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4326E9D4-7285-1E48-F9A6-949E5B5675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9218424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Pick a neighborhood and make up some changes</a:t>
            </a:r>
          </a:p>
          <a:p>
            <a:pPr marL="457200" indent="-457200">
              <a:buAutoNum type="arabicPeriod"/>
            </a:pPr>
            <a:r>
              <a:rPr lang="en-US" sz="2267" dirty="0"/>
              <a:t>Design and write a short presentation</a:t>
            </a:r>
          </a:p>
          <a:p>
            <a:pPr marL="457200" indent="-457200">
              <a:buAutoNum type="arabicPeriod"/>
            </a:pPr>
            <a:r>
              <a:rPr lang="en-US" sz="2267" dirty="0"/>
              <a:t>Present your project to your classmates</a:t>
            </a:r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45mn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/>
              <a:t>présenter </a:t>
            </a:r>
            <a:r>
              <a:rPr lang="fr-FR" sz="2800" dirty="0"/>
              <a:t>une transformation de quartier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F04CDE-0D44-571D-D9AB-02357648B8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8472" y="1331518"/>
            <a:ext cx="4541939" cy="1179014"/>
          </a:xfrm>
          <a:prstGeom prst="rect">
            <a:avLst/>
          </a:prstGeom>
        </p:spPr>
      </p:pic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E24E8DF3-400B-B1BA-A276-6E4ABDBCC4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2682388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794565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Naming</a:t>
            </a:r>
            <a:r>
              <a:rPr lang="fr-FR" sz="3200" b="1" dirty="0"/>
              <a:t> </a:t>
            </a:r>
            <a:r>
              <a:rPr lang="fr-FR" sz="3200" b="1" dirty="0" err="1"/>
              <a:t>some</a:t>
            </a:r>
            <a:r>
              <a:rPr lang="fr-FR" sz="3200" b="1" dirty="0"/>
              <a:t> places in the city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Using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prepositions</a:t>
            </a:r>
            <a:r>
              <a:rPr lang="fr-FR" sz="3200" b="1" dirty="0">
                <a:ea typeface="UD Digi Kyokasho NK-R" panose="02020400000000000000" pitchFamily="18" charset="-128"/>
              </a:rPr>
              <a:t> of </a:t>
            </a:r>
            <a:r>
              <a:rPr lang="fr-FR" sz="3200" b="1" dirty="0" err="1">
                <a:ea typeface="UD Digi Kyokasho NK-R" panose="02020400000000000000" pitchFamily="18" charset="-128"/>
              </a:rPr>
              <a:t>space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US" sz="2800" i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Expressing</a:t>
            </a:r>
            <a:r>
              <a:rPr lang="fr-FR" sz="3200" b="1" dirty="0">
                <a:ea typeface="UD Digi Kyokasho NK-R" panose="02020400000000000000" pitchFamily="18" charset="-128"/>
              </a:rPr>
              <a:t> the </a:t>
            </a:r>
            <a:r>
              <a:rPr lang="fr-FR" sz="3200" b="1" dirty="0" err="1">
                <a:ea typeface="UD Digi Kyokasho NK-R" panose="02020400000000000000" pitchFamily="18" charset="-128"/>
              </a:rPr>
              <a:t>near</a:t>
            </a:r>
            <a:r>
              <a:rPr lang="fr-FR" sz="3200" b="1" dirty="0">
                <a:ea typeface="UD Digi Kyokasho NK-R" panose="02020400000000000000" pitchFamily="18" charset="-128"/>
              </a:rPr>
              <a:t> future </a:t>
            </a:r>
            <a:r>
              <a:rPr lang="fr-FR" sz="3200" b="1" dirty="0" err="1">
                <a:ea typeface="UD Digi Kyokasho NK-R" panose="02020400000000000000" pitchFamily="18" charset="-128"/>
              </a:rPr>
              <a:t>tense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US" sz="2800" i="1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59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9530398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AE7934C7-01D8-A951-85D0-7688A13CCC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8566814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0249" y="57525"/>
            <a:ext cx="4795890" cy="67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7214804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C276E01F-2C8A-3871-CD71-D32B7557E4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8566814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7D94424-3B38-833F-5C49-2E0C2735AE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A92A7157-F650-F02B-88B4-713844EEBE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8566814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282" y="763368"/>
            <a:ext cx="4433862" cy="136861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en-US" sz="4400" dirty="0"/>
              <a:t>II. </a:t>
            </a:r>
            <a:r>
              <a:rPr lang="en-US" sz="4400" dirty="0" err="1"/>
              <a:t>Compréhension</a:t>
            </a:r>
            <a:r>
              <a:rPr lang="en-US" sz="4400" dirty="0"/>
              <a:t> de </a:t>
            </a:r>
            <a:r>
              <a:rPr lang="en-US" sz="4400" dirty="0" err="1"/>
              <a:t>texte</a:t>
            </a:r>
            <a:endParaRPr lang="en-US" sz="44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EFA954-0197-2A1B-D147-6DF840059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8961" y="760608"/>
            <a:ext cx="6577729" cy="57783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0A53F4-CAF3-32AC-907B-752DC54D0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282" y="2225417"/>
            <a:ext cx="4354032" cy="22694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3301F5-7F4F-799F-716C-875A68FCC8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82" y="5038271"/>
            <a:ext cx="4453126" cy="542472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EABA4E17-626F-0641-F5B1-2DACF55F33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1243293"/>
              </p:ext>
            </p:extLst>
          </p:nvPr>
        </p:nvGraphicFramePr>
        <p:xfrm>
          <a:off x="-1" y="9098"/>
          <a:ext cx="12192001" cy="2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57908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17286</TotalTime>
  <Words>3703</Words>
  <Application>Microsoft Office PowerPoint</Application>
  <PresentationFormat>Widescreen</PresentationFormat>
  <Paragraphs>957</Paragraphs>
  <Slides>61</Slides>
  <Notes>13</Notes>
  <HiddenSlides>2</HiddenSlides>
  <MMClips>29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61</vt:i4>
      </vt:variant>
    </vt:vector>
  </HeadingPairs>
  <TitlesOfParts>
    <vt:vector size="73" baseType="lpstr">
      <vt:lpstr>ＭＳ Ｐゴシック</vt:lpstr>
      <vt:lpstr>UD Digi Kyokasho NK-R</vt:lpstr>
      <vt:lpstr>Arial</vt:lpstr>
      <vt:lpstr>Calibri</vt:lpstr>
      <vt:lpstr>Calibri Light</vt:lpstr>
      <vt:lpstr>Wingdings</vt:lpstr>
      <vt:lpstr>Office Theme</vt:lpstr>
      <vt:lpstr>Office Theme</vt:lpstr>
      <vt:lpstr>Thème Office</vt:lpstr>
      <vt:lpstr>Thème Office</vt:lpstr>
      <vt:lpstr>1_Thème Office</vt:lpstr>
      <vt:lpstr>Thème Office</vt:lpstr>
      <vt:lpstr>Un nouveau quartier</vt:lpstr>
      <vt:lpstr>PowerPoint Presentation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Learning review</vt:lpstr>
      <vt:lpstr>II. Compréhension de texte</vt:lpstr>
      <vt:lpstr>Le verbe CHOISIR (2ème groupe)</vt:lpstr>
      <vt:lpstr>Compréhension détaillée</vt:lpstr>
      <vt:lpstr>Compréhension détaillée</vt:lpstr>
      <vt:lpstr>PowerPoint Presentation</vt:lpstr>
      <vt:lpstr>À la fin de la leçon…</vt:lpstr>
      <vt:lpstr>PowerPoint Presentation</vt:lpstr>
      <vt:lpstr>III. Vocabulaire : Les lieux de la ville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Mots croisés : retrouvez les mots ci-dessous dans la grille</vt:lpstr>
      <vt:lpstr>PowerPoint Presentation</vt:lpstr>
      <vt:lpstr>Pratique ton français ! </vt:lpstr>
      <vt:lpstr>Pratique ton français ! </vt:lpstr>
      <vt:lpstr>Online activity</vt:lpstr>
      <vt:lpstr>PowerPoint Presentation</vt:lpstr>
      <vt:lpstr>Learning review</vt:lpstr>
      <vt:lpstr>À la fin de la leçon…</vt:lpstr>
      <vt:lpstr>Complète les phrases suivantes :</vt:lpstr>
      <vt:lpstr>IV. Vocabulaire : Les prépositions de lieu</vt:lpstr>
      <vt:lpstr>PowerPoint Presentation</vt:lpstr>
      <vt:lpstr>LE 1,2 p.31</vt:lpstr>
      <vt:lpstr>PowerPoint Presentation</vt:lpstr>
      <vt:lpstr>Où est le mouton ?</vt:lpstr>
      <vt:lpstr>Où est le mouton ?</vt:lpstr>
      <vt:lpstr>PowerPoint Presentation</vt:lpstr>
      <vt:lpstr>Pratique ton français !</vt:lpstr>
      <vt:lpstr>Online activity</vt:lpstr>
      <vt:lpstr>Complète les phrases suivantes :</vt:lpstr>
      <vt:lpstr>Learning review</vt:lpstr>
      <vt:lpstr>À la fin de la leçon…</vt:lpstr>
      <vt:lpstr>PowerPoint Presentation</vt:lpstr>
      <vt:lpstr>V. Grammaire : Le futur proche</vt:lpstr>
      <vt:lpstr>Rappel du verbe ALLER</vt:lpstr>
      <vt:lpstr>LE 4,5 p.31</vt:lpstr>
      <vt:lpstr>Exercise</vt:lpstr>
      <vt:lpstr>Online activity</vt:lpstr>
      <vt:lpstr>PowerPoint Presentation</vt:lpstr>
      <vt:lpstr>Learning review</vt:lpstr>
      <vt:lpstr>VI. Phonétique</vt:lpstr>
      <vt:lpstr>Practice your pronunciation !</vt:lpstr>
      <vt:lpstr>VII.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227</cp:revision>
  <cp:lastPrinted>2023-11-13T01:27:43Z</cp:lastPrinted>
  <dcterms:created xsi:type="dcterms:W3CDTF">2023-01-09T10:56:41Z</dcterms:created>
  <dcterms:modified xsi:type="dcterms:W3CDTF">2024-01-12T07:36:40Z</dcterms:modified>
</cp:coreProperties>
</file>