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1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63"/>
  </p:notesMasterIdLst>
  <p:sldIdLst>
    <p:sldId id="256" r:id="rId7"/>
    <p:sldId id="272" r:id="rId8"/>
    <p:sldId id="257" r:id="rId9"/>
    <p:sldId id="276" r:id="rId10"/>
    <p:sldId id="346" r:id="rId11"/>
    <p:sldId id="277" r:id="rId12"/>
    <p:sldId id="260" r:id="rId13"/>
    <p:sldId id="278" r:id="rId14"/>
    <p:sldId id="1753" r:id="rId15"/>
    <p:sldId id="1941" r:id="rId16"/>
    <p:sldId id="1862" r:id="rId17"/>
    <p:sldId id="1942" r:id="rId18"/>
    <p:sldId id="1943" r:id="rId19"/>
    <p:sldId id="341" r:id="rId20"/>
    <p:sldId id="332" r:id="rId21"/>
    <p:sldId id="1944" r:id="rId22"/>
    <p:sldId id="1916" r:id="rId23"/>
    <p:sldId id="422" r:id="rId24"/>
    <p:sldId id="410" r:id="rId25"/>
    <p:sldId id="1961" r:id="rId26"/>
    <p:sldId id="411" r:id="rId27"/>
    <p:sldId id="1945" r:id="rId28"/>
    <p:sldId id="321" r:id="rId29"/>
    <p:sldId id="1889" r:id="rId30"/>
    <p:sldId id="1946" r:id="rId31"/>
    <p:sldId id="1788" r:id="rId32"/>
    <p:sldId id="421" r:id="rId33"/>
    <p:sldId id="1962" r:id="rId34"/>
    <p:sldId id="1843" r:id="rId35"/>
    <p:sldId id="1947" r:id="rId36"/>
    <p:sldId id="1893" r:id="rId37"/>
    <p:sldId id="1948" r:id="rId38"/>
    <p:sldId id="1949" r:id="rId39"/>
    <p:sldId id="1925" r:id="rId40"/>
    <p:sldId id="1600" r:id="rId41"/>
    <p:sldId id="1963" r:id="rId42"/>
    <p:sldId id="372" r:id="rId43"/>
    <p:sldId id="1950" r:id="rId44"/>
    <p:sldId id="1902" r:id="rId45"/>
    <p:sldId id="1960" r:id="rId46"/>
    <p:sldId id="1954" r:id="rId47"/>
    <p:sldId id="1952" r:id="rId48"/>
    <p:sldId id="412" r:id="rId49"/>
    <p:sldId id="1964" r:id="rId50"/>
    <p:sldId id="334" r:id="rId51"/>
    <p:sldId id="335" r:id="rId52"/>
    <p:sldId id="310" r:id="rId53"/>
    <p:sldId id="261" r:id="rId54"/>
    <p:sldId id="1955" r:id="rId55"/>
    <p:sldId id="271" r:id="rId56"/>
    <p:sldId id="342" r:id="rId57"/>
    <p:sldId id="262" r:id="rId58"/>
    <p:sldId id="263" r:id="rId59"/>
    <p:sldId id="264" r:id="rId60"/>
    <p:sldId id="265" r:id="rId61"/>
    <p:sldId id="343" r:id="rId62"/>
  </p:sldIdLst>
  <p:sldSz cx="12192000" cy="6858000"/>
  <p:notesSz cx="9601200" cy="7315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34" autoAdjust="0"/>
    <p:restoredTop sz="94660"/>
  </p:normalViewPr>
  <p:slideViewPr>
    <p:cSldViewPr snapToGrid="0">
      <p:cViewPr>
        <p:scale>
          <a:sx n="66" d="100"/>
          <a:sy n="66" d="100"/>
        </p:scale>
        <p:origin x="282" y="2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6.xml"/><Relationship Id="rId3" Type="http://schemas.openxmlformats.org/officeDocument/2006/relationships/slide" Target="../slides/slide14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5" Type="http://schemas.openxmlformats.org/officeDocument/2006/relationships/slide" Target="../slides/slide23.xml"/><Relationship Id="rId4" Type="http://schemas.openxmlformats.org/officeDocument/2006/relationships/slide" Target="../slides/slide48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6.xml"/><Relationship Id="rId3" Type="http://schemas.openxmlformats.org/officeDocument/2006/relationships/slide" Target="../slides/slide14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5" Type="http://schemas.openxmlformats.org/officeDocument/2006/relationships/slide" Target="../slides/slide23.xml"/><Relationship Id="rId4" Type="http://schemas.openxmlformats.org/officeDocument/2006/relationships/slide" Target="../slides/slide48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6.xml"/><Relationship Id="rId3" Type="http://schemas.openxmlformats.org/officeDocument/2006/relationships/slide" Target="../slides/slide14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5" Type="http://schemas.openxmlformats.org/officeDocument/2006/relationships/slide" Target="../slides/slide23.xml"/><Relationship Id="rId4" Type="http://schemas.openxmlformats.org/officeDocument/2006/relationships/slide" Target="../slides/slide48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6.xml"/><Relationship Id="rId3" Type="http://schemas.openxmlformats.org/officeDocument/2006/relationships/slide" Target="../slides/slide14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5" Type="http://schemas.openxmlformats.org/officeDocument/2006/relationships/slide" Target="../slides/slide23.xml"/><Relationship Id="rId4" Type="http://schemas.openxmlformats.org/officeDocument/2006/relationships/slide" Target="../slides/slide48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6.xml"/><Relationship Id="rId3" Type="http://schemas.openxmlformats.org/officeDocument/2006/relationships/slide" Target="../slides/slide14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5" Type="http://schemas.openxmlformats.org/officeDocument/2006/relationships/slide" Target="../slides/slide23.xml"/><Relationship Id="rId4" Type="http://schemas.openxmlformats.org/officeDocument/2006/relationships/slide" Target="../slides/slide48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6.xml"/><Relationship Id="rId3" Type="http://schemas.openxmlformats.org/officeDocument/2006/relationships/slide" Target="../slides/slide14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5" Type="http://schemas.openxmlformats.org/officeDocument/2006/relationships/slide" Target="../slides/slide23.xml"/><Relationship Id="rId4" Type="http://schemas.openxmlformats.org/officeDocument/2006/relationships/slide" Target="../slides/slide48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6.xml"/><Relationship Id="rId3" Type="http://schemas.openxmlformats.org/officeDocument/2006/relationships/slide" Target="../slides/slide14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5" Type="http://schemas.openxmlformats.org/officeDocument/2006/relationships/slide" Target="../slides/slide23.xml"/><Relationship Id="rId4" Type="http://schemas.openxmlformats.org/officeDocument/2006/relationships/slide" Target="../slides/slide48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6.xml"/><Relationship Id="rId3" Type="http://schemas.openxmlformats.org/officeDocument/2006/relationships/slide" Target="../slides/slide14.xml"/><Relationship Id="rId7" Type="http://schemas.openxmlformats.org/officeDocument/2006/relationships/slide" Target="../slides/slide3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5" Type="http://schemas.openxmlformats.org/officeDocument/2006/relationships/slide" Target="../slides/slide23.xml"/><Relationship Id="rId4" Type="http://schemas.openxmlformats.org/officeDocument/2006/relationships/slide" Target="../slides/slide48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I. </a:t>
          </a:r>
          <a:r>
            <a:rPr lang="fr-FR" sz="1400" dirty="0">
              <a:hlinkClick xmlns:r="http://schemas.openxmlformats.org/officeDocument/2006/relationships" r:id="rId1" action="ppaction://hlinksldjump"/>
            </a:rPr>
            <a:t>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tâches ménagères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situer  dans le passé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déjà/         pas encore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Réagir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VII. 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Phonétique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8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8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I. </a:t>
          </a:r>
          <a:r>
            <a:rPr lang="fr-FR" sz="1400" dirty="0">
              <a:hlinkClick xmlns:r="http://schemas.openxmlformats.org/officeDocument/2006/relationships" r:id="rId1" action="ppaction://hlinksldjump"/>
            </a:rPr>
            <a:t>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tâches ménagères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situer  dans le passé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déjà/         pas encore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Réagir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VII. 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Phonétique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8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8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-Déjà / Pas encore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tâches ménagères</a:t>
          </a:r>
        </a:p>
        <a:p>
          <a:r>
            <a:rPr lang="fr-FR" sz="1800" b="0" strike="sngStrike" noProof="0" dirty="0"/>
            <a:t>- Situer dans le passé</a:t>
          </a:r>
        </a:p>
        <a:p>
          <a:r>
            <a:rPr lang="fr-FR" sz="1800" b="0" strike="noStrike" noProof="0" dirty="0"/>
            <a:t>- Réagir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I. </a:t>
          </a:r>
          <a:r>
            <a:rPr lang="fr-FR" sz="1400" dirty="0">
              <a:hlinkClick xmlns:r="http://schemas.openxmlformats.org/officeDocument/2006/relationships" r:id="rId1" action="ppaction://hlinksldjump"/>
            </a:rPr>
            <a:t>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tâches ménagères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situer  dans le passé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déjà/         pas encore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Réagir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VII. 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Phonétique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8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8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-Déjà / Pas encore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tâches ménagères</a:t>
          </a:r>
        </a:p>
        <a:p>
          <a:r>
            <a:rPr lang="fr-FR" sz="1800" b="0" strike="sngStrike" noProof="0" dirty="0"/>
            <a:t>- Situer dans le passé</a:t>
          </a:r>
        </a:p>
        <a:p>
          <a:r>
            <a:rPr lang="fr-FR" sz="1800" b="0" strike="noStrike" noProof="0" dirty="0"/>
            <a:t>- Réagir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I. </a:t>
          </a:r>
          <a:r>
            <a:rPr lang="fr-FR" sz="1400" dirty="0">
              <a:hlinkClick xmlns:r="http://schemas.openxmlformats.org/officeDocument/2006/relationships" r:id="rId1" action="ppaction://hlinksldjump"/>
            </a:rPr>
            <a:t>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tâches ménagères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situer  dans le passé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déjà/         pas encore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Réagir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VII. 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Phonétique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8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8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I. </a:t>
          </a:r>
          <a:r>
            <a:rPr lang="fr-FR" sz="1400" dirty="0">
              <a:hlinkClick xmlns:r="http://schemas.openxmlformats.org/officeDocument/2006/relationships" r:id="rId1" action="ppaction://hlinksldjump"/>
            </a:rPr>
            <a:t>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tâches ménagères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situer  dans le passé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déjà/         pas encore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Réagir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8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8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I. </a:t>
          </a:r>
          <a:r>
            <a:rPr lang="fr-FR" sz="1400" dirty="0">
              <a:hlinkClick xmlns:r="http://schemas.openxmlformats.org/officeDocument/2006/relationships" r:id="rId1" action="ppaction://hlinksldjump"/>
            </a:rPr>
            <a:t>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tâches ménagères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situer  dans le passé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déjà/         pas encore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Réagir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VII. 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Phonétique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8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8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the </a:t>
          </a:r>
          <a:r>
            <a:rPr lang="fr-FR" dirty="0" err="1"/>
            <a:t>housework</a:t>
          </a:r>
          <a:r>
            <a:rPr lang="fr-FR" dirty="0"/>
            <a:t> (s)</a:t>
          </a:r>
          <a:r>
            <a:rPr lang="fr-FR" dirty="0" err="1"/>
            <a:t>he</a:t>
          </a:r>
          <a:r>
            <a:rPr lang="fr-FR" dirty="0"/>
            <a:t> </a:t>
          </a:r>
          <a:r>
            <a:rPr lang="fr-FR" dirty="0" err="1"/>
            <a:t>does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what</a:t>
          </a:r>
          <a:r>
            <a:rPr lang="fr-FR" dirty="0"/>
            <a:t> (s)</a:t>
          </a:r>
          <a:r>
            <a:rPr lang="fr-FR" dirty="0" err="1"/>
            <a:t>he</a:t>
          </a:r>
          <a:r>
            <a:rPr lang="fr-FR" dirty="0"/>
            <a:t> has </a:t>
          </a:r>
          <a:r>
            <a:rPr lang="fr-FR" dirty="0" err="1"/>
            <a:t>done</a:t>
          </a:r>
          <a:r>
            <a:rPr lang="fr-FR" dirty="0"/>
            <a:t> </a:t>
          </a:r>
          <a:r>
            <a:rPr lang="fr-FR" dirty="0" err="1"/>
            <a:t>yet</a:t>
          </a:r>
          <a:r>
            <a:rPr lang="fr-FR" dirty="0"/>
            <a:t> or not.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why</a:t>
          </a:r>
          <a:r>
            <a:rPr lang="fr-FR" dirty="0"/>
            <a:t> (s)</a:t>
          </a:r>
          <a:r>
            <a:rPr lang="fr-FR" dirty="0" err="1"/>
            <a:t>he</a:t>
          </a:r>
          <a:r>
            <a:rPr lang="fr-FR" dirty="0"/>
            <a:t> </a:t>
          </a:r>
          <a:r>
            <a:rPr lang="fr-FR" dirty="0" err="1"/>
            <a:t>does</a:t>
          </a:r>
          <a:r>
            <a:rPr lang="fr-FR" dirty="0"/>
            <a:t> not like </a:t>
          </a:r>
          <a:r>
            <a:rPr lang="fr-FR" dirty="0" err="1"/>
            <a:t>any</a:t>
          </a:r>
          <a:r>
            <a:rPr lang="fr-FR" dirty="0"/>
            <a:t> </a:t>
          </a:r>
          <a:r>
            <a:rPr lang="fr-FR" dirty="0" err="1"/>
            <a:t>housework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-Déjà / Pas encore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tâches ménagères</a:t>
          </a:r>
        </a:p>
        <a:p>
          <a:r>
            <a:rPr lang="fr-FR" sz="1800" b="0" strike="noStrike" noProof="0" dirty="0"/>
            <a:t>- Situer dans le passé</a:t>
          </a:r>
        </a:p>
        <a:p>
          <a:r>
            <a:rPr lang="fr-FR" sz="1800" b="0" strike="noStrike" noProof="0" dirty="0"/>
            <a:t>- Réagir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the </a:t>
          </a:r>
          <a:r>
            <a:rPr lang="fr-FR" dirty="0" err="1"/>
            <a:t>housework</a:t>
          </a:r>
          <a:r>
            <a:rPr lang="fr-FR" dirty="0"/>
            <a:t> (s)</a:t>
          </a:r>
          <a:r>
            <a:rPr lang="fr-FR" dirty="0" err="1"/>
            <a:t>he</a:t>
          </a:r>
          <a:r>
            <a:rPr lang="fr-FR" dirty="0"/>
            <a:t> </a:t>
          </a:r>
          <a:r>
            <a:rPr lang="fr-FR" dirty="0" err="1"/>
            <a:t>does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what</a:t>
          </a:r>
          <a:r>
            <a:rPr lang="fr-FR" dirty="0"/>
            <a:t> (s)</a:t>
          </a:r>
          <a:r>
            <a:rPr lang="fr-FR" dirty="0" err="1"/>
            <a:t>he</a:t>
          </a:r>
          <a:r>
            <a:rPr lang="fr-FR" dirty="0"/>
            <a:t> has </a:t>
          </a:r>
          <a:r>
            <a:rPr lang="fr-FR" dirty="0" err="1"/>
            <a:t>done</a:t>
          </a:r>
          <a:r>
            <a:rPr lang="fr-FR" dirty="0"/>
            <a:t> </a:t>
          </a:r>
          <a:r>
            <a:rPr lang="fr-FR" dirty="0" err="1"/>
            <a:t>yet</a:t>
          </a:r>
          <a:r>
            <a:rPr lang="fr-FR" dirty="0"/>
            <a:t> or not.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why</a:t>
          </a:r>
          <a:r>
            <a:rPr lang="fr-FR" dirty="0"/>
            <a:t> (s)</a:t>
          </a:r>
          <a:r>
            <a:rPr lang="fr-FR" dirty="0" err="1"/>
            <a:t>he</a:t>
          </a:r>
          <a:r>
            <a:rPr lang="fr-FR" dirty="0"/>
            <a:t> </a:t>
          </a:r>
          <a:r>
            <a:rPr lang="fr-FR" dirty="0" err="1"/>
            <a:t>does</a:t>
          </a:r>
          <a:r>
            <a:rPr lang="fr-FR" dirty="0"/>
            <a:t> not like </a:t>
          </a:r>
          <a:r>
            <a:rPr lang="fr-FR" dirty="0" err="1"/>
            <a:t>any</a:t>
          </a:r>
          <a:r>
            <a:rPr lang="fr-FR" dirty="0"/>
            <a:t> </a:t>
          </a:r>
          <a:r>
            <a:rPr lang="fr-FR" dirty="0" err="1"/>
            <a:t>housework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I. 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algn="l" rtl="0"/>
          <a:r>
            <a:rPr lang="fr-FR" sz="1800" noProof="0" dirty="0"/>
            <a:t>Les enfants et les tâches ménagères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II. Compréhension de texte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algn="l" rtl="0"/>
          <a:r>
            <a:rPr lang="fr-FR" sz="1800" noProof="0" dirty="0"/>
            <a:t>Les tâches ménagères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Lister mes tâches ménagères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VIII. Production</a:t>
          </a:r>
          <a:endParaRPr lang="fr-FR" sz="1800" noProof="0" dirty="0"/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V. Grammaire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Vocabulaire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 anchor="ctr"/>
        <a:lstStyle/>
        <a:p>
          <a:pPr algn="l" rtl="0"/>
          <a:r>
            <a:rPr lang="fr-FR" sz="1800" noProof="0" dirty="0"/>
            <a:t>Situer dans le passé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366DE7E7-91D5-44CA-8CB4-1693EEC8CE52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Déjà / pas encore</a:t>
          </a:r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/>
        </a:p>
      </dgm:t>
    </dgm:pt>
    <dgm:pt modelId="{F067E1C4-85B5-4A3E-B2D7-DA41FDD38DAA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VI. Vocabulaire </a:t>
          </a:r>
        </a:p>
      </dgm:t>
    </dgm:pt>
    <dgm:pt modelId="{DB4EAE09-AF2D-436B-87E6-31A9DB2B16D0}" type="parTrans" cxnId="{C1EEFDA9-B255-4B51-B1DB-3641DE7BBF86}">
      <dgm:prSet/>
      <dgm:spPr/>
      <dgm:t>
        <a:bodyPr/>
        <a:lstStyle/>
        <a:p>
          <a:endParaRPr lang="fr-FR"/>
        </a:p>
      </dgm:t>
    </dgm:pt>
    <dgm:pt modelId="{2EEF8E01-41E5-4AA1-93AC-5F1133AE3F1A}" type="sibTrans" cxnId="{C1EEFDA9-B255-4B51-B1DB-3641DE7BBF86}">
      <dgm:prSet/>
      <dgm:spPr/>
      <dgm:t>
        <a:bodyPr/>
        <a:lstStyle/>
        <a:p>
          <a:endParaRPr lang="fr-FR"/>
        </a:p>
      </dgm:t>
    </dgm:pt>
    <dgm:pt modelId="{494BE7FE-B2DF-46F5-80A2-3BE9238FADA4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Réagir</a:t>
          </a:r>
        </a:p>
      </dgm:t>
    </dgm:pt>
    <dgm:pt modelId="{C82F2AFC-9546-42F4-81CA-49D6438C43F5}" type="parTrans" cxnId="{EB38A9C3-7BEF-43AC-A8F7-F32F1C6C38A9}">
      <dgm:prSet/>
      <dgm:spPr/>
      <dgm:t>
        <a:bodyPr/>
        <a:lstStyle/>
        <a:p>
          <a:endParaRPr lang="fr-FR"/>
        </a:p>
      </dgm:t>
    </dgm:pt>
    <dgm:pt modelId="{2EFDB76C-164E-4B68-9F04-95629A67F5EF}" type="sibTrans" cxnId="{EB38A9C3-7BEF-43AC-A8F7-F32F1C6C38A9}">
      <dgm:prSet/>
      <dgm:spPr/>
      <dgm:t>
        <a:bodyPr/>
        <a:lstStyle/>
        <a:p>
          <a:endParaRPr lang="fr-FR"/>
        </a:p>
      </dgm:t>
    </dgm:pt>
    <dgm:pt modelId="{56D1C946-E48C-4CB9-8441-6B1F7E335A99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VII. Phonétique</a:t>
          </a:r>
        </a:p>
      </dgm:t>
    </dgm:pt>
    <dgm:pt modelId="{42C7FE81-23CE-4F05-8EA2-63048120A52C}" type="parTrans" cxnId="{C66AEF27-6136-46C4-B0F2-9FE329F8E50B}">
      <dgm:prSet/>
      <dgm:spPr/>
      <dgm:t>
        <a:bodyPr/>
        <a:lstStyle/>
        <a:p>
          <a:endParaRPr lang="fr-FR"/>
        </a:p>
      </dgm:t>
    </dgm:pt>
    <dgm:pt modelId="{5F800EFC-93DC-48DD-A2A6-F5F06B328566}" type="sibTrans" cxnId="{C66AEF27-6136-46C4-B0F2-9FE329F8E50B}">
      <dgm:prSet/>
      <dgm:spPr/>
      <dgm:t>
        <a:bodyPr/>
        <a:lstStyle/>
        <a:p>
          <a:endParaRPr lang="fr-FR"/>
        </a:p>
      </dgm:t>
    </dgm:pt>
    <dgm:pt modelId="{0C75D2EA-DBA5-44EC-B398-EAA05487F53E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L’omission du « ne/n’ »</a:t>
          </a:r>
        </a:p>
      </dgm:t>
    </dgm:pt>
    <dgm:pt modelId="{689AA773-65FF-4523-98EE-74CD615182C4}" type="parTrans" cxnId="{216E4B4E-5426-4981-9600-F0CC1EAB9324}">
      <dgm:prSet/>
      <dgm:spPr/>
      <dgm:t>
        <a:bodyPr/>
        <a:lstStyle/>
        <a:p>
          <a:endParaRPr lang="fr-FR"/>
        </a:p>
      </dgm:t>
    </dgm:pt>
    <dgm:pt modelId="{84DC59F6-0C4B-4C93-96B9-22E121C0E783}" type="sibTrans" cxnId="{216E4B4E-5426-4981-9600-F0CC1EAB9324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8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8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8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8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8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8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8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8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8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8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0CCCC90B-9CFE-478B-882D-08E5F55263AB}" type="pres">
      <dgm:prSet presAssocID="{F067E1C4-85B5-4A3E-B2D7-DA41FDD38DAA}" presName="linNode" presStyleCnt="0"/>
      <dgm:spPr/>
    </dgm:pt>
    <dgm:pt modelId="{A2FF1209-A65F-4C11-8E9F-DA8F1E3E37E1}" type="pres">
      <dgm:prSet presAssocID="{F067E1C4-85B5-4A3E-B2D7-DA41FDD38DAA}" presName="parentShp" presStyleLbl="node1" presStyleIdx="5" presStyleCnt="8">
        <dgm:presLayoutVars>
          <dgm:bulletEnabled val="1"/>
        </dgm:presLayoutVars>
      </dgm:prSet>
      <dgm:spPr/>
    </dgm:pt>
    <dgm:pt modelId="{55F1EE49-E9F4-4CF1-B4EF-AEDAC8B2B5F8}" type="pres">
      <dgm:prSet presAssocID="{F067E1C4-85B5-4A3E-B2D7-DA41FDD38DAA}" presName="childShp" presStyleLbl="bgAccFollowNode1" presStyleIdx="5" presStyleCnt="8">
        <dgm:presLayoutVars>
          <dgm:bulletEnabled val="1"/>
        </dgm:presLayoutVars>
      </dgm:prSet>
      <dgm:spPr/>
    </dgm:pt>
    <dgm:pt modelId="{9F9D8489-4F42-47DF-8F72-EF83F9585FCE}" type="pres">
      <dgm:prSet presAssocID="{2EEF8E01-41E5-4AA1-93AC-5F1133AE3F1A}" presName="spacing" presStyleCnt="0"/>
      <dgm:spPr/>
    </dgm:pt>
    <dgm:pt modelId="{CCB0DD04-111B-4DA5-BE23-3A72C39A0A6A}" type="pres">
      <dgm:prSet presAssocID="{56D1C946-E48C-4CB9-8441-6B1F7E335A99}" presName="linNode" presStyleCnt="0"/>
      <dgm:spPr/>
    </dgm:pt>
    <dgm:pt modelId="{86A2017E-8D4E-444A-AA52-2EB67962874D}" type="pres">
      <dgm:prSet presAssocID="{56D1C946-E48C-4CB9-8441-6B1F7E335A99}" presName="parentShp" presStyleLbl="node1" presStyleIdx="6" presStyleCnt="8">
        <dgm:presLayoutVars>
          <dgm:bulletEnabled val="1"/>
        </dgm:presLayoutVars>
      </dgm:prSet>
      <dgm:spPr/>
    </dgm:pt>
    <dgm:pt modelId="{EB290DE6-8A4A-41D9-8D65-02E54F216D26}" type="pres">
      <dgm:prSet presAssocID="{56D1C946-E48C-4CB9-8441-6B1F7E335A99}" presName="childShp" presStyleLbl="bgAccFollowNode1" presStyleIdx="6" presStyleCnt="8">
        <dgm:presLayoutVars>
          <dgm:bulletEnabled val="1"/>
        </dgm:presLayoutVars>
      </dgm:prSet>
      <dgm:spPr/>
    </dgm:pt>
    <dgm:pt modelId="{979EF448-0EE4-41C2-B109-D4A41EF96036}" type="pres">
      <dgm:prSet presAssocID="{5F800EFC-93DC-48DD-A2A6-F5F06B328566}" presName="spacing" presStyleCnt="0"/>
      <dgm:spPr/>
    </dgm:pt>
    <dgm:pt modelId="{0667920A-5A84-4341-83B3-DA67D9F9EDE9}" type="pres">
      <dgm:prSet presAssocID="{5AE5B198-A4E4-4590-9D2C-C359F1312E71}" presName="linNode" presStyleCnt="0"/>
      <dgm:spPr/>
    </dgm:pt>
    <dgm:pt modelId="{6F86DB1B-353B-49FF-9D1B-C935564EBD8A}" type="pres">
      <dgm:prSet presAssocID="{5AE5B198-A4E4-4590-9D2C-C359F1312E71}" presName="parentShp" presStyleLbl="node1" presStyleIdx="7" presStyleCnt="8">
        <dgm:presLayoutVars>
          <dgm:bulletEnabled val="1"/>
        </dgm:presLayoutVars>
      </dgm:prSet>
      <dgm:spPr/>
    </dgm:pt>
    <dgm:pt modelId="{D98E43B5-396D-42AD-8C94-445CFD3EBD6E}" type="pres">
      <dgm:prSet presAssocID="{5AE5B198-A4E4-4590-9D2C-C359F1312E71}" presName="childShp" presStyleLbl="bgAccFollowNode1" presStyleIdx="7" presStyleCnt="8">
        <dgm:presLayoutVars>
          <dgm:bulletEnabled val="1"/>
        </dgm:presLayoutVars>
      </dgm:prSet>
      <dgm:spPr/>
    </dgm:pt>
  </dgm:ptLst>
  <dgm:cxnLst>
    <dgm:cxn modelId="{AC549101-4906-47BF-B082-D2EA777C9303}" type="presOf" srcId="{5AE5B198-A4E4-4590-9D2C-C359F1312E71}" destId="{6F86DB1B-353B-49FF-9D1B-C935564EBD8A}" srcOrd="0" destOrd="0" presId="urn:microsoft.com/office/officeart/2005/8/layout/vList6"/>
    <dgm:cxn modelId="{64C7B801-5B26-41B7-830A-A4DA08DDDDB5}" srcId="{D9A51279-0F3D-4663-8B0A-D5BC77B84BB7}" destId="{366DE7E7-91D5-44CA-8CB4-1693EEC8CE52}" srcOrd="0" destOrd="0" parTransId="{35ED4F26-4852-47B6-96E5-A5171AF716FC}" sibTransId="{56F18179-79B4-4BF3-9066-98820ED5370F}"/>
    <dgm:cxn modelId="{5337320D-5D44-42DE-95E6-DD6719E6F2C8}" srcId="{CF9055CF-8DEB-4A02-949A-DE72B6AC5D37}" destId="{5AE5B198-A4E4-4590-9D2C-C359F1312E71}" srcOrd="7" destOrd="0" parTransId="{1C9A8E19-7B31-4322-8152-D53CB2657472}" sibTransId="{759BC3F3-0325-4DA0-AE66-88068E9DFF83}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C66AEF27-6136-46C4-B0F2-9FE329F8E50B}" srcId="{CF9055CF-8DEB-4A02-949A-DE72B6AC5D37}" destId="{56D1C946-E48C-4CB9-8441-6B1F7E335A99}" srcOrd="6" destOrd="0" parTransId="{42C7FE81-23CE-4F05-8EA2-63048120A52C}" sibTransId="{5F800EFC-93DC-48DD-A2A6-F5F06B328566}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075DF536-EA24-44A4-81F6-65186E629368}" type="presOf" srcId="{56D1C946-E48C-4CB9-8441-6B1F7E335A99}" destId="{86A2017E-8D4E-444A-AA52-2EB67962874D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5AE5B198-A4E4-4590-9D2C-C359F1312E7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3EFD305E-4E36-46AB-ABD5-82FCF85ADE4E}" type="presOf" srcId="{494BE7FE-B2DF-46F5-80A2-3BE9238FADA4}" destId="{55F1EE49-E9F4-4CF1-B4EF-AEDAC8B2B5F8}" srcOrd="0" destOrd="0" presId="urn:microsoft.com/office/officeart/2005/8/layout/vList6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16E4B4E-5426-4981-9600-F0CC1EAB9324}" srcId="{56D1C946-E48C-4CB9-8441-6B1F7E335A99}" destId="{0C75D2EA-DBA5-44EC-B398-EAA05487F53E}" srcOrd="0" destOrd="0" parTransId="{689AA773-65FF-4523-98EE-74CD615182C4}" sibTransId="{84DC59F6-0C4B-4C93-96B9-22E121C0E783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5C3B63A0-64DB-48C5-AD02-40CC10E3F78A}" type="presOf" srcId="{F067E1C4-85B5-4A3E-B2D7-DA41FDD38DAA}" destId="{A2FF1209-A65F-4C11-8E9F-DA8F1E3E37E1}" srcOrd="0" destOrd="0" presId="urn:microsoft.com/office/officeart/2005/8/layout/vList6"/>
    <dgm:cxn modelId="{C1EEFDA9-B255-4B51-B1DB-3641DE7BBF86}" srcId="{CF9055CF-8DEB-4A02-949A-DE72B6AC5D37}" destId="{F067E1C4-85B5-4A3E-B2D7-DA41FDD38DAA}" srcOrd="5" destOrd="0" parTransId="{DB4EAE09-AF2D-436B-87E6-31A9DB2B16D0}" sibTransId="{2EEF8E01-41E5-4AA1-93AC-5F1133AE3F1A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EB38A9C3-7BEF-43AC-A8F7-F32F1C6C38A9}" srcId="{F067E1C4-85B5-4A3E-B2D7-DA41FDD38DAA}" destId="{494BE7FE-B2DF-46F5-80A2-3BE9238FADA4}" srcOrd="0" destOrd="0" parTransId="{C82F2AFC-9546-42F4-81CA-49D6438C43F5}" sibTransId="{2EFDB76C-164E-4B68-9F04-95629A67F5EF}"/>
    <dgm:cxn modelId="{BE6B86D0-609B-4412-97C7-A7A709FAD0EB}" type="presOf" srcId="{0C75D2EA-DBA5-44EC-B398-EAA05487F53E}" destId="{EB290DE6-8A4A-41D9-8D65-02E54F216D26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E6DB19E5-6611-4B65-891B-35D9C93926CC}" type="presOf" srcId="{FEF306D8-E1BF-4EEE-8073-CD15745EE9E5}" destId="{D98E43B5-396D-42AD-8C94-445CFD3EBD6E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BF8593F4-9E0B-4463-99BA-08FDA92FBAAA}" type="presOf" srcId="{366DE7E7-91D5-44CA-8CB4-1693EEC8CE52}" destId="{C6291843-C46A-4280-9111-FA5AC9ADD2FE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61D62393-97B0-4473-9869-E51A92D6B7AC}" type="presParOf" srcId="{5ACC8FAA-3A9A-41B0-9DDA-865905840129}" destId="{0CCCC90B-9CFE-478B-882D-08E5F55263AB}" srcOrd="10" destOrd="0" presId="urn:microsoft.com/office/officeart/2005/8/layout/vList6"/>
    <dgm:cxn modelId="{F3AD796C-2EEC-41E9-B98A-A27EBEA50EEE}" type="presParOf" srcId="{0CCCC90B-9CFE-478B-882D-08E5F55263AB}" destId="{A2FF1209-A65F-4C11-8E9F-DA8F1E3E37E1}" srcOrd="0" destOrd="0" presId="urn:microsoft.com/office/officeart/2005/8/layout/vList6"/>
    <dgm:cxn modelId="{797794EA-FAA9-48DC-8DC8-FF0EFD0EBE7D}" type="presParOf" srcId="{0CCCC90B-9CFE-478B-882D-08E5F55263AB}" destId="{55F1EE49-E9F4-4CF1-B4EF-AEDAC8B2B5F8}" srcOrd="1" destOrd="0" presId="urn:microsoft.com/office/officeart/2005/8/layout/vList6"/>
    <dgm:cxn modelId="{1FDD1F7F-1BFD-41CC-B28E-899CDC7D1337}" type="presParOf" srcId="{5ACC8FAA-3A9A-41B0-9DDA-865905840129}" destId="{9F9D8489-4F42-47DF-8F72-EF83F9585FCE}" srcOrd="11" destOrd="0" presId="urn:microsoft.com/office/officeart/2005/8/layout/vList6"/>
    <dgm:cxn modelId="{C472B195-8DDC-4A6D-926F-0F3397A23FCD}" type="presParOf" srcId="{5ACC8FAA-3A9A-41B0-9DDA-865905840129}" destId="{CCB0DD04-111B-4DA5-BE23-3A72C39A0A6A}" srcOrd="12" destOrd="0" presId="urn:microsoft.com/office/officeart/2005/8/layout/vList6"/>
    <dgm:cxn modelId="{6B2671B1-7A27-4033-A18A-781A7E27CDC2}" type="presParOf" srcId="{CCB0DD04-111B-4DA5-BE23-3A72C39A0A6A}" destId="{86A2017E-8D4E-444A-AA52-2EB67962874D}" srcOrd="0" destOrd="0" presId="urn:microsoft.com/office/officeart/2005/8/layout/vList6"/>
    <dgm:cxn modelId="{F37BDF5F-CEBE-40E5-A38A-3AB80C1D1657}" type="presParOf" srcId="{CCB0DD04-111B-4DA5-BE23-3A72C39A0A6A}" destId="{EB290DE6-8A4A-41D9-8D65-02E54F216D26}" srcOrd="1" destOrd="0" presId="urn:microsoft.com/office/officeart/2005/8/layout/vList6"/>
    <dgm:cxn modelId="{84E7252B-A2F7-4FEE-BADF-A440836E8C3E}" type="presParOf" srcId="{5ACC8FAA-3A9A-41B0-9DDA-865905840129}" destId="{979EF448-0EE4-41C2-B109-D4A41EF96036}" srcOrd="13" destOrd="0" presId="urn:microsoft.com/office/officeart/2005/8/layout/vList6"/>
    <dgm:cxn modelId="{8A491F6B-8B21-41EA-AA04-980F038A5CBB}" type="presParOf" srcId="{5ACC8FAA-3A9A-41B0-9DDA-865905840129}" destId="{0667920A-5A84-4341-83B3-DA67D9F9EDE9}" srcOrd="14" destOrd="0" presId="urn:microsoft.com/office/officeart/2005/8/layout/vList6"/>
    <dgm:cxn modelId="{A6BA33FC-9922-4D2D-879D-991E5E517D6D}" type="presParOf" srcId="{0667920A-5A84-4341-83B3-DA67D9F9EDE9}" destId="{6F86DB1B-353B-49FF-9D1B-C935564EBD8A}" srcOrd="0" destOrd="0" presId="urn:microsoft.com/office/officeart/2005/8/layout/vList6"/>
    <dgm:cxn modelId="{2BC5806F-AB73-4192-AAA6-F9225CCD3A92}" type="presParOf" srcId="{0667920A-5A84-4341-83B3-DA67D9F9EDE9}" destId="{D98E43B5-396D-42AD-8C94-445CFD3EBD6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I. </a:t>
          </a:r>
          <a:r>
            <a:rPr lang="fr-FR" sz="1400" dirty="0">
              <a:hlinkClick xmlns:r="http://schemas.openxmlformats.org/officeDocument/2006/relationships" r:id="rId1" action="ppaction://hlinksldjump"/>
            </a:rPr>
            <a:t>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tâches ménagères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situer  dans le passé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déjà/         pas encore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Réagir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VII. 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Phonétique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8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8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-Déjà / Pas encore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tâches ménagères</a:t>
          </a:r>
        </a:p>
        <a:p>
          <a:r>
            <a:rPr lang="fr-FR" sz="1800" b="0" strike="noStrike" noProof="0" dirty="0"/>
            <a:t>- Situer dans le passé</a:t>
          </a:r>
        </a:p>
        <a:p>
          <a:r>
            <a:rPr lang="fr-FR" sz="1800" b="0" strike="noStrike" noProof="0" dirty="0"/>
            <a:t>- Réagir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I. </a:t>
          </a:r>
          <a:r>
            <a:rPr lang="fr-FR" sz="1400" dirty="0">
              <a:hlinkClick xmlns:r="http://schemas.openxmlformats.org/officeDocument/2006/relationships" r:id="rId1" action="ppaction://hlinksldjump"/>
            </a:rPr>
            <a:t>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tâches ménagères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situer  dans le passé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V. Gr: déjà/         pas encore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Réagir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/>
            <a:t>VII. 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Phonétique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8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8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8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8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8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DE96FEEF-2E8F-4C3F-8D2C-B96943369F04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751FDBFE-66C4-4B92-869D-922511F133CC}" type="presParOf" srcId="{776A1F8C-5C31-4691-9C2B-A7F8DF456F32}" destId="{DE96FEEF-2E8F-4C3F-8D2C-B96943369F04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-Déjà / Pas encore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tâches ménagères</a:t>
          </a:r>
        </a:p>
        <a:p>
          <a:r>
            <a:rPr lang="fr-FR" sz="1800" b="0" strike="noStrike" noProof="0" dirty="0"/>
            <a:t>- Situer dans le passé</a:t>
          </a:r>
        </a:p>
        <a:p>
          <a:r>
            <a:rPr lang="fr-FR" sz="1800" b="0" strike="noStrike" noProof="0" dirty="0"/>
            <a:t>- Réagir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</a:t>
          </a:r>
          <a:r>
            <a:rPr lang="fr-FR" sz="1400" kern="1200" dirty="0">
              <a:hlinkClick xmlns:r="http://schemas.openxmlformats.org/officeDocument/2006/relationships" r:id=""/>
            </a:rPr>
            <a:t>Starter</a:t>
          </a:r>
          <a:endParaRPr lang="fr-FR" sz="1400" kern="1200" dirty="0"/>
        </a:p>
      </dsp:txBody>
      <dsp:txXfrm>
        <a:off x="5953" y="0"/>
        <a:ext cx="1744649" cy="40327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3967" y="0"/>
        <a:ext cx="1442191" cy="40327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tâches ménagères</a:t>
          </a:r>
          <a:endParaRPr lang="fr-FR" sz="1400" kern="1200" dirty="0"/>
        </a:p>
      </dsp:txBody>
      <dsp:txXfrm>
        <a:off x="3160342" y="0"/>
        <a:ext cx="1442191" cy="40327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 dans le passé</a:t>
          </a:r>
          <a:endParaRPr lang="fr-FR" sz="1400" kern="1200" dirty="0"/>
        </a:p>
      </dsp:txBody>
      <dsp:txXfrm>
        <a:off x="4636717" y="0"/>
        <a:ext cx="1442191" cy="40327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déjà/         pas encore</a:t>
          </a:r>
          <a:endParaRPr lang="fr-FR" sz="1400" kern="1200" dirty="0"/>
        </a:p>
      </dsp:txBody>
      <dsp:txXfrm>
        <a:off x="6113092" y="0"/>
        <a:ext cx="1442191" cy="403277"/>
      </dsp:txXfrm>
    </dsp:sp>
    <dsp:sp modelId="{9081090B-D8D5-46EB-B73A-27E0B5F7DEC1}">
      <dsp:nvSpPr>
        <dsp:cNvPr id="0" name=""/>
        <dsp:cNvSpPr/>
      </dsp:nvSpPr>
      <dsp:spPr>
        <a:xfrm>
          <a:off x="73878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Réagir</a:t>
          </a:r>
          <a:endParaRPr lang="fr-FR" sz="1400" kern="1200" dirty="0"/>
        </a:p>
      </dsp:txBody>
      <dsp:txXfrm>
        <a:off x="7589467" y="0"/>
        <a:ext cx="1442191" cy="403277"/>
      </dsp:txXfrm>
    </dsp:sp>
    <dsp:sp modelId="{827618BE-AD3F-42FE-B0AA-C000BEE5ADE6}">
      <dsp:nvSpPr>
        <dsp:cNvPr id="0" name=""/>
        <dsp:cNvSpPr/>
      </dsp:nvSpPr>
      <dsp:spPr>
        <a:xfrm>
          <a:off x="88642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>
              <a:hlinkClick xmlns:r="http://schemas.openxmlformats.org/officeDocument/2006/relationships" r:id=""/>
            </a:rPr>
            <a:t>Phonétique</a:t>
          </a:r>
          <a:endParaRPr lang="fr-FR" sz="1400" kern="1200" dirty="0"/>
        </a:p>
      </dsp:txBody>
      <dsp:txXfrm>
        <a:off x="9065842" y="0"/>
        <a:ext cx="1442191" cy="40327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42217" y="0"/>
        <a:ext cx="1442191" cy="4032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</a:t>
          </a:r>
          <a:r>
            <a:rPr lang="fr-FR" sz="1400" kern="1200" dirty="0">
              <a:hlinkClick xmlns:r="http://schemas.openxmlformats.org/officeDocument/2006/relationships" r:id=""/>
            </a:rPr>
            <a:t>Starter</a:t>
          </a:r>
          <a:endParaRPr lang="fr-FR" sz="1400" kern="1200" dirty="0"/>
        </a:p>
      </dsp:txBody>
      <dsp:txXfrm>
        <a:off x="5953" y="0"/>
        <a:ext cx="1744649" cy="40327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3967" y="0"/>
        <a:ext cx="1442191" cy="40327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tâches ménagères</a:t>
          </a:r>
          <a:endParaRPr lang="fr-FR" sz="1400" kern="1200" dirty="0"/>
        </a:p>
      </dsp:txBody>
      <dsp:txXfrm>
        <a:off x="3160342" y="0"/>
        <a:ext cx="1442191" cy="40327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 dans le passé</a:t>
          </a:r>
          <a:endParaRPr lang="fr-FR" sz="1400" kern="1200" dirty="0"/>
        </a:p>
      </dsp:txBody>
      <dsp:txXfrm>
        <a:off x="4636717" y="0"/>
        <a:ext cx="1442191" cy="40327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déjà/         pas encore</a:t>
          </a:r>
          <a:endParaRPr lang="fr-FR" sz="1400" kern="1200" dirty="0"/>
        </a:p>
      </dsp:txBody>
      <dsp:txXfrm>
        <a:off x="6113092" y="0"/>
        <a:ext cx="1442191" cy="403277"/>
      </dsp:txXfrm>
    </dsp:sp>
    <dsp:sp modelId="{9081090B-D8D5-46EB-B73A-27E0B5F7DEC1}">
      <dsp:nvSpPr>
        <dsp:cNvPr id="0" name=""/>
        <dsp:cNvSpPr/>
      </dsp:nvSpPr>
      <dsp:spPr>
        <a:xfrm>
          <a:off x="73878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Réagir</a:t>
          </a:r>
          <a:endParaRPr lang="fr-FR" sz="1400" kern="1200" dirty="0"/>
        </a:p>
      </dsp:txBody>
      <dsp:txXfrm>
        <a:off x="7589467" y="0"/>
        <a:ext cx="1442191" cy="403277"/>
      </dsp:txXfrm>
    </dsp:sp>
    <dsp:sp modelId="{827618BE-AD3F-42FE-B0AA-C000BEE5ADE6}">
      <dsp:nvSpPr>
        <dsp:cNvPr id="0" name=""/>
        <dsp:cNvSpPr/>
      </dsp:nvSpPr>
      <dsp:spPr>
        <a:xfrm>
          <a:off x="88642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>
              <a:hlinkClick xmlns:r="http://schemas.openxmlformats.org/officeDocument/2006/relationships" r:id=""/>
            </a:rPr>
            <a:t>Phonétique</a:t>
          </a:r>
          <a:endParaRPr lang="fr-FR" sz="1400" kern="1200" dirty="0"/>
        </a:p>
      </dsp:txBody>
      <dsp:txXfrm>
        <a:off x="9065842" y="0"/>
        <a:ext cx="1442191" cy="40327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42217" y="0"/>
        <a:ext cx="1442191" cy="4032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tâches ménagères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Situer dans le passé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Réagir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-Déjà / Pas encore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</a:t>
          </a:r>
          <a:r>
            <a:rPr lang="fr-FR" sz="1400" kern="1200" dirty="0">
              <a:hlinkClick xmlns:r="http://schemas.openxmlformats.org/officeDocument/2006/relationships" r:id=""/>
            </a:rPr>
            <a:t>Starter</a:t>
          </a:r>
          <a:endParaRPr lang="fr-FR" sz="1400" kern="1200" dirty="0"/>
        </a:p>
      </dsp:txBody>
      <dsp:txXfrm>
        <a:off x="5953" y="0"/>
        <a:ext cx="1744649" cy="40327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3967" y="0"/>
        <a:ext cx="1442191" cy="40327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tâches ménagères</a:t>
          </a:r>
          <a:endParaRPr lang="fr-FR" sz="1400" kern="1200" dirty="0"/>
        </a:p>
      </dsp:txBody>
      <dsp:txXfrm>
        <a:off x="3160342" y="0"/>
        <a:ext cx="1442191" cy="40327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 dans le passé</a:t>
          </a:r>
          <a:endParaRPr lang="fr-FR" sz="1400" kern="1200" dirty="0"/>
        </a:p>
      </dsp:txBody>
      <dsp:txXfrm>
        <a:off x="4636717" y="0"/>
        <a:ext cx="1442191" cy="40327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déjà/         pas encore</a:t>
          </a:r>
          <a:endParaRPr lang="fr-FR" sz="1400" kern="1200" dirty="0"/>
        </a:p>
      </dsp:txBody>
      <dsp:txXfrm>
        <a:off x="6113092" y="0"/>
        <a:ext cx="1442191" cy="403277"/>
      </dsp:txXfrm>
    </dsp:sp>
    <dsp:sp modelId="{9081090B-D8D5-46EB-B73A-27E0B5F7DEC1}">
      <dsp:nvSpPr>
        <dsp:cNvPr id="0" name=""/>
        <dsp:cNvSpPr/>
      </dsp:nvSpPr>
      <dsp:spPr>
        <a:xfrm>
          <a:off x="73878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Réagir</a:t>
          </a:r>
          <a:endParaRPr lang="fr-FR" sz="1400" kern="1200" dirty="0"/>
        </a:p>
      </dsp:txBody>
      <dsp:txXfrm>
        <a:off x="7589467" y="0"/>
        <a:ext cx="1442191" cy="403277"/>
      </dsp:txXfrm>
    </dsp:sp>
    <dsp:sp modelId="{827618BE-AD3F-42FE-B0AA-C000BEE5ADE6}">
      <dsp:nvSpPr>
        <dsp:cNvPr id="0" name=""/>
        <dsp:cNvSpPr/>
      </dsp:nvSpPr>
      <dsp:spPr>
        <a:xfrm>
          <a:off x="88642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>
              <a:hlinkClick xmlns:r="http://schemas.openxmlformats.org/officeDocument/2006/relationships" r:id=""/>
            </a:rPr>
            <a:t>Phonétique</a:t>
          </a:r>
          <a:endParaRPr lang="fr-FR" sz="1400" kern="1200" dirty="0"/>
        </a:p>
      </dsp:txBody>
      <dsp:txXfrm>
        <a:off x="9065842" y="0"/>
        <a:ext cx="1442191" cy="40327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42217" y="0"/>
        <a:ext cx="1442191" cy="40327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tâches ménagères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Situer dans le passé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Réagir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-Déjà / Pas encore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</a:t>
          </a:r>
          <a:r>
            <a:rPr lang="fr-FR" sz="1400" kern="1200" dirty="0">
              <a:hlinkClick xmlns:r="http://schemas.openxmlformats.org/officeDocument/2006/relationships" r:id=""/>
            </a:rPr>
            <a:t>Starter</a:t>
          </a:r>
          <a:endParaRPr lang="fr-FR" sz="1400" kern="1200" dirty="0"/>
        </a:p>
      </dsp:txBody>
      <dsp:txXfrm>
        <a:off x="5953" y="0"/>
        <a:ext cx="1744649" cy="40327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3967" y="0"/>
        <a:ext cx="1442191" cy="40327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tâches ménagères</a:t>
          </a:r>
          <a:endParaRPr lang="fr-FR" sz="1400" kern="1200" dirty="0"/>
        </a:p>
      </dsp:txBody>
      <dsp:txXfrm>
        <a:off x="3160342" y="0"/>
        <a:ext cx="1442191" cy="40327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 dans le passé</a:t>
          </a:r>
          <a:endParaRPr lang="fr-FR" sz="1400" kern="1200" dirty="0"/>
        </a:p>
      </dsp:txBody>
      <dsp:txXfrm>
        <a:off x="4636717" y="0"/>
        <a:ext cx="1442191" cy="40327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déjà/         pas encore</a:t>
          </a:r>
          <a:endParaRPr lang="fr-FR" sz="1400" kern="1200" dirty="0"/>
        </a:p>
      </dsp:txBody>
      <dsp:txXfrm>
        <a:off x="6113092" y="0"/>
        <a:ext cx="1442191" cy="403277"/>
      </dsp:txXfrm>
    </dsp:sp>
    <dsp:sp modelId="{9081090B-D8D5-46EB-B73A-27E0B5F7DEC1}">
      <dsp:nvSpPr>
        <dsp:cNvPr id="0" name=""/>
        <dsp:cNvSpPr/>
      </dsp:nvSpPr>
      <dsp:spPr>
        <a:xfrm>
          <a:off x="7387828" y="0"/>
          <a:ext cx="1845468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Réagir</a:t>
          </a:r>
          <a:endParaRPr lang="fr-FR" sz="1400" kern="1200" dirty="0"/>
        </a:p>
      </dsp:txBody>
      <dsp:txXfrm>
        <a:off x="7589467" y="0"/>
        <a:ext cx="1442191" cy="403277"/>
      </dsp:txXfrm>
    </dsp:sp>
    <dsp:sp modelId="{827618BE-AD3F-42FE-B0AA-C000BEE5ADE6}">
      <dsp:nvSpPr>
        <dsp:cNvPr id="0" name=""/>
        <dsp:cNvSpPr/>
      </dsp:nvSpPr>
      <dsp:spPr>
        <a:xfrm>
          <a:off x="88642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>
              <a:hlinkClick xmlns:r="http://schemas.openxmlformats.org/officeDocument/2006/relationships" r:id=""/>
            </a:rPr>
            <a:t>Phonétique</a:t>
          </a:r>
          <a:endParaRPr lang="fr-FR" sz="1400" kern="1200" dirty="0"/>
        </a:p>
      </dsp:txBody>
      <dsp:txXfrm>
        <a:off x="9065842" y="0"/>
        <a:ext cx="1442191" cy="40327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42217" y="0"/>
        <a:ext cx="1442191" cy="40327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</a:t>
          </a:r>
          <a:r>
            <a:rPr lang="fr-FR" sz="1400" kern="1200" dirty="0">
              <a:hlinkClick xmlns:r="http://schemas.openxmlformats.org/officeDocument/2006/relationships" r:id=""/>
            </a:rPr>
            <a:t>Starter</a:t>
          </a:r>
          <a:endParaRPr lang="fr-FR" sz="1400" kern="1200" dirty="0"/>
        </a:p>
      </dsp:txBody>
      <dsp:txXfrm>
        <a:off x="5953" y="0"/>
        <a:ext cx="1744649" cy="40327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3967" y="0"/>
        <a:ext cx="1442191" cy="40327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tâches ménagères</a:t>
          </a:r>
          <a:endParaRPr lang="fr-FR" sz="1400" kern="1200" dirty="0"/>
        </a:p>
      </dsp:txBody>
      <dsp:txXfrm>
        <a:off x="3160342" y="0"/>
        <a:ext cx="1442191" cy="40327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 dans le passé</a:t>
          </a:r>
          <a:endParaRPr lang="fr-FR" sz="1400" kern="1200" dirty="0"/>
        </a:p>
      </dsp:txBody>
      <dsp:txXfrm>
        <a:off x="4636717" y="0"/>
        <a:ext cx="1442191" cy="40327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déjà/         pas encore</a:t>
          </a:r>
          <a:endParaRPr lang="fr-FR" sz="1400" kern="1200" dirty="0"/>
        </a:p>
      </dsp:txBody>
      <dsp:txXfrm>
        <a:off x="6113092" y="0"/>
        <a:ext cx="1442191" cy="403277"/>
      </dsp:txXfrm>
    </dsp:sp>
    <dsp:sp modelId="{9081090B-D8D5-46EB-B73A-27E0B5F7DEC1}">
      <dsp:nvSpPr>
        <dsp:cNvPr id="0" name=""/>
        <dsp:cNvSpPr/>
      </dsp:nvSpPr>
      <dsp:spPr>
        <a:xfrm>
          <a:off x="73878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Réagir</a:t>
          </a:r>
          <a:endParaRPr lang="fr-FR" sz="1400" kern="1200" dirty="0"/>
        </a:p>
      </dsp:txBody>
      <dsp:txXfrm>
        <a:off x="7589467" y="0"/>
        <a:ext cx="1442191" cy="403277"/>
      </dsp:txXfrm>
    </dsp:sp>
    <dsp:sp modelId="{827618BE-AD3F-42FE-B0AA-C000BEE5ADE6}">
      <dsp:nvSpPr>
        <dsp:cNvPr id="0" name=""/>
        <dsp:cNvSpPr/>
      </dsp:nvSpPr>
      <dsp:spPr>
        <a:xfrm>
          <a:off x="88642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65842" y="0"/>
        <a:ext cx="1442191" cy="40327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42217" y="0"/>
        <a:ext cx="1442191" cy="40327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</a:t>
          </a:r>
          <a:r>
            <a:rPr lang="fr-FR" sz="1400" kern="1200" dirty="0">
              <a:hlinkClick xmlns:r="http://schemas.openxmlformats.org/officeDocument/2006/relationships" r:id=""/>
            </a:rPr>
            <a:t>Starter</a:t>
          </a:r>
          <a:endParaRPr lang="fr-FR" sz="1400" kern="1200" dirty="0"/>
        </a:p>
      </dsp:txBody>
      <dsp:txXfrm>
        <a:off x="5953" y="0"/>
        <a:ext cx="1744649" cy="40327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3967" y="0"/>
        <a:ext cx="1442191" cy="40327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tâches ménagères</a:t>
          </a:r>
          <a:endParaRPr lang="fr-FR" sz="1400" kern="1200" dirty="0"/>
        </a:p>
      </dsp:txBody>
      <dsp:txXfrm>
        <a:off x="3160342" y="0"/>
        <a:ext cx="1442191" cy="40327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 dans le passé</a:t>
          </a:r>
          <a:endParaRPr lang="fr-FR" sz="1400" kern="1200" dirty="0"/>
        </a:p>
      </dsp:txBody>
      <dsp:txXfrm>
        <a:off x="4636717" y="0"/>
        <a:ext cx="1442191" cy="40327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déjà/         pas encore</a:t>
          </a:r>
          <a:endParaRPr lang="fr-FR" sz="1400" kern="1200" dirty="0"/>
        </a:p>
      </dsp:txBody>
      <dsp:txXfrm>
        <a:off x="6113092" y="0"/>
        <a:ext cx="1442191" cy="403277"/>
      </dsp:txXfrm>
    </dsp:sp>
    <dsp:sp modelId="{9081090B-D8D5-46EB-B73A-27E0B5F7DEC1}">
      <dsp:nvSpPr>
        <dsp:cNvPr id="0" name=""/>
        <dsp:cNvSpPr/>
      </dsp:nvSpPr>
      <dsp:spPr>
        <a:xfrm>
          <a:off x="73878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Réagir</a:t>
          </a:r>
          <a:endParaRPr lang="fr-FR" sz="1400" kern="1200" dirty="0"/>
        </a:p>
      </dsp:txBody>
      <dsp:txXfrm>
        <a:off x="7589467" y="0"/>
        <a:ext cx="1442191" cy="403277"/>
      </dsp:txXfrm>
    </dsp:sp>
    <dsp:sp modelId="{827618BE-AD3F-42FE-B0AA-C000BEE5ADE6}">
      <dsp:nvSpPr>
        <dsp:cNvPr id="0" name=""/>
        <dsp:cNvSpPr/>
      </dsp:nvSpPr>
      <dsp:spPr>
        <a:xfrm>
          <a:off x="88642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>
              <a:hlinkClick xmlns:r="http://schemas.openxmlformats.org/officeDocument/2006/relationships" r:id=""/>
            </a:rPr>
            <a:t>Phonétique</a:t>
          </a:r>
          <a:endParaRPr lang="fr-FR" sz="1400" kern="1200" dirty="0"/>
        </a:p>
      </dsp:txBody>
      <dsp:txXfrm>
        <a:off x="9065842" y="0"/>
        <a:ext cx="1442191" cy="40327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40327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42217" y="0"/>
        <a:ext cx="1442191" cy="40327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tell the </a:t>
          </a:r>
          <a:r>
            <a:rPr lang="fr-FR" sz="2500" kern="1200" dirty="0" err="1"/>
            <a:t>housework</a:t>
          </a:r>
          <a:r>
            <a:rPr lang="fr-FR" sz="2500" kern="1200" dirty="0"/>
            <a:t> (s)</a:t>
          </a:r>
          <a:r>
            <a:rPr lang="fr-FR" sz="2500" kern="1200" dirty="0" err="1"/>
            <a:t>he</a:t>
          </a:r>
          <a:r>
            <a:rPr lang="fr-FR" sz="2500" kern="1200" dirty="0"/>
            <a:t> </a:t>
          </a:r>
          <a:r>
            <a:rPr lang="fr-FR" sz="2500" kern="1200" dirty="0" err="1"/>
            <a:t>does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what</a:t>
          </a:r>
          <a:r>
            <a:rPr lang="fr-FR" sz="2500" kern="1200" dirty="0"/>
            <a:t> (s)</a:t>
          </a:r>
          <a:r>
            <a:rPr lang="fr-FR" sz="2500" kern="1200" dirty="0" err="1"/>
            <a:t>he</a:t>
          </a:r>
          <a:r>
            <a:rPr lang="fr-FR" sz="2500" kern="1200" dirty="0"/>
            <a:t> has </a:t>
          </a:r>
          <a:r>
            <a:rPr lang="fr-FR" sz="2500" kern="1200" dirty="0" err="1"/>
            <a:t>done</a:t>
          </a:r>
          <a:r>
            <a:rPr lang="fr-FR" sz="2500" kern="1200" dirty="0"/>
            <a:t> </a:t>
          </a:r>
          <a:r>
            <a:rPr lang="fr-FR" sz="2500" kern="1200" dirty="0" err="1"/>
            <a:t>yet</a:t>
          </a:r>
          <a:r>
            <a:rPr lang="fr-FR" sz="2500" kern="1200" dirty="0"/>
            <a:t> or not.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why</a:t>
          </a:r>
          <a:r>
            <a:rPr lang="fr-FR" sz="2500" kern="1200" dirty="0"/>
            <a:t> (s)</a:t>
          </a:r>
          <a:r>
            <a:rPr lang="fr-FR" sz="2500" kern="1200" dirty="0" err="1"/>
            <a:t>he</a:t>
          </a:r>
          <a:r>
            <a:rPr lang="fr-FR" sz="2500" kern="1200" dirty="0"/>
            <a:t> </a:t>
          </a:r>
          <a:r>
            <a:rPr lang="fr-FR" sz="2500" kern="1200" dirty="0" err="1"/>
            <a:t>does</a:t>
          </a:r>
          <a:r>
            <a:rPr lang="fr-FR" sz="2500" kern="1200" dirty="0"/>
            <a:t> not like </a:t>
          </a:r>
          <a:r>
            <a:rPr lang="fr-FR" sz="2500" kern="1200" dirty="0" err="1"/>
            <a:t>any</a:t>
          </a:r>
          <a:r>
            <a:rPr lang="fr-FR" sz="2500" kern="1200" dirty="0"/>
            <a:t> </a:t>
          </a:r>
          <a:r>
            <a:rPr lang="fr-FR" sz="2500" kern="1200" dirty="0" err="1"/>
            <a:t>housework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tâches ménagères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Situer dans le passé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Réagir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-Déjà / Pas encore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tell the </a:t>
          </a:r>
          <a:r>
            <a:rPr lang="fr-FR" sz="2500" kern="1200" dirty="0" err="1"/>
            <a:t>housework</a:t>
          </a:r>
          <a:r>
            <a:rPr lang="fr-FR" sz="2500" kern="1200" dirty="0"/>
            <a:t> (s)</a:t>
          </a:r>
          <a:r>
            <a:rPr lang="fr-FR" sz="2500" kern="1200" dirty="0" err="1"/>
            <a:t>he</a:t>
          </a:r>
          <a:r>
            <a:rPr lang="fr-FR" sz="2500" kern="1200" dirty="0"/>
            <a:t> </a:t>
          </a:r>
          <a:r>
            <a:rPr lang="fr-FR" sz="2500" kern="1200" dirty="0" err="1"/>
            <a:t>does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what</a:t>
          </a:r>
          <a:r>
            <a:rPr lang="fr-FR" sz="2500" kern="1200" dirty="0"/>
            <a:t> (s)</a:t>
          </a:r>
          <a:r>
            <a:rPr lang="fr-FR" sz="2500" kern="1200" dirty="0" err="1"/>
            <a:t>he</a:t>
          </a:r>
          <a:r>
            <a:rPr lang="fr-FR" sz="2500" kern="1200" dirty="0"/>
            <a:t> has </a:t>
          </a:r>
          <a:r>
            <a:rPr lang="fr-FR" sz="2500" kern="1200" dirty="0" err="1"/>
            <a:t>done</a:t>
          </a:r>
          <a:r>
            <a:rPr lang="fr-FR" sz="2500" kern="1200" dirty="0"/>
            <a:t> </a:t>
          </a:r>
          <a:r>
            <a:rPr lang="fr-FR" sz="2500" kern="1200" dirty="0" err="1"/>
            <a:t>yet</a:t>
          </a:r>
          <a:r>
            <a:rPr lang="fr-FR" sz="2500" kern="1200" dirty="0"/>
            <a:t> or not.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why</a:t>
          </a:r>
          <a:r>
            <a:rPr lang="fr-FR" sz="2500" kern="1200" dirty="0"/>
            <a:t> (s)</a:t>
          </a:r>
          <a:r>
            <a:rPr lang="fr-FR" sz="2500" kern="1200" dirty="0" err="1"/>
            <a:t>he</a:t>
          </a:r>
          <a:r>
            <a:rPr lang="fr-FR" sz="2500" kern="1200" dirty="0"/>
            <a:t> </a:t>
          </a:r>
          <a:r>
            <a:rPr lang="fr-FR" sz="2500" kern="1200" dirty="0" err="1"/>
            <a:t>does</a:t>
          </a:r>
          <a:r>
            <a:rPr lang="fr-FR" sz="2500" kern="1200" dirty="0"/>
            <a:t> not like </a:t>
          </a:r>
          <a:r>
            <a:rPr lang="fr-FR" sz="2500" kern="1200" dirty="0" err="1"/>
            <a:t>any</a:t>
          </a:r>
          <a:r>
            <a:rPr lang="fr-FR" sz="2500" kern="1200" dirty="0"/>
            <a:t> </a:t>
          </a:r>
          <a:r>
            <a:rPr lang="fr-FR" sz="2500" kern="1200" dirty="0" err="1"/>
            <a:t>housework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737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enfants et les tâches ménagères</a:t>
          </a:r>
        </a:p>
      </dsp:txBody>
      <dsp:txXfrm>
        <a:off x="4206240" y="78854"/>
        <a:ext cx="6078010" cy="462699"/>
      </dsp:txXfrm>
    </dsp:sp>
    <dsp:sp modelId="{2139DAE1-194F-4D50-9F03-BFE7EEE6D6C5}">
      <dsp:nvSpPr>
        <dsp:cNvPr id="0" name=""/>
        <dsp:cNvSpPr/>
      </dsp:nvSpPr>
      <dsp:spPr>
        <a:xfrm>
          <a:off x="0" y="1737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I. Starter</a:t>
          </a:r>
        </a:p>
      </dsp:txBody>
      <dsp:txXfrm>
        <a:off x="30116" y="31853"/>
        <a:ext cx="4146008" cy="556701"/>
      </dsp:txXfrm>
    </dsp:sp>
    <dsp:sp modelId="{FC232115-E94D-46B1-97D1-031007A68C7D}">
      <dsp:nvSpPr>
        <dsp:cNvPr id="0" name=""/>
        <dsp:cNvSpPr/>
      </dsp:nvSpPr>
      <dsp:spPr>
        <a:xfrm>
          <a:off x="4206240" y="680363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551704"/>
            <a:satOff val="-7321"/>
            <a:lumOff val="-26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551704"/>
              <a:satOff val="-7321"/>
              <a:lumOff val="-26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Recherche des phrases clés</a:t>
          </a:r>
        </a:p>
      </dsp:txBody>
      <dsp:txXfrm>
        <a:off x="4206240" y="757480"/>
        <a:ext cx="6078010" cy="462699"/>
      </dsp:txXfrm>
    </dsp:sp>
    <dsp:sp modelId="{769FF7B9-526A-48E9-A158-552348347FA9}">
      <dsp:nvSpPr>
        <dsp:cNvPr id="0" name=""/>
        <dsp:cNvSpPr/>
      </dsp:nvSpPr>
      <dsp:spPr>
        <a:xfrm>
          <a:off x="0" y="680363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1400127"/>
                <a:satOff val="-5825"/>
                <a:lumOff val="13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400127"/>
                <a:satOff val="-5825"/>
                <a:lumOff val="13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400127"/>
                <a:satOff val="-5825"/>
                <a:lumOff val="13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</a:t>
          </a:r>
        </a:p>
      </dsp:txBody>
      <dsp:txXfrm>
        <a:off x="30116" y="710479"/>
        <a:ext cx="4146008" cy="556701"/>
      </dsp:txXfrm>
    </dsp:sp>
    <dsp:sp modelId="{504663BE-D4A1-41D5-AB00-9F9185954B99}">
      <dsp:nvSpPr>
        <dsp:cNvPr id="0" name=""/>
        <dsp:cNvSpPr/>
      </dsp:nvSpPr>
      <dsp:spPr>
        <a:xfrm>
          <a:off x="4206240" y="1358990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103407"/>
            <a:satOff val="-14641"/>
            <a:lumOff val="-529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103407"/>
              <a:satOff val="-14641"/>
              <a:lumOff val="-5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tâches ménagères</a:t>
          </a:r>
        </a:p>
      </dsp:txBody>
      <dsp:txXfrm>
        <a:off x="4206240" y="1436107"/>
        <a:ext cx="6078010" cy="462699"/>
      </dsp:txXfrm>
    </dsp:sp>
    <dsp:sp modelId="{A48C84AE-E78F-4D72-992D-EC46DC5449EC}">
      <dsp:nvSpPr>
        <dsp:cNvPr id="0" name=""/>
        <dsp:cNvSpPr/>
      </dsp:nvSpPr>
      <dsp:spPr>
        <a:xfrm>
          <a:off x="0" y="1358990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2800255"/>
                <a:satOff val="-11651"/>
                <a:lumOff val="274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800255"/>
                <a:satOff val="-11651"/>
                <a:lumOff val="274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800255"/>
                <a:satOff val="-11651"/>
                <a:lumOff val="274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30116" y="1389106"/>
        <a:ext cx="4146008" cy="556701"/>
      </dsp:txXfrm>
    </dsp:sp>
    <dsp:sp modelId="{850D5E25-18CF-4A0C-AAC0-652BF5CA1A14}">
      <dsp:nvSpPr>
        <dsp:cNvPr id="0" name=""/>
        <dsp:cNvSpPr/>
      </dsp:nvSpPr>
      <dsp:spPr>
        <a:xfrm>
          <a:off x="4206240" y="2037616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655111"/>
            <a:satOff val="-21962"/>
            <a:lumOff val="-79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655111"/>
              <a:satOff val="-21962"/>
              <a:lumOff val="-79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Situer dans le passé</a:t>
          </a:r>
        </a:p>
      </dsp:txBody>
      <dsp:txXfrm>
        <a:off x="4206240" y="2114733"/>
        <a:ext cx="6078010" cy="462699"/>
      </dsp:txXfrm>
    </dsp:sp>
    <dsp:sp modelId="{5270A24F-D9E5-4D72-AB80-C2724269F1C7}">
      <dsp:nvSpPr>
        <dsp:cNvPr id="0" name=""/>
        <dsp:cNvSpPr/>
      </dsp:nvSpPr>
      <dsp:spPr>
        <a:xfrm>
          <a:off x="0" y="2037616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4200382"/>
                <a:satOff val="-17476"/>
                <a:lumOff val="411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200382"/>
                <a:satOff val="-17476"/>
                <a:lumOff val="411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200382"/>
                <a:satOff val="-17476"/>
                <a:lumOff val="411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Vocabulaire</a:t>
          </a:r>
        </a:p>
      </dsp:txBody>
      <dsp:txXfrm>
        <a:off x="30116" y="2067732"/>
        <a:ext cx="4146008" cy="556701"/>
      </dsp:txXfrm>
    </dsp:sp>
    <dsp:sp modelId="{C6291843-C46A-4280-9111-FA5AC9ADD2FE}">
      <dsp:nvSpPr>
        <dsp:cNvPr id="0" name=""/>
        <dsp:cNvSpPr/>
      </dsp:nvSpPr>
      <dsp:spPr>
        <a:xfrm>
          <a:off x="4206240" y="2716243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206815"/>
            <a:satOff val="-29283"/>
            <a:lumOff val="-105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206815"/>
              <a:satOff val="-29283"/>
              <a:lumOff val="-10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Déjà / pas encore</a:t>
          </a:r>
        </a:p>
      </dsp:txBody>
      <dsp:txXfrm>
        <a:off x="4206240" y="2793360"/>
        <a:ext cx="6078010" cy="462699"/>
      </dsp:txXfrm>
    </dsp:sp>
    <dsp:sp modelId="{A5F69CFA-F8D5-4CEE-8AC7-94C4EEDE8D9F}">
      <dsp:nvSpPr>
        <dsp:cNvPr id="0" name=""/>
        <dsp:cNvSpPr/>
      </dsp:nvSpPr>
      <dsp:spPr>
        <a:xfrm>
          <a:off x="0" y="2716243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5600509"/>
                <a:satOff val="-23301"/>
                <a:lumOff val="549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600509"/>
                <a:satOff val="-23301"/>
                <a:lumOff val="549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600509"/>
                <a:satOff val="-23301"/>
                <a:lumOff val="549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30116" y="2746359"/>
        <a:ext cx="4146008" cy="556701"/>
      </dsp:txXfrm>
    </dsp:sp>
    <dsp:sp modelId="{55F1EE49-E9F4-4CF1-B4EF-AEDAC8B2B5F8}">
      <dsp:nvSpPr>
        <dsp:cNvPr id="0" name=""/>
        <dsp:cNvSpPr/>
      </dsp:nvSpPr>
      <dsp:spPr>
        <a:xfrm>
          <a:off x="4206240" y="3394869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758518"/>
            <a:satOff val="-36604"/>
            <a:lumOff val="-1322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758518"/>
              <a:satOff val="-36604"/>
              <a:lumOff val="-13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Réagir</a:t>
          </a:r>
        </a:p>
      </dsp:txBody>
      <dsp:txXfrm>
        <a:off x="4206240" y="3471986"/>
        <a:ext cx="6078010" cy="462699"/>
      </dsp:txXfrm>
    </dsp:sp>
    <dsp:sp modelId="{A2FF1209-A65F-4C11-8E9F-DA8F1E3E37E1}">
      <dsp:nvSpPr>
        <dsp:cNvPr id="0" name=""/>
        <dsp:cNvSpPr/>
      </dsp:nvSpPr>
      <dsp:spPr>
        <a:xfrm>
          <a:off x="0" y="3394869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7000636"/>
                <a:satOff val="-29126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000636"/>
                <a:satOff val="-29126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000636"/>
                <a:satOff val="-29126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Vocabulaire </a:t>
          </a:r>
        </a:p>
      </dsp:txBody>
      <dsp:txXfrm>
        <a:off x="30116" y="3424985"/>
        <a:ext cx="4146008" cy="556701"/>
      </dsp:txXfrm>
    </dsp:sp>
    <dsp:sp modelId="{EB290DE6-8A4A-41D9-8D65-02E54F216D26}">
      <dsp:nvSpPr>
        <dsp:cNvPr id="0" name=""/>
        <dsp:cNvSpPr/>
      </dsp:nvSpPr>
      <dsp:spPr>
        <a:xfrm>
          <a:off x="4206240" y="4073496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310222"/>
            <a:satOff val="-43924"/>
            <a:lumOff val="-158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310222"/>
              <a:satOff val="-43924"/>
              <a:lumOff val="-158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L’omission du « ne/n’ »</a:t>
          </a:r>
        </a:p>
      </dsp:txBody>
      <dsp:txXfrm>
        <a:off x="4206240" y="4150613"/>
        <a:ext cx="6078010" cy="462699"/>
      </dsp:txXfrm>
    </dsp:sp>
    <dsp:sp modelId="{86A2017E-8D4E-444A-AA52-2EB67962874D}">
      <dsp:nvSpPr>
        <dsp:cNvPr id="0" name=""/>
        <dsp:cNvSpPr/>
      </dsp:nvSpPr>
      <dsp:spPr>
        <a:xfrm>
          <a:off x="0" y="4073496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8400764"/>
                <a:satOff val="-34952"/>
                <a:lumOff val="82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400764"/>
                <a:satOff val="-34952"/>
                <a:lumOff val="82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400764"/>
                <a:satOff val="-34952"/>
                <a:lumOff val="82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Phonétique</a:t>
          </a:r>
        </a:p>
      </dsp:txBody>
      <dsp:txXfrm>
        <a:off x="30116" y="4103612"/>
        <a:ext cx="4146008" cy="556701"/>
      </dsp:txXfrm>
    </dsp:sp>
    <dsp:sp modelId="{D98E43B5-396D-42AD-8C94-445CFD3EBD6E}">
      <dsp:nvSpPr>
        <dsp:cNvPr id="0" name=""/>
        <dsp:cNvSpPr/>
      </dsp:nvSpPr>
      <dsp:spPr>
        <a:xfrm>
          <a:off x="4206240" y="4752122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Lister mes tâches ménagères</a:t>
          </a:r>
        </a:p>
      </dsp:txBody>
      <dsp:txXfrm>
        <a:off x="4206240" y="4829239"/>
        <a:ext cx="6078010" cy="462699"/>
      </dsp:txXfrm>
    </dsp:sp>
    <dsp:sp modelId="{6F86DB1B-353B-49FF-9D1B-C935564EBD8A}">
      <dsp:nvSpPr>
        <dsp:cNvPr id="0" name=""/>
        <dsp:cNvSpPr/>
      </dsp:nvSpPr>
      <dsp:spPr>
        <a:xfrm>
          <a:off x="0" y="4752122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VIII. Production</a:t>
          </a:r>
          <a:endParaRPr lang="fr-FR" sz="1800" kern="1200" noProof="0" dirty="0"/>
        </a:p>
      </dsp:txBody>
      <dsp:txXfrm>
        <a:off x="30116" y="4782238"/>
        <a:ext cx="4146008" cy="5567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</a:t>
          </a:r>
          <a:r>
            <a:rPr lang="fr-FR" sz="1400" kern="1200" dirty="0">
              <a:hlinkClick xmlns:r="http://schemas.openxmlformats.org/officeDocument/2006/relationships" r:id=""/>
            </a:rPr>
            <a:t>Starter</a:t>
          </a:r>
          <a:endParaRPr lang="fr-FR" sz="1400" kern="1200" dirty="0"/>
        </a:p>
      </dsp:txBody>
      <dsp:txXfrm>
        <a:off x="5953" y="0"/>
        <a:ext cx="1744649" cy="40327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3967" y="0"/>
        <a:ext cx="1442191" cy="40327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tâches ménagères</a:t>
          </a:r>
          <a:endParaRPr lang="fr-FR" sz="1400" kern="1200" dirty="0"/>
        </a:p>
      </dsp:txBody>
      <dsp:txXfrm>
        <a:off x="3160342" y="0"/>
        <a:ext cx="1442191" cy="40327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 dans le passé</a:t>
          </a:r>
          <a:endParaRPr lang="fr-FR" sz="1400" kern="1200" dirty="0"/>
        </a:p>
      </dsp:txBody>
      <dsp:txXfrm>
        <a:off x="4636717" y="0"/>
        <a:ext cx="1442191" cy="40327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déjà/         pas encore</a:t>
          </a:r>
          <a:endParaRPr lang="fr-FR" sz="1400" kern="1200" dirty="0"/>
        </a:p>
      </dsp:txBody>
      <dsp:txXfrm>
        <a:off x="6113092" y="0"/>
        <a:ext cx="1442191" cy="403277"/>
      </dsp:txXfrm>
    </dsp:sp>
    <dsp:sp modelId="{9081090B-D8D5-46EB-B73A-27E0B5F7DEC1}">
      <dsp:nvSpPr>
        <dsp:cNvPr id="0" name=""/>
        <dsp:cNvSpPr/>
      </dsp:nvSpPr>
      <dsp:spPr>
        <a:xfrm>
          <a:off x="73878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Réagir</a:t>
          </a:r>
          <a:endParaRPr lang="fr-FR" sz="1400" kern="1200" dirty="0"/>
        </a:p>
      </dsp:txBody>
      <dsp:txXfrm>
        <a:off x="7589467" y="0"/>
        <a:ext cx="1442191" cy="403277"/>
      </dsp:txXfrm>
    </dsp:sp>
    <dsp:sp modelId="{827618BE-AD3F-42FE-B0AA-C000BEE5ADE6}">
      <dsp:nvSpPr>
        <dsp:cNvPr id="0" name=""/>
        <dsp:cNvSpPr/>
      </dsp:nvSpPr>
      <dsp:spPr>
        <a:xfrm>
          <a:off x="88642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>
              <a:hlinkClick xmlns:r="http://schemas.openxmlformats.org/officeDocument/2006/relationships" r:id=""/>
            </a:rPr>
            <a:t>Phonétique</a:t>
          </a:r>
          <a:endParaRPr lang="fr-FR" sz="1400" kern="1200" dirty="0"/>
        </a:p>
      </dsp:txBody>
      <dsp:txXfrm>
        <a:off x="9065842" y="0"/>
        <a:ext cx="1442191" cy="40327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42217" y="0"/>
        <a:ext cx="1442191" cy="4032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tâches ménagères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Situer dans le passé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Réagir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-Déjà / Pas encore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953" y="0"/>
          <a:ext cx="1845468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</a:t>
          </a:r>
          <a:r>
            <a:rPr lang="fr-FR" sz="1400" kern="1200" dirty="0">
              <a:hlinkClick xmlns:r="http://schemas.openxmlformats.org/officeDocument/2006/relationships" r:id=""/>
            </a:rPr>
            <a:t>Starter</a:t>
          </a:r>
          <a:endParaRPr lang="fr-FR" sz="1400" kern="1200" dirty="0"/>
        </a:p>
      </dsp:txBody>
      <dsp:txXfrm>
        <a:off x="5953" y="0"/>
        <a:ext cx="1744649" cy="403277"/>
      </dsp:txXfrm>
    </dsp:sp>
    <dsp:sp modelId="{EEC1D158-E50E-4E1F-8C44-A2DA7429DD1C}">
      <dsp:nvSpPr>
        <dsp:cNvPr id="0" name=""/>
        <dsp:cNvSpPr/>
      </dsp:nvSpPr>
      <dsp:spPr>
        <a:xfrm>
          <a:off x="14823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3967" y="0"/>
        <a:ext cx="1442191" cy="403277"/>
      </dsp:txXfrm>
    </dsp:sp>
    <dsp:sp modelId="{8C3B7B19-0C41-4EE8-8F23-2A5D92FF9044}">
      <dsp:nvSpPr>
        <dsp:cNvPr id="0" name=""/>
        <dsp:cNvSpPr/>
      </dsp:nvSpPr>
      <dsp:spPr>
        <a:xfrm>
          <a:off x="2958703" y="0"/>
          <a:ext cx="1845468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tâches ménagères</a:t>
          </a:r>
          <a:endParaRPr lang="fr-FR" sz="1400" kern="1200" dirty="0"/>
        </a:p>
      </dsp:txBody>
      <dsp:txXfrm>
        <a:off x="3160342" y="0"/>
        <a:ext cx="1442191" cy="403277"/>
      </dsp:txXfrm>
    </dsp:sp>
    <dsp:sp modelId="{98187704-F1FC-4E73-8294-F7187A6516CD}">
      <dsp:nvSpPr>
        <dsp:cNvPr id="0" name=""/>
        <dsp:cNvSpPr/>
      </dsp:nvSpPr>
      <dsp:spPr>
        <a:xfrm>
          <a:off x="44350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situer  dans le passé</a:t>
          </a:r>
          <a:endParaRPr lang="fr-FR" sz="1400" kern="1200" dirty="0"/>
        </a:p>
      </dsp:txBody>
      <dsp:txXfrm>
        <a:off x="4636717" y="0"/>
        <a:ext cx="1442191" cy="403277"/>
      </dsp:txXfrm>
    </dsp:sp>
    <dsp:sp modelId="{B786CA46-60D8-405C-98EE-98F4EF666B97}">
      <dsp:nvSpPr>
        <dsp:cNvPr id="0" name=""/>
        <dsp:cNvSpPr/>
      </dsp:nvSpPr>
      <dsp:spPr>
        <a:xfrm>
          <a:off x="591145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déjà/         pas encore</a:t>
          </a:r>
          <a:endParaRPr lang="fr-FR" sz="1400" kern="1200" dirty="0"/>
        </a:p>
      </dsp:txBody>
      <dsp:txXfrm>
        <a:off x="6113092" y="0"/>
        <a:ext cx="1442191" cy="403277"/>
      </dsp:txXfrm>
    </dsp:sp>
    <dsp:sp modelId="{9081090B-D8D5-46EB-B73A-27E0B5F7DEC1}">
      <dsp:nvSpPr>
        <dsp:cNvPr id="0" name=""/>
        <dsp:cNvSpPr/>
      </dsp:nvSpPr>
      <dsp:spPr>
        <a:xfrm>
          <a:off x="738782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Réagir</a:t>
          </a:r>
          <a:endParaRPr lang="fr-FR" sz="1400" kern="1200" dirty="0"/>
        </a:p>
      </dsp:txBody>
      <dsp:txXfrm>
        <a:off x="7589467" y="0"/>
        <a:ext cx="1442191" cy="403277"/>
      </dsp:txXfrm>
    </dsp:sp>
    <dsp:sp modelId="{827618BE-AD3F-42FE-B0AA-C000BEE5ADE6}">
      <dsp:nvSpPr>
        <dsp:cNvPr id="0" name=""/>
        <dsp:cNvSpPr/>
      </dsp:nvSpPr>
      <dsp:spPr>
        <a:xfrm>
          <a:off x="8864203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</a:t>
          </a:r>
          <a:r>
            <a:rPr lang="fr-FR" sz="1400" kern="1200" dirty="0">
              <a:hlinkClick xmlns:r="http://schemas.openxmlformats.org/officeDocument/2006/relationships" r:id=""/>
            </a:rPr>
            <a:t>Phonétique</a:t>
          </a:r>
          <a:endParaRPr lang="fr-FR" sz="1400" kern="1200" dirty="0"/>
        </a:p>
      </dsp:txBody>
      <dsp:txXfrm>
        <a:off x="9065842" y="0"/>
        <a:ext cx="1442191" cy="403277"/>
      </dsp:txXfrm>
    </dsp:sp>
    <dsp:sp modelId="{DE96FEEF-2E8F-4C3F-8D2C-B96943369F04}">
      <dsp:nvSpPr>
        <dsp:cNvPr id="0" name=""/>
        <dsp:cNvSpPr/>
      </dsp:nvSpPr>
      <dsp:spPr>
        <a:xfrm>
          <a:off x="10340578" y="0"/>
          <a:ext cx="1845468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42217" y="0"/>
        <a:ext cx="1442191" cy="4032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tâches ménagères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Situer dans le passé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Réagir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-Déjà / Pas encore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60120" y="3520440"/>
            <a:ext cx="7680960" cy="288036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8441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 </a:t>
            </a:r>
            <a:r>
              <a:rPr lang="fr-FR" dirty="0" err="1"/>
              <a:t>teach</a:t>
            </a:r>
            <a:r>
              <a:rPr lang="fr-FR" dirty="0"/>
              <a:t> the </a:t>
            </a:r>
            <a:r>
              <a:rPr lang="fr-FR" dirty="0" err="1"/>
              <a:t>vocab</a:t>
            </a:r>
            <a:r>
              <a:rPr lang="fr-FR" dirty="0"/>
              <a:t>/</a:t>
            </a:r>
            <a:r>
              <a:rPr lang="fr-FR" dirty="0" err="1"/>
              <a:t>grammar</a:t>
            </a:r>
            <a:r>
              <a:rPr lang="fr-FR" dirty="0"/>
              <a:t> pour faciliter la compréhension globale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776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0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01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57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72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.xml"/><Relationship Id="rId9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0.png"/><Relationship Id="rId4" Type="http://schemas.openxmlformats.org/officeDocument/2006/relationships/image" Target="../media/image11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9.xml"/><Relationship Id="rId9" Type="http://schemas.openxmlformats.org/officeDocument/2006/relationships/image" Target="../media/image1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3.png"/><Relationship Id="rId5" Type="http://schemas.openxmlformats.org/officeDocument/2006/relationships/image" Target="../media/image27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0.png"/><Relationship Id="rId4" Type="http://schemas.openxmlformats.org/officeDocument/2006/relationships/image" Target="../media/image11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OUoyjKqdQow?feature=oembed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1.xml"/><Relationship Id="rId9" Type="http://schemas.openxmlformats.org/officeDocument/2006/relationships/image" Target="../media/image1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9.png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0.png"/><Relationship Id="rId4" Type="http://schemas.openxmlformats.org/officeDocument/2006/relationships/image" Target="../media/image11.gi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3.xml"/><Relationship Id="rId9" Type="http://schemas.openxmlformats.org/officeDocument/2006/relationships/image" Target="../media/image1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1.gif"/><Relationship Id="rId5" Type="http://schemas.openxmlformats.org/officeDocument/2006/relationships/diagramQuickStyle" Target="../diagrams/quickStyle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1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7.png"/><Relationship Id="rId11" Type="http://schemas.microsoft.com/office/2007/relationships/diagramDrawing" Target="../diagrams/drawing15.xml"/><Relationship Id="rId5" Type="http://schemas.openxmlformats.org/officeDocument/2006/relationships/image" Target="../media/image45.png"/><Relationship Id="rId10" Type="http://schemas.openxmlformats.org/officeDocument/2006/relationships/diagramColors" Target="../diagrams/colors15.xml"/><Relationship Id="rId4" Type="http://schemas.openxmlformats.org/officeDocument/2006/relationships/image" Target="../media/image44.gif"/><Relationship Id="rId9" Type="http://schemas.openxmlformats.org/officeDocument/2006/relationships/diagramQuickStyle" Target="../diagrams/quickStyle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gi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image" Target="../media/image49.png"/><Relationship Id="rId7" Type="http://schemas.openxmlformats.org/officeDocument/2006/relationships/diagramData" Target="../diagrams/data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microsoft.com/office/2007/relationships/diagramDrawing" Target="../diagrams/drawing16.xml"/><Relationship Id="rId5" Type="http://schemas.openxmlformats.org/officeDocument/2006/relationships/image" Target="../media/image51.png"/><Relationship Id="rId10" Type="http://schemas.openxmlformats.org/officeDocument/2006/relationships/diagramColors" Target="../diagrams/colors16.xml"/><Relationship Id="rId4" Type="http://schemas.openxmlformats.org/officeDocument/2006/relationships/image" Target="../media/image50.png"/><Relationship Id="rId9" Type="http://schemas.openxmlformats.org/officeDocument/2006/relationships/diagramQuickStyle" Target="../diagrams/quickStyle1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0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sv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9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0" name="Rectangle 111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5" b="7865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2" name="Rectangle 112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 dirty="0">
                <a:solidFill>
                  <a:srgbClr val="FFFFFF"/>
                </a:solidFill>
              </a:rPr>
              <a:t>Tâches ménagères 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9 – Leçon 18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281" y="763368"/>
            <a:ext cx="11114249" cy="82207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sz="4400" dirty="0"/>
              <a:t>II. </a:t>
            </a:r>
            <a:r>
              <a:rPr lang="en-US" sz="4400" dirty="0" err="1"/>
              <a:t>Compréhension</a:t>
            </a:r>
            <a:r>
              <a:rPr lang="en-US" sz="4400" dirty="0"/>
              <a:t> de </a:t>
            </a:r>
            <a:r>
              <a:rPr lang="en-US" sz="4400" dirty="0" err="1"/>
              <a:t>texte</a:t>
            </a:r>
            <a:r>
              <a:rPr lang="en-US" sz="4400" dirty="0"/>
              <a:t> (suite)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FA954-0197-2A1B-D147-6DF840059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1102" y="1947462"/>
            <a:ext cx="6180792" cy="36272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FF7D2F-74F4-F3C4-02AA-01569A61C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14" y="2023353"/>
            <a:ext cx="4547685" cy="15362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EBD88E-6131-7EFE-211B-9B080B453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14" y="3802002"/>
            <a:ext cx="4624118" cy="7719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CE13B6-59D0-0D69-9935-E992D55C53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214" y="4816335"/>
            <a:ext cx="4822837" cy="112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73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DF50-D1E3-4CFC-2A99-5E969626F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5485"/>
          </a:xfrm>
        </p:spPr>
        <p:txBody>
          <a:bodyPr/>
          <a:lstStyle/>
          <a:p>
            <a:pPr algn="ctr"/>
            <a:r>
              <a:rPr lang="fr-FR" dirty="0"/>
              <a:t>Compréhension détaillée</a:t>
            </a:r>
          </a:p>
        </p:txBody>
      </p:sp>
      <p:graphicFrame>
        <p:nvGraphicFramePr>
          <p:cNvPr id="16" name="Table 22">
            <a:extLst>
              <a:ext uri="{FF2B5EF4-FFF2-40B4-BE49-F238E27FC236}">
                <a16:creationId xmlns:a16="http://schemas.microsoft.com/office/drawing/2014/main" id="{BEB113B0-FC95-F43F-D478-B5AF0896B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072162"/>
              </p:ext>
            </p:extLst>
          </p:nvPr>
        </p:nvGraphicFramePr>
        <p:xfrm>
          <a:off x="455447" y="1375511"/>
          <a:ext cx="11097524" cy="4558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6884">
                  <a:extLst>
                    <a:ext uri="{9D8B030D-6E8A-4147-A177-3AD203B41FA5}">
                      <a16:colId xmlns:a16="http://schemas.microsoft.com/office/drawing/2014/main" val="1938385264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1727374036"/>
                    </a:ext>
                  </a:extLst>
                </a:gridCol>
              </a:tblGrid>
              <a:tr h="58947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tâches ménagères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Réagir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780251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Hier, par exemple,  je n’ai pas fait la vaisselle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Eh bien, pas moi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0122570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Aujourd’hui, il est 10h, et je n’ai pas encore fait mon lit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Moi non plus je ne suis pas un ado zéro défaut.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718382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Samedi dernier, j’ai rangé ma chambre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Moi si, je suis une ado zéro défaut.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670189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Avant-hier, j’ai vidé le lave-vaisselle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Moi aussi, j’aime bien aider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668078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J’ai mis la table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487864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Ce matin, j’ai déjà promené le chien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882674"/>
                  </a:ext>
                </a:extLst>
              </a:tr>
              <a:tr h="903866">
                <a:tc>
                  <a:txBody>
                    <a:bodyPr/>
                    <a:lstStyle/>
                    <a:p>
                      <a:r>
                        <a:rPr lang="fr-FR" sz="2000" dirty="0"/>
                        <a:t>La semaine dernière par exemple, j’ai fait le ménage avec mon père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4157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81FE637-6F7A-4AC7-E849-B251A55174AB}"/>
              </a:ext>
            </a:extLst>
          </p:cNvPr>
          <p:cNvSpPr/>
          <p:nvPr/>
        </p:nvSpPr>
        <p:spPr>
          <a:xfrm>
            <a:off x="455446" y="1974105"/>
            <a:ext cx="5951659" cy="4916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34E2EBB-385F-6539-A334-BA13DD5DC8F7}"/>
              </a:ext>
            </a:extLst>
          </p:cNvPr>
          <p:cNvSpPr/>
          <p:nvPr/>
        </p:nvSpPr>
        <p:spPr>
          <a:xfrm>
            <a:off x="455446" y="2484774"/>
            <a:ext cx="5951659" cy="4916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47BED8B-0CA5-D178-2529-C11ADFDA4C7F}"/>
              </a:ext>
            </a:extLst>
          </p:cNvPr>
          <p:cNvSpPr/>
          <p:nvPr/>
        </p:nvSpPr>
        <p:spPr>
          <a:xfrm>
            <a:off x="455446" y="2997103"/>
            <a:ext cx="5951659" cy="4916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C73DDB-F6BA-26FF-D182-AE8E9D6210E6}"/>
              </a:ext>
            </a:extLst>
          </p:cNvPr>
          <p:cNvSpPr/>
          <p:nvPr/>
        </p:nvSpPr>
        <p:spPr>
          <a:xfrm>
            <a:off x="455446" y="3507772"/>
            <a:ext cx="5951659" cy="4916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9653CB-50DB-881A-7D06-803490C0B92C}"/>
              </a:ext>
            </a:extLst>
          </p:cNvPr>
          <p:cNvSpPr/>
          <p:nvPr/>
        </p:nvSpPr>
        <p:spPr>
          <a:xfrm>
            <a:off x="455446" y="4018441"/>
            <a:ext cx="5951659" cy="4916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BF406DE-59CC-B707-C134-8607A0536CFD}"/>
              </a:ext>
            </a:extLst>
          </p:cNvPr>
          <p:cNvSpPr/>
          <p:nvPr/>
        </p:nvSpPr>
        <p:spPr>
          <a:xfrm>
            <a:off x="455446" y="4535416"/>
            <a:ext cx="5951659" cy="4916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6A97D0C-F510-416D-8CFC-080A915BC762}"/>
              </a:ext>
            </a:extLst>
          </p:cNvPr>
          <p:cNvSpPr/>
          <p:nvPr/>
        </p:nvSpPr>
        <p:spPr>
          <a:xfrm>
            <a:off x="455446" y="5047745"/>
            <a:ext cx="5951659" cy="8863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D95DC52-1EA9-0FB5-5AEE-853BC17149D2}"/>
              </a:ext>
            </a:extLst>
          </p:cNvPr>
          <p:cNvSpPr/>
          <p:nvPr/>
        </p:nvSpPr>
        <p:spPr>
          <a:xfrm>
            <a:off x="6441088" y="1969699"/>
            <a:ext cx="5111883" cy="4916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1045A12-C4C1-B846-FB9C-46CD839A13E9}"/>
              </a:ext>
            </a:extLst>
          </p:cNvPr>
          <p:cNvSpPr/>
          <p:nvPr/>
        </p:nvSpPr>
        <p:spPr>
          <a:xfrm>
            <a:off x="6441088" y="2480368"/>
            <a:ext cx="5111883" cy="4916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318006-71D1-1E6B-5F41-860D242A50E0}"/>
              </a:ext>
            </a:extLst>
          </p:cNvPr>
          <p:cNvSpPr/>
          <p:nvPr/>
        </p:nvSpPr>
        <p:spPr>
          <a:xfrm>
            <a:off x="6441088" y="2992697"/>
            <a:ext cx="5111883" cy="4916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9C920D9-78DD-7213-35D4-6B35F1E3E2DA}"/>
              </a:ext>
            </a:extLst>
          </p:cNvPr>
          <p:cNvSpPr/>
          <p:nvPr/>
        </p:nvSpPr>
        <p:spPr>
          <a:xfrm>
            <a:off x="6441088" y="3503366"/>
            <a:ext cx="5111883" cy="4916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673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DF50-D1E3-4CFC-2A99-5E969626F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5485"/>
          </a:xfrm>
        </p:spPr>
        <p:txBody>
          <a:bodyPr/>
          <a:lstStyle/>
          <a:p>
            <a:pPr algn="ctr"/>
            <a:r>
              <a:rPr lang="fr-FR" dirty="0"/>
              <a:t>Compréhension détaillée</a:t>
            </a:r>
          </a:p>
        </p:txBody>
      </p:sp>
      <p:graphicFrame>
        <p:nvGraphicFramePr>
          <p:cNvPr id="16" name="Table 22">
            <a:extLst>
              <a:ext uri="{FF2B5EF4-FFF2-40B4-BE49-F238E27FC236}">
                <a16:creationId xmlns:a16="http://schemas.microsoft.com/office/drawing/2014/main" id="{BEB113B0-FC95-F43F-D478-B5AF0896B0C9}"/>
              </a:ext>
            </a:extLst>
          </p:cNvPr>
          <p:cNvGraphicFramePr>
            <a:graphicFrameLocks noGrp="1"/>
          </p:cNvGraphicFramePr>
          <p:nvPr/>
        </p:nvGraphicFramePr>
        <p:xfrm>
          <a:off x="455447" y="1375511"/>
          <a:ext cx="11097524" cy="4558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6884">
                  <a:extLst>
                    <a:ext uri="{9D8B030D-6E8A-4147-A177-3AD203B41FA5}">
                      <a16:colId xmlns:a16="http://schemas.microsoft.com/office/drawing/2014/main" val="1938385264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1727374036"/>
                    </a:ext>
                  </a:extLst>
                </a:gridCol>
              </a:tblGrid>
              <a:tr h="58947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tâches ménagères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Réagir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780251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Hier, par exemple,  je n’ai pas fait la vaisselle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Eh bien, pas moi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0122570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Aujourd’hui, il est 10h, et je n’ai pas encore fait mon lit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Moi non plus je ne suis pas un ado zéro défaut.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718382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Samedi dernier, j’ai rangé ma chambre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Moi si, je suis une ado zéro défaut.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670189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Avant-hier, j’ai vidé le lave-vaisselle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Moi aussi, j’aime bien aider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668078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J’ai mis la table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487864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Ce matin, j’ai déjà promené le chien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882674"/>
                  </a:ext>
                </a:extLst>
              </a:tr>
              <a:tr h="903866">
                <a:tc>
                  <a:txBody>
                    <a:bodyPr/>
                    <a:lstStyle/>
                    <a:p>
                      <a:r>
                        <a:rPr lang="fr-FR" sz="2000" dirty="0"/>
                        <a:t>La semaine dernière par exemple, j’ai fait le ménage avec mon père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41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1222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Raconter ce qu’on a fait 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02E5FA-DEB4-D1AA-425A-A8DA85F6FCA0}"/>
              </a:ext>
            </a:extLst>
          </p:cNvPr>
          <p:cNvSpPr/>
          <p:nvPr/>
        </p:nvSpPr>
        <p:spPr>
          <a:xfrm>
            <a:off x="865879" y="4994635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03CEAF-6C54-9C74-2182-ABE8AB6B18B6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49886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/>
              <a:pPr>
                <a:spcAft>
                  <a:spcPts val="600"/>
                </a:spcAft>
              </a:pPr>
              <a:t>14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15116" y="1077777"/>
            <a:ext cx="5816002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/>
              <a:t>Passons au point de vocabulaire : </a:t>
            </a:r>
          </a:p>
          <a:p>
            <a:r>
              <a:rPr lang="fr-FR" sz="2800" b="1" dirty="0"/>
              <a:t>Les tâches ménagères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71787" y="2467235"/>
            <a:ext cx="5448246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r-FR" sz="2400" dirty="0"/>
              <a:t>Combien de tâches ménagères est-ce que tu peux nommer ?</a:t>
            </a:r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2360" y="857840"/>
            <a:ext cx="4331440" cy="4846838"/>
          </a:xfrm>
          <a:prstGeom prst="rect">
            <a:avLst/>
          </a:prstGeom>
          <a:noFill/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D058C84-B9CD-262D-6159-4FBAFCFE52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2226445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5718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736" y="596537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D872F-5ACD-427A-721F-782EA0D9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14"/>
          </a:xfrm>
        </p:spPr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tâches ménagères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D1FE4A5-CFF6-2FCF-4D93-8EEB4CE52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769887"/>
              </p:ext>
            </p:extLst>
          </p:nvPr>
        </p:nvGraphicFramePr>
        <p:xfrm>
          <a:off x="435083" y="1763062"/>
          <a:ext cx="7257804" cy="4030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7804">
                  <a:extLst>
                    <a:ext uri="{9D8B030D-6E8A-4147-A177-3AD203B41FA5}">
                      <a16:colId xmlns:a16="http://schemas.microsoft.com/office/drawing/2014/main" val="1314842877"/>
                    </a:ext>
                  </a:extLst>
                </a:gridCol>
              </a:tblGrid>
              <a:tr h="57036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tâches ménagères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796026"/>
                  </a:ext>
                </a:extLst>
              </a:tr>
              <a:tr h="49431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J’ai mis la table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321603"/>
                  </a:ext>
                </a:extLst>
              </a:tr>
              <a:tr h="49431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Samedi dernier, j’ai rangé ma chambre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129891"/>
                  </a:ext>
                </a:extLst>
              </a:tr>
              <a:tr h="49431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Avant-hier, j’ai vidé le lave-vaisselle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499505"/>
                  </a:ext>
                </a:extLst>
              </a:tr>
              <a:tr h="49431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La semaine dernière par exemple, j’ai fait le ménage avec mon père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762504"/>
                  </a:ext>
                </a:extLst>
              </a:tr>
              <a:tr h="49431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Hier, par exemple,  je n’ai pas fait la vaisselle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778361"/>
                  </a:ext>
                </a:extLst>
              </a:tr>
              <a:tr h="49431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Ce matin, j’ai déjà promené le chien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910869"/>
                  </a:ext>
                </a:extLst>
              </a:tr>
              <a:tr h="49431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Aujourd’hui, il est 10h, et je n’ai pas encore fait mon lit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900693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A0C58628-3245-EC52-6ACB-EA51C194DE07}"/>
              </a:ext>
            </a:extLst>
          </p:cNvPr>
          <p:cNvSpPr/>
          <p:nvPr/>
        </p:nvSpPr>
        <p:spPr>
          <a:xfrm>
            <a:off x="435084" y="2353427"/>
            <a:ext cx="1741394" cy="356347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DBD751-3E80-571A-1115-D8B122FC523D}"/>
              </a:ext>
            </a:extLst>
          </p:cNvPr>
          <p:cNvSpPr/>
          <p:nvPr/>
        </p:nvSpPr>
        <p:spPr>
          <a:xfrm>
            <a:off x="2168415" y="2868900"/>
            <a:ext cx="2317795" cy="356347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99996-A34E-D81F-2DF1-601074CA79D5}"/>
              </a:ext>
            </a:extLst>
          </p:cNvPr>
          <p:cNvSpPr/>
          <p:nvPr/>
        </p:nvSpPr>
        <p:spPr>
          <a:xfrm>
            <a:off x="1673759" y="3384373"/>
            <a:ext cx="2549575" cy="356347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EED0B4-357E-0F11-B4CA-86C53476B4D5}"/>
              </a:ext>
            </a:extLst>
          </p:cNvPr>
          <p:cNvSpPr/>
          <p:nvPr/>
        </p:nvSpPr>
        <p:spPr>
          <a:xfrm>
            <a:off x="4024754" y="3865762"/>
            <a:ext cx="1890006" cy="356347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BE0DE9-80E6-D470-7C3C-1DD5E3C76102}"/>
              </a:ext>
            </a:extLst>
          </p:cNvPr>
          <p:cNvSpPr/>
          <p:nvPr/>
        </p:nvSpPr>
        <p:spPr>
          <a:xfrm>
            <a:off x="2482825" y="4378534"/>
            <a:ext cx="2611664" cy="356347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651833-2A37-8675-007D-3659ED10F63B}"/>
              </a:ext>
            </a:extLst>
          </p:cNvPr>
          <p:cNvSpPr/>
          <p:nvPr/>
        </p:nvSpPr>
        <p:spPr>
          <a:xfrm>
            <a:off x="1523008" y="4859007"/>
            <a:ext cx="2751210" cy="356347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88B89F-F624-2266-9EC1-71D85F40312B}"/>
              </a:ext>
            </a:extLst>
          </p:cNvPr>
          <p:cNvSpPr/>
          <p:nvPr/>
        </p:nvSpPr>
        <p:spPr>
          <a:xfrm>
            <a:off x="3160462" y="5361433"/>
            <a:ext cx="3026331" cy="356347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E7CF98-39A4-43CC-C9F9-4A5E89DC1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89" y="2241289"/>
            <a:ext cx="4101892" cy="297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0F6FC-B694-F46A-735E-634CB695C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pic>
        <p:nvPicPr>
          <p:cNvPr id="1026" name="Picture 2" descr="Les tâches ménagères | Le blog de FLE de Vicky">
            <a:extLst>
              <a:ext uri="{FF2B5EF4-FFF2-40B4-BE49-F238E27FC236}">
                <a16:creationId xmlns:a16="http://schemas.microsoft.com/office/drawing/2014/main" id="{0B6CB6D3-5B50-1634-9E56-862346C0D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118" y="493274"/>
            <a:ext cx="8671763" cy="613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824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5B2949-BBF0-A626-A928-F1A7BFC21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5 p.42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6A077-DD11-87D5-E4DD-CE68329255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" b="792"/>
          <a:stretch/>
        </p:blipFill>
        <p:spPr>
          <a:xfrm>
            <a:off x="1074061" y="2353407"/>
            <a:ext cx="10043878" cy="263769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34459-4565-08CB-9570-A0542F8E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pic>
        <p:nvPicPr>
          <p:cNvPr id="5" name="EXPLORE_2_LE_PISTE045">
            <a:hlinkClick r:id="" action="ppaction://media"/>
            <a:extLst>
              <a:ext uri="{FF2B5EF4-FFF2-40B4-BE49-F238E27FC236}">
                <a16:creationId xmlns:a16="http://schemas.microsoft.com/office/drawing/2014/main" id="{6A7ADDA6-9F51-8AB2-BC93-86934FC197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2014817"/>
            <a:ext cx="815975" cy="81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9937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A3E47-40A9-3690-CC40-038F7877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8" y="637762"/>
            <a:ext cx="4284397" cy="557677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français !</a:t>
            </a:r>
            <a:endParaRPr lang="en-US" sz="6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57606F6-3BB1-F779-2787-F21E2501A4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4465" y="499621"/>
            <a:ext cx="2332082" cy="13117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BF2C98-E8E1-61CE-1E5D-46FC79EF1986}"/>
              </a:ext>
            </a:extLst>
          </p:cNvPr>
          <p:cNvSpPr txBox="1"/>
          <p:nvPr/>
        </p:nvSpPr>
        <p:spPr>
          <a:xfrm>
            <a:off x="5915770" y="2019631"/>
            <a:ext cx="5581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Chez toi, qui fait quoi ? Pose la question à ton voisin ou ta voisine ! </a:t>
            </a:r>
          </a:p>
          <a:p>
            <a:endParaRPr lang="fr-FR" sz="2400" dirty="0"/>
          </a:p>
          <a:p>
            <a:r>
              <a:rPr lang="fr-FR" sz="2400" i="1" dirty="0"/>
              <a:t>Chez moi…</a:t>
            </a:r>
          </a:p>
        </p:txBody>
      </p:sp>
    </p:spTree>
    <p:extLst>
      <p:ext uri="{BB962C8B-B14F-4D97-AF65-F5344CB8AC3E}">
        <p14:creationId xmlns:p14="http://schemas.microsoft.com/office/powerpoint/2010/main" val="415627140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U9L1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Share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tips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on the phone</a:t>
            </a:r>
          </a:p>
          <a:p>
            <a:pPr indent="0">
              <a:lnSpc>
                <a:spcPct val="90000"/>
              </a:lnSpc>
              <a:buNone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/>
              <a:pPr>
                <a:spcAft>
                  <a:spcPts val="600"/>
                </a:spcAft>
              </a:pPr>
              <a:t>20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396263" y="1021216"/>
            <a:ext cx="5816002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/>
              <a:t>Revenons au point de vocabulaire : </a:t>
            </a:r>
          </a:p>
          <a:p>
            <a:r>
              <a:rPr lang="fr-FR" sz="2800" b="1" dirty="0"/>
              <a:t>Les tâches ménagères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71787" y="2467235"/>
            <a:ext cx="5448246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r-FR" sz="2400" dirty="0"/>
              <a:t>Combien de tâches ménagères est-ce que tu peux nommer ?</a:t>
            </a:r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2360" y="857840"/>
            <a:ext cx="4331440" cy="4846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4093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Raconter ce qu’on a fait 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502453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02E5FA-DEB4-D1AA-425A-A8DA85F6FCA0}"/>
              </a:ext>
            </a:extLst>
          </p:cNvPr>
          <p:cNvSpPr/>
          <p:nvPr/>
        </p:nvSpPr>
        <p:spPr>
          <a:xfrm>
            <a:off x="865879" y="5352444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03CEAF-6C54-9C74-2182-ABE8AB6B18B6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75558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vocabulaire : </a:t>
            </a:r>
          </a:p>
          <a:p>
            <a:r>
              <a:rPr lang="fr-FR" sz="2800" b="1" dirty="0"/>
              <a:t>Situer dans le passé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888" y="2312536"/>
            <a:ext cx="5122874" cy="396562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La France a gagné la coupe du monde en 1998, c’était</a:t>
            </a:r>
            <a:r>
              <a:rPr lang="fr-FR" sz="2400" dirty="0">
                <a:solidFill>
                  <a:srgbClr val="FF0000"/>
                </a:solidFill>
              </a:rPr>
              <a:t> il y a </a:t>
            </a:r>
            <a:r>
              <a:rPr lang="fr-FR" sz="2400" dirty="0"/>
              <a:t>25 ans.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Le 14 juillet </a:t>
            </a:r>
            <a:r>
              <a:rPr lang="fr-FR" sz="2400" dirty="0">
                <a:solidFill>
                  <a:srgbClr val="FF0000"/>
                </a:solidFill>
              </a:rPr>
              <a:t>dernier</a:t>
            </a:r>
            <a:r>
              <a:rPr lang="fr-FR" sz="2400" dirty="0"/>
              <a:t>, il y a eu la fête nationale française célébrée avec un feu d’artifice.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rgbClr val="FF0000"/>
                </a:solidFill>
              </a:rPr>
              <a:t>Avant-hier</a:t>
            </a:r>
            <a:r>
              <a:rPr lang="fr-FR" sz="2400" dirty="0"/>
              <a:t>, il y a 2 jours, il a beaucoup plus à Paris.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49976" y="2312536"/>
            <a:ext cx="5122874" cy="403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2469595" y="3004541"/>
            <a:ext cx="599027" cy="408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32E123-D51F-A128-BC8B-C532C5270058}"/>
              </a:ext>
            </a:extLst>
          </p:cNvPr>
          <p:cNvSpPr/>
          <p:nvPr/>
        </p:nvSpPr>
        <p:spPr>
          <a:xfrm>
            <a:off x="2107910" y="3656562"/>
            <a:ext cx="964740" cy="408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42534F-3A84-F3A4-D3DC-ED8ECFCA1ED9}"/>
              </a:ext>
            </a:extLst>
          </p:cNvPr>
          <p:cNvSpPr/>
          <p:nvPr/>
        </p:nvSpPr>
        <p:spPr>
          <a:xfrm>
            <a:off x="518197" y="5204126"/>
            <a:ext cx="1284069" cy="408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A7B4F5A-DB97-B4F9-F71A-75527E063D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415623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5044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B96E7-F0EA-62DF-1AFB-AF78A029D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Vocabulaire : </a:t>
            </a:r>
            <a:r>
              <a:rPr lang="fr-FR" dirty="0"/>
              <a:t>Situer dans le passé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70F58-C070-4B16-F494-8574413A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AB2BCFB-C500-01FF-07D0-1A295AF9116E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825625"/>
          <a:ext cx="5976884" cy="4558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6884">
                  <a:extLst>
                    <a:ext uri="{9D8B030D-6E8A-4147-A177-3AD203B41FA5}">
                      <a16:colId xmlns:a16="http://schemas.microsoft.com/office/drawing/2014/main" val="1203961927"/>
                    </a:ext>
                  </a:extLst>
                </a:gridCol>
              </a:tblGrid>
              <a:tr h="58947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tâches ménagères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34950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Hier, par exemple,  je n’ai pas fait la vaisselle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482682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Aujourd’hui, il est 10h, et je n’ai pas encore fait mon lit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862070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Samedi dernier, j’ai rangé ma chambre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659194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Avant-hier, j’ai vidé le lave-vaisselle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881835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J’ai mis la table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157881"/>
                  </a:ext>
                </a:extLst>
              </a:tr>
              <a:tr h="510881">
                <a:tc>
                  <a:txBody>
                    <a:bodyPr/>
                    <a:lstStyle/>
                    <a:p>
                      <a:r>
                        <a:rPr lang="fr-FR" sz="2000" dirty="0"/>
                        <a:t>Ce matin, j’ai déjà promené le chien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240661"/>
                  </a:ext>
                </a:extLst>
              </a:tr>
              <a:tr h="903866">
                <a:tc>
                  <a:txBody>
                    <a:bodyPr/>
                    <a:lstStyle/>
                    <a:p>
                      <a:r>
                        <a:rPr lang="fr-FR" sz="2000" dirty="0"/>
                        <a:t>La semaine dernière par exemple, j’ai fait le ménage avec mon père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09413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7C2D097-885A-9557-56AF-BFBDE2B96FE1}"/>
              </a:ext>
            </a:extLst>
          </p:cNvPr>
          <p:cNvSpPr txBox="1"/>
          <p:nvPr/>
        </p:nvSpPr>
        <p:spPr>
          <a:xfrm>
            <a:off x="7551752" y="1822670"/>
            <a:ext cx="380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Classe les indicateurs de temps du plus proche au plus lointain.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17CCF5-02A4-FAC4-BF4F-5640F280C1B5}"/>
              </a:ext>
            </a:extLst>
          </p:cNvPr>
          <p:cNvSpPr/>
          <p:nvPr/>
        </p:nvSpPr>
        <p:spPr>
          <a:xfrm>
            <a:off x="838200" y="2449002"/>
            <a:ext cx="585083" cy="318052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0F7059-56B8-0DD6-1057-7F9CC2650057}"/>
              </a:ext>
            </a:extLst>
          </p:cNvPr>
          <p:cNvSpPr/>
          <p:nvPr/>
        </p:nvSpPr>
        <p:spPr>
          <a:xfrm>
            <a:off x="915466" y="2986954"/>
            <a:ext cx="1254177" cy="318052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B82F68-5C5A-6D46-9300-F2A8D367D22B}"/>
              </a:ext>
            </a:extLst>
          </p:cNvPr>
          <p:cNvSpPr/>
          <p:nvPr/>
        </p:nvSpPr>
        <p:spPr>
          <a:xfrm>
            <a:off x="876201" y="3479698"/>
            <a:ext cx="1669311" cy="318052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54399E-6400-03DF-1664-54CD2972B0CB}"/>
              </a:ext>
            </a:extLst>
          </p:cNvPr>
          <p:cNvSpPr/>
          <p:nvPr/>
        </p:nvSpPr>
        <p:spPr>
          <a:xfrm>
            <a:off x="886335" y="4004246"/>
            <a:ext cx="1140161" cy="318052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2F040D-15CB-8285-6FC4-A460B35D4260}"/>
              </a:ext>
            </a:extLst>
          </p:cNvPr>
          <p:cNvSpPr/>
          <p:nvPr/>
        </p:nvSpPr>
        <p:spPr>
          <a:xfrm>
            <a:off x="875876" y="5031289"/>
            <a:ext cx="1036510" cy="318052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1EAD3C-8303-48B6-6E78-D04274A97CB2}"/>
              </a:ext>
            </a:extLst>
          </p:cNvPr>
          <p:cNvSpPr/>
          <p:nvPr/>
        </p:nvSpPr>
        <p:spPr>
          <a:xfrm>
            <a:off x="849074" y="5541495"/>
            <a:ext cx="2221853" cy="318052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764368C1-D088-ADFA-A3B7-CCEDF93903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577672"/>
              </p:ext>
            </p:extLst>
          </p:nvPr>
        </p:nvGraphicFramePr>
        <p:xfrm>
          <a:off x="7670418" y="2767054"/>
          <a:ext cx="3683382" cy="35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3382">
                  <a:extLst>
                    <a:ext uri="{9D8B030D-6E8A-4147-A177-3AD203B41FA5}">
                      <a16:colId xmlns:a16="http://schemas.microsoft.com/office/drawing/2014/main" val="3952894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Aujourd’hui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960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Ce matin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44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Hier (matin / après-midi / soir)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184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Avant-hier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423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Samedi dernier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239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La semaine dernière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08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 mois dernier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1827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L’année dernière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455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Il y a … jours/semaines/mois/ans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072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13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2D4D3E-BA84-4A10-1B47-F2BC92F2E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5 p.42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1597AF-FCC4-252D-9797-9C32EA7A6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014" y="2633472"/>
            <a:ext cx="11034924" cy="358635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FD042-E54A-D9D8-6E66-CB19CC76C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pic>
        <p:nvPicPr>
          <p:cNvPr id="7" name="EXPLORE_2_LE_PISTE046">
            <a:hlinkClick r:id="" action="ppaction://media"/>
            <a:extLst>
              <a:ext uri="{FF2B5EF4-FFF2-40B4-BE49-F238E27FC236}">
                <a16:creationId xmlns:a16="http://schemas.microsoft.com/office/drawing/2014/main" id="{E2C8D4F2-E84D-583A-8886-4AB8550F9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6272" y="3220940"/>
            <a:ext cx="631493" cy="6314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1CA946-EC40-EFFB-4B40-471D03E2D7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3270" y="548899"/>
            <a:ext cx="1897032" cy="213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0003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81EB7-37EC-3B2A-CBD0-419CF620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15DE8B-2C59-C21F-109D-73FC6D9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518F2F-6204-7B3D-5FCD-ABD35AC6F9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" r="2913"/>
          <a:stretch/>
        </p:blipFill>
        <p:spPr>
          <a:xfrm>
            <a:off x="1071762" y="2781300"/>
            <a:ext cx="10043878" cy="181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04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6200C-A4A1-B2C8-DF89-C6497D8EBF33}"/>
              </a:ext>
            </a:extLst>
          </p:cNvPr>
          <p:cNvSpPr/>
          <p:nvPr/>
        </p:nvSpPr>
        <p:spPr>
          <a:xfrm>
            <a:off x="901341" y="4182183"/>
            <a:ext cx="3600000" cy="7200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697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vocabulaire : </a:t>
            </a:r>
          </a:p>
          <a:p>
            <a:r>
              <a:rPr lang="fr-FR" sz="2800" b="1" dirty="0"/>
              <a:t>Situer dans le passé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888" y="2312536"/>
            <a:ext cx="5122874" cy="396562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La France a gagné la coupe du monde en 1998, c’était</a:t>
            </a:r>
            <a:r>
              <a:rPr lang="fr-FR" sz="2400" dirty="0">
                <a:solidFill>
                  <a:srgbClr val="FF0000"/>
                </a:solidFill>
              </a:rPr>
              <a:t> il y a </a:t>
            </a:r>
            <a:r>
              <a:rPr lang="fr-FR" sz="2400" dirty="0"/>
              <a:t>25 ans.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Le 14 juillet </a:t>
            </a:r>
            <a:r>
              <a:rPr lang="fr-FR" sz="2400" dirty="0">
                <a:solidFill>
                  <a:srgbClr val="FF0000"/>
                </a:solidFill>
              </a:rPr>
              <a:t>dernier</a:t>
            </a:r>
            <a:r>
              <a:rPr lang="fr-FR" sz="2400" dirty="0"/>
              <a:t>, il y a eu la fête nationale française célébrée avec un feu d’artifice.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rgbClr val="FF0000"/>
                </a:solidFill>
              </a:rPr>
              <a:t>Avant-hier</a:t>
            </a:r>
            <a:r>
              <a:rPr lang="fr-FR" sz="2400" dirty="0"/>
              <a:t>, il y a 2 jours, il a beaucoup plus à Paris.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49976" y="2312536"/>
            <a:ext cx="5122874" cy="403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2469595" y="3004541"/>
            <a:ext cx="599027" cy="408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32E123-D51F-A128-BC8B-C532C5270058}"/>
              </a:ext>
            </a:extLst>
          </p:cNvPr>
          <p:cNvSpPr/>
          <p:nvPr/>
        </p:nvSpPr>
        <p:spPr>
          <a:xfrm>
            <a:off x="2107910" y="3656562"/>
            <a:ext cx="964740" cy="408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42534F-3A84-F3A4-D3DC-ED8ECFCA1ED9}"/>
              </a:ext>
            </a:extLst>
          </p:cNvPr>
          <p:cNvSpPr/>
          <p:nvPr/>
        </p:nvSpPr>
        <p:spPr>
          <a:xfrm>
            <a:off x="518197" y="5204126"/>
            <a:ext cx="1284069" cy="4087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02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4502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920" cy="1325563"/>
          </a:xfrm>
        </p:spPr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AD087F-9C44-F0D5-C6D1-095F3A5EDCC5}"/>
              </a:ext>
            </a:extLst>
          </p:cNvPr>
          <p:cNvSpPr txBox="1"/>
          <p:nvPr/>
        </p:nvSpPr>
        <p:spPr>
          <a:xfrm>
            <a:off x="7818120" y="2046716"/>
            <a:ext cx="3952230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En groupe, nommez 2 tâches ménagères que les enfants font.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 Et toi ? Qu’est-ce que tu fais chez moi pour aider tes parents ?</a:t>
            </a:r>
          </a:p>
        </p:txBody>
      </p:sp>
      <p:pic>
        <p:nvPicPr>
          <p:cNvPr id="5" name="Online Media 4" title="Enfants et tâches ménagères">
            <a:hlinkClick r:id="" action="ppaction://media"/>
            <a:extLst>
              <a:ext uri="{FF2B5EF4-FFF2-40B4-BE49-F238E27FC236}">
                <a16:creationId xmlns:a16="http://schemas.microsoft.com/office/drawing/2014/main" id="{817A2952-653D-7D8C-4469-9F72D535F83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90164" y="1923674"/>
            <a:ext cx="6925768" cy="391305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BE47962-ED23-E6BA-66FD-AD1FAB31D3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024049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315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Raconter ce qu’on a fait 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626932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02E5FA-DEB4-D1AA-425A-A8DA85F6FCA0}"/>
              </a:ext>
            </a:extLst>
          </p:cNvPr>
          <p:cNvSpPr/>
          <p:nvPr/>
        </p:nvSpPr>
        <p:spPr>
          <a:xfrm>
            <a:off x="4602994" y="5010536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03CEAF-6C54-9C74-2182-ABE8AB6B18B6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7351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Déjà / pas encore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" r="3411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510102" y="2241761"/>
            <a:ext cx="4814047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Papa : Bonjour ma fille, ça va ? Est-ce que tu as passé l’aspirateur à la maison avant que maman rentre ?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Émilie : Non, je </a:t>
            </a:r>
            <a:r>
              <a:rPr lang="fr-FR" sz="2400" dirty="0">
                <a:solidFill>
                  <a:srgbClr val="FF0000"/>
                </a:solidFill>
              </a:rPr>
              <a:t>n’ai pas encore passé </a:t>
            </a:r>
            <a:r>
              <a:rPr lang="fr-FR" sz="2400" dirty="0"/>
              <a:t>dans le salon mais je </a:t>
            </a:r>
            <a:r>
              <a:rPr lang="fr-FR" sz="2400" dirty="0">
                <a:solidFill>
                  <a:srgbClr val="FF0000"/>
                </a:solidFill>
              </a:rPr>
              <a:t>l’ai déjà passé </a:t>
            </a:r>
            <a:r>
              <a:rPr lang="fr-FR" sz="2400" dirty="0"/>
              <a:t>dans ma chambre.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Papa : Super ! Demande à ton frère de le passer dans le salon alors !</a:t>
            </a:r>
            <a:endParaRPr lang="fr-FR"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2601188" y="4066280"/>
            <a:ext cx="2823499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64D4A3-2CC6-A5CA-AE7B-62604B79A96E}"/>
              </a:ext>
            </a:extLst>
          </p:cNvPr>
          <p:cNvSpPr/>
          <p:nvPr/>
        </p:nvSpPr>
        <p:spPr>
          <a:xfrm>
            <a:off x="3399058" y="4617248"/>
            <a:ext cx="1928487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575F362A-AC14-A0F1-021A-8ECD5FFD6C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875143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7741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2C07946-8A8F-03BB-D50E-B45B9BF219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3128096"/>
              </p:ext>
            </p:extLst>
          </p:nvPr>
        </p:nvGraphicFramePr>
        <p:xfrm>
          <a:off x="838200" y="1825625"/>
          <a:ext cx="10515600" cy="2054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9922">
                  <a:extLst>
                    <a:ext uri="{9D8B030D-6E8A-4147-A177-3AD203B41FA5}">
                      <a16:colId xmlns:a16="http://schemas.microsoft.com/office/drawing/2014/main" val="566586394"/>
                    </a:ext>
                  </a:extLst>
                </a:gridCol>
                <a:gridCol w="4515678">
                  <a:extLst>
                    <a:ext uri="{9D8B030D-6E8A-4147-A177-3AD203B41FA5}">
                      <a16:colId xmlns:a16="http://schemas.microsoft.com/office/drawing/2014/main" val="2932422660"/>
                    </a:ext>
                  </a:extLst>
                </a:gridCol>
              </a:tblGrid>
              <a:tr h="751688">
                <a:tc gridSpan="2"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La négation « ne…pas encore 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435800"/>
                  </a:ext>
                </a:extLst>
              </a:tr>
              <a:tr h="65146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Aujourd’hui, il est 10h, et je n’ai pas encore fait mon lit.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Ce matin, j’ai déjà promené le chien.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591343"/>
                  </a:ext>
                </a:extLst>
              </a:tr>
              <a:tr h="65146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Sujet + ne/n’ + auxiliaire + pas encore + participe passé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Sujet + auxiliaire + déjà + participe passé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95103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419C0-805D-92BF-4676-C326CA0C8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B66FB19-8062-82D3-8266-4620B3E3D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b="1" dirty="0"/>
              <a:t>V. Grammaire : </a:t>
            </a:r>
            <a:r>
              <a:rPr lang="fr-FR" dirty="0"/>
              <a:t>La négation </a:t>
            </a:r>
            <a:r>
              <a:rPr lang="fr-FR" dirty="0">
                <a:solidFill>
                  <a:srgbClr val="FF0000"/>
                </a:solidFill>
              </a:rPr>
              <a:t>ne …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dirty="0">
                <a:solidFill>
                  <a:srgbClr val="FF0000"/>
                </a:solidFill>
              </a:rPr>
              <a:t>pas encore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28A8FF-1442-5FC0-20EC-EEFE15A19CC6}"/>
              </a:ext>
            </a:extLst>
          </p:cNvPr>
          <p:cNvSpPr/>
          <p:nvPr/>
        </p:nvSpPr>
        <p:spPr>
          <a:xfrm>
            <a:off x="3788077" y="2631881"/>
            <a:ext cx="224082" cy="3148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3CA2F5-31FC-4C0C-8876-8A286FD376AE}"/>
              </a:ext>
            </a:extLst>
          </p:cNvPr>
          <p:cNvSpPr/>
          <p:nvPr/>
        </p:nvSpPr>
        <p:spPr>
          <a:xfrm>
            <a:off x="4248571" y="2631881"/>
            <a:ext cx="1132616" cy="3148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D7E297-AF18-A614-184A-47370F83F904}"/>
              </a:ext>
            </a:extLst>
          </p:cNvPr>
          <p:cNvSpPr/>
          <p:nvPr/>
        </p:nvSpPr>
        <p:spPr>
          <a:xfrm>
            <a:off x="8297638" y="2631881"/>
            <a:ext cx="480340" cy="31487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ADBE45-8595-755C-B865-E3FB519F5DF9}"/>
              </a:ext>
            </a:extLst>
          </p:cNvPr>
          <p:cNvSpPr/>
          <p:nvPr/>
        </p:nvSpPr>
        <p:spPr>
          <a:xfrm>
            <a:off x="8855556" y="3287466"/>
            <a:ext cx="480340" cy="31487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1084DC-1AB7-208B-64B3-DAE7F8537E21}"/>
              </a:ext>
            </a:extLst>
          </p:cNvPr>
          <p:cNvSpPr/>
          <p:nvPr/>
        </p:nvSpPr>
        <p:spPr>
          <a:xfrm>
            <a:off x="1663474" y="3287466"/>
            <a:ext cx="594696" cy="3148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1102F-4B97-26F7-9E5F-BB4F8831767F}"/>
              </a:ext>
            </a:extLst>
          </p:cNvPr>
          <p:cNvSpPr/>
          <p:nvPr/>
        </p:nvSpPr>
        <p:spPr>
          <a:xfrm>
            <a:off x="3650459" y="3287466"/>
            <a:ext cx="1132616" cy="3148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71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B6020-BBB7-583A-CE5F-B5A66FA86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 13 p.45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1E1686-2F11-A82F-2AE3-CEC38F9BB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B7078-9648-3D0A-D69D-C5FC32F95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954" y="2363798"/>
            <a:ext cx="3360122" cy="16597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6CE5ED-ACCA-03B9-9CA8-6A8522485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2100383"/>
            <a:ext cx="3726665" cy="42512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408AF6-B74B-DB24-90BA-0F047794CF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3954" y="4553645"/>
            <a:ext cx="3433345" cy="179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431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A3E47-40A9-3690-CC40-038F7877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8" y="637762"/>
            <a:ext cx="4284397" cy="557677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français !</a:t>
            </a:r>
            <a:endParaRPr lang="en-US" sz="6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57606F6-3BB1-F779-2787-F21E2501A4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4465" y="499621"/>
            <a:ext cx="2332082" cy="13117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FBC87A-D7A8-BF2D-602B-DB0260600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2700" y="1402245"/>
            <a:ext cx="3356569" cy="481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24248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Déjà / pas encore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" r="3411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36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510102" y="2241761"/>
            <a:ext cx="4814047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Papa : Bonjour ma fille, ça va ? Est-ce que tu as passé l’aspirateur à la maison avant que maman rentre ?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Émilie : Non, je </a:t>
            </a:r>
            <a:r>
              <a:rPr lang="fr-FR" sz="2400" dirty="0">
                <a:solidFill>
                  <a:srgbClr val="FF0000"/>
                </a:solidFill>
              </a:rPr>
              <a:t>n’ai pas encore passé </a:t>
            </a:r>
            <a:r>
              <a:rPr lang="fr-FR" sz="2400" dirty="0"/>
              <a:t>dans le salon mais je </a:t>
            </a:r>
            <a:r>
              <a:rPr lang="fr-FR" sz="2400" dirty="0">
                <a:solidFill>
                  <a:srgbClr val="FF0000"/>
                </a:solidFill>
              </a:rPr>
              <a:t>l’ai déjà passé </a:t>
            </a:r>
            <a:r>
              <a:rPr lang="fr-FR" sz="2400" dirty="0"/>
              <a:t>dans ma chambre.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Papa : Super ! Demande à ton frère de le passer dans le salon alors !</a:t>
            </a:r>
            <a:endParaRPr lang="fr-FR"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2601188" y="4066280"/>
            <a:ext cx="2823499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64D4A3-2CC6-A5CA-AE7B-62604B79A96E}"/>
              </a:ext>
            </a:extLst>
          </p:cNvPr>
          <p:cNvSpPr/>
          <p:nvPr/>
        </p:nvSpPr>
        <p:spPr>
          <a:xfrm>
            <a:off x="3399058" y="4617248"/>
            <a:ext cx="1928487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07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38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Raconter ce qu’on a fait 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333761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02E5FA-DEB4-D1AA-425A-A8DA85F6FCA0}"/>
              </a:ext>
            </a:extLst>
          </p:cNvPr>
          <p:cNvSpPr/>
          <p:nvPr/>
        </p:nvSpPr>
        <p:spPr>
          <a:xfrm>
            <a:off x="1024907" y="5706274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03CEAF-6C54-9C74-2182-ABE8AB6B18B6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56900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Passons au point de vocabulaire : </a:t>
            </a:r>
          </a:p>
          <a:p>
            <a:r>
              <a:rPr lang="fr-FR" sz="3200" b="1" dirty="0"/>
              <a:t>Réagir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497"/>
            <a:ext cx="5766394" cy="483925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Hugo : </a:t>
            </a:r>
            <a:r>
              <a:rPr lang="fr-FR" sz="2000" dirty="0" err="1"/>
              <a:t>Amazing</a:t>
            </a:r>
            <a:r>
              <a:rPr lang="fr-FR" sz="2000" dirty="0"/>
              <a:t> Bay, c’est trop cool ! J’ai adoré !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Amandine : </a:t>
            </a:r>
            <a:r>
              <a:rPr lang="fr-FR" sz="2000" dirty="0">
                <a:solidFill>
                  <a:srgbClr val="FF0000"/>
                </a:solidFill>
              </a:rPr>
              <a:t>Moi aussi </a:t>
            </a:r>
            <a:r>
              <a:rPr lang="fr-FR" sz="2000" dirty="0"/>
              <a:t>! Surtout la piscine à vagues !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Lila : </a:t>
            </a:r>
            <a:r>
              <a:rPr lang="fr-FR" sz="2000" dirty="0">
                <a:solidFill>
                  <a:srgbClr val="FF0000"/>
                </a:solidFill>
              </a:rPr>
              <a:t>Pas moi</a:t>
            </a:r>
            <a:r>
              <a:rPr lang="fr-FR" sz="2000" dirty="0"/>
              <a:t> ! J’ai eu peur parce que je ne sais pas nager.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Arnaud : </a:t>
            </a:r>
            <a:r>
              <a:rPr lang="fr-FR" sz="2000" dirty="0">
                <a:solidFill>
                  <a:srgbClr val="FF0000"/>
                </a:solidFill>
              </a:rPr>
              <a:t>Moi non plus </a:t>
            </a:r>
            <a:r>
              <a:rPr lang="fr-FR" sz="2000" dirty="0"/>
              <a:t>je ne sais pas nager, donc j’ai mis un gilet de sauvetage! Et toi Sébastien, tu n’as pas aimé 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Sébastien : </a:t>
            </a:r>
            <a:r>
              <a:rPr lang="fr-FR" sz="2000" dirty="0">
                <a:solidFill>
                  <a:srgbClr val="FF0000"/>
                </a:solidFill>
              </a:rPr>
              <a:t>Si</a:t>
            </a:r>
            <a:r>
              <a:rPr lang="fr-FR" sz="2000" dirty="0"/>
              <a:t> ! Moi j’ai aimé la possibilité de faire du surf et les toboggans géants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682" y="2177873"/>
            <a:ext cx="5501460" cy="366674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DD0270-17A1-61D2-3F6C-66FCF22B7E40}"/>
              </a:ext>
            </a:extLst>
          </p:cNvPr>
          <p:cNvSpPr/>
          <p:nvPr/>
        </p:nvSpPr>
        <p:spPr>
          <a:xfrm>
            <a:off x="7412648" y="2501618"/>
            <a:ext cx="1019197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89F910-4224-01FA-CB4A-2A0E053BD8E8}"/>
              </a:ext>
            </a:extLst>
          </p:cNvPr>
          <p:cNvSpPr/>
          <p:nvPr/>
        </p:nvSpPr>
        <p:spPr>
          <a:xfrm>
            <a:off x="6776796" y="3061530"/>
            <a:ext cx="842312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7C0105-77B9-3561-20FD-DD27A86B309B}"/>
              </a:ext>
            </a:extLst>
          </p:cNvPr>
          <p:cNvSpPr/>
          <p:nvPr/>
        </p:nvSpPr>
        <p:spPr>
          <a:xfrm>
            <a:off x="7125409" y="4076840"/>
            <a:ext cx="1492207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963D43-A670-4CB5-8F63-29EF5E45D36F}"/>
              </a:ext>
            </a:extLst>
          </p:cNvPr>
          <p:cNvSpPr/>
          <p:nvPr/>
        </p:nvSpPr>
        <p:spPr>
          <a:xfrm>
            <a:off x="7407381" y="5551777"/>
            <a:ext cx="221806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9E9D6B74-321B-04F8-D006-CCD7BBA413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746531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3213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301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5D5391-9B3F-534F-2405-8AE8BC5F7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41217B38-81D6-577E-4F1B-EDE8CCA47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575946"/>
              </p:ext>
            </p:extLst>
          </p:nvPr>
        </p:nvGraphicFramePr>
        <p:xfrm>
          <a:off x="838200" y="3319735"/>
          <a:ext cx="10166403" cy="2922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8801">
                  <a:extLst>
                    <a:ext uri="{9D8B030D-6E8A-4147-A177-3AD203B41FA5}">
                      <a16:colId xmlns:a16="http://schemas.microsoft.com/office/drawing/2014/main" val="2861652691"/>
                    </a:ext>
                  </a:extLst>
                </a:gridCol>
                <a:gridCol w="3388801">
                  <a:extLst>
                    <a:ext uri="{9D8B030D-6E8A-4147-A177-3AD203B41FA5}">
                      <a16:colId xmlns:a16="http://schemas.microsoft.com/office/drawing/2014/main" val="2518149041"/>
                    </a:ext>
                  </a:extLst>
                </a:gridCol>
                <a:gridCol w="3388801">
                  <a:extLst>
                    <a:ext uri="{9D8B030D-6E8A-4147-A177-3AD203B41FA5}">
                      <a16:colId xmlns:a16="http://schemas.microsoft.com/office/drawing/2014/main" val="22290978"/>
                    </a:ext>
                  </a:extLst>
                </a:gridCol>
              </a:tblGrid>
              <a:tr h="95810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Phrase positive (+) Phrase négative (-)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Je suis d’accord       (</a:t>
                      </a:r>
                      <a:r>
                        <a:rPr lang="fr-FR" sz="2400" dirty="0" err="1"/>
                        <a:t>agree</a:t>
                      </a:r>
                      <a:r>
                        <a:rPr lang="fr-FR" sz="2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ne suis pas d’accord (</a:t>
                      </a:r>
                      <a:r>
                        <a:rPr lang="fr-FR" sz="2400" dirty="0" err="1"/>
                        <a:t>disagree</a:t>
                      </a:r>
                      <a:r>
                        <a:rPr lang="fr-FR" sz="24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046146"/>
                  </a:ext>
                </a:extLst>
              </a:tr>
              <a:tr h="95810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- Moi, j’aime bien aider mes parents!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(+)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- Moi aussi, j’aime bien aider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Eh bien, pas moi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/ moi non </a:t>
                      </a:r>
                      <a:r>
                        <a:rPr lang="fr-FR" sz="2000" dirty="0"/>
                        <a:t>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082247"/>
                  </a:ext>
                </a:extLst>
              </a:tr>
              <a:tr h="95810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- Je ne suis pas un ado zéro défaut !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(-)</a:t>
                      </a:r>
                    </a:p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- Moi non plus je ne suis pas un ado zéro défaut.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- Moi si, je suis une ado zéro défaut.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20551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0E29AE3-04E7-0CA3-4389-B3574FD4A427}"/>
              </a:ext>
            </a:extLst>
          </p:cNvPr>
          <p:cNvSpPr/>
          <p:nvPr/>
        </p:nvSpPr>
        <p:spPr>
          <a:xfrm>
            <a:off x="4426446" y="5272334"/>
            <a:ext cx="1408622" cy="33936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B6DBBA-4CCA-D655-7409-D4A8FB4725F2}"/>
              </a:ext>
            </a:extLst>
          </p:cNvPr>
          <p:cNvSpPr/>
          <p:nvPr/>
        </p:nvSpPr>
        <p:spPr>
          <a:xfrm>
            <a:off x="7781646" y="5273242"/>
            <a:ext cx="722845" cy="33936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9FB83A-F6C6-287E-0A35-5FC3C162A750}"/>
              </a:ext>
            </a:extLst>
          </p:cNvPr>
          <p:cNvSpPr/>
          <p:nvPr/>
        </p:nvSpPr>
        <p:spPr>
          <a:xfrm>
            <a:off x="4426446" y="4333774"/>
            <a:ext cx="1058318" cy="339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06D6D7-553F-09DE-5A81-0A0161148B5A}"/>
              </a:ext>
            </a:extLst>
          </p:cNvPr>
          <p:cNvSpPr/>
          <p:nvPr/>
        </p:nvSpPr>
        <p:spPr>
          <a:xfrm>
            <a:off x="8556174" y="4339963"/>
            <a:ext cx="874643" cy="339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fr-FR"/>
          </a:p>
        </p:txBody>
      </p:sp>
      <p:pic>
        <p:nvPicPr>
          <p:cNvPr id="10" name="Picture 2" descr="Français avec Pierre - Bonjour les étudiants motivés ! 👩‍🎓😊🧑‍🎓 Voici  une petite fiche pour comprendre la différence entre MOI AUSSI, MOI NON, MOI  SI et MOI NON PLUS. Alors moi, j'adore">
            <a:extLst>
              <a:ext uri="{FF2B5EF4-FFF2-40B4-BE49-F238E27FC236}">
                <a16:creationId xmlns:a16="http://schemas.microsoft.com/office/drawing/2014/main" id="{3F771E68-0F92-F9EC-51BA-85233A5E44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3" b="11257"/>
          <a:stretch/>
        </p:blipFill>
        <p:spPr bwMode="auto">
          <a:xfrm>
            <a:off x="7638636" y="740656"/>
            <a:ext cx="3365967" cy="246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8814DE6-D30B-B9EF-1D39-8FA49FBC60F4}"/>
              </a:ext>
            </a:extLst>
          </p:cNvPr>
          <p:cNvSpPr txBox="1">
            <a:spLocks/>
          </p:cNvSpPr>
          <p:nvPr/>
        </p:nvSpPr>
        <p:spPr>
          <a:xfrm>
            <a:off x="990600" y="740656"/>
            <a:ext cx="6348454" cy="1111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VI. Vocabulaire : </a:t>
            </a:r>
            <a:r>
              <a:rPr lang="fr-FR" dirty="0"/>
              <a:t>Réagir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4C9B24-0364-D66F-39AF-45EE86126FF4}"/>
              </a:ext>
            </a:extLst>
          </p:cNvPr>
          <p:cNvSpPr/>
          <p:nvPr/>
        </p:nvSpPr>
        <p:spPr>
          <a:xfrm>
            <a:off x="4245996" y="4278116"/>
            <a:ext cx="3355450" cy="9385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B42FA3-B118-5F27-37CB-6B5620BCE94E}"/>
              </a:ext>
            </a:extLst>
          </p:cNvPr>
          <p:cNvSpPr/>
          <p:nvPr/>
        </p:nvSpPr>
        <p:spPr>
          <a:xfrm>
            <a:off x="7631249" y="4276217"/>
            <a:ext cx="3355450" cy="9385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D9253B-23BE-5A0C-0D98-0977A44A80FD}"/>
              </a:ext>
            </a:extLst>
          </p:cNvPr>
          <p:cNvSpPr/>
          <p:nvPr/>
        </p:nvSpPr>
        <p:spPr>
          <a:xfrm>
            <a:off x="4245996" y="5258891"/>
            <a:ext cx="3355450" cy="9385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62DE00-7F62-4E4C-563E-7FCCA062BCE1}"/>
              </a:ext>
            </a:extLst>
          </p:cNvPr>
          <p:cNvSpPr/>
          <p:nvPr/>
        </p:nvSpPr>
        <p:spPr>
          <a:xfrm>
            <a:off x="7631249" y="5256992"/>
            <a:ext cx="3355450" cy="9385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E506F9-B89B-52BC-C2F7-1D6FD3173C8C}"/>
              </a:ext>
            </a:extLst>
          </p:cNvPr>
          <p:cNvSpPr/>
          <p:nvPr/>
        </p:nvSpPr>
        <p:spPr>
          <a:xfrm>
            <a:off x="7781645" y="1009816"/>
            <a:ext cx="3222957" cy="10654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924691-DEAA-DF29-C66C-621B9E73797E}"/>
              </a:ext>
            </a:extLst>
          </p:cNvPr>
          <p:cNvSpPr/>
          <p:nvPr/>
        </p:nvSpPr>
        <p:spPr>
          <a:xfrm>
            <a:off x="7781645" y="2137084"/>
            <a:ext cx="3222957" cy="106547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599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1E825C3-9D06-BF29-270F-D7C4FFC6F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48098"/>
            <a:ext cx="10905066" cy="49618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FADD2-8AC4-77DD-4A95-34EBDAD38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777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A05859-C9BC-D03A-ECF1-AA6B8B854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5FAEB-8359-E92C-AAF7-FDB056B48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3214017"/>
            <a:ext cx="11548872" cy="242526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09859-DE91-E3A3-10C1-22F16C634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064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836" y="609745"/>
            <a:ext cx="4023360" cy="70326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695B73-4E21-DFAC-FE96-9BB7CD369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1026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Revenons au point de vocabulaire : </a:t>
            </a:r>
          </a:p>
          <a:p>
            <a:r>
              <a:rPr lang="fr-FR" sz="3200" b="1" dirty="0"/>
              <a:t>Réagir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497"/>
            <a:ext cx="5766394" cy="483925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Hugo : </a:t>
            </a:r>
            <a:r>
              <a:rPr lang="fr-FR" sz="2000" dirty="0" err="1"/>
              <a:t>Amazing</a:t>
            </a:r>
            <a:r>
              <a:rPr lang="fr-FR" sz="2000" dirty="0"/>
              <a:t> Bay, c’est trop cool ! J’ai adoré !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Amandine : </a:t>
            </a:r>
            <a:r>
              <a:rPr lang="fr-FR" sz="2000" dirty="0">
                <a:solidFill>
                  <a:srgbClr val="FF0000"/>
                </a:solidFill>
              </a:rPr>
              <a:t>Moi aussi </a:t>
            </a:r>
            <a:r>
              <a:rPr lang="fr-FR" sz="2000" dirty="0"/>
              <a:t>! Surtout la piscine à vagues !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Lila : </a:t>
            </a:r>
            <a:r>
              <a:rPr lang="fr-FR" sz="2000" dirty="0">
                <a:solidFill>
                  <a:srgbClr val="FF0000"/>
                </a:solidFill>
              </a:rPr>
              <a:t>Pas moi</a:t>
            </a:r>
            <a:r>
              <a:rPr lang="fr-FR" sz="2000" dirty="0"/>
              <a:t> ! J’ai eu peur parce que je ne sais pas nager.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Arnaud : </a:t>
            </a:r>
            <a:r>
              <a:rPr lang="fr-FR" sz="2000" dirty="0">
                <a:solidFill>
                  <a:srgbClr val="FF0000"/>
                </a:solidFill>
              </a:rPr>
              <a:t>Moi non plus </a:t>
            </a:r>
            <a:r>
              <a:rPr lang="fr-FR" sz="2000" dirty="0"/>
              <a:t>je ne sais pas nager, donc j’ai mis un gilet de sauvetage! Et toi Sébastien, tu n’as pas aimé 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Sébastien : </a:t>
            </a:r>
            <a:r>
              <a:rPr lang="fr-FR" sz="2000" dirty="0">
                <a:solidFill>
                  <a:srgbClr val="FF0000"/>
                </a:solidFill>
              </a:rPr>
              <a:t>Si</a:t>
            </a:r>
            <a:r>
              <a:rPr lang="fr-FR" sz="2000" dirty="0"/>
              <a:t> ! Moi j’ai aimé la possibilité de faire du surf et les toboggans géants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682" y="2177873"/>
            <a:ext cx="5501460" cy="366674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DD0270-17A1-61D2-3F6C-66FCF22B7E40}"/>
              </a:ext>
            </a:extLst>
          </p:cNvPr>
          <p:cNvSpPr/>
          <p:nvPr/>
        </p:nvSpPr>
        <p:spPr>
          <a:xfrm>
            <a:off x="7412648" y="2501618"/>
            <a:ext cx="1019197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89F910-4224-01FA-CB4A-2A0E053BD8E8}"/>
              </a:ext>
            </a:extLst>
          </p:cNvPr>
          <p:cNvSpPr/>
          <p:nvPr/>
        </p:nvSpPr>
        <p:spPr>
          <a:xfrm>
            <a:off x="6776796" y="3061530"/>
            <a:ext cx="842312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7C0105-77B9-3561-20FD-DD27A86B309B}"/>
              </a:ext>
            </a:extLst>
          </p:cNvPr>
          <p:cNvSpPr/>
          <p:nvPr/>
        </p:nvSpPr>
        <p:spPr>
          <a:xfrm>
            <a:off x="7125409" y="4076840"/>
            <a:ext cx="1492207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963D43-A670-4CB5-8F63-29EF5E45D36F}"/>
              </a:ext>
            </a:extLst>
          </p:cNvPr>
          <p:cNvSpPr/>
          <p:nvPr/>
        </p:nvSpPr>
        <p:spPr>
          <a:xfrm>
            <a:off x="7407381" y="5551777"/>
            <a:ext cx="221806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1294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2218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841560-1C7A-8D90-624C-04454C716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744" y="864623"/>
            <a:ext cx="4308710" cy="4934854"/>
          </a:xfrm>
          <a:prstGeom prst="rect">
            <a:avLst/>
          </a:prstGeom>
        </p:spPr>
      </p:pic>
      <p:pic>
        <p:nvPicPr>
          <p:cNvPr id="6" name="EXPLORE_2_LE_PISTE051">
            <a:hlinkClick r:id="" action="ppaction://media"/>
            <a:extLst>
              <a:ext uri="{FF2B5EF4-FFF2-40B4-BE49-F238E27FC236}">
                <a16:creationId xmlns:a16="http://schemas.microsoft.com/office/drawing/2014/main" id="{3CC2935A-E691-C92D-81C2-E9D57FEAD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53704" y="3933260"/>
            <a:ext cx="704053" cy="704053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D3F202B4-9887-900A-5F60-A702771C13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5314564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List all housework duties you did last week.</a:t>
            </a:r>
          </a:p>
          <a:p>
            <a:pPr marL="457200" indent="-457200">
              <a:buAutoNum type="arabicPeriod"/>
            </a:pPr>
            <a:r>
              <a:rPr lang="en-US" sz="2267" dirty="0"/>
              <a:t>Ask your friends for what they did.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your work to your class !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30mn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 err="1"/>
              <a:t>list</a:t>
            </a:r>
            <a:r>
              <a:rPr lang="fr-FR" sz="2800" b="1" dirty="0"/>
              <a:t> </a:t>
            </a:r>
            <a:r>
              <a:rPr lang="fr-FR" sz="2800" dirty="0" err="1"/>
              <a:t>my</a:t>
            </a:r>
            <a:r>
              <a:rPr lang="fr-FR" sz="2800" dirty="0"/>
              <a:t> </a:t>
            </a:r>
            <a:r>
              <a:rPr lang="fr-FR" sz="2800" dirty="0" err="1"/>
              <a:t>housework</a:t>
            </a:r>
            <a:r>
              <a:rPr lang="fr-FR" sz="2800" dirty="0"/>
              <a:t> </a:t>
            </a:r>
            <a:r>
              <a:rPr lang="fr-FR" sz="2800" dirty="0" err="1"/>
              <a:t>duties</a:t>
            </a:r>
            <a:r>
              <a:rPr lang="fr-FR" sz="2800" dirty="0">
                <a:solidFill>
                  <a:schemeClr val="tx1"/>
                </a:solidFill>
              </a:rPr>
              <a:t>.</a:t>
            </a:r>
            <a:r>
              <a:rPr lang="fr-FR" sz="2800" b="1" dirty="0">
                <a:solidFill>
                  <a:schemeClr val="tx1"/>
                </a:solidFill>
              </a:rPr>
              <a:t> 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F04CDE-0D44-571D-D9AB-02357648B8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982" y="1341686"/>
            <a:ext cx="5372379" cy="17492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E81D2E-0E98-009A-CA96-38D5AC8318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905" y="4187324"/>
            <a:ext cx="4758915" cy="1440478"/>
          </a:xfrm>
          <a:prstGeom prst="rect">
            <a:avLst/>
          </a:prstGeom>
        </p:spPr>
      </p:pic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7E81908E-C6C0-8D88-B13D-2156F08114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150388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6616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Raconter ce qu’on a fait 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7211096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</a:t>
            </a:r>
            <a:r>
              <a:rPr lang="fr-FR" sz="3200" b="1" dirty="0" err="1"/>
              <a:t>housework</a:t>
            </a:r>
            <a:r>
              <a:rPr lang="fr-FR" sz="3200" b="1" dirty="0"/>
              <a:t> </a:t>
            </a:r>
            <a:r>
              <a:rPr lang="fr-FR" sz="3200" b="1" dirty="0" err="1"/>
              <a:t>duties</a:t>
            </a:r>
            <a:r>
              <a:rPr lang="fr-FR" sz="3200" b="1" dirty="0"/>
              <a:t> 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time </a:t>
            </a:r>
            <a:r>
              <a:rPr lang="fr-FR" sz="3200" b="1" dirty="0" err="1">
                <a:ea typeface="UD Digi Kyokasho NK-R" panose="02020400000000000000" pitchFamily="18" charset="-128"/>
              </a:rPr>
              <a:t>indicators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words</a:t>
            </a:r>
            <a:r>
              <a:rPr lang="fr-FR" sz="3200" b="1" dirty="0">
                <a:ea typeface="UD Digi Kyokasho NK-R" panose="02020400000000000000" pitchFamily="18" charset="-128"/>
              </a:rPr>
              <a:t> (</a:t>
            </a:r>
            <a:r>
              <a:rPr lang="fr-FR" sz="3200" b="1" dirty="0" err="1">
                <a:ea typeface="UD Digi Kyokasho NK-R" panose="02020400000000000000" pitchFamily="18" charset="-128"/>
              </a:rPr>
              <a:t>past</a:t>
            </a:r>
            <a:r>
              <a:rPr lang="fr-FR" sz="3200" b="1" dirty="0">
                <a:ea typeface="UD Digi Kyokasho NK-R" panose="02020400000000000000" pitchFamily="18" charset="-128"/>
              </a:rPr>
              <a:t>)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US" sz="2800" i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Reacting</a:t>
            </a:r>
            <a:r>
              <a:rPr lang="fr-FR" sz="3200" b="1" dirty="0">
                <a:ea typeface="UD Digi Kyokasho NK-R" panose="02020400000000000000" pitchFamily="18" charset="-128"/>
              </a:rPr>
              <a:t> to a </a:t>
            </a:r>
            <a:r>
              <a:rPr lang="fr-FR" sz="3200" b="1" dirty="0" err="1">
                <a:ea typeface="UD Digi Kyokasho NK-R" panose="02020400000000000000" pitchFamily="18" charset="-128"/>
              </a:rPr>
              <a:t>statement</a:t>
            </a:r>
            <a:r>
              <a:rPr lang="fr-FR" sz="3200" b="1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US" sz="2800" i="1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54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123" y="57525"/>
            <a:ext cx="4794141" cy="67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863041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5518918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281" y="763368"/>
            <a:ext cx="11114249" cy="82207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sz="4400" dirty="0"/>
              <a:t>II. </a:t>
            </a:r>
            <a:r>
              <a:rPr lang="en-US" sz="4400" dirty="0" err="1"/>
              <a:t>Compréhension</a:t>
            </a:r>
            <a:r>
              <a:rPr lang="en-US" sz="4400" dirty="0"/>
              <a:t> de </a:t>
            </a:r>
            <a:r>
              <a:rPr lang="en-US" sz="4400" dirty="0" err="1"/>
              <a:t>texte</a:t>
            </a:r>
            <a:endParaRPr lang="en-US" sz="4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FA954-0197-2A1B-D147-6DF840059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1102" y="1947462"/>
            <a:ext cx="6180792" cy="36272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536D9A-35D3-38EB-2E1D-C7B43AD9B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074" y="1756423"/>
            <a:ext cx="4525524" cy="4338209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07C969A0-C7E3-6F55-2278-5622225EEF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328807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19428</TotalTime>
  <Words>2387</Words>
  <Application>Microsoft Office PowerPoint</Application>
  <PresentationFormat>Widescreen</PresentationFormat>
  <Paragraphs>430</Paragraphs>
  <Slides>56</Slides>
  <Notes>12</Notes>
  <HiddenSlides>1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UD Digi Kyokasho NK-R</vt:lpstr>
      <vt:lpstr>Arial</vt:lpstr>
      <vt:lpstr>Calibri</vt:lpstr>
      <vt:lpstr>Calibri Light</vt:lpstr>
      <vt:lpstr>Office Theme</vt:lpstr>
      <vt:lpstr>Office Theme</vt:lpstr>
      <vt:lpstr>Thème Office</vt:lpstr>
      <vt:lpstr>Thème Office</vt:lpstr>
      <vt:lpstr>1_Thème Office</vt:lpstr>
      <vt:lpstr>Thème Office</vt:lpstr>
      <vt:lpstr>Tâches ménagères !</vt:lpstr>
      <vt:lpstr>PowerPoint Presentation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</vt:lpstr>
      <vt:lpstr>II. Compréhension de texte (suite)</vt:lpstr>
      <vt:lpstr>Compréhension détaillée</vt:lpstr>
      <vt:lpstr>Compréhension détaillée</vt:lpstr>
      <vt:lpstr>À la fin de la leçon…</vt:lpstr>
      <vt:lpstr>PowerPoint Presentation</vt:lpstr>
      <vt:lpstr>III. Vocabulaire : Les tâches ménagères</vt:lpstr>
      <vt:lpstr>PowerPoint Presentation</vt:lpstr>
      <vt:lpstr>LE 5 p.42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IV. Vocabulaire : Situer dans le passé</vt:lpstr>
      <vt:lpstr>LE 5 p.42</vt:lpstr>
      <vt:lpstr>Pratique ton français ! 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La négation ne … pas encore</vt:lpstr>
      <vt:lpstr>LE 13 p.45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PowerPoint Presentation</vt:lpstr>
      <vt:lpstr>PowerPoint Presentation</vt:lpstr>
      <vt:lpstr>Pratique ton français !</vt:lpstr>
      <vt:lpstr>Online activity</vt:lpstr>
      <vt:lpstr>PowerPoint Presentation</vt:lpstr>
      <vt:lpstr>Learning review</vt:lpstr>
      <vt:lpstr>VII. Phonétique</vt:lpstr>
      <vt:lpstr>Practice your pronunciation !</vt:lpstr>
      <vt:lpstr>VIII.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259</cp:revision>
  <cp:lastPrinted>2023-08-23T07:25:50Z</cp:lastPrinted>
  <dcterms:created xsi:type="dcterms:W3CDTF">2023-01-09T10:56:41Z</dcterms:created>
  <dcterms:modified xsi:type="dcterms:W3CDTF">2024-01-06T07:08:09Z</dcterms:modified>
</cp:coreProperties>
</file>