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4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5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6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7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8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notesSlides/notesSlide9.xml" ContentType="application/vnd.openxmlformats-officedocument.presentationml.notesSlide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diagrams/data74.xml" ContentType="application/vnd.openxmlformats-officedocument.drawingml.diagramData+xml"/>
  <Override PartName="/ppt/diagrams/layout74.xml" ContentType="application/vnd.openxmlformats-officedocument.drawingml.diagramLayout+xml"/>
  <Override PartName="/ppt/diagrams/quickStyle74.xml" ContentType="application/vnd.openxmlformats-officedocument.drawingml.diagramStyle+xml"/>
  <Override PartName="/ppt/diagrams/colors74.xml" ContentType="application/vnd.openxmlformats-officedocument.drawingml.diagramColors+xml"/>
  <Override PartName="/ppt/diagrams/drawing74.xml" ContentType="application/vnd.ms-office.drawingml.diagramDrawing+xml"/>
  <Override PartName="/ppt/diagrams/data75.xml" ContentType="application/vnd.openxmlformats-officedocument.drawingml.diagramData+xml"/>
  <Override PartName="/ppt/diagrams/layout75.xml" ContentType="application/vnd.openxmlformats-officedocument.drawingml.diagramLayout+xml"/>
  <Override PartName="/ppt/diagrams/quickStyle75.xml" ContentType="application/vnd.openxmlformats-officedocument.drawingml.diagramStyle+xml"/>
  <Override PartName="/ppt/diagrams/colors75.xml" ContentType="application/vnd.openxmlformats-officedocument.drawingml.diagramColors+xml"/>
  <Override PartName="/ppt/diagrams/drawing75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729" r:id="rId3"/>
    <p:sldMasterId id="2147483717" r:id="rId4"/>
    <p:sldMasterId id="2147483731" r:id="rId5"/>
    <p:sldMasterId id="2147483672" r:id="rId6"/>
  </p:sldMasterIdLst>
  <p:notesMasterIdLst>
    <p:notesMasterId r:id="rId81"/>
  </p:notesMasterIdLst>
  <p:sldIdLst>
    <p:sldId id="310" r:id="rId7"/>
    <p:sldId id="256" r:id="rId8"/>
    <p:sldId id="311" r:id="rId9"/>
    <p:sldId id="322" r:id="rId10"/>
    <p:sldId id="299" r:id="rId11"/>
    <p:sldId id="275" r:id="rId12"/>
    <p:sldId id="276" r:id="rId13"/>
    <p:sldId id="277" r:id="rId14"/>
    <p:sldId id="278" r:id="rId15"/>
    <p:sldId id="301" r:id="rId16"/>
    <p:sldId id="336" r:id="rId17"/>
    <p:sldId id="314" r:id="rId18"/>
    <p:sldId id="291" r:id="rId19"/>
    <p:sldId id="315" r:id="rId20"/>
    <p:sldId id="292" r:id="rId21"/>
    <p:sldId id="323" r:id="rId22"/>
    <p:sldId id="317" r:id="rId23"/>
    <p:sldId id="279" r:id="rId24"/>
    <p:sldId id="280" r:id="rId25"/>
    <p:sldId id="281" r:id="rId26"/>
    <p:sldId id="283" r:id="rId27"/>
    <p:sldId id="341" r:id="rId28"/>
    <p:sldId id="318" r:id="rId29"/>
    <p:sldId id="284" r:id="rId30"/>
    <p:sldId id="286" r:id="rId31"/>
    <p:sldId id="337" r:id="rId32"/>
    <p:sldId id="338" r:id="rId33"/>
    <p:sldId id="285" r:id="rId34"/>
    <p:sldId id="326" r:id="rId35"/>
    <p:sldId id="342" r:id="rId36"/>
    <p:sldId id="324" r:id="rId37"/>
    <p:sldId id="287" r:id="rId38"/>
    <p:sldId id="325" r:id="rId39"/>
    <p:sldId id="327" r:id="rId40"/>
    <p:sldId id="344" r:id="rId41"/>
    <p:sldId id="328" r:id="rId42"/>
    <p:sldId id="272" r:id="rId43"/>
    <p:sldId id="271" r:id="rId44"/>
    <p:sldId id="262" r:id="rId45"/>
    <p:sldId id="265" r:id="rId46"/>
    <p:sldId id="263" r:id="rId47"/>
    <p:sldId id="269" r:id="rId48"/>
    <p:sldId id="264" r:id="rId49"/>
    <p:sldId id="1907" r:id="rId50"/>
    <p:sldId id="331" r:id="rId51"/>
    <p:sldId id="332" r:id="rId52"/>
    <p:sldId id="345" r:id="rId53"/>
    <p:sldId id="321" r:id="rId54"/>
    <p:sldId id="257" r:id="rId55"/>
    <p:sldId id="339" r:id="rId56"/>
    <p:sldId id="1906" r:id="rId57"/>
    <p:sldId id="259" r:id="rId58"/>
    <p:sldId id="268" r:id="rId59"/>
    <p:sldId id="270" r:id="rId60"/>
    <p:sldId id="1908" r:id="rId61"/>
    <p:sldId id="1910" r:id="rId62"/>
    <p:sldId id="1909" r:id="rId63"/>
    <p:sldId id="1911" r:id="rId64"/>
    <p:sldId id="260" r:id="rId65"/>
    <p:sldId id="261" r:id="rId66"/>
    <p:sldId id="333" r:id="rId67"/>
    <p:sldId id="334" r:id="rId68"/>
    <p:sldId id="340" r:id="rId69"/>
    <p:sldId id="306" r:id="rId70"/>
    <p:sldId id="298" r:id="rId71"/>
    <p:sldId id="346" r:id="rId72"/>
    <p:sldId id="335" r:id="rId73"/>
    <p:sldId id="300" r:id="rId74"/>
    <p:sldId id="288" r:id="rId75"/>
    <p:sldId id="266" r:id="rId76"/>
    <p:sldId id="294" r:id="rId77"/>
    <p:sldId id="295" r:id="rId78"/>
    <p:sldId id="296" r:id="rId79"/>
    <p:sldId id="297" r:id="rId8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7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heme" Target="theme/theme1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61" Type="http://schemas.openxmlformats.org/officeDocument/2006/relationships/slide" Target="slides/slide55.xml"/><Relationship Id="rId82" Type="http://schemas.openxmlformats.org/officeDocument/2006/relationships/presProps" Target="presProp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31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091688-884e-4040-a7bf-3c35ba68dca1" TargetMode="Externa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31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091688-884e-4040-a7bf-3c35ba68dca1" TargetMode="External"/></Relationships>
</file>

<file path=ppt/diagrams/_rels/drawing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134" custLinFactY="200000" custLinFactNeighborX="-923" custLinFactNeighborY="2874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X="1357" custLinFactNeighborY="76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  <a:endParaRPr lang="fr-FR" sz="20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live.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and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noProof="0" dirty="0"/>
            <a:t>Les arrondissements parisiens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80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800" noProof="0" dirty="0"/>
            <a:t>Donner une adresse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800" noProof="0" dirty="0"/>
            <a:t>Les lieux de la ville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800" noProof="0" dirty="0"/>
            <a:t>Poser une question sur un lieu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Grammaire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endParaRPr lang="fr-FR" sz="1800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800" noProof="0" dirty="0"/>
            <a:t>Demander et indiquer le chemin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BA58CDFE-F995-4285-BA85-1CF7D9BAE7D5}">
      <dgm:prSet phldrT="[Text]"/>
      <dgm:spPr/>
      <dgm:t>
        <a:bodyPr rtlCol="0"/>
        <a:lstStyle/>
        <a:p>
          <a:pPr rtl="0"/>
          <a:r>
            <a:rPr lang="fr-FR" b="1" noProof="0" dirty="0"/>
            <a:t>VII. Phonétique</a:t>
          </a:r>
        </a:p>
      </dgm:t>
    </dgm:pt>
    <dgm:pt modelId="{DD76765E-A49C-47C0-8D8E-B4C473E075A3}" type="parTrans" cxnId="{731BCC88-2A21-4507-B876-D764ACFF84D2}">
      <dgm:prSet/>
      <dgm:spPr/>
      <dgm:t>
        <a:bodyPr/>
        <a:lstStyle/>
        <a:p>
          <a:endParaRPr lang="fr-FR"/>
        </a:p>
      </dgm:t>
    </dgm:pt>
    <dgm:pt modelId="{A8D14F80-B8F5-4D22-8CD2-4BE75370444E}" type="sibTrans" cxnId="{731BCC88-2A21-4507-B876-D764ACFF84D2}">
      <dgm:prSet/>
      <dgm:spPr/>
      <dgm:t>
        <a:bodyPr/>
        <a:lstStyle/>
        <a:p>
          <a:endParaRPr lang="fr-FR"/>
        </a:p>
      </dgm:t>
    </dgm:pt>
    <dgm:pt modelId="{9F9EAD17-7619-4006-B8CE-DABB7B41278D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Indiquer un chemin</a:t>
          </a:r>
        </a:p>
      </dgm:t>
    </dgm:pt>
    <dgm:pt modelId="{FB69F656-E6DC-43E6-B995-22E47E076414}" type="parTrans" cxnId="{340C6A96-C312-41A1-940B-325F8BAB0F01}">
      <dgm:prSet/>
      <dgm:spPr/>
      <dgm:t>
        <a:bodyPr/>
        <a:lstStyle/>
        <a:p>
          <a:endParaRPr lang="fr-FR"/>
        </a:p>
      </dgm:t>
    </dgm:pt>
    <dgm:pt modelId="{3485751B-4B16-4777-B30F-BDF23EA0A843}" type="sibTrans" cxnId="{340C6A96-C312-41A1-940B-325F8BAB0F01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8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8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F1F46C76-FD99-4BAA-808C-125E236A3898}" type="pres">
      <dgm:prSet presAssocID="{6D0E5D9F-7263-4526-A227-51301233F549}" presName="descendantText" presStyleLbl="alignAccFollowNode1" presStyleIdx="2" presStyleCnt="8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8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8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B7F4A621-A73E-4C83-8E09-AA06F5F10E7A}" type="pres">
      <dgm:prSet presAssocID="{A789976D-D9F7-4CAE-A0FA-57AD5327459D}" presName="descendantText" presStyleLbl="alignAccFollowNode1" presStyleIdx="5" presStyleCnt="8">
        <dgm:presLayoutVars>
          <dgm:bulletEnabled val="1"/>
        </dgm:presLayoutVars>
      </dgm:prSet>
      <dgm:spPr/>
    </dgm:pt>
    <dgm:pt modelId="{FC10FC11-7703-4A3C-8769-880AF59FC512}" type="pres">
      <dgm:prSet presAssocID="{E7237B23-A10C-4270-820C-A37649007AE6}" presName="sp" presStyleCnt="0"/>
      <dgm:spPr/>
    </dgm:pt>
    <dgm:pt modelId="{496AB000-8141-43CA-B127-E8BD2CB21591}" type="pres">
      <dgm:prSet presAssocID="{BA58CDFE-F995-4285-BA85-1CF7D9BAE7D5}" presName="linNode" presStyleCnt="0"/>
      <dgm:spPr/>
    </dgm:pt>
    <dgm:pt modelId="{5CDFED75-CE9B-41E9-9C22-6F8EEAAB736C}" type="pres">
      <dgm:prSet presAssocID="{BA58CDFE-F995-4285-BA85-1CF7D9BAE7D5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A1665D7A-5BEA-42A2-8546-37A72D3F7937}" type="pres">
      <dgm:prSet presAssocID="{BA58CDFE-F995-4285-BA85-1CF7D9BAE7D5}" presName="descendantText" presStyleLbl="alignAccFollowNode1" presStyleIdx="6" presStyleCnt="8">
        <dgm:presLayoutVars>
          <dgm:bulletEnabled val="1"/>
        </dgm:presLayoutVars>
      </dgm:prSet>
      <dgm:spPr/>
    </dgm:pt>
    <dgm:pt modelId="{40748D26-830A-4BD6-9308-4EDBB7FB56CE}" type="pres">
      <dgm:prSet presAssocID="{A8D14F80-B8F5-4D22-8CD2-4BE75370444E}" presName="sp" presStyleCnt="0"/>
      <dgm:spPr/>
    </dgm:pt>
    <dgm:pt modelId="{DDA1ACFE-975C-45FA-A78B-F3DFEC076C8B}" type="pres">
      <dgm:prSet presAssocID="{EF2B91B6-6F0A-4365-9672-0E2C5B6A7701}" presName="linNode" presStyleCnt="0"/>
      <dgm:spPr/>
    </dgm:pt>
    <dgm:pt modelId="{7B7CED64-B8D5-42F7-84CC-AD73B69B9A48}" type="pres">
      <dgm:prSet presAssocID="{EF2B91B6-6F0A-4365-9672-0E2C5B6A7701}" presName="parentText" presStyleLbl="node1" presStyleIdx="7" presStyleCnt="8">
        <dgm:presLayoutVars>
          <dgm:chMax val="1"/>
          <dgm:bulletEnabled val="1"/>
        </dgm:presLayoutVars>
      </dgm:prSet>
      <dgm:spPr/>
    </dgm:pt>
    <dgm:pt modelId="{49997605-2BE7-437A-BF5A-F1FD312823A6}" type="pres">
      <dgm:prSet presAssocID="{EF2B91B6-6F0A-4365-9672-0E2C5B6A7701}" presName="descendantText" presStyleLbl="alignAccFollowNode1" presStyleIdx="7" presStyleCnt="8" custLinFactNeighborX="190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511FCA2C-8A30-4497-9940-AFF296DAAD69}" type="presOf" srcId="{010F7425-1081-46EA-BC6D-7D7F7133B2F3}" destId="{A1665D7A-5BEA-42A2-8546-37A72D3F7937}" srcOrd="0" destOrd="0" presId="urn:microsoft.com/office/officeart/2005/8/layout/vList5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E63B0861-F7BB-4779-80E2-C452C39B7A85}" type="presOf" srcId="{9F9EAD17-7619-4006-B8CE-DABB7B41278D}" destId="{B7F4A621-A73E-4C83-8E09-AA06F5F10E7A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0B56FD63-2F5A-4BD8-B739-E2E37E420D69}" type="presOf" srcId="{EF2B91B6-6F0A-4365-9672-0E2C5B6A7701}" destId="{7B7CED64-B8D5-42F7-84CC-AD73B69B9A48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731BCC88-2A21-4507-B876-D764ACFF84D2}" srcId="{CF9055CF-8DEB-4A02-949A-DE72B6AC5D37}" destId="{BA58CDFE-F995-4285-BA85-1CF7D9BAE7D5}" srcOrd="6" destOrd="0" parTransId="{DD76765E-A49C-47C0-8D8E-B4C473E075A3}" sibTransId="{A8D14F80-B8F5-4D22-8CD2-4BE75370444E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340C6A96-C312-41A1-940B-325F8BAB0F01}" srcId="{A789976D-D9F7-4CAE-A0FA-57AD5327459D}" destId="{9F9EAD17-7619-4006-B8CE-DABB7B41278D}" srcOrd="0" destOrd="0" parTransId="{FB69F656-E6DC-43E6-B995-22E47E076414}" sibTransId="{3485751B-4B16-4777-B30F-BDF23EA0A84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7082DBA1-063E-48CC-9A7C-B669D27DA959}" type="presOf" srcId="{BA58CDFE-F995-4285-BA85-1CF7D9BAE7D5}" destId="{5CDFED75-CE9B-41E9-9C22-6F8EEAAB736C}" srcOrd="0" destOrd="0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E3F7BCB8-7BC6-437E-87B7-F6F125C7200A}" srcId="{CF9055CF-8DEB-4A02-949A-DE72B6AC5D37}" destId="{EF2B91B6-6F0A-4365-9672-0E2C5B6A7701}" srcOrd="7" destOrd="0" parTransId="{F334A227-11D2-4FB9-BC43-0C9BEAE5E9C1}" sibTransId="{1F4D1F9D-A6BA-495E-A8EE-8A732A551435}"/>
    <dgm:cxn modelId="{B3167FC5-81D4-4AEE-B8F9-D46C505E11B2}" srcId="{BA58CDFE-F995-4285-BA85-1CF7D9BAE7D5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F479DEDA-E837-4563-A4E5-DE8EA0EB3832}" type="presOf" srcId="{C405AABF-5221-4BF2-84F2-80740C29EB11}" destId="{49997605-2BE7-437A-BF5A-F1FD312823A6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3A8D8EEB-B5A3-4927-9569-4C36049BAD7E}" type="presOf" srcId="{30FF9F33-11F2-4729-A62E-AD56E0B488E1}" destId="{F1F46C76-FD99-4BAA-808C-125E236A3898}" srcOrd="0" destOrd="0" presId="urn:microsoft.com/office/officeart/2005/8/layout/vList5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FABAB682-A565-4F77-8395-C2C1D3CBE53E}" type="presParOf" srcId="{B8970713-980A-440D-96B4-48AAAE6BF87C}" destId="{F1F46C76-FD99-4BAA-808C-125E236A389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4F119ECD-EB0C-4CC8-B0AF-E6D4CDF506DE}" type="presParOf" srcId="{16993049-9C2E-4424-9FD2-65D7A0CC25C4}" destId="{B7F4A621-A73E-4C83-8E09-AA06F5F10E7A}" srcOrd="1" destOrd="0" presId="urn:microsoft.com/office/officeart/2005/8/layout/vList5"/>
    <dgm:cxn modelId="{43AD3250-797D-4D6D-B5DB-661442FB96ED}" type="presParOf" srcId="{701434F3-8A09-4601-83A6-F8EE67705195}" destId="{FC10FC11-7703-4A3C-8769-880AF59FC512}" srcOrd="11" destOrd="0" presId="urn:microsoft.com/office/officeart/2005/8/layout/vList5"/>
    <dgm:cxn modelId="{A97C647B-3606-4788-AFE4-4843C20F9A6A}" type="presParOf" srcId="{701434F3-8A09-4601-83A6-F8EE67705195}" destId="{496AB000-8141-43CA-B127-E8BD2CB21591}" srcOrd="12" destOrd="0" presId="urn:microsoft.com/office/officeart/2005/8/layout/vList5"/>
    <dgm:cxn modelId="{4804138D-0525-4BA7-88AC-E21751FE36BE}" type="presParOf" srcId="{496AB000-8141-43CA-B127-E8BD2CB21591}" destId="{5CDFED75-CE9B-41E9-9C22-6F8EEAAB736C}" srcOrd="0" destOrd="0" presId="urn:microsoft.com/office/officeart/2005/8/layout/vList5"/>
    <dgm:cxn modelId="{CC2809CC-FB80-41F8-9D58-694AC0999A7C}" type="presParOf" srcId="{496AB000-8141-43CA-B127-E8BD2CB21591}" destId="{A1665D7A-5BEA-42A2-8546-37A72D3F7937}" srcOrd="1" destOrd="0" presId="urn:microsoft.com/office/officeart/2005/8/layout/vList5"/>
    <dgm:cxn modelId="{53C0CDE2-EF40-44F8-B5E4-4CC04C73F9BD}" type="presParOf" srcId="{701434F3-8A09-4601-83A6-F8EE67705195}" destId="{40748D26-830A-4BD6-9308-4EDBB7FB56CE}" srcOrd="13" destOrd="0" presId="urn:microsoft.com/office/officeart/2005/8/layout/vList5"/>
    <dgm:cxn modelId="{FB325A5E-8E49-4114-B14E-AAB1B2F9C534}" type="presParOf" srcId="{701434F3-8A09-4601-83A6-F8EE67705195}" destId="{DDA1ACFE-975C-45FA-A78B-F3DFEC076C8B}" srcOrd="14" destOrd="0" presId="urn:microsoft.com/office/officeart/2005/8/layout/vList5"/>
    <dgm:cxn modelId="{314D1DF9-E73F-4226-A9F7-7A9DF89D5EED}" type="presParOf" srcId="{DDA1ACFE-975C-45FA-A78B-F3DFEC076C8B}" destId="{7B7CED64-B8D5-42F7-84CC-AD73B69B9A48}" srcOrd="0" destOrd="0" presId="urn:microsoft.com/office/officeart/2005/8/layout/vList5"/>
    <dgm:cxn modelId="{C4EBD22D-1E27-4DF6-BD6A-5CB54F063049}" type="presParOf" srcId="{DDA1ACFE-975C-45FA-A78B-F3DFEC076C8B}" destId="{49997605-2BE7-437A-BF5A-F1FD312823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  <a:endParaRPr lang="fr-FR" sz="2000" b="0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CD4BAF86-7947-4D7D-BAB1-9CD1584834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34B53BC-0E28-40F3-BC9F-9DFA3CA8A0F1}">
      <dgm:prSet/>
      <dgm:spPr/>
      <dgm:t>
        <a:bodyPr/>
        <a:lstStyle/>
        <a:p>
          <a:r>
            <a:rPr lang="fr-FR"/>
            <a:t>Dans les rues de la ville </a:t>
          </a:r>
          <a:endParaRPr lang="en-US"/>
        </a:p>
      </dgm:t>
    </dgm:pt>
    <dgm:pt modelId="{B8D32F1A-9DC5-47C9-9ED5-69CBA09819C4}" type="parTrans" cxnId="{42DB293B-6F16-44B2-BA9C-51F0D60E6805}">
      <dgm:prSet/>
      <dgm:spPr/>
      <dgm:t>
        <a:bodyPr/>
        <a:lstStyle/>
        <a:p>
          <a:endParaRPr lang="en-US"/>
        </a:p>
      </dgm:t>
    </dgm:pt>
    <dgm:pt modelId="{1C96F1E7-160D-4538-A793-97B5BEEA2403}" type="sibTrans" cxnId="{42DB293B-6F16-44B2-BA9C-51F0D60E6805}">
      <dgm:prSet/>
      <dgm:spPr/>
      <dgm:t>
        <a:bodyPr/>
        <a:lstStyle/>
        <a:p>
          <a:endParaRPr lang="en-US"/>
        </a:p>
      </dgm:t>
    </dgm:pt>
    <dgm:pt modelId="{C9345073-16B3-4B0B-87D2-6936E4A771F1}">
      <dgm:prSet/>
      <dgm:spPr/>
      <dgm:t>
        <a:bodyPr/>
        <a:lstStyle/>
        <a:p>
          <a:r>
            <a:rPr lang="fr-FR" b="1" u="sng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https://play.kahoot.it/v2/?quizId=a8091688-884e-4040-a7bf-3c35ba68dca1</a:t>
          </a:r>
          <a:endParaRPr lang="en-US" dirty="0">
            <a:solidFill>
              <a:schemeClr val="bg1"/>
            </a:solidFill>
          </a:endParaRPr>
        </a:p>
      </dgm:t>
    </dgm:pt>
    <dgm:pt modelId="{EF01D461-7A52-4634-A5D0-B903F2181938}" type="parTrans" cxnId="{6C1EB69A-1DB2-408E-AB1F-BF5FB3FA1D83}">
      <dgm:prSet/>
      <dgm:spPr/>
      <dgm:t>
        <a:bodyPr/>
        <a:lstStyle/>
        <a:p>
          <a:endParaRPr lang="en-US"/>
        </a:p>
      </dgm:t>
    </dgm:pt>
    <dgm:pt modelId="{D16A0C37-E338-4398-82D4-B7DC4D1C7765}" type="sibTrans" cxnId="{6C1EB69A-1DB2-408E-AB1F-BF5FB3FA1D83}">
      <dgm:prSet/>
      <dgm:spPr/>
      <dgm:t>
        <a:bodyPr/>
        <a:lstStyle/>
        <a:p>
          <a:endParaRPr lang="en-US"/>
        </a:p>
      </dgm:t>
    </dgm:pt>
    <dgm:pt modelId="{3764553F-C34B-4EDC-8306-B9368598D55F}" type="pres">
      <dgm:prSet presAssocID="{CD4BAF86-7947-4D7D-BAB1-9CD15848346F}" presName="linear" presStyleCnt="0">
        <dgm:presLayoutVars>
          <dgm:animLvl val="lvl"/>
          <dgm:resizeHandles val="exact"/>
        </dgm:presLayoutVars>
      </dgm:prSet>
      <dgm:spPr/>
    </dgm:pt>
    <dgm:pt modelId="{C7F19DFA-85F1-4A5E-9529-FBCA4A8B58CB}" type="pres">
      <dgm:prSet presAssocID="{134B53BC-0E28-40F3-BC9F-9DFA3CA8A0F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55791E1-8E02-4ECE-8538-DD12EED29578}" type="pres">
      <dgm:prSet presAssocID="{1C96F1E7-160D-4538-A793-97B5BEEA2403}" presName="spacer" presStyleCnt="0"/>
      <dgm:spPr/>
    </dgm:pt>
    <dgm:pt modelId="{2C34AEFF-BD21-4875-9ECC-B79897E383C1}" type="pres">
      <dgm:prSet presAssocID="{C9345073-16B3-4B0B-87D2-6936E4A771F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2DB293B-6F16-44B2-BA9C-51F0D60E6805}" srcId="{CD4BAF86-7947-4D7D-BAB1-9CD15848346F}" destId="{134B53BC-0E28-40F3-BC9F-9DFA3CA8A0F1}" srcOrd="0" destOrd="0" parTransId="{B8D32F1A-9DC5-47C9-9ED5-69CBA09819C4}" sibTransId="{1C96F1E7-160D-4538-A793-97B5BEEA2403}"/>
    <dgm:cxn modelId="{CAA5EC61-AE23-4AED-96AB-97E79A0F5E42}" type="presOf" srcId="{C9345073-16B3-4B0B-87D2-6936E4A771F1}" destId="{2C34AEFF-BD21-4875-9ECC-B79897E383C1}" srcOrd="0" destOrd="0" presId="urn:microsoft.com/office/officeart/2005/8/layout/vList2"/>
    <dgm:cxn modelId="{7861BF75-A057-4B15-9712-A043B27E0BCE}" type="presOf" srcId="{CD4BAF86-7947-4D7D-BAB1-9CD15848346F}" destId="{3764553F-C34B-4EDC-8306-B9368598D55F}" srcOrd="0" destOrd="0" presId="urn:microsoft.com/office/officeart/2005/8/layout/vList2"/>
    <dgm:cxn modelId="{6C1EB69A-1DB2-408E-AB1F-BF5FB3FA1D83}" srcId="{CD4BAF86-7947-4D7D-BAB1-9CD15848346F}" destId="{C9345073-16B3-4B0B-87D2-6936E4A771F1}" srcOrd="1" destOrd="0" parTransId="{EF01D461-7A52-4634-A5D0-B903F2181938}" sibTransId="{D16A0C37-E338-4398-82D4-B7DC4D1C7765}"/>
    <dgm:cxn modelId="{0323B3E1-64F7-40EF-9863-585094C913F1}" type="presOf" srcId="{134B53BC-0E28-40F3-BC9F-9DFA3CA8A0F1}" destId="{C7F19DFA-85F1-4A5E-9529-FBCA4A8B58CB}" srcOrd="0" destOrd="0" presId="urn:microsoft.com/office/officeart/2005/8/layout/vList2"/>
    <dgm:cxn modelId="{A9592AB3-5AD9-47E2-AEBA-B044588B9529}" type="presParOf" srcId="{3764553F-C34B-4EDC-8306-B9368598D55F}" destId="{C7F19DFA-85F1-4A5E-9529-FBCA4A8B58CB}" srcOrd="0" destOrd="0" presId="urn:microsoft.com/office/officeart/2005/8/layout/vList2"/>
    <dgm:cxn modelId="{0651CC5C-874D-4348-B60B-8B105BDFE4DD}" type="presParOf" srcId="{3764553F-C34B-4EDC-8306-B9368598D55F}" destId="{055791E1-8E02-4ECE-8538-DD12EED29578}" srcOrd="1" destOrd="0" presId="urn:microsoft.com/office/officeart/2005/8/layout/vList2"/>
    <dgm:cxn modelId="{9245A411-5756-4836-9956-639DEB2C55ED}" type="presParOf" srcId="{3764553F-C34B-4EDC-8306-B9368598D55F}" destId="{2C34AEFF-BD21-4875-9ECC-B79897E383C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  <a:endParaRPr lang="fr-FR" sz="2000" b="0" strike="sngStrike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au parc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au parc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  <a:endParaRPr lang="fr-FR" sz="2000" b="0" strike="sngStrike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chez moi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chez moi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sur un lieu </a:t>
          </a:r>
        </a:p>
        <a:p>
          <a:pPr rtl="0"/>
          <a:r>
            <a:rPr lang="fr-FR" sz="1800" b="0" strike="sngStrike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  <a:endParaRPr lang="fr-FR" sz="2000" b="0" strike="sngStrike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live.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and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: ville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Gr: question lieu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Gr: adresse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/>
      <dgm:t>
        <a:bodyPr/>
        <a:lstStyle/>
        <a:p>
          <a:r>
            <a:rPr lang="fr-FR" sz="1400" dirty="0"/>
            <a:t>VI. Gr: chemin </a:t>
          </a:r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098912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39564"/>
        <a:ext cx="3651847" cy="1239564"/>
      </dsp:txXfrm>
    </dsp:sp>
    <dsp:sp modelId="{279DFE09-28EE-48A2-B192-FFEC93ADF17D}">
      <dsp:nvSpPr>
        <dsp:cNvPr id="0" name=""/>
        <dsp:cNvSpPr/>
      </dsp:nvSpPr>
      <dsp:spPr>
        <a:xfrm>
          <a:off x="1435794" y="193787"/>
          <a:ext cx="1031937" cy="103193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098912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39564"/>
        <a:ext cx="3651847" cy="1239564"/>
      </dsp:txXfrm>
    </dsp:sp>
    <dsp:sp modelId="{112E1D68-647B-46C7-AF2C-FF0A84DB584F}">
      <dsp:nvSpPr>
        <dsp:cNvPr id="0" name=""/>
        <dsp:cNvSpPr/>
      </dsp:nvSpPr>
      <dsp:spPr>
        <a:xfrm>
          <a:off x="5183194" y="185934"/>
          <a:ext cx="1031937" cy="103193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098912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39564"/>
        <a:ext cx="3197521" cy="1239564"/>
      </dsp:txXfrm>
    </dsp:sp>
    <dsp:sp modelId="{6D76E5FF-7D2E-406A-B668-9F0EAFB414C8}">
      <dsp:nvSpPr>
        <dsp:cNvPr id="0" name=""/>
        <dsp:cNvSpPr/>
      </dsp:nvSpPr>
      <dsp:spPr>
        <a:xfrm>
          <a:off x="8717434" y="185934"/>
          <a:ext cx="1031937" cy="103193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640"/>
          <a:ext cx="9927499" cy="527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  <a:endParaRPr lang="fr-FR" sz="2000" b="0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live.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and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neighborhood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244733" y="-3240153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arrondissements parisiens</a:t>
          </a:r>
        </a:p>
      </dsp:txBody>
      <dsp:txXfrm rot="-5400000">
        <a:off x="3950207" y="75537"/>
        <a:ext cx="7001428" cy="391212"/>
      </dsp:txXfrm>
    </dsp:sp>
    <dsp:sp modelId="{9B3EC6CB-E556-4596-937F-9B337526B96B}">
      <dsp:nvSpPr>
        <dsp:cNvPr id="0" name=""/>
        <dsp:cNvSpPr/>
      </dsp:nvSpPr>
      <dsp:spPr>
        <a:xfrm>
          <a:off x="0" y="179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</a:t>
          </a:r>
          <a:r>
            <a:rPr lang="fr-FR" sz="2600" kern="1200" noProof="0" dirty="0"/>
            <a:t>. </a:t>
          </a:r>
          <a:r>
            <a:rPr lang="fr-FR" sz="2600" b="1" kern="1200" noProof="0" dirty="0"/>
            <a:t>Starter</a:t>
          </a:r>
        </a:p>
      </dsp:txBody>
      <dsp:txXfrm>
        <a:off x="26455" y="26634"/>
        <a:ext cx="3897298" cy="489015"/>
      </dsp:txXfrm>
    </dsp:sp>
    <dsp:sp modelId="{EB994FD0-5BD3-4222-8421-7D88AD96F3ED}">
      <dsp:nvSpPr>
        <dsp:cNvPr id="0" name=""/>
        <dsp:cNvSpPr/>
      </dsp:nvSpPr>
      <dsp:spPr>
        <a:xfrm rot="5400000">
          <a:off x="7244733" y="-2671132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1534355"/>
            <a:satOff val="6893"/>
            <a:lumOff val="47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534355"/>
              <a:satOff val="6893"/>
              <a:lumOff val="47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Recherche des phrases clés</a:t>
          </a:r>
        </a:p>
      </dsp:txBody>
      <dsp:txXfrm rot="-5400000">
        <a:off x="3950207" y="644558"/>
        <a:ext cx="7001428" cy="391212"/>
      </dsp:txXfrm>
    </dsp:sp>
    <dsp:sp modelId="{5E02BC2E-681C-44DC-B629-37E710682889}">
      <dsp:nvSpPr>
        <dsp:cNvPr id="0" name=""/>
        <dsp:cNvSpPr/>
      </dsp:nvSpPr>
      <dsp:spPr>
        <a:xfrm>
          <a:off x="0" y="569200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tint val="50000"/>
                <a:satMod val="300000"/>
              </a:schemeClr>
            </a:gs>
            <a:gs pos="35000">
              <a:schemeClr val="accent5">
                <a:hueOff val="-1419125"/>
                <a:satOff val="5687"/>
                <a:lumOff val="1233"/>
                <a:alphaOff val="0"/>
                <a:tint val="37000"/>
                <a:satMod val="30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II. Compréhension de texte</a:t>
          </a:r>
        </a:p>
      </dsp:txBody>
      <dsp:txXfrm>
        <a:off x="26455" y="595655"/>
        <a:ext cx="3897298" cy="489015"/>
      </dsp:txXfrm>
    </dsp:sp>
    <dsp:sp modelId="{F1F46C76-FD99-4BAA-808C-125E236A3898}">
      <dsp:nvSpPr>
        <dsp:cNvPr id="0" name=""/>
        <dsp:cNvSpPr/>
      </dsp:nvSpPr>
      <dsp:spPr>
        <a:xfrm rot="5400000">
          <a:off x="7244733" y="-2102111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3068709"/>
            <a:satOff val="13787"/>
            <a:lumOff val="94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068709"/>
              <a:satOff val="13787"/>
              <a:lumOff val="94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lieux de la ville</a:t>
          </a:r>
        </a:p>
      </dsp:txBody>
      <dsp:txXfrm rot="-5400000">
        <a:off x="3950207" y="1213579"/>
        <a:ext cx="7001428" cy="391212"/>
      </dsp:txXfrm>
    </dsp:sp>
    <dsp:sp modelId="{F10BD171-EBF1-496C-95A4-385D5256AD95}">
      <dsp:nvSpPr>
        <dsp:cNvPr id="0" name=""/>
        <dsp:cNvSpPr/>
      </dsp:nvSpPr>
      <dsp:spPr>
        <a:xfrm>
          <a:off x="0" y="1138222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tint val="50000"/>
                <a:satMod val="300000"/>
              </a:schemeClr>
            </a:gs>
            <a:gs pos="35000">
              <a:schemeClr val="accent5">
                <a:hueOff val="-2838251"/>
                <a:satOff val="11375"/>
                <a:lumOff val="2465"/>
                <a:alphaOff val="0"/>
                <a:tint val="37000"/>
                <a:satMod val="30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III. Vocabulaire</a:t>
          </a:r>
        </a:p>
      </dsp:txBody>
      <dsp:txXfrm>
        <a:off x="26455" y="1164677"/>
        <a:ext cx="3897298" cy="489015"/>
      </dsp:txXfrm>
    </dsp:sp>
    <dsp:sp modelId="{DEB8032B-A822-48B9-BAA2-739568738E8E}">
      <dsp:nvSpPr>
        <dsp:cNvPr id="0" name=""/>
        <dsp:cNvSpPr/>
      </dsp:nvSpPr>
      <dsp:spPr>
        <a:xfrm rot="5400000">
          <a:off x="7244733" y="-1533090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4603064"/>
            <a:satOff val="20680"/>
            <a:lumOff val="142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4603064"/>
              <a:satOff val="20680"/>
              <a:lumOff val="142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Poser une question sur un lieu</a:t>
          </a:r>
        </a:p>
      </dsp:txBody>
      <dsp:txXfrm rot="-5400000">
        <a:off x="3950207" y="1782600"/>
        <a:ext cx="7001428" cy="391212"/>
      </dsp:txXfrm>
    </dsp:sp>
    <dsp:sp modelId="{47D7F6D4-1AE1-457B-9359-82BFECB9BFF7}">
      <dsp:nvSpPr>
        <dsp:cNvPr id="0" name=""/>
        <dsp:cNvSpPr/>
      </dsp:nvSpPr>
      <dsp:spPr>
        <a:xfrm>
          <a:off x="0" y="1707243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tint val="50000"/>
                <a:satMod val="300000"/>
              </a:schemeClr>
            </a:gs>
            <a:gs pos="35000">
              <a:schemeClr val="accent5">
                <a:hueOff val="-4257376"/>
                <a:satOff val="17062"/>
                <a:lumOff val="3698"/>
                <a:alphaOff val="0"/>
                <a:tint val="37000"/>
                <a:satMod val="30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IV. Grammaire</a:t>
          </a:r>
        </a:p>
      </dsp:txBody>
      <dsp:txXfrm>
        <a:off x="26455" y="1733698"/>
        <a:ext cx="3897298" cy="489015"/>
      </dsp:txXfrm>
    </dsp:sp>
    <dsp:sp modelId="{0E7EC134-40FF-4065-8375-D6818C7C042B}">
      <dsp:nvSpPr>
        <dsp:cNvPr id="0" name=""/>
        <dsp:cNvSpPr/>
      </dsp:nvSpPr>
      <dsp:spPr>
        <a:xfrm rot="5400000">
          <a:off x="7244733" y="-964068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6137418"/>
            <a:satOff val="27573"/>
            <a:lumOff val="1895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137418"/>
              <a:satOff val="27573"/>
              <a:lumOff val="18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Donner une adresse</a:t>
          </a:r>
        </a:p>
      </dsp:txBody>
      <dsp:txXfrm rot="-5400000">
        <a:off x="3950207" y="2351622"/>
        <a:ext cx="7001428" cy="391212"/>
      </dsp:txXfrm>
    </dsp:sp>
    <dsp:sp modelId="{4A2B0C5C-6817-4C72-BDB2-74AF0BC8F80A}">
      <dsp:nvSpPr>
        <dsp:cNvPr id="0" name=""/>
        <dsp:cNvSpPr/>
      </dsp:nvSpPr>
      <dsp:spPr>
        <a:xfrm>
          <a:off x="0" y="2276264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tint val="50000"/>
                <a:satMod val="300000"/>
              </a:schemeClr>
            </a:gs>
            <a:gs pos="35000">
              <a:schemeClr val="accent5">
                <a:hueOff val="-5676501"/>
                <a:satOff val="22749"/>
                <a:lumOff val="4930"/>
                <a:alphaOff val="0"/>
                <a:tint val="37000"/>
                <a:satMod val="30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V. Grammaire</a:t>
          </a:r>
        </a:p>
      </dsp:txBody>
      <dsp:txXfrm>
        <a:off x="26455" y="2302719"/>
        <a:ext cx="3897298" cy="489015"/>
      </dsp:txXfrm>
    </dsp:sp>
    <dsp:sp modelId="{B7F4A621-A73E-4C83-8E09-AA06F5F10E7A}">
      <dsp:nvSpPr>
        <dsp:cNvPr id="0" name=""/>
        <dsp:cNvSpPr/>
      </dsp:nvSpPr>
      <dsp:spPr>
        <a:xfrm rot="5400000">
          <a:off x="7244733" y="-395047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7671773"/>
            <a:satOff val="34466"/>
            <a:lumOff val="2369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671773"/>
              <a:satOff val="34466"/>
              <a:lumOff val="23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Indiquer un chemin</a:t>
          </a:r>
        </a:p>
      </dsp:txBody>
      <dsp:txXfrm rot="-5400000">
        <a:off x="3950207" y="2920643"/>
        <a:ext cx="7001428" cy="391212"/>
      </dsp:txXfrm>
    </dsp:sp>
    <dsp:sp modelId="{CF8CF7A4-E273-4E43-A889-DF9FF94D4DC0}">
      <dsp:nvSpPr>
        <dsp:cNvPr id="0" name=""/>
        <dsp:cNvSpPr/>
      </dsp:nvSpPr>
      <dsp:spPr>
        <a:xfrm>
          <a:off x="0" y="2845285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26"/>
                <a:satOff val="28436"/>
                <a:lumOff val="6163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VI. Grammaire</a:t>
          </a:r>
        </a:p>
      </dsp:txBody>
      <dsp:txXfrm>
        <a:off x="26455" y="2871740"/>
        <a:ext cx="3897298" cy="489015"/>
      </dsp:txXfrm>
    </dsp:sp>
    <dsp:sp modelId="{A1665D7A-5BEA-42A2-8546-37A72D3F7937}">
      <dsp:nvSpPr>
        <dsp:cNvPr id="0" name=""/>
        <dsp:cNvSpPr/>
      </dsp:nvSpPr>
      <dsp:spPr>
        <a:xfrm rot="5400000">
          <a:off x="7244733" y="173973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9206127"/>
            <a:satOff val="41360"/>
            <a:lumOff val="284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9206127"/>
              <a:satOff val="41360"/>
              <a:lumOff val="28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noProof="0" dirty="0"/>
        </a:p>
      </dsp:txBody>
      <dsp:txXfrm rot="-5400000">
        <a:off x="3950207" y="3489663"/>
        <a:ext cx="7001428" cy="391212"/>
      </dsp:txXfrm>
    </dsp:sp>
    <dsp:sp modelId="{5CDFED75-CE9B-41E9-9C22-6F8EEAAB736C}">
      <dsp:nvSpPr>
        <dsp:cNvPr id="0" name=""/>
        <dsp:cNvSpPr/>
      </dsp:nvSpPr>
      <dsp:spPr>
        <a:xfrm>
          <a:off x="0" y="3414307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tint val="50000"/>
                <a:satMod val="300000"/>
              </a:schemeClr>
            </a:gs>
            <a:gs pos="35000">
              <a:schemeClr val="accent5">
                <a:hueOff val="-8514751"/>
                <a:satOff val="34124"/>
                <a:lumOff val="7395"/>
                <a:alphaOff val="0"/>
                <a:tint val="37000"/>
                <a:satMod val="30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VII. Phonétique</a:t>
          </a:r>
        </a:p>
      </dsp:txBody>
      <dsp:txXfrm>
        <a:off x="26455" y="3440762"/>
        <a:ext cx="3897298" cy="489015"/>
      </dsp:txXfrm>
    </dsp:sp>
    <dsp:sp modelId="{49997605-2BE7-437A-BF5A-F1FD312823A6}">
      <dsp:nvSpPr>
        <dsp:cNvPr id="0" name=""/>
        <dsp:cNvSpPr/>
      </dsp:nvSpPr>
      <dsp:spPr>
        <a:xfrm rot="5400000">
          <a:off x="7244733" y="742994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Demander et indiquer le chemin</a:t>
          </a:r>
        </a:p>
      </dsp:txBody>
      <dsp:txXfrm rot="-5400000">
        <a:off x="3950207" y="4058684"/>
        <a:ext cx="7001428" cy="391212"/>
      </dsp:txXfrm>
    </dsp:sp>
    <dsp:sp modelId="{7B7CED64-B8D5-42F7-84CC-AD73B69B9A48}">
      <dsp:nvSpPr>
        <dsp:cNvPr id="0" name=""/>
        <dsp:cNvSpPr/>
      </dsp:nvSpPr>
      <dsp:spPr>
        <a:xfrm>
          <a:off x="0" y="3983328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VIII. Production</a:t>
          </a:r>
        </a:p>
      </dsp:txBody>
      <dsp:txXfrm>
        <a:off x="26455" y="4009783"/>
        <a:ext cx="3897298" cy="48901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  <a:endParaRPr lang="fr-FR" sz="2000" b="0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19DFA-85F1-4A5E-9529-FBCA4A8B58CB}">
      <dsp:nvSpPr>
        <dsp:cNvPr id="0" name=""/>
        <dsp:cNvSpPr/>
      </dsp:nvSpPr>
      <dsp:spPr>
        <a:xfrm>
          <a:off x="0" y="446732"/>
          <a:ext cx="10515600" cy="1668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/>
            <a:t>Dans les rues de la ville </a:t>
          </a:r>
          <a:endParaRPr lang="en-US" sz="4200" kern="1200"/>
        </a:p>
      </dsp:txBody>
      <dsp:txXfrm>
        <a:off x="81447" y="528179"/>
        <a:ext cx="10352706" cy="1505562"/>
      </dsp:txXfrm>
    </dsp:sp>
    <dsp:sp modelId="{2C34AEFF-BD21-4875-9ECC-B79897E383C1}">
      <dsp:nvSpPr>
        <dsp:cNvPr id="0" name=""/>
        <dsp:cNvSpPr/>
      </dsp:nvSpPr>
      <dsp:spPr>
        <a:xfrm>
          <a:off x="0" y="2236149"/>
          <a:ext cx="10515600" cy="1668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b="1" u="sng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https://play.kahoot.it/v2/?quizId=a8091688-884e-4040-a7bf-3c35ba68dca1</a:t>
          </a:r>
          <a:endParaRPr lang="en-US" sz="4200" kern="1200" dirty="0">
            <a:solidFill>
              <a:schemeClr val="bg1"/>
            </a:solidFill>
          </a:endParaRPr>
        </a:p>
      </dsp:txBody>
      <dsp:txXfrm>
        <a:off x="81447" y="2317596"/>
        <a:ext cx="10352706" cy="150556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  <a:endParaRPr lang="fr-FR" sz="2000" b="0" strike="sngStrike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au parc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au parc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  <a:endParaRPr lang="fr-FR" sz="2000" b="0" strike="sngStrike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chez moi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chez moi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  <a:endParaRPr lang="fr-FR" sz="2000" b="0" strike="sngStrike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live.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and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neighborhood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7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7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: ville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Gr: question lieu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Gr: adresse</a:t>
          </a:r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Gr: chemin </a:t>
          </a:r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Phonétique</a:t>
          </a:r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Production</a:t>
          </a:r>
        </a:p>
      </dsp:txBody>
      <dsp:txXfrm>
        <a:off x="10523141" y="0"/>
        <a:ext cx="1480343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54272-4133-4EC1-993F-5E4A94CE5770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EB9C2-933F-4573-B7DB-54F6B65A97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755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075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73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245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56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3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04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54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FC796C-F68D-2280-D4DC-8DF76627C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4A2687-F05E-FCD9-4FF0-5AA8919B9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431AE0-B0AE-BD3F-5839-67E966E95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EBBF08-9637-38F5-3118-E558E1C3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58E855-EF30-C92E-C0B0-4FB63601B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488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D77D73-7CAC-6108-CC61-1467D28C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E31A5FB-46EE-28AB-40FA-D41CDB842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38612E-7CC1-2DB7-CD3E-280B3D524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83B1A0-9A03-D9D2-055C-65E33308B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276738-8397-269B-268C-C89AE8CD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00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12DD13C-5BBD-C96E-EBAA-9A60EEEADF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7D6BD41-C49F-6463-9FE1-81D6D7E51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23F1AE-5674-3E10-BBE1-FE0E87BF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A114D5-B711-83B2-D20A-7BF4C0FA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C3380C-E18D-0B76-A666-98EF28E07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065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23/11/2023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E3DED-949C-4F3F-DF25-B6B470764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77E7D7-EEA1-C243-00B3-EAF1E35D5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C7A476-A349-CC7D-E723-5862384C6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C752B7-DC4C-E176-71F6-3E35588C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57C07B-CF8F-AA91-3097-0B99ADC8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80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411CD-A44D-4DF9-4CAE-F47F1BED9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039F9A-682B-D527-4F7C-7FEA82D88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729409-68B1-2B66-1955-4388E1272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7F4BDB-D3B3-8FB0-D646-510F30FC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56EF5B-DCA1-6014-C72F-B0760755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62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7B751-8567-756C-6387-D00DAAB76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BFA3E9-8EB3-6520-90AA-1E925B6FD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4966F4-A5B0-A75A-28FE-156C8415E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68483B5-8DED-BE77-0437-CCE7C4A42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E46A365-FB9C-B31C-9F4B-94804F271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E60207-DA96-3719-6908-648D52E2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58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1A8610-9E77-88C0-ADF7-422F7D7B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37A6FB-ED7C-9D64-40A6-D99593284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1978BE-2ECC-F572-1684-8BFCE2ABF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F686671-84B1-CEA1-C8C9-C56D9246F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8BA0C6A-E254-A372-E0F9-D19FDBE56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1A53106-7ECB-6F9E-AE6F-27578AA2D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94887BC-B9FA-5D1C-E927-E5EB9F32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FF23E7-E5BD-E479-4C47-71FF28BC3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99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3512A5-E26B-54E9-6272-7FDCDA905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935D028-5F32-E454-886E-3A0162C7A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90FFB1-949F-7367-22B6-84A25A84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23688D-3425-CEBE-9815-DDAD8490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619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6872F74-B1EF-D12E-453A-A3CE732E0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CCCDB8-A5C2-58F1-530C-E6E3664A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E54727-533D-E7CF-C606-F8E414BB8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1988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422F2E-2CD7-CC45-4D15-D07283B1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734023-B1C6-028D-5CA3-476B63E63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AC20FD8-9BE9-FF1A-7D5D-1C0847039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6D0D28-4831-6EDF-8D93-8FC67718E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A0C86A-C55C-B190-DF8B-E73BA97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FC1117-963A-7B41-B59C-E0DC43D6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79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BB90CC-4260-085E-4B41-3569B5F65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D4DB4A8-4BE3-6145-78F8-4C2D21C223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1AAE9C-679F-D55C-A19B-B105CC300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57789D-81E9-960F-9E32-BBBF4B76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8BACCE-F988-395B-A16A-4EC39AAC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066B2A-BAEE-FB05-BA25-BDB67EF0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79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F7091F-96D2-E155-A4F8-A83BC0004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1181C1-1C5E-E55D-C67D-76C1DB826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39FE73-C589-7883-B478-B65FD52B1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96563-5069-4446-8482-3DCCA0EA7B76}" type="datetimeFigureOut">
              <a:rPr lang="fr-FR" smtClean="0"/>
              <a:t>23/11/2023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127360-AB9A-31E8-78EF-F2174EC2F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5E1382-0988-C0C5-21A8-8F72B2364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180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23/11/2023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11/23/2023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ZEv01cJuLI?start=176&amp;feature=oembed" TargetMode="Externa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diagramLayout" Target="../diagrams/layout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openxmlformats.org/officeDocument/2006/relationships/diagramData" Target="../diagrams/data12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20.gif"/><Relationship Id="rId5" Type="http://schemas.openxmlformats.org/officeDocument/2006/relationships/diagramQuickStyle" Target="../diagrams/quickStyle11.xml"/><Relationship Id="rId15" Type="http://schemas.openxmlformats.org/officeDocument/2006/relationships/diagramColors" Target="../diagrams/colors1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1.xml"/><Relationship Id="rId9" Type="http://schemas.openxmlformats.org/officeDocument/2006/relationships/image" Target="../media/image19.jpg"/><Relationship Id="rId1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diagramQuickStyle" Target="../diagrams/quickStyle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openxmlformats.org/officeDocument/2006/relationships/diagramLayout" Target="../diagrams/layou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11" Type="http://schemas.openxmlformats.org/officeDocument/2006/relationships/diagramData" Target="../diagrams/data14.xml"/><Relationship Id="rId5" Type="http://schemas.openxmlformats.org/officeDocument/2006/relationships/diagramQuickStyle" Target="../diagrams/quickStyle13.xml"/><Relationship Id="rId15" Type="http://schemas.microsoft.com/office/2007/relationships/diagramDrawing" Target="../diagrams/drawing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3.xml"/><Relationship Id="rId9" Type="http://schemas.openxmlformats.org/officeDocument/2006/relationships/image" Target="../media/image19.jpg"/><Relationship Id="rId14" Type="http://schemas.openxmlformats.org/officeDocument/2006/relationships/diagramColors" Target="../diagrams/colors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image" Target="../media/image7.jpeg"/><Relationship Id="rId7" Type="http://schemas.openxmlformats.org/officeDocument/2006/relationships/diagramLayout" Target="../diagrams/layout1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9.xml"/><Relationship Id="rId5" Type="http://schemas.openxmlformats.org/officeDocument/2006/relationships/hyperlink" Target="https://www.paris2024.org/fr/sites-de-competition/" TargetMode="External"/><Relationship Id="rId10" Type="http://schemas.microsoft.com/office/2007/relationships/diagramDrawing" Target="../diagrams/drawing19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12" Type="http://schemas.microsoft.com/office/2007/relationships/diagramDrawing" Target="../diagrams/drawing2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11" Type="http://schemas.openxmlformats.org/officeDocument/2006/relationships/diagramColors" Target="../diagrams/colors21.xml"/><Relationship Id="rId5" Type="http://schemas.openxmlformats.org/officeDocument/2006/relationships/image" Target="../media/image28.png"/><Relationship Id="rId10" Type="http://schemas.openxmlformats.org/officeDocument/2006/relationships/diagramQuickStyle" Target="../diagrams/quickStyle21.xml"/><Relationship Id="rId4" Type="http://schemas.openxmlformats.org/officeDocument/2006/relationships/image" Target="../media/image27.png"/><Relationship Id="rId9" Type="http://schemas.openxmlformats.org/officeDocument/2006/relationships/diagramLayout" Target="../diagrams/layout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2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0.png"/><Relationship Id="rId11" Type="http://schemas.microsoft.com/office/2007/relationships/diagramDrawing" Target="../diagrams/drawing22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22.xml"/><Relationship Id="rId4" Type="http://schemas.openxmlformats.org/officeDocument/2006/relationships/image" Target="../media/image31.png"/><Relationship Id="rId9" Type="http://schemas.openxmlformats.org/officeDocument/2006/relationships/diagramQuickStyle" Target="../diagrams/quickStyle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5.xml"/><Relationship Id="rId9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35.png"/><Relationship Id="rId7" Type="http://schemas.openxmlformats.org/officeDocument/2006/relationships/diagramColors" Target="../diagrams/colors26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diagramColors" Target="../diagrams/colors27.xml"/><Relationship Id="rId3" Type="http://schemas.microsoft.com/office/2007/relationships/media" Target="../media/media3.mp4"/><Relationship Id="rId7" Type="http://schemas.openxmlformats.org/officeDocument/2006/relationships/image" Target="../media/image30.png"/><Relationship Id="rId12" Type="http://schemas.openxmlformats.org/officeDocument/2006/relationships/diagramQuickStyle" Target="../diagrams/quickStyle2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openxmlformats.org/officeDocument/2006/relationships/diagramLayout" Target="../diagrams/layout27.xml"/><Relationship Id="rId5" Type="http://schemas.openxmlformats.org/officeDocument/2006/relationships/slideLayout" Target="../slideLayouts/slideLayout2.xml"/><Relationship Id="rId10" Type="http://schemas.openxmlformats.org/officeDocument/2006/relationships/diagramData" Target="../diagrams/data27.xml"/><Relationship Id="rId4" Type="http://schemas.openxmlformats.org/officeDocument/2006/relationships/video" Target="../media/media3.mp4"/><Relationship Id="rId9" Type="http://schemas.openxmlformats.org/officeDocument/2006/relationships/image" Target="../media/image37.png"/><Relationship Id="rId14" Type="http://schemas.microsoft.com/office/2007/relationships/diagramDrawing" Target="../diagrams/drawing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2.xml"/><Relationship Id="rId3" Type="http://schemas.openxmlformats.org/officeDocument/2006/relationships/diagramLayout" Target="../diagrams/layout31.xml"/><Relationship Id="rId7" Type="http://schemas.openxmlformats.org/officeDocument/2006/relationships/diagramData" Target="../diagrams/data32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11" Type="http://schemas.microsoft.com/office/2007/relationships/diagramDrawing" Target="../diagrams/drawing32.xml"/><Relationship Id="rId5" Type="http://schemas.openxmlformats.org/officeDocument/2006/relationships/diagramColors" Target="../diagrams/colors31.xml"/><Relationship Id="rId10" Type="http://schemas.openxmlformats.org/officeDocument/2006/relationships/diagramColors" Target="../diagrams/colors32.xml"/><Relationship Id="rId4" Type="http://schemas.openxmlformats.org/officeDocument/2006/relationships/diagramQuickStyle" Target="../diagrams/quickStyle31.xml"/><Relationship Id="rId9" Type="http://schemas.openxmlformats.org/officeDocument/2006/relationships/diagramQuickStyle" Target="../diagrams/quickStyle3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4.xml"/><Relationship Id="rId9" Type="http://schemas.openxmlformats.org/officeDocument/2006/relationships/image" Target="../media/image19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3" Type="http://schemas.openxmlformats.org/officeDocument/2006/relationships/diagramLayout" Target="../diagrams/layout35.xml"/><Relationship Id="rId7" Type="http://schemas.openxmlformats.org/officeDocument/2006/relationships/diagramData" Target="../diagrams/data36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11" Type="http://schemas.microsoft.com/office/2007/relationships/diagramDrawing" Target="../diagrams/drawing36.xml"/><Relationship Id="rId5" Type="http://schemas.openxmlformats.org/officeDocument/2006/relationships/diagramColors" Target="../diagrams/colors35.xml"/><Relationship Id="rId10" Type="http://schemas.openxmlformats.org/officeDocument/2006/relationships/diagramColors" Target="../diagrams/colors36.xml"/><Relationship Id="rId4" Type="http://schemas.openxmlformats.org/officeDocument/2006/relationships/diagramQuickStyle" Target="../diagrams/quickStyle35.xml"/><Relationship Id="rId9" Type="http://schemas.openxmlformats.org/officeDocument/2006/relationships/diagramQuickStyle" Target="../diagrams/quickStyle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9.xml"/><Relationship Id="rId3" Type="http://schemas.openxmlformats.org/officeDocument/2006/relationships/diagramLayout" Target="../diagrams/layout38.xml"/><Relationship Id="rId7" Type="http://schemas.openxmlformats.org/officeDocument/2006/relationships/diagramData" Target="../diagrams/data39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11" Type="http://schemas.microsoft.com/office/2007/relationships/diagramDrawing" Target="../diagrams/drawing39.xml"/><Relationship Id="rId5" Type="http://schemas.openxmlformats.org/officeDocument/2006/relationships/diagramColors" Target="../diagrams/colors38.xml"/><Relationship Id="rId10" Type="http://schemas.openxmlformats.org/officeDocument/2006/relationships/diagramColors" Target="../diagrams/colors39.xml"/><Relationship Id="rId4" Type="http://schemas.openxmlformats.org/officeDocument/2006/relationships/diagramQuickStyle" Target="../diagrams/quickStyle38.xml"/><Relationship Id="rId9" Type="http://schemas.openxmlformats.org/officeDocument/2006/relationships/diagramQuickStyle" Target="../diagrams/quickStyle3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1.xml"/><Relationship Id="rId9" Type="http://schemas.openxmlformats.org/officeDocument/2006/relationships/image" Target="../media/image19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3.xml"/><Relationship Id="rId3" Type="http://schemas.openxmlformats.org/officeDocument/2006/relationships/diagramLayout" Target="../diagrams/layout42.xml"/><Relationship Id="rId7" Type="http://schemas.openxmlformats.org/officeDocument/2006/relationships/diagramData" Target="../diagrams/data43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42.xml"/><Relationship Id="rId11" Type="http://schemas.microsoft.com/office/2007/relationships/diagramDrawing" Target="../diagrams/drawing43.xml"/><Relationship Id="rId5" Type="http://schemas.openxmlformats.org/officeDocument/2006/relationships/diagramColors" Target="../diagrams/colors42.xml"/><Relationship Id="rId10" Type="http://schemas.openxmlformats.org/officeDocument/2006/relationships/diagramColors" Target="../diagrams/colors43.xml"/><Relationship Id="rId4" Type="http://schemas.openxmlformats.org/officeDocument/2006/relationships/diagramQuickStyle" Target="../diagrams/quickStyle42.xml"/><Relationship Id="rId9" Type="http://schemas.openxmlformats.org/officeDocument/2006/relationships/diagramQuickStyle" Target="../diagrams/quickStyle4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microsoft.com/office/2007/relationships/diagramDrawing" Target="../diagrams/drawing44.xml"/><Relationship Id="rId3" Type="http://schemas.microsoft.com/office/2007/relationships/media" Target="../media/media5.mp3"/><Relationship Id="rId7" Type="http://schemas.openxmlformats.org/officeDocument/2006/relationships/image" Target="../media/image30.png"/><Relationship Id="rId12" Type="http://schemas.openxmlformats.org/officeDocument/2006/relationships/diagramColors" Target="../diagrams/colors4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jpeg"/><Relationship Id="rId11" Type="http://schemas.openxmlformats.org/officeDocument/2006/relationships/diagramQuickStyle" Target="../diagrams/quickStyle44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44.xml"/><Relationship Id="rId4" Type="http://schemas.openxmlformats.org/officeDocument/2006/relationships/audio" Target="../media/media5.mp3"/><Relationship Id="rId9" Type="http://schemas.openxmlformats.org/officeDocument/2006/relationships/diagramData" Target="../diagrams/data4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7.jpe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hyperlink" Target="https://www.paris2024.org/fr/sites-de-competition/" TargetMode="External"/><Relationship Id="rId10" Type="http://schemas.microsoft.com/office/2007/relationships/diagramDrawing" Target="../diagrams/drawing3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48.xml"/><Relationship Id="rId5" Type="http://schemas.openxmlformats.org/officeDocument/2006/relationships/image" Target="../media/image20.gif"/><Relationship Id="rId10" Type="http://schemas.microsoft.com/office/2007/relationships/diagramDrawing" Target="../diagrams/drawing48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4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dashboard.blooket.com/set/623497dadd097ff1c9cc7fe7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2.xml"/><Relationship Id="rId3" Type="http://schemas.openxmlformats.org/officeDocument/2006/relationships/diagramLayout" Target="../diagrams/layout51.xml"/><Relationship Id="rId7" Type="http://schemas.openxmlformats.org/officeDocument/2006/relationships/diagramData" Target="../diagrams/data52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51.xml"/><Relationship Id="rId11" Type="http://schemas.microsoft.com/office/2007/relationships/diagramDrawing" Target="../diagrams/drawing52.xml"/><Relationship Id="rId5" Type="http://schemas.openxmlformats.org/officeDocument/2006/relationships/diagramColors" Target="../diagrams/colors51.xml"/><Relationship Id="rId10" Type="http://schemas.openxmlformats.org/officeDocument/2006/relationships/diagramColors" Target="../diagrams/colors52.xml"/><Relationship Id="rId4" Type="http://schemas.openxmlformats.org/officeDocument/2006/relationships/diagramQuickStyle" Target="../diagrams/quickStyle51.xml"/><Relationship Id="rId9" Type="http://schemas.openxmlformats.org/officeDocument/2006/relationships/diagramQuickStyle" Target="../diagrams/quickStyle5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4.xml"/><Relationship Id="rId9" Type="http://schemas.openxmlformats.org/officeDocument/2006/relationships/image" Target="../media/image1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6.xml"/><Relationship Id="rId3" Type="http://schemas.openxmlformats.org/officeDocument/2006/relationships/image" Target="../media/image47.jpeg"/><Relationship Id="rId7" Type="http://schemas.openxmlformats.org/officeDocument/2006/relationships/image" Target="../media/image20.gif"/><Relationship Id="rId12" Type="http://schemas.microsoft.com/office/2007/relationships/diagramDrawing" Target="../diagrams/drawing56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diagramColors" Target="../diagrams/colors56.xml"/><Relationship Id="rId5" Type="http://schemas.openxmlformats.org/officeDocument/2006/relationships/image" Target="../media/image49.png"/><Relationship Id="rId10" Type="http://schemas.openxmlformats.org/officeDocument/2006/relationships/diagramQuickStyle" Target="../diagrams/quickStyle56.xml"/><Relationship Id="rId4" Type="http://schemas.openxmlformats.org/officeDocument/2006/relationships/image" Target="../media/image48.png"/><Relationship Id="rId9" Type="http://schemas.openxmlformats.org/officeDocument/2006/relationships/diagramLayout" Target="../diagrams/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mp3"/><Relationship Id="rId13" Type="http://schemas.openxmlformats.org/officeDocument/2006/relationships/diagramData" Target="../diagrams/data57.xml"/><Relationship Id="rId3" Type="http://schemas.microsoft.com/office/2007/relationships/media" Target="../media/media8.mp3"/><Relationship Id="rId7" Type="http://schemas.microsoft.com/office/2007/relationships/media" Target="../media/media10.mp3"/><Relationship Id="rId12" Type="http://schemas.openxmlformats.org/officeDocument/2006/relationships/image" Target="../media/image30.png"/><Relationship Id="rId17" Type="http://schemas.microsoft.com/office/2007/relationships/diagramDrawing" Target="../diagrams/drawing57.xml"/><Relationship Id="rId2" Type="http://schemas.openxmlformats.org/officeDocument/2006/relationships/audio" Target="../media/media7.mp3"/><Relationship Id="rId16" Type="http://schemas.openxmlformats.org/officeDocument/2006/relationships/diagramColors" Target="../diagrams/colors57.xml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image" Target="../media/image20.gif"/><Relationship Id="rId5" Type="http://schemas.microsoft.com/office/2007/relationships/media" Target="../media/media9.mp3"/><Relationship Id="rId15" Type="http://schemas.openxmlformats.org/officeDocument/2006/relationships/diagramQuickStyle" Target="../diagrams/quickStyle57.xml"/><Relationship Id="rId10" Type="http://schemas.openxmlformats.org/officeDocument/2006/relationships/image" Target="../media/image51.png"/><Relationship Id="rId4" Type="http://schemas.openxmlformats.org/officeDocument/2006/relationships/audio" Target="../media/media8.mp3"/><Relationship Id="rId9" Type="http://schemas.openxmlformats.org/officeDocument/2006/relationships/slideLayout" Target="../slideLayouts/slideLayout2.xml"/><Relationship Id="rId14" Type="http://schemas.openxmlformats.org/officeDocument/2006/relationships/diagramLayout" Target="../diagrams/layout5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diagramColors" Target="../diagrams/colors59.xml"/><Relationship Id="rId3" Type="http://schemas.microsoft.com/office/2007/relationships/media" Target="../media/media12.mp3"/><Relationship Id="rId7" Type="http://schemas.openxmlformats.org/officeDocument/2006/relationships/slideLayout" Target="../slideLayouts/slideLayout2.xml"/><Relationship Id="rId12" Type="http://schemas.openxmlformats.org/officeDocument/2006/relationships/diagramQuickStyle" Target="../diagrams/quickStyle59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11" Type="http://schemas.openxmlformats.org/officeDocument/2006/relationships/diagramLayout" Target="../diagrams/layout59.xml"/><Relationship Id="rId5" Type="http://schemas.microsoft.com/office/2007/relationships/media" Target="../media/media13.mp3"/><Relationship Id="rId10" Type="http://schemas.openxmlformats.org/officeDocument/2006/relationships/diagramData" Target="../diagrams/data59.xml"/><Relationship Id="rId4" Type="http://schemas.openxmlformats.org/officeDocument/2006/relationships/audio" Target="../media/media12.mp3"/><Relationship Id="rId9" Type="http://schemas.openxmlformats.org/officeDocument/2006/relationships/image" Target="../media/image30.png"/><Relationship Id="rId14" Type="http://schemas.microsoft.com/office/2007/relationships/diagramDrawing" Target="../diagrams/drawing59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diagramColors" Target="../diagrams/colors60.xml"/><Relationship Id="rId3" Type="http://schemas.microsoft.com/office/2007/relationships/media" Target="../media/media15.mp3"/><Relationship Id="rId7" Type="http://schemas.openxmlformats.org/officeDocument/2006/relationships/slideLayout" Target="../slideLayouts/slideLayout2.xml"/><Relationship Id="rId12" Type="http://schemas.openxmlformats.org/officeDocument/2006/relationships/diagramQuickStyle" Target="../diagrams/quickStyle60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audio" Target="../media/media16.mp3"/><Relationship Id="rId11" Type="http://schemas.openxmlformats.org/officeDocument/2006/relationships/diagramLayout" Target="../diagrams/layout60.xml"/><Relationship Id="rId5" Type="http://schemas.microsoft.com/office/2007/relationships/media" Target="../media/media16.mp3"/><Relationship Id="rId10" Type="http://schemas.openxmlformats.org/officeDocument/2006/relationships/diagramData" Target="../diagrams/data60.xml"/><Relationship Id="rId4" Type="http://schemas.openxmlformats.org/officeDocument/2006/relationships/audio" Target="../media/media15.mp3"/><Relationship Id="rId9" Type="http://schemas.openxmlformats.org/officeDocument/2006/relationships/image" Target="../media/image30.png"/><Relationship Id="rId14" Type="http://schemas.microsoft.com/office/2007/relationships/diagramDrawing" Target="../diagrams/drawing6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1.xml"/><Relationship Id="rId7" Type="http://schemas.microsoft.com/office/2007/relationships/diagramDrawing" Target="../diagrams/drawing61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1.xml"/><Relationship Id="rId5" Type="http://schemas.openxmlformats.org/officeDocument/2006/relationships/diagramQuickStyle" Target="../diagrams/quickStyle61.xml"/><Relationship Id="rId4" Type="http://schemas.openxmlformats.org/officeDocument/2006/relationships/diagramLayout" Target="../diagrams/layout6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2.xml"/><Relationship Id="rId7" Type="http://schemas.microsoft.com/office/2007/relationships/diagramDrawing" Target="../diagrams/drawing6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4" Type="http://schemas.openxmlformats.org/officeDocument/2006/relationships/diagramLayout" Target="../diagrams/layout6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4" Type="http://schemas.openxmlformats.org/officeDocument/2006/relationships/diagramLayout" Target="../diagrams/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4.xml"/><Relationship Id="rId3" Type="http://schemas.openxmlformats.org/officeDocument/2006/relationships/image" Target="../media/image59.jpeg"/><Relationship Id="rId7" Type="http://schemas.openxmlformats.org/officeDocument/2006/relationships/diagramQuickStyle" Target="../diagrams/quickStyle64.xml"/><Relationship Id="rId2" Type="http://schemas.openxmlformats.org/officeDocument/2006/relationships/hyperlink" Target="https://play.kahoot.it/v2/?quizId=5c47fa1f-3722-401c-8415-96eb14d796ee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4.xml"/><Relationship Id="rId5" Type="http://schemas.openxmlformats.org/officeDocument/2006/relationships/diagramData" Target="../diagrams/data64.xml"/><Relationship Id="rId4" Type="http://schemas.openxmlformats.org/officeDocument/2006/relationships/image" Target="../media/image60.gif"/><Relationship Id="rId9" Type="http://schemas.microsoft.com/office/2007/relationships/diagramDrawing" Target="../diagrams/drawing6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5.xml"/><Relationship Id="rId7" Type="http://schemas.microsoft.com/office/2007/relationships/diagramDrawing" Target="../diagrams/drawing65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5.xml"/><Relationship Id="rId5" Type="http://schemas.openxmlformats.org/officeDocument/2006/relationships/diagramQuickStyle" Target="../diagrams/quickStyle65.xml"/><Relationship Id="rId4" Type="http://schemas.openxmlformats.org/officeDocument/2006/relationships/diagramLayout" Target="../diagrams/layout6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6.xml"/><Relationship Id="rId7" Type="http://schemas.microsoft.com/office/2007/relationships/diagramDrawing" Target="../diagrams/drawing66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66.xml"/><Relationship Id="rId5" Type="http://schemas.openxmlformats.org/officeDocument/2006/relationships/diagramQuickStyle" Target="../diagrams/quickStyle66.xml"/><Relationship Id="rId4" Type="http://schemas.openxmlformats.org/officeDocument/2006/relationships/diagramLayout" Target="../diagrams/layout66.xml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7.xml"/><Relationship Id="rId3" Type="http://schemas.openxmlformats.org/officeDocument/2006/relationships/image" Target="../media/image62.svg"/><Relationship Id="rId7" Type="http://schemas.openxmlformats.org/officeDocument/2006/relationships/diagramColors" Target="../diagrams/colors67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67.xml"/><Relationship Id="rId5" Type="http://schemas.openxmlformats.org/officeDocument/2006/relationships/diagramLayout" Target="../diagrams/layout67.xml"/><Relationship Id="rId4" Type="http://schemas.openxmlformats.org/officeDocument/2006/relationships/diagramData" Target="../diagrams/data6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8.xml"/><Relationship Id="rId3" Type="http://schemas.openxmlformats.org/officeDocument/2006/relationships/image" Target="../media/image63.png"/><Relationship Id="rId7" Type="http://schemas.openxmlformats.org/officeDocument/2006/relationships/diagramLayout" Target="../diagrams/layout6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6.xml"/><Relationship Id="rId6" Type="http://schemas.openxmlformats.org/officeDocument/2006/relationships/diagramData" Target="../diagrams/data68.xml"/><Relationship Id="rId5" Type="http://schemas.openxmlformats.org/officeDocument/2006/relationships/image" Target="../media/image65.png"/><Relationship Id="rId10" Type="http://schemas.microsoft.com/office/2007/relationships/diagramDrawing" Target="../diagrams/drawing68.xml"/><Relationship Id="rId4" Type="http://schemas.openxmlformats.org/officeDocument/2006/relationships/image" Target="../media/image64.gif"/><Relationship Id="rId9" Type="http://schemas.openxmlformats.org/officeDocument/2006/relationships/diagramColors" Target="../diagrams/colors68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9.xml"/><Relationship Id="rId3" Type="http://schemas.openxmlformats.org/officeDocument/2006/relationships/image" Target="../media/image66.png"/><Relationship Id="rId7" Type="http://schemas.openxmlformats.org/officeDocument/2006/relationships/diagramQuickStyle" Target="../diagrams/quickStyle6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69.xml"/><Relationship Id="rId5" Type="http://schemas.openxmlformats.org/officeDocument/2006/relationships/diagramData" Target="../diagrams/data69.xml"/><Relationship Id="rId4" Type="http://schemas.openxmlformats.org/officeDocument/2006/relationships/image" Target="../media/image67.png"/><Relationship Id="rId9" Type="http://schemas.microsoft.com/office/2007/relationships/diagramDrawing" Target="../diagrams/drawing6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1.xml"/><Relationship Id="rId3" Type="http://schemas.openxmlformats.org/officeDocument/2006/relationships/diagramLayout" Target="../diagrams/layout70.xml"/><Relationship Id="rId7" Type="http://schemas.openxmlformats.org/officeDocument/2006/relationships/diagramData" Target="../diagrams/data71.xml"/><Relationship Id="rId2" Type="http://schemas.openxmlformats.org/officeDocument/2006/relationships/diagramData" Target="../diagrams/data7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70.xml"/><Relationship Id="rId11" Type="http://schemas.microsoft.com/office/2007/relationships/diagramDrawing" Target="../diagrams/drawing71.xml"/><Relationship Id="rId5" Type="http://schemas.openxmlformats.org/officeDocument/2006/relationships/diagramColors" Target="../diagrams/colors70.xml"/><Relationship Id="rId10" Type="http://schemas.openxmlformats.org/officeDocument/2006/relationships/diagramColors" Target="../diagrams/colors71.xml"/><Relationship Id="rId4" Type="http://schemas.openxmlformats.org/officeDocument/2006/relationships/diagramQuickStyle" Target="../diagrams/quickStyle70.xml"/><Relationship Id="rId9" Type="http://schemas.openxmlformats.org/officeDocument/2006/relationships/diagramQuickStyle" Target="../diagrams/quickStyle71.xml"/></Relationships>
</file>

<file path=ppt/slides/_rels/slide6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2.xml"/><Relationship Id="rId3" Type="http://schemas.openxmlformats.org/officeDocument/2006/relationships/image" Target="../media/image20.gif"/><Relationship Id="rId7" Type="http://schemas.openxmlformats.org/officeDocument/2006/relationships/diagramColors" Target="../diagrams/colors72.xm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72.xml"/><Relationship Id="rId5" Type="http://schemas.openxmlformats.org/officeDocument/2006/relationships/diagramLayout" Target="../diagrams/layout72.xml"/><Relationship Id="rId4" Type="http://schemas.openxmlformats.org/officeDocument/2006/relationships/diagramData" Target="../diagrams/data7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3.xml"/><Relationship Id="rId7" Type="http://schemas.microsoft.com/office/2007/relationships/diagramDrawing" Target="../diagrams/drawing73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3.xml"/><Relationship Id="rId5" Type="http://schemas.openxmlformats.org/officeDocument/2006/relationships/diagramQuickStyle" Target="../diagrams/quickStyle73.xml"/><Relationship Id="rId4" Type="http://schemas.openxmlformats.org/officeDocument/2006/relationships/diagramLayout" Target="../diagrams/layout7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4.xml"/><Relationship Id="rId7" Type="http://schemas.microsoft.com/office/2007/relationships/diagramDrawing" Target="../diagrams/drawing74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4.xml"/><Relationship Id="rId5" Type="http://schemas.openxmlformats.org/officeDocument/2006/relationships/diagramQuickStyle" Target="../diagrams/quickStyle74.xml"/><Relationship Id="rId4" Type="http://schemas.openxmlformats.org/officeDocument/2006/relationships/diagramLayout" Target="../diagrams/layout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5.xml"/><Relationship Id="rId3" Type="http://schemas.openxmlformats.org/officeDocument/2006/relationships/image" Target="../media/image72.png"/><Relationship Id="rId7" Type="http://schemas.openxmlformats.org/officeDocument/2006/relationships/diagramColors" Target="../diagrams/colors75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5.xml"/><Relationship Id="rId5" Type="http://schemas.openxmlformats.org/officeDocument/2006/relationships/diagramLayout" Target="../diagrams/layout75.xml"/><Relationship Id="rId4" Type="http://schemas.openxmlformats.org/officeDocument/2006/relationships/diagramData" Target="../diagrams/data7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E0A68D-28EF-49D9-B84B-5DAB3871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0CAAFF-47C4-57BE-80E7-C0E9C8D4F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862" y="4465674"/>
            <a:ext cx="4786138" cy="166399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0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Découvre</a:t>
            </a:r>
            <a:r>
              <a:rPr lang="en-US" sz="40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l’histoire</a:t>
            </a:r>
            <a:r>
              <a:rPr lang="en-US" sz="40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des arrondissements </a:t>
            </a:r>
            <a:r>
              <a:rPr lang="en-US" sz="40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parisiens</a:t>
            </a:r>
            <a:r>
              <a:rPr lang="en-US" sz="40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6" name="Média en ligne 5" title="les arrondissements de Paris - Karambolage - ARTE">
            <a:hlinkClick r:id="" action="ppaction://media"/>
            <a:extLst>
              <a:ext uri="{FF2B5EF4-FFF2-40B4-BE49-F238E27FC236}">
                <a16:creationId xmlns:a16="http://schemas.microsoft.com/office/drawing/2014/main" id="{F0CFCBB1-E2B2-E9DD-CEEE-F6A09B912C5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1501" y="512669"/>
            <a:ext cx="6926660" cy="3913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FA0C3DC-24DE-44E3-9D41-CAA5F3B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6208" y="0"/>
            <a:ext cx="4775791" cy="6857999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5741D2-47FB-EBA2-F2D3-195B14875849}"/>
              </a:ext>
            </a:extLst>
          </p:cNvPr>
          <p:cNvSpPr txBox="1"/>
          <p:nvPr/>
        </p:nvSpPr>
        <p:spPr>
          <a:xfrm>
            <a:off x="7489662" y="794479"/>
            <a:ext cx="4329299" cy="5940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La Tour Eiffel </a:t>
            </a:r>
            <a:r>
              <a:rPr lang="en-US" sz="2800" dirty="0" err="1">
                <a:solidFill>
                  <a:schemeClr val="bg1"/>
                </a:solidFill>
              </a:rPr>
              <a:t>est</a:t>
            </a:r>
            <a:r>
              <a:rPr lang="en-US" sz="2800" dirty="0">
                <a:solidFill>
                  <a:schemeClr val="bg1"/>
                </a:solidFill>
              </a:rPr>
              <a:t> dans </a:t>
            </a:r>
            <a:r>
              <a:rPr lang="en-US" sz="2800" dirty="0" err="1">
                <a:solidFill>
                  <a:schemeClr val="bg1"/>
                </a:solidFill>
              </a:rPr>
              <a:t>quel</a:t>
            </a:r>
            <a:r>
              <a:rPr lang="en-US" sz="2800" dirty="0">
                <a:solidFill>
                  <a:schemeClr val="bg1"/>
                </a:solidFill>
              </a:rPr>
              <a:t> arrondissement ?</a:t>
            </a: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Où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sont</a:t>
            </a:r>
            <a:r>
              <a:rPr lang="en-US" sz="2800" dirty="0">
                <a:solidFill>
                  <a:schemeClr val="bg1"/>
                </a:solidFill>
              </a:rPr>
              <a:t> les arrondissements riches et les arrondissements </a:t>
            </a:r>
            <a:r>
              <a:rPr lang="en-US" sz="2800" dirty="0" err="1">
                <a:solidFill>
                  <a:schemeClr val="bg1"/>
                </a:solidFill>
              </a:rPr>
              <a:t>pauvres</a:t>
            </a:r>
            <a:r>
              <a:rPr lang="en-US" sz="2800" dirty="0">
                <a:solidFill>
                  <a:schemeClr val="bg1"/>
                </a:solidFill>
              </a:rPr>
              <a:t>? </a:t>
            </a:r>
            <a:r>
              <a:rPr lang="en-US" sz="2800" dirty="0" err="1">
                <a:solidFill>
                  <a:schemeClr val="bg1"/>
                </a:solidFill>
              </a:rPr>
              <a:t>Pourquoi</a:t>
            </a:r>
            <a:r>
              <a:rPr lang="en-US" sz="2800" dirty="0">
                <a:solidFill>
                  <a:schemeClr val="bg1"/>
                </a:solidFill>
              </a:rPr>
              <a:t> ?</a:t>
            </a: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Quel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</a:t>
            </a:r>
            <a:r>
              <a:rPr lang="en-US" sz="2800" dirty="0">
                <a:solidFill>
                  <a:schemeClr val="bg1"/>
                </a:solidFill>
              </a:rPr>
              <a:t> le cliché du 13</a:t>
            </a:r>
            <a:r>
              <a:rPr lang="en-US" sz="2800" baseline="30000" dirty="0">
                <a:solidFill>
                  <a:schemeClr val="bg1"/>
                </a:solidFill>
              </a:rPr>
              <a:t>ème</a:t>
            </a:r>
            <a:r>
              <a:rPr lang="en-US" sz="2800" dirty="0">
                <a:solidFill>
                  <a:schemeClr val="bg1"/>
                </a:solidFill>
              </a:rPr>
              <a:t> arrondissement ?</a:t>
            </a: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Pourquoi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est-ce</a:t>
            </a:r>
            <a:r>
              <a:rPr lang="en-US" sz="2800" dirty="0">
                <a:solidFill>
                  <a:schemeClr val="bg1"/>
                </a:solidFill>
              </a:rPr>
              <a:t> que les arrondissements </a:t>
            </a:r>
            <a:r>
              <a:rPr lang="en-US" sz="2800" dirty="0" err="1">
                <a:solidFill>
                  <a:schemeClr val="bg1"/>
                </a:solidFill>
              </a:rPr>
              <a:t>sont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disposés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en</a:t>
            </a:r>
            <a:r>
              <a:rPr lang="en-US" sz="2800" dirty="0">
                <a:solidFill>
                  <a:schemeClr val="bg1"/>
                </a:solidFill>
              </a:rPr>
              <a:t> escargot ?</a:t>
            </a:r>
          </a:p>
          <a:p>
            <a:pPr marL="2286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2E65D5D-54E5-E311-C229-863140851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4086989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3FAE16F-474B-04B4-353E-A137E4DE9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389" t="11508" r="24260" b="6969"/>
          <a:stretch/>
        </p:blipFill>
        <p:spPr>
          <a:xfrm>
            <a:off x="1105076" y="0"/>
            <a:ext cx="8735610" cy="6810762"/>
          </a:xfrm>
          <a:prstGeom prst="rect">
            <a:avLst/>
          </a:prstGeom>
          <a:ln>
            <a:noFill/>
          </a:ln>
        </p:spPr>
      </p:pic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F4649DFE-98CC-CCAD-1B11-8EECE76EFD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7161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3286721"/>
              </p:ext>
            </p:extLst>
          </p:nvPr>
        </p:nvGraphicFramePr>
        <p:xfrm>
          <a:off x="632372" y="3257439"/>
          <a:ext cx="10944000" cy="3098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DA3038A-5529-F0FC-C193-E824CAEAB9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07786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6292330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C515575-41B8-3769-7F42-9C213560C7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794886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E06A14C-FDA2-5D8C-7DE9-613D7E95FE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214852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66F69CA8-8778-E1F1-3ADE-2E19DA586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222" y="380856"/>
            <a:ext cx="3373547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679530"/>
            <a:ext cx="5875286" cy="514319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À Paris, la </a:t>
            </a:r>
            <a:r>
              <a:rPr lang="fr-FR" sz="2400" dirty="0">
                <a:solidFill>
                  <a:srgbClr val="FF0000"/>
                </a:solidFill>
              </a:rPr>
              <a:t>capitale</a:t>
            </a:r>
            <a:r>
              <a:rPr lang="fr-FR" sz="2400" dirty="0"/>
              <a:t> de la France, il y a vingt </a:t>
            </a:r>
            <a:r>
              <a:rPr lang="fr-FR" sz="2400" dirty="0">
                <a:solidFill>
                  <a:srgbClr val="FF0000"/>
                </a:solidFill>
              </a:rPr>
              <a:t>arrondissements </a:t>
            </a:r>
            <a:r>
              <a:rPr lang="fr-FR" sz="2400" dirty="0"/>
              <a:t>disposés en </a:t>
            </a:r>
            <a:r>
              <a:rPr lang="fr-FR" sz="2400" b="1" dirty="0"/>
              <a:t>escargot</a:t>
            </a:r>
            <a:r>
              <a:rPr lang="fr-FR" sz="2400" dirty="0"/>
              <a:t> ! La Seine est la rivière qui traverse la </a:t>
            </a:r>
            <a:r>
              <a:rPr lang="fr-FR" sz="2400" dirty="0">
                <a:solidFill>
                  <a:srgbClr val="FF0000"/>
                </a:solidFill>
              </a:rPr>
              <a:t>ville</a:t>
            </a:r>
            <a:r>
              <a:rPr lang="fr-FR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Les </a:t>
            </a:r>
            <a:r>
              <a:rPr lang="fr-FR" sz="2400" dirty="0">
                <a:solidFill>
                  <a:srgbClr val="FF0000"/>
                </a:solidFill>
              </a:rPr>
              <a:t>Jeux</a:t>
            </a:r>
            <a:r>
              <a:rPr lang="fr-FR" sz="2400" dirty="0"/>
              <a:t> Paralympiques Paris 2024 se déroulent dans plusieurs </a:t>
            </a:r>
            <a:r>
              <a:rPr lang="fr-FR" sz="2400" dirty="0">
                <a:solidFill>
                  <a:srgbClr val="FF0000"/>
                </a:solidFill>
              </a:rPr>
              <a:t>lieux</a:t>
            </a:r>
            <a:r>
              <a:rPr lang="fr-FR" sz="2400" dirty="0"/>
              <a:t> de la ville !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Trouve où se déroulent les </a:t>
            </a:r>
            <a:r>
              <a:rPr lang="fr-FR" sz="2400" dirty="0">
                <a:solidFill>
                  <a:srgbClr val="FF0000"/>
                </a:solidFill>
              </a:rPr>
              <a:t>matchs</a:t>
            </a:r>
            <a:r>
              <a:rPr lang="fr-FR" sz="2400" dirty="0"/>
              <a:t> de tennis fauteuil et l’épreuve de </a:t>
            </a:r>
            <a:r>
              <a:rPr lang="fr-FR" sz="2400" dirty="0">
                <a:solidFill>
                  <a:srgbClr val="FF0000"/>
                </a:solidFill>
              </a:rPr>
              <a:t>para</a:t>
            </a:r>
            <a:r>
              <a:rPr lang="fr-FR" sz="2400" dirty="0"/>
              <a:t> marathon ! (</a:t>
            </a:r>
            <a:r>
              <a:rPr lang="fr-FR" sz="2400" dirty="0" err="1"/>
              <a:t>cf</a:t>
            </a:r>
            <a:r>
              <a:rPr lang="fr-FR" sz="2400" dirty="0"/>
              <a:t> QR code)</a:t>
            </a:r>
          </a:p>
          <a:p>
            <a:pPr algn="just"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1067003" y="3579607"/>
            <a:ext cx="7797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1903889" y="1829640"/>
            <a:ext cx="102205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5212" y="525699"/>
            <a:ext cx="5414578" cy="5414578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9B9AF2-83DE-B123-EFC1-A5535DF66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8210" y="606330"/>
            <a:ext cx="1190634" cy="12239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4FF00F-BC5B-554A-24E2-87E7AF4094D1}"/>
              </a:ext>
            </a:extLst>
          </p:cNvPr>
          <p:cNvSpPr/>
          <p:nvPr/>
        </p:nvSpPr>
        <p:spPr>
          <a:xfrm>
            <a:off x="3898818" y="4790116"/>
            <a:ext cx="906264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50EF20-EB4A-FE3F-14A6-289B93D98A63}"/>
              </a:ext>
            </a:extLst>
          </p:cNvPr>
          <p:cNvSpPr/>
          <p:nvPr/>
        </p:nvSpPr>
        <p:spPr>
          <a:xfrm>
            <a:off x="3541686" y="5382704"/>
            <a:ext cx="600007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1AB8D23-8020-2976-2448-C7FE38BB2CB2}"/>
              </a:ext>
            </a:extLst>
          </p:cNvPr>
          <p:cNvSpPr/>
          <p:nvPr/>
        </p:nvSpPr>
        <p:spPr>
          <a:xfrm>
            <a:off x="470573" y="2403370"/>
            <a:ext cx="220090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49745C-C141-891E-1691-F28B5C485A0E}"/>
              </a:ext>
            </a:extLst>
          </p:cNvPr>
          <p:cNvSpPr/>
          <p:nvPr/>
        </p:nvSpPr>
        <p:spPr>
          <a:xfrm>
            <a:off x="4676515" y="2907505"/>
            <a:ext cx="52884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3DDE2BB-F55C-E1B5-A054-F57D6506F263}"/>
              </a:ext>
            </a:extLst>
          </p:cNvPr>
          <p:cNvSpPr/>
          <p:nvPr/>
        </p:nvSpPr>
        <p:spPr>
          <a:xfrm>
            <a:off x="3613030" y="4153399"/>
            <a:ext cx="660146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E97A27-5B93-6266-F7C3-080FE8E515B2}"/>
              </a:ext>
            </a:extLst>
          </p:cNvPr>
          <p:cNvSpPr txBox="1"/>
          <p:nvPr/>
        </p:nvSpPr>
        <p:spPr>
          <a:xfrm>
            <a:off x="6725443" y="5867430"/>
            <a:ext cx="609898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1800" dirty="0">
                <a:hlinkClick r:id="rId5"/>
              </a:rPr>
              <a:t>https://www.paris2024.org/fr/sites-de-competition/</a:t>
            </a:r>
            <a:endParaRPr lang="fr-FR" sz="1800" dirty="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47466B6-9A68-147C-E117-77046533A5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253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8" grpId="0" animBg="1"/>
      <p:bldP spid="9" grpId="0" animBg="1"/>
      <p:bldP spid="10" grpId="0" animBg="1"/>
      <p:bldP spid="11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D8069EEA-F611-E6AC-E6EF-90BCEAC12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87DE53-A4EE-CB24-4B73-AA1A92CCA0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043" r="45637" b="36166"/>
          <a:stretch/>
        </p:blipFill>
        <p:spPr bwMode="auto">
          <a:xfrm>
            <a:off x="1308100" y="1844675"/>
            <a:ext cx="4943475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Espace réservé du contenu 5">
            <a:extLst>
              <a:ext uri="{FF2B5EF4-FFF2-40B4-BE49-F238E27FC236}">
                <a16:creationId xmlns:a16="http://schemas.microsoft.com/office/drawing/2014/main" id="{A95B4FB8-450F-322C-96E3-975D70357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316663" y="1844675"/>
            <a:ext cx="4562475" cy="1706563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BDC5C8E-543E-B2F9-8975-22582529FD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663" y="3616325"/>
            <a:ext cx="4562475" cy="267811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20E08FC-8184-D80C-D185-5A314175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5" name="PISTE100">
            <a:hlinkClick r:id="" action="ppaction://media"/>
            <a:extLst>
              <a:ext uri="{FF2B5EF4-FFF2-40B4-BE49-F238E27FC236}">
                <a16:creationId xmlns:a16="http://schemas.microsoft.com/office/drawing/2014/main" id="{69A4CBDF-1373-C2AB-9732-89AE6227B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27593" y="1967881"/>
            <a:ext cx="686021" cy="68602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D7BB946-EA2B-5B1F-FE32-C284072F8C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485787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609074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BCF10-0DC6-D807-5BDC-063E45594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fr-FR" sz="4000" b="1" dirty="0"/>
              <a:t>Compréhension de texte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1DEB585-1C1C-6674-CF42-BFEB66ABE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2648" y="3130024"/>
            <a:ext cx="4526700" cy="905340"/>
          </a:xfr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83B4BBA-8A12-BDD0-48A3-C4E3916FA7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3" b="8643"/>
          <a:stretch/>
        </p:blipFill>
        <p:spPr>
          <a:xfrm>
            <a:off x="6881418" y="292593"/>
            <a:ext cx="4138773" cy="6122990"/>
          </a:xfrm>
          <a:prstGeom prst="rect">
            <a:avLst/>
          </a:prstGeom>
        </p:spPr>
      </p:pic>
      <p:pic>
        <p:nvPicPr>
          <p:cNvPr id="8" name="PISTE100">
            <a:hlinkClick r:id="" action="ppaction://media"/>
            <a:extLst>
              <a:ext uri="{FF2B5EF4-FFF2-40B4-BE49-F238E27FC236}">
                <a16:creationId xmlns:a16="http://schemas.microsoft.com/office/drawing/2014/main" id="{83AB98AF-2265-919A-3AE7-4F9892215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99596" y="3485429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34BA576-A17A-1282-E953-8E4E45BF7A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77068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448287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lèches blanches peintes sur l’asphalte">
            <a:extLst>
              <a:ext uri="{FF2B5EF4-FFF2-40B4-BE49-F238E27FC236}">
                <a16:creationId xmlns:a16="http://schemas.microsoft.com/office/drawing/2014/main" id="{A4BA10BD-DDFB-2E91-6E4A-1080E85A30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113" b="1398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217FD52-199A-FC25-B0F9-437DA37DA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C’est où chez toi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D91E59A-91CB-10F6-547E-E7F92617A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5 – Leçon 1</a:t>
            </a:r>
          </a:p>
        </p:txBody>
      </p:sp>
    </p:spTree>
    <p:extLst>
      <p:ext uri="{BB962C8B-B14F-4D97-AF65-F5344CB8AC3E}">
        <p14:creationId xmlns:p14="http://schemas.microsoft.com/office/powerpoint/2010/main" val="4233366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DA5FDD-562C-A22E-2C3B-DA3FA196C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D0DD649-38F2-11F8-23CC-9B31DCF9B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8981"/>
              </p:ext>
            </p:extLst>
          </p:nvPr>
        </p:nvGraphicFramePr>
        <p:xfrm>
          <a:off x="832626" y="2298699"/>
          <a:ext cx="10515601" cy="30508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07666">
                  <a:extLst>
                    <a:ext uri="{9D8B030D-6E8A-4147-A177-3AD203B41FA5}">
                      <a16:colId xmlns:a16="http://schemas.microsoft.com/office/drawing/2014/main" val="2159068275"/>
                    </a:ext>
                  </a:extLst>
                </a:gridCol>
                <a:gridCol w="2643622">
                  <a:extLst>
                    <a:ext uri="{9D8B030D-6E8A-4147-A177-3AD203B41FA5}">
                      <a16:colId xmlns:a16="http://schemas.microsoft.com/office/drawing/2014/main" val="2741185195"/>
                    </a:ext>
                  </a:extLst>
                </a:gridCol>
                <a:gridCol w="2435413">
                  <a:extLst>
                    <a:ext uri="{9D8B030D-6E8A-4147-A177-3AD203B41FA5}">
                      <a16:colId xmlns:a16="http://schemas.microsoft.com/office/drawing/2014/main" val="204061797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63970906"/>
                    </a:ext>
                  </a:extLst>
                </a:gridCol>
              </a:tblGrid>
              <a:tr h="49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Indiquer une direction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Les lieux de la ville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Poser une question sur un lieu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Indiquer la maison de quelqu’un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846897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traverses le pont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station de métro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C’est où, chez toi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C’est où, chez toi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8785543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Tu continues tout droit après le pont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pont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es où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Chez elle, c’est au numéro 22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3874802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Après, tu tournes à gauche rue des Frigos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rue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moi, c’est au numéro 8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8681911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tournes à droite rue Goscinny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trottoir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470757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FB5D70C-7BFE-9CBB-1C18-47A0E2195171}"/>
              </a:ext>
            </a:extLst>
          </p:cNvPr>
          <p:cNvSpPr/>
          <p:nvPr/>
        </p:nvSpPr>
        <p:spPr>
          <a:xfrm>
            <a:off x="887896" y="2954641"/>
            <a:ext cx="2716695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5990A0-1F43-8DFB-02B5-80C4FB6712B0}"/>
              </a:ext>
            </a:extLst>
          </p:cNvPr>
          <p:cNvSpPr/>
          <p:nvPr/>
        </p:nvSpPr>
        <p:spPr>
          <a:xfrm>
            <a:off x="887895" y="3490611"/>
            <a:ext cx="2716695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3977C9-4087-5C5B-3799-336C9FDE17F6}"/>
              </a:ext>
            </a:extLst>
          </p:cNvPr>
          <p:cNvSpPr/>
          <p:nvPr/>
        </p:nvSpPr>
        <p:spPr>
          <a:xfrm>
            <a:off x="887895" y="4129298"/>
            <a:ext cx="2716694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CD4DC8-9FEA-2B0E-76BB-F3BB1353A15D}"/>
              </a:ext>
            </a:extLst>
          </p:cNvPr>
          <p:cNvSpPr/>
          <p:nvPr/>
        </p:nvSpPr>
        <p:spPr>
          <a:xfrm>
            <a:off x="843773" y="4774810"/>
            <a:ext cx="2716694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8F18DF-39F6-8BCA-8AED-E6EBC72407F3}"/>
              </a:ext>
            </a:extLst>
          </p:cNvPr>
          <p:cNvSpPr/>
          <p:nvPr/>
        </p:nvSpPr>
        <p:spPr>
          <a:xfrm>
            <a:off x="3703982" y="2954836"/>
            <a:ext cx="2519398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609D60-382B-51A2-35E0-3BB7D74DA5C2}"/>
              </a:ext>
            </a:extLst>
          </p:cNvPr>
          <p:cNvSpPr/>
          <p:nvPr/>
        </p:nvSpPr>
        <p:spPr>
          <a:xfrm>
            <a:off x="3703981" y="3490806"/>
            <a:ext cx="2519398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AB849C-5D3B-BC47-D8F9-9B289FB07162}"/>
              </a:ext>
            </a:extLst>
          </p:cNvPr>
          <p:cNvSpPr/>
          <p:nvPr/>
        </p:nvSpPr>
        <p:spPr>
          <a:xfrm>
            <a:off x="3703980" y="4129493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5B6E94-0E4E-1806-414C-21ABC1FD19D6}"/>
              </a:ext>
            </a:extLst>
          </p:cNvPr>
          <p:cNvSpPr/>
          <p:nvPr/>
        </p:nvSpPr>
        <p:spPr>
          <a:xfrm>
            <a:off x="3659858" y="4775005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FDC930-80AF-EB71-47D9-2EFE996DDE0C}"/>
              </a:ext>
            </a:extLst>
          </p:cNvPr>
          <p:cNvSpPr/>
          <p:nvPr/>
        </p:nvSpPr>
        <p:spPr>
          <a:xfrm>
            <a:off x="6322770" y="2958747"/>
            <a:ext cx="2264641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BFC9F4-CE81-2E67-2D6B-CDB04DEB6EB9}"/>
              </a:ext>
            </a:extLst>
          </p:cNvPr>
          <p:cNvSpPr/>
          <p:nvPr/>
        </p:nvSpPr>
        <p:spPr>
          <a:xfrm>
            <a:off x="6322769" y="3487893"/>
            <a:ext cx="2264641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8DDD33-5057-8FD2-5071-A57BB3C35BAC}"/>
              </a:ext>
            </a:extLst>
          </p:cNvPr>
          <p:cNvSpPr/>
          <p:nvPr/>
        </p:nvSpPr>
        <p:spPr>
          <a:xfrm>
            <a:off x="8784706" y="2954641"/>
            <a:ext cx="2519398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6FD7F0-B937-DD4E-DFB5-BD2B3B63A21D}"/>
              </a:ext>
            </a:extLst>
          </p:cNvPr>
          <p:cNvSpPr/>
          <p:nvPr/>
        </p:nvSpPr>
        <p:spPr>
          <a:xfrm>
            <a:off x="8784705" y="3490611"/>
            <a:ext cx="2519398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54C539-288C-2A77-4005-25D920A067AD}"/>
              </a:ext>
            </a:extLst>
          </p:cNvPr>
          <p:cNvSpPr/>
          <p:nvPr/>
        </p:nvSpPr>
        <p:spPr>
          <a:xfrm>
            <a:off x="8784704" y="4129298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CAA2F7-F6A3-1AFE-5BA7-4D536A44D16F}"/>
              </a:ext>
            </a:extLst>
          </p:cNvPr>
          <p:cNvSpPr/>
          <p:nvPr/>
        </p:nvSpPr>
        <p:spPr>
          <a:xfrm>
            <a:off x="8740582" y="4774810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pic>
        <p:nvPicPr>
          <p:cNvPr id="21" name="Picture 2" descr="Cat Kitty Sticker by 궁디팡팡 캣페스타">
            <a:extLst>
              <a:ext uri="{FF2B5EF4-FFF2-40B4-BE49-F238E27FC236}">
                <a16:creationId xmlns:a16="http://schemas.microsoft.com/office/drawing/2014/main" id="{AAF4C104-01DE-CFCC-D812-9D56C7050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9A9B27-6048-465D-2A5F-8F697DB96B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77068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777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6C3A876-2F50-A448-8C5E-AF1C023EB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C39076D0-0E94-7E16-C198-B9A5D31FA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0739" y="467208"/>
            <a:ext cx="6269126" cy="592358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0AED267-4C0B-B4C3-1F6D-F825887EE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77068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2873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227313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947236" y="4990076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41AB65AE-A08D-4F43-8E53-5F1B8D842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838199" y="4625162"/>
            <a:ext cx="4153767" cy="16679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Passons au vocabulaire…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894388-7010-8864-1CE7-5AF01547A0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1004"/>
          <a:stretch/>
        </p:blipFill>
        <p:spPr>
          <a:xfrm>
            <a:off x="838200" y="400008"/>
            <a:ext cx="4017494" cy="403727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7511"/>
          <a:stretch/>
        </p:blipFill>
        <p:spPr bwMode="auto">
          <a:xfrm>
            <a:off x="5183372" y="536943"/>
            <a:ext cx="6304539" cy="3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0F4DD0C-C0BF-1441-4853-80C88201A708}"/>
              </a:ext>
            </a:extLst>
          </p:cNvPr>
          <p:cNvSpPr txBox="1"/>
          <p:nvPr/>
        </p:nvSpPr>
        <p:spPr>
          <a:xfrm>
            <a:off x="5183372" y="4625162"/>
            <a:ext cx="6304540" cy="173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Montre</a:t>
            </a:r>
            <a:r>
              <a:rPr lang="en-US" sz="2400" dirty="0"/>
              <a:t> :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Le trottoir - La </a:t>
            </a:r>
            <a:r>
              <a:rPr lang="en-US" sz="2400" dirty="0" err="1"/>
              <a:t>piste</a:t>
            </a:r>
            <a:r>
              <a:rPr lang="en-US" sz="2400" dirty="0"/>
              <a:t> cyclable - La rue – 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Le </a:t>
            </a:r>
            <a:r>
              <a:rPr lang="en-US" sz="2400" dirty="0" err="1"/>
              <a:t>piéton</a:t>
            </a:r>
            <a:r>
              <a:rPr lang="en-US" sz="2400" dirty="0"/>
              <a:t> – Le </a:t>
            </a:r>
            <a:r>
              <a:rPr lang="en-US" sz="2400" dirty="0" err="1"/>
              <a:t>vélo</a:t>
            </a:r>
            <a:r>
              <a:rPr lang="en-US" sz="2400" dirty="0"/>
              <a:t> - La station de </a:t>
            </a:r>
            <a:r>
              <a:rPr lang="en-US" sz="2400" dirty="0" err="1"/>
              <a:t>métro</a:t>
            </a:r>
            <a:r>
              <a:rPr lang="en-US" sz="24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D19B786F-0139-DC64-0086-DD067868D9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103864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C22C16-0FF8-8782-75DB-8C2DBBBBD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 Les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lieux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ville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E4F22359-2C49-0980-4255-2E119DE48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t="68506" r="5374" b="7717"/>
          <a:stretch/>
        </p:blipFill>
        <p:spPr bwMode="auto">
          <a:xfrm>
            <a:off x="5165775" y="4199490"/>
            <a:ext cx="6553545" cy="226799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mp3-output-ttsfree(dot)com (66)">
            <a:hlinkClick r:id="" action="ppaction://media"/>
            <a:extLst>
              <a:ext uri="{FF2B5EF4-FFF2-40B4-BE49-F238E27FC236}">
                <a16:creationId xmlns:a16="http://schemas.microsoft.com/office/drawing/2014/main" id="{EC75AE37-2B35-1BD6-4978-C8BC6A6D1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94688" y="4925090"/>
            <a:ext cx="1173148" cy="1173148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979" y="742951"/>
            <a:ext cx="1903833" cy="190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89DA1E9-7B4B-356F-3B59-C9125168C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95119"/>
              </p:ext>
            </p:extLst>
          </p:nvPr>
        </p:nvGraphicFramePr>
        <p:xfrm>
          <a:off x="5296901" y="815603"/>
          <a:ext cx="2643622" cy="183051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43622">
                  <a:extLst>
                    <a:ext uri="{9D8B030D-6E8A-4147-A177-3AD203B41FA5}">
                      <a16:colId xmlns:a16="http://schemas.microsoft.com/office/drawing/2014/main" val="1411915435"/>
                    </a:ext>
                  </a:extLst>
                </a:gridCol>
              </a:tblGrid>
              <a:tr h="366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Les lieux de la ville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618131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station de métro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0161193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pont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4879856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rue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3535688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trottoir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892548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CE1BE24-E381-4F00-0406-C4B9ACB12359}"/>
              </a:ext>
            </a:extLst>
          </p:cNvPr>
          <p:cNvSpPr txBox="1"/>
          <p:nvPr/>
        </p:nvSpPr>
        <p:spPr>
          <a:xfrm>
            <a:off x="5269915" y="3224213"/>
            <a:ext cx="6345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Mémorise les mots de vocabulaire pour faire l’activité suivante.</a:t>
            </a:r>
          </a:p>
        </p:txBody>
      </p:sp>
      <p:pic>
        <p:nvPicPr>
          <p:cNvPr id="9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B885B6A7-2CDF-DD30-879A-58C567B04F3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94548" y="3660027"/>
            <a:ext cx="830796" cy="467323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4543FA73-6129-86F5-B5B9-D5C70DB025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81277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3378859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9CBC5D-9647-7296-7819-8A031286A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6 p.70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B4B9520-9795-DBFC-0431-4CAC0E49B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1818" y="2427541"/>
            <a:ext cx="8933264" cy="3997637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A201070-9D5E-1BDA-241E-551745E9BE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81277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4889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3EA20-8FDB-42EA-33BE-3D4B6C347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768131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 err="1"/>
              <a:t>Combien</a:t>
            </a:r>
            <a:r>
              <a:rPr lang="en-US" sz="3200" dirty="0"/>
              <a:t> </a:t>
            </a:r>
            <a:r>
              <a:rPr lang="en-US" sz="3200" dirty="0" err="1"/>
              <a:t>d’éléments</a:t>
            </a:r>
            <a:r>
              <a:rPr lang="en-US" sz="3200" dirty="0"/>
              <a:t> </a:t>
            </a:r>
            <a:r>
              <a:rPr lang="en-US" sz="3200" dirty="0" err="1"/>
              <a:t>est-ce</a:t>
            </a:r>
            <a:r>
              <a:rPr lang="en-US" sz="3200" dirty="0"/>
              <a:t> que 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dirty="0" err="1"/>
              <a:t>peux</a:t>
            </a:r>
            <a:r>
              <a:rPr lang="en-US" sz="3200" dirty="0"/>
              <a:t> </a:t>
            </a:r>
            <a:r>
              <a:rPr lang="en-US" sz="3200" dirty="0" err="1"/>
              <a:t>nommer</a:t>
            </a:r>
            <a:r>
              <a:rPr lang="en-US" sz="3200" dirty="0"/>
              <a:t> ?</a:t>
            </a:r>
          </a:p>
        </p:txBody>
      </p:sp>
      <p:pic>
        <p:nvPicPr>
          <p:cNvPr id="1026" name="Picture 2" descr="Ces nouveaux feux tricolores veulent concilier piétons et cyclistes en ville">
            <a:extLst>
              <a:ext uri="{FF2B5EF4-FFF2-40B4-BE49-F238E27FC236}">
                <a16:creationId xmlns:a16="http://schemas.microsoft.com/office/drawing/2014/main" id="{2A677A77-DAAB-6DB0-1B2D-639173FD4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8" r="1" b="1"/>
          <a:stretch/>
        </p:blipFill>
        <p:spPr bwMode="auto">
          <a:xfrm>
            <a:off x="640080" y="640080"/>
            <a:ext cx="10911840" cy="483679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9E93A76-D236-F08F-5CA0-F8907DAA11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81277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4142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people crossing a street&#10;&#10;Description automatically generated">
            <a:extLst>
              <a:ext uri="{FF2B5EF4-FFF2-40B4-BE49-F238E27FC236}">
                <a16:creationId xmlns:a16="http://schemas.microsoft.com/office/drawing/2014/main" id="{05031B0E-950F-1678-6738-15AC0C62A2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9507AC2-3AEC-A972-DD55-41A4003C58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81277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9892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276B1C-34AB-8DCF-F2CE-AB1A922B0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FF151B5-8B34-2E89-DAE5-DF60F1CDC8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7982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DDC3D6A3-E96A-3993-64C6-3F149E5DD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81277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967456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B013FFF-0789-7DEF-D807-C6D5CD3DB5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81277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539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19" y="1027043"/>
            <a:ext cx="4935863" cy="4877647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Unit 4,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pPr>
              <a:lnSpc>
                <a:spcPct val="90000"/>
              </a:lnSpc>
            </a:pP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Talk about sport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practice</a:t>
            </a:r>
          </a:p>
          <a:p>
            <a:pPr>
              <a:lnSpc>
                <a:spcPct val="90000"/>
              </a:lnSpc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Ask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questions </a:t>
            </a:r>
          </a:p>
          <a:p>
            <a:pPr>
              <a:lnSpc>
                <a:spcPct val="90000"/>
              </a:lnSpc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Explain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why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practice sport</a:t>
            </a:r>
          </a:p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athlete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A68E918-3E29-DA47-7DD4-9309E45E4A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70692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026477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4607848" y="5012557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54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83067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54320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Passons au point de grammaire : </a:t>
            </a:r>
          </a:p>
          <a:p>
            <a:r>
              <a:rPr lang="fr-FR" sz="3600" dirty="0"/>
              <a:t>Poser une question sur un lieu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351295"/>
              </p:ext>
            </p:extLst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4591878" y="3306417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9369286" y="3544956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5FEC20C-AE29-942B-AF0F-946039FEA8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916582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88301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383304-5C60-1A9B-577A-E157D674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FR" sz="3600" b="1" dirty="0">
                <a:solidFill>
                  <a:srgbClr val="FFFFFF"/>
                </a:solidFill>
              </a:rPr>
              <a:t>IV. Grammaire : </a:t>
            </a:r>
            <a:r>
              <a:rPr lang="fr-FR" sz="3600" dirty="0">
                <a:solidFill>
                  <a:srgbClr val="FFFFFF"/>
                </a:solidFill>
              </a:rPr>
              <a:t>Poser une question sur un lieu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EF70A29-A2E6-FF76-3CCD-47F81BEC6F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367184"/>
              </p:ext>
            </p:extLst>
          </p:nvPr>
        </p:nvGraphicFramePr>
        <p:xfrm>
          <a:off x="975999" y="2299577"/>
          <a:ext cx="10240002" cy="2810305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515170">
                  <a:extLst>
                    <a:ext uri="{9D8B030D-6E8A-4147-A177-3AD203B41FA5}">
                      <a16:colId xmlns:a16="http://schemas.microsoft.com/office/drawing/2014/main" val="3999255389"/>
                    </a:ext>
                  </a:extLst>
                </a:gridCol>
                <a:gridCol w="3515170">
                  <a:extLst>
                    <a:ext uri="{9D8B030D-6E8A-4147-A177-3AD203B41FA5}">
                      <a16:colId xmlns:a16="http://schemas.microsoft.com/office/drawing/2014/main" val="1285269390"/>
                    </a:ext>
                  </a:extLst>
                </a:gridCol>
                <a:gridCol w="3209662">
                  <a:extLst>
                    <a:ext uri="{9D8B030D-6E8A-4147-A177-3AD203B41FA5}">
                      <a16:colId xmlns:a16="http://schemas.microsoft.com/office/drawing/2014/main" val="3063966086"/>
                    </a:ext>
                  </a:extLst>
                </a:gridCol>
              </a:tblGrid>
              <a:tr h="10819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Demander le chemin 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l’adresse</a:t>
                      </a: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Demander où une personne se trouve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4969839"/>
                  </a:ext>
                </a:extLst>
              </a:tr>
              <a:tr h="6463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C’est où, chez toi ?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habites où ? </a:t>
                      </a: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Tu es où ?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5013674"/>
                  </a:ext>
                </a:extLst>
              </a:tr>
              <a:tr h="1081959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Pour poser une question sur un 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lieu</a:t>
                      </a:r>
                      <a:r>
                        <a:rPr lang="fr-FR" sz="2800" dirty="0">
                          <a:effectLst/>
                        </a:rPr>
                        <a:t>, on utilise le mot interrogatif 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OÙ.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84797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8F2E21F-2B3F-8233-814C-4BB52352BCA1}"/>
              </a:ext>
            </a:extLst>
          </p:cNvPr>
          <p:cNvSpPr/>
          <p:nvPr/>
        </p:nvSpPr>
        <p:spPr>
          <a:xfrm>
            <a:off x="985068" y="4032971"/>
            <a:ext cx="10230933" cy="1079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F3A680-3B8C-17E6-BF36-6EEC56268953}"/>
              </a:ext>
            </a:extLst>
          </p:cNvPr>
          <p:cNvSpPr/>
          <p:nvPr/>
        </p:nvSpPr>
        <p:spPr>
          <a:xfrm>
            <a:off x="1804252" y="3429000"/>
            <a:ext cx="460269" cy="4188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E7DCCA-6A02-9A9E-400F-8EC22B0C2B84}"/>
              </a:ext>
            </a:extLst>
          </p:cNvPr>
          <p:cNvSpPr/>
          <p:nvPr/>
        </p:nvSpPr>
        <p:spPr>
          <a:xfrm>
            <a:off x="6126057" y="3428228"/>
            <a:ext cx="460269" cy="4188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8CC0BC-22BC-BE55-2870-36D7C3783D2A}"/>
              </a:ext>
            </a:extLst>
          </p:cNvPr>
          <p:cNvSpPr/>
          <p:nvPr/>
        </p:nvSpPr>
        <p:spPr>
          <a:xfrm>
            <a:off x="8886645" y="3415949"/>
            <a:ext cx="460269" cy="4188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DF4FDDF1-FC10-DA7B-DF5D-4E60B29EC3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7704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962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14463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28557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Revenons au point de grammaire : </a:t>
            </a:r>
          </a:p>
          <a:p>
            <a:r>
              <a:rPr lang="fr-FR" sz="3200" dirty="0"/>
              <a:t>Poser une question sur un lieu.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4591878" y="3306417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9369286" y="3544956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A066ACB-5FFF-B85B-A4B8-F6F745D2D4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7704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439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E21AD148-43F1-FBD1-737F-20EFD0DA9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7704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20454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44679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4607848" y="5372317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96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48225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71875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Passons au point de grammaire : </a:t>
            </a:r>
          </a:p>
          <a:p>
            <a:r>
              <a:rPr lang="fr-FR" sz="3600" dirty="0"/>
              <a:t>Donner une adresse.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449444"/>
              </p:ext>
            </p:extLst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2487948" y="3937596"/>
            <a:ext cx="1040179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8730016" y="4176135"/>
            <a:ext cx="850954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0A24966-43B8-DC36-4FEC-557BDA53B2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21645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373568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51DDCA-C082-A021-08BE-DC3A775BC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V. Grammaire : </a:t>
            </a:r>
            <a:r>
              <a:rPr lang="fr-FR" dirty="0">
                <a:solidFill>
                  <a:schemeClr val="bg1"/>
                </a:solidFill>
              </a:rPr>
              <a:t>Donner une adresse</a:t>
            </a:r>
          </a:p>
        </p:txBody>
      </p:sp>
      <p:pic>
        <p:nvPicPr>
          <p:cNvPr id="4" name="Picture 2" descr="Conjugating regular er verbs en franais Conjugation means">
            <a:extLst>
              <a:ext uri="{FF2B5EF4-FFF2-40B4-BE49-F238E27FC236}">
                <a16:creationId xmlns:a16="http://schemas.microsoft.com/office/drawing/2014/main" id="{C0CA5A2C-2118-FD7C-4A15-5EBF612B99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3" r="3" b="14572"/>
          <a:stretch/>
        </p:blipFill>
        <p:spPr bwMode="auto">
          <a:xfrm>
            <a:off x="841248" y="2516777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598F09-F50F-33BB-7E04-CF9632837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fr-FR" sz="2200" b="1" u="sng" dirty="0"/>
              <a:t>Et toi ? Tu habites où ?</a:t>
            </a:r>
          </a:p>
          <a:p>
            <a:pPr algn="just"/>
            <a:r>
              <a:rPr lang="fr-FR" sz="2200" dirty="0"/>
              <a:t>J’habite 594 rue Pasteur, arrondissement 10, à Ho Chi Minh Ville, au Vietnam.</a:t>
            </a:r>
          </a:p>
          <a:p>
            <a:endParaRPr lang="fr-FR" sz="2200" dirty="0"/>
          </a:p>
          <a:p>
            <a:pPr marL="0" indent="0">
              <a:buNone/>
            </a:pPr>
            <a:endParaRPr lang="fr-FR" sz="2200" dirty="0"/>
          </a:p>
        </p:txBody>
      </p:sp>
      <p:pic>
        <p:nvPicPr>
          <p:cNvPr id="6" name="mp3-output-ttsfree(dot)com (78)">
            <a:hlinkClick r:id="" action="ppaction://media"/>
            <a:extLst>
              <a:ext uri="{FF2B5EF4-FFF2-40B4-BE49-F238E27FC236}">
                <a16:creationId xmlns:a16="http://schemas.microsoft.com/office/drawing/2014/main" id="{A714A57F-57E8-9870-9943-08902DBDE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49473" y="2357005"/>
            <a:ext cx="667089" cy="667089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877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81)">
            <a:hlinkClick r:id="" action="ppaction://media"/>
            <a:extLst>
              <a:ext uri="{FF2B5EF4-FFF2-40B4-BE49-F238E27FC236}">
                <a16:creationId xmlns:a16="http://schemas.microsoft.com/office/drawing/2014/main" id="{6CC61A1C-1C3A-B7F3-F6EB-7E12EC7183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22775" y="3024094"/>
            <a:ext cx="687712" cy="687712"/>
          </a:xfrm>
          <a:prstGeom prst="rect">
            <a:avLst/>
          </a:prstGeom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CF9B8768-0CA2-E8FD-673B-CC08C67675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10038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D31668-0B5E-573B-FC92-00CB9E99B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sz="4000" b="1" dirty="0">
                <a:solidFill>
                  <a:schemeClr val="bg1"/>
                </a:solidFill>
              </a:rPr>
              <a:t>V. Grammaire : </a:t>
            </a:r>
            <a:r>
              <a:rPr lang="fr-FR" sz="4000" dirty="0">
                <a:solidFill>
                  <a:schemeClr val="bg1"/>
                </a:solidFill>
              </a:rPr>
              <a:t>Donner une adresse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FC9A4B-E50E-13FA-D6C3-72F6E8B48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499" y="390832"/>
            <a:ext cx="3233585" cy="873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 p.34</a:t>
            </a:r>
            <a:endParaRPr lang="en-US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3CA544-798D-6F5E-2D0A-32454F74D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64" y="1882146"/>
            <a:ext cx="9275330" cy="44521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A3568EE-322D-E103-F2FA-3F52EAACF961}"/>
              </a:ext>
            </a:extLst>
          </p:cNvPr>
          <p:cNvSpPr txBox="1"/>
          <p:nvPr/>
        </p:nvSpPr>
        <p:spPr>
          <a:xfrm>
            <a:off x="9194489" y="1862459"/>
            <a:ext cx="26814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Quelles sont les 2 façons de dire où j’habite ?</a:t>
            </a:r>
          </a:p>
          <a:p>
            <a:endParaRPr lang="fr-FR" dirty="0"/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1) </a:t>
            </a:r>
            <a:r>
              <a:rPr lang="fr-FR" dirty="0">
                <a:highlight>
                  <a:srgbClr val="FFFF00"/>
                </a:highlight>
              </a:rPr>
              <a:t>J’habite</a:t>
            </a:r>
            <a:r>
              <a:rPr lang="fr-FR" dirty="0"/>
              <a:t> 594 rue BTH, dans l’arrondissement 10, à HCMV.</a:t>
            </a:r>
          </a:p>
          <a:p>
            <a:r>
              <a:rPr lang="fr-FR" dirty="0"/>
              <a:t> </a:t>
            </a:r>
          </a:p>
          <a:p>
            <a:pPr marL="285750" indent="-285750">
              <a:buFontTx/>
              <a:buChar char="-"/>
            </a:pPr>
            <a:r>
              <a:rPr lang="fr-FR" dirty="0"/>
              <a:t>2) </a:t>
            </a:r>
            <a:r>
              <a:rPr lang="fr-FR" dirty="0">
                <a:highlight>
                  <a:srgbClr val="FFFF00"/>
                </a:highlight>
              </a:rPr>
              <a:t>Chez moi</a:t>
            </a:r>
            <a:r>
              <a:rPr lang="fr-FR" dirty="0"/>
              <a:t>, c’est au 594 rue BTH, dans l’arrondissement 10, à HCMV.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D74A9615-F1EB-6143-F116-DC4F961C45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84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A17497-B843-5392-330F-AA76A4F8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kumimoji="0" lang="fr-FR" altLang="fr-FR" sz="5000" b="1" i="0" u="sng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donner une adresse</a:t>
            </a:r>
            <a:endParaRPr lang="fr-FR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D0FABB8-6379-93ED-988E-937B109A18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838876"/>
              </p:ext>
            </p:extLst>
          </p:nvPr>
        </p:nvGraphicFramePr>
        <p:xfrm>
          <a:off x="867727" y="2228942"/>
          <a:ext cx="10456545" cy="394716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456545">
                  <a:extLst>
                    <a:ext uri="{9D8B030D-6E8A-4147-A177-3AD203B41FA5}">
                      <a16:colId xmlns:a16="http://schemas.microsoft.com/office/drawing/2014/main" val="1445869407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Indiquer l’adresse de quelqu’un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42041824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toi    c’est où ?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073575082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elle, c’est au numéro 22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61771793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moi, c’est au numéro 8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22687122"/>
                  </a:ext>
                </a:extLst>
              </a:tr>
              <a:tr h="14638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Pour indiquer l’adresse de quelqu’un, on utilise 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+ PRONOM TONIQUE (moi, toi, lui/elle,…)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45062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BF950EC-0420-8E67-5502-299632D81E1F}"/>
              </a:ext>
            </a:extLst>
          </p:cNvPr>
          <p:cNvSpPr/>
          <p:nvPr/>
        </p:nvSpPr>
        <p:spPr>
          <a:xfrm>
            <a:off x="1051808" y="2873680"/>
            <a:ext cx="866933" cy="18106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285194-0DBF-50AF-4CB8-74FDB051668D}"/>
              </a:ext>
            </a:extLst>
          </p:cNvPr>
          <p:cNvSpPr/>
          <p:nvPr/>
        </p:nvSpPr>
        <p:spPr>
          <a:xfrm>
            <a:off x="1983975" y="2873680"/>
            <a:ext cx="716474" cy="1810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F0ED34-B6BD-27B9-B755-CDC9F8AE7C3A}"/>
              </a:ext>
            </a:extLst>
          </p:cNvPr>
          <p:cNvSpPr/>
          <p:nvPr/>
        </p:nvSpPr>
        <p:spPr>
          <a:xfrm>
            <a:off x="983265" y="5364988"/>
            <a:ext cx="1048989" cy="52446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C76FC4-3B9D-2C5F-13BF-15529FDBCBE1}"/>
              </a:ext>
            </a:extLst>
          </p:cNvPr>
          <p:cNvSpPr/>
          <p:nvPr/>
        </p:nvSpPr>
        <p:spPr>
          <a:xfrm>
            <a:off x="2306389" y="5363585"/>
            <a:ext cx="7006949" cy="52446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E5751B-DAB0-154E-0DDC-FEA2018CE9C9}"/>
              </a:ext>
            </a:extLst>
          </p:cNvPr>
          <p:cNvSpPr/>
          <p:nvPr/>
        </p:nvSpPr>
        <p:spPr>
          <a:xfrm>
            <a:off x="891047" y="4744080"/>
            <a:ext cx="10425730" cy="14470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4EA4BB62-AA6E-64C1-358E-FB3D0AD0E2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117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222" y="380856"/>
            <a:ext cx="3373547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679530"/>
            <a:ext cx="5875286" cy="514319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À Paris, la </a:t>
            </a:r>
            <a:r>
              <a:rPr lang="fr-FR" sz="2400" dirty="0">
                <a:solidFill>
                  <a:srgbClr val="FF0000"/>
                </a:solidFill>
              </a:rPr>
              <a:t>capitale</a:t>
            </a:r>
            <a:r>
              <a:rPr lang="fr-FR" sz="2400" dirty="0"/>
              <a:t> de la France, il y a vingt </a:t>
            </a:r>
            <a:r>
              <a:rPr lang="fr-FR" sz="2400" dirty="0">
                <a:solidFill>
                  <a:srgbClr val="FF0000"/>
                </a:solidFill>
              </a:rPr>
              <a:t>arrondissements </a:t>
            </a:r>
            <a:r>
              <a:rPr lang="fr-FR" sz="2400" dirty="0"/>
              <a:t>disposés en </a:t>
            </a:r>
            <a:r>
              <a:rPr lang="fr-FR" sz="2400" b="1" dirty="0"/>
              <a:t>escargot</a:t>
            </a:r>
            <a:r>
              <a:rPr lang="fr-FR" sz="2400" dirty="0"/>
              <a:t> ! La Seine est la rivière qui traverse la </a:t>
            </a:r>
            <a:r>
              <a:rPr lang="fr-FR" sz="2400" dirty="0">
                <a:solidFill>
                  <a:srgbClr val="FF0000"/>
                </a:solidFill>
              </a:rPr>
              <a:t>ville</a:t>
            </a:r>
            <a:r>
              <a:rPr lang="fr-FR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Les </a:t>
            </a:r>
            <a:r>
              <a:rPr lang="fr-FR" sz="2400" dirty="0">
                <a:solidFill>
                  <a:srgbClr val="FF0000"/>
                </a:solidFill>
              </a:rPr>
              <a:t>Jeux</a:t>
            </a:r>
            <a:r>
              <a:rPr lang="fr-FR" sz="2400" dirty="0"/>
              <a:t> Paralympiques Paris 2024 se déroulent dans plusieurs </a:t>
            </a:r>
            <a:r>
              <a:rPr lang="fr-FR" sz="2400" dirty="0">
                <a:solidFill>
                  <a:srgbClr val="FF0000"/>
                </a:solidFill>
              </a:rPr>
              <a:t>lieux</a:t>
            </a:r>
            <a:r>
              <a:rPr lang="fr-FR" sz="2400" dirty="0"/>
              <a:t> de la ville !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Trouve où se déroulent les </a:t>
            </a:r>
            <a:r>
              <a:rPr lang="fr-FR" sz="2400" dirty="0">
                <a:solidFill>
                  <a:srgbClr val="FF0000"/>
                </a:solidFill>
              </a:rPr>
              <a:t>matchs</a:t>
            </a:r>
            <a:r>
              <a:rPr lang="fr-FR" sz="2400" dirty="0"/>
              <a:t> de tennis fauteuil et l’épreuve de </a:t>
            </a:r>
            <a:r>
              <a:rPr lang="fr-FR" sz="2400" dirty="0">
                <a:solidFill>
                  <a:srgbClr val="FF0000"/>
                </a:solidFill>
              </a:rPr>
              <a:t>para</a:t>
            </a:r>
            <a:r>
              <a:rPr lang="fr-FR" sz="2400" dirty="0"/>
              <a:t> marathon ! (</a:t>
            </a:r>
            <a:r>
              <a:rPr lang="fr-FR" sz="2400" dirty="0" err="1"/>
              <a:t>cf</a:t>
            </a:r>
            <a:r>
              <a:rPr lang="fr-FR" sz="2400" dirty="0"/>
              <a:t> QR code)</a:t>
            </a:r>
          </a:p>
          <a:p>
            <a:pPr algn="just"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1067003" y="3579607"/>
            <a:ext cx="7797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1903889" y="1829640"/>
            <a:ext cx="102205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5212" y="525699"/>
            <a:ext cx="5414578" cy="5414578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9B9AF2-83DE-B123-EFC1-A5535DF66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8210" y="606330"/>
            <a:ext cx="1190634" cy="12239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4FF00F-BC5B-554A-24E2-87E7AF4094D1}"/>
              </a:ext>
            </a:extLst>
          </p:cNvPr>
          <p:cNvSpPr/>
          <p:nvPr/>
        </p:nvSpPr>
        <p:spPr>
          <a:xfrm>
            <a:off x="3898818" y="4790116"/>
            <a:ext cx="906264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50EF20-EB4A-FE3F-14A6-289B93D98A63}"/>
              </a:ext>
            </a:extLst>
          </p:cNvPr>
          <p:cNvSpPr/>
          <p:nvPr/>
        </p:nvSpPr>
        <p:spPr>
          <a:xfrm>
            <a:off x="3541686" y="5382704"/>
            <a:ext cx="600007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1AB8D23-8020-2976-2448-C7FE38BB2CB2}"/>
              </a:ext>
            </a:extLst>
          </p:cNvPr>
          <p:cNvSpPr/>
          <p:nvPr/>
        </p:nvSpPr>
        <p:spPr>
          <a:xfrm>
            <a:off x="470573" y="2403370"/>
            <a:ext cx="220090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49745C-C141-891E-1691-F28B5C485A0E}"/>
              </a:ext>
            </a:extLst>
          </p:cNvPr>
          <p:cNvSpPr/>
          <p:nvPr/>
        </p:nvSpPr>
        <p:spPr>
          <a:xfrm>
            <a:off x="4676515" y="2907505"/>
            <a:ext cx="52884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3DDE2BB-F55C-E1B5-A054-F57D6506F263}"/>
              </a:ext>
            </a:extLst>
          </p:cNvPr>
          <p:cNvSpPr/>
          <p:nvPr/>
        </p:nvSpPr>
        <p:spPr>
          <a:xfrm>
            <a:off x="3613030" y="4153399"/>
            <a:ext cx="660146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E97A27-5B93-6266-F7C3-080FE8E515B2}"/>
              </a:ext>
            </a:extLst>
          </p:cNvPr>
          <p:cNvSpPr txBox="1"/>
          <p:nvPr/>
        </p:nvSpPr>
        <p:spPr>
          <a:xfrm>
            <a:off x="6725443" y="5867430"/>
            <a:ext cx="609898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1800" dirty="0">
                <a:hlinkClick r:id="rId5"/>
              </a:rPr>
              <a:t>https://www.paris2024.org/fr/sites-de-competition/</a:t>
            </a:r>
            <a:endParaRPr lang="fr-FR" sz="1800" dirty="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450BE45-FC03-3FDF-3F3D-64ABDD7994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472701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pronoms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toniques</a:t>
            </a:r>
            <a:endParaRPr lang="en-US" sz="36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3" descr="Image">
            <a:extLst>
              <a:ext uri="{FF2B5EF4-FFF2-40B4-BE49-F238E27FC236}">
                <a16:creationId xmlns:a16="http://schemas.microsoft.com/office/drawing/2014/main" id="{51EC7B3E-3AA9-CD25-F193-91B58CDE4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3"/>
          <a:stretch/>
        </p:blipFill>
        <p:spPr bwMode="auto">
          <a:xfrm>
            <a:off x="4212401" y="1245704"/>
            <a:ext cx="7974803" cy="4399722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2E366F-8912-6484-E8FA-4867A4A9C4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369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b="1" dirty="0"/>
              <a:t>Les pronoms toniques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F52A4DF3-8D13-3D30-3884-914F5A6028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795322"/>
              </p:ext>
            </p:extLst>
          </p:nvPr>
        </p:nvGraphicFramePr>
        <p:xfrm>
          <a:off x="838200" y="2288854"/>
          <a:ext cx="10515600" cy="3163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6767">
                  <a:extLst>
                    <a:ext uri="{9D8B030D-6E8A-4147-A177-3AD203B41FA5}">
                      <a16:colId xmlns:a16="http://schemas.microsoft.com/office/drawing/2014/main" val="1234988373"/>
                    </a:ext>
                  </a:extLst>
                </a:gridCol>
                <a:gridCol w="2027025">
                  <a:extLst>
                    <a:ext uri="{9D8B030D-6E8A-4147-A177-3AD203B41FA5}">
                      <a16:colId xmlns:a16="http://schemas.microsoft.com/office/drawing/2014/main" val="3507554916"/>
                    </a:ext>
                  </a:extLst>
                </a:gridCol>
                <a:gridCol w="4801808">
                  <a:extLst>
                    <a:ext uri="{9D8B030D-6E8A-4147-A177-3AD203B41FA5}">
                      <a16:colId xmlns:a16="http://schemas.microsoft.com/office/drawing/2014/main" val="1921645609"/>
                    </a:ext>
                  </a:extLst>
                </a:gridCol>
              </a:tblGrid>
              <a:tr h="40128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Pronoms toniques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830625"/>
                  </a:ext>
                </a:extLst>
              </a:tr>
              <a:tr h="401281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Je vais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chez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moi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50389295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toi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561095261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lui /elle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260451253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nous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851859434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vous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09175251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eux / elles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1777338651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CD7F74D-CC3D-F80E-EFE3-CCFC74F87DB5}"/>
              </a:ext>
            </a:extLst>
          </p:cNvPr>
          <p:cNvSpPr txBox="1"/>
          <p:nvPr/>
        </p:nvSpPr>
        <p:spPr>
          <a:xfrm>
            <a:off x="4395128" y="5567088"/>
            <a:ext cx="6096000" cy="96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J’habite chez mon frère = j’habite chez </a:t>
            </a:r>
            <a:r>
              <a:rPr lang="fr-FR" sz="2400" strike="sng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</a:p>
        </p:txBody>
      </p:sp>
      <p:pic>
        <p:nvPicPr>
          <p:cNvPr id="4" name="mp3-output-ttsfree(dot)com (79)">
            <a:hlinkClick r:id="" action="ppaction://media"/>
            <a:extLst>
              <a:ext uri="{FF2B5EF4-FFF2-40B4-BE49-F238E27FC236}">
                <a16:creationId xmlns:a16="http://schemas.microsoft.com/office/drawing/2014/main" id="{952EDAAC-8E11-8587-2BFF-F24965930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60117" y="3106925"/>
            <a:ext cx="1843741" cy="1843741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771" y="490555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046D40-7004-9DA3-898B-83D3C0D73594}"/>
              </a:ext>
            </a:extLst>
          </p:cNvPr>
          <p:cNvSpPr/>
          <p:nvPr/>
        </p:nvSpPr>
        <p:spPr>
          <a:xfrm>
            <a:off x="5099153" y="3140066"/>
            <a:ext cx="866933" cy="18106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7F052A-D069-735A-60DB-CDBA5EAE8C9B}"/>
              </a:ext>
            </a:extLst>
          </p:cNvPr>
          <p:cNvSpPr/>
          <p:nvPr/>
        </p:nvSpPr>
        <p:spPr>
          <a:xfrm>
            <a:off x="6672875" y="2757391"/>
            <a:ext cx="1689409" cy="26509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4AFBCB-1B2F-7ED4-C9F2-730D3EB4E406}"/>
              </a:ext>
            </a:extLst>
          </p:cNvPr>
          <p:cNvSpPr/>
          <p:nvPr/>
        </p:nvSpPr>
        <p:spPr>
          <a:xfrm>
            <a:off x="9488774" y="6078511"/>
            <a:ext cx="337278" cy="414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2">
            <a:extLst>
              <a:ext uri="{FF2B5EF4-FFF2-40B4-BE49-F238E27FC236}">
                <a16:creationId xmlns:a16="http://schemas.microsoft.com/office/drawing/2014/main" id="{3639E383-77D4-C115-4B5F-38A5AD5699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850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uiExpand="1" build="p"/>
      <p:bldP spid="7" grpId="0" animBg="1"/>
      <p:bldP spid="8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39D644-6776-33DD-6EA8-EA0302203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 1 p.30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29FE378-43B9-86ED-29C3-A942D5397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7790" y="640080"/>
            <a:ext cx="6607627" cy="5550408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1F43B70-023E-C7BD-A03C-A348B26A8F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36580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9BC2A0-C208-46CB-A71A-75CECBB8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1 p.70 </a:t>
            </a:r>
            <a:endParaRPr lang="fr-FR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A4FD0B-73EE-F535-16EB-1C5F7125C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ne sommes pas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la maison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= Nous ne sommes pas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nous.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es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Xavier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= Tu es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lui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loin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chez Lise et toi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= C’est loin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chez vous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J’adore passer le mercredi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mes copines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= J’adore passer le mercredi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elles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mes copains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près de la station de métro. =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eux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près de la station de métro. </a:t>
            </a:r>
          </a:p>
          <a:p>
            <a:pPr marL="0" indent="0">
              <a:buNone/>
            </a:pPr>
            <a:endParaRPr lang="fr-FR" sz="2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BFA50C-FE31-CE04-BF7B-256395FC6978}"/>
              </a:ext>
            </a:extLst>
          </p:cNvPr>
          <p:cNvSpPr/>
          <p:nvPr/>
        </p:nvSpPr>
        <p:spPr>
          <a:xfrm>
            <a:off x="7183718" y="1944813"/>
            <a:ext cx="1111623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AB5D9-8DE8-8E0E-093C-72A3C070D200}"/>
              </a:ext>
            </a:extLst>
          </p:cNvPr>
          <p:cNvSpPr/>
          <p:nvPr/>
        </p:nvSpPr>
        <p:spPr>
          <a:xfrm>
            <a:off x="3995272" y="2429077"/>
            <a:ext cx="839694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DF88B3-C584-C6A7-D222-9C1D78D068DC}"/>
              </a:ext>
            </a:extLst>
          </p:cNvPr>
          <p:cNvSpPr/>
          <p:nvPr/>
        </p:nvSpPr>
        <p:spPr>
          <a:xfrm>
            <a:off x="5295153" y="2914968"/>
            <a:ext cx="1081741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2BE85C-E8C0-075E-7C57-AA84A573B0D7}"/>
              </a:ext>
            </a:extLst>
          </p:cNvPr>
          <p:cNvSpPr/>
          <p:nvPr/>
        </p:nvSpPr>
        <p:spPr>
          <a:xfrm>
            <a:off x="8937812" y="3430081"/>
            <a:ext cx="1060823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F8CC61-AD16-CDEA-1259-93083ACF936C}"/>
              </a:ext>
            </a:extLst>
          </p:cNvPr>
          <p:cNvSpPr/>
          <p:nvPr/>
        </p:nvSpPr>
        <p:spPr>
          <a:xfrm>
            <a:off x="6795248" y="3931556"/>
            <a:ext cx="944282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2">
            <a:extLst>
              <a:ext uri="{FF2B5EF4-FFF2-40B4-BE49-F238E27FC236}">
                <a16:creationId xmlns:a16="http://schemas.microsoft.com/office/drawing/2014/main" id="{8D39D7C9-D52E-7BCD-694A-E86F2113E5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891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9FE2E-38D2-39AE-FDEC-2A6AD139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activity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9F7A1-62F2-7D08-07AC-0B24FCB75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https://dashboard.blooket.com/set/623497dadd097ff1c9cc7fe7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0473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48225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71875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Revenons au point de grammaire : </a:t>
            </a:r>
          </a:p>
          <a:p>
            <a:r>
              <a:rPr lang="fr-FR" sz="3600" dirty="0"/>
              <a:t>Donner une adresse.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2487948" y="3937596"/>
            <a:ext cx="1040179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8730016" y="4176135"/>
            <a:ext cx="850954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03428F8-B84B-3D14-1159-EB636915D2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10621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4A68A28-7661-4168-A76E-77819B92CF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210076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2144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740720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4607848" y="5732077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23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858" y="1641322"/>
            <a:ext cx="5326021" cy="388646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Pour aller à la gare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Passons au point de grammaire : </a:t>
            </a:r>
          </a:p>
          <a:p>
            <a:r>
              <a:rPr lang="fr-FR" sz="3200" dirty="0"/>
              <a:t>Indiquer un chemin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05989"/>
            <a:ext cx="5766394" cy="475201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D’abord, tu vas </a:t>
            </a:r>
            <a:r>
              <a:rPr lang="fr-FR" sz="2000" dirty="0">
                <a:solidFill>
                  <a:srgbClr val="FF0000"/>
                </a:solidFill>
              </a:rPr>
              <a:t>tout droit </a:t>
            </a:r>
            <a:r>
              <a:rPr lang="fr-FR" sz="2000" dirty="0"/>
              <a:t>et tu </a:t>
            </a:r>
            <a:r>
              <a:rPr lang="fr-FR" sz="2000" dirty="0">
                <a:solidFill>
                  <a:srgbClr val="FF0000"/>
                </a:solidFill>
              </a:rPr>
              <a:t>tournes</a:t>
            </a:r>
            <a:r>
              <a:rPr lang="fr-FR" sz="2000" dirty="0"/>
              <a:t> à la deuxième à droite.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Ensuite tu tournes à la </a:t>
            </a:r>
            <a:r>
              <a:rPr lang="fr-FR" sz="2000" dirty="0">
                <a:solidFill>
                  <a:srgbClr val="FF0000"/>
                </a:solidFill>
              </a:rPr>
              <a:t>deuxième</a:t>
            </a:r>
            <a:r>
              <a:rPr lang="fr-FR" sz="2000" dirty="0"/>
              <a:t> à gauche.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Puis tu prends la première </a:t>
            </a:r>
            <a:r>
              <a:rPr lang="fr-FR" sz="2000" dirty="0">
                <a:solidFill>
                  <a:srgbClr val="FF0000"/>
                </a:solidFill>
              </a:rPr>
              <a:t>rue</a:t>
            </a:r>
            <a:r>
              <a:rPr lang="fr-FR" sz="2000" dirty="0"/>
              <a:t> à droite, tu continues </a:t>
            </a:r>
            <a:r>
              <a:rPr lang="fr-FR" sz="2000" dirty="0">
                <a:solidFill>
                  <a:srgbClr val="FF0000"/>
                </a:solidFill>
              </a:rPr>
              <a:t>jusqu’ </a:t>
            </a:r>
            <a:r>
              <a:rPr lang="fr-FR" sz="2000" dirty="0"/>
              <a:t>au bout de la rue et tu tournes </a:t>
            </a:r>
            <a:r>
              <a:rPr lang="fr-FR" sz="2000" dirty="0">
                <a:solidFill>
                  <a:srgbClr val="FF0000"/>
                </a:solidFill>
              </a:rPr>
              <a:t>à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droite</a:t>
            </a:r>
            <a:r>
              <a:rPr lang="fr-FR" sz="2000" dirty="0"/>
              <a:t>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Au bout de la rue, tu tournes à gauche puis à droite.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La gare est </a:t>
            </a:r>
            <a:r>
              <a:rPr lang="fr-FR" sz="2000" dirty="0">
                <a:solidFill>
                  <a:srgbClr val="FF0000"/>
                </a:solidFill>
              </a:rPr>
              <a:t>à gauche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620864"/>
            <a:ext cx="5149494" cy="5149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D4D305-610C-1424-EC2C-47805C02978B}"/>
              </a:ext>
            </a:extLst>
          </p:cNvPr>
          <p:cNvSpPr/>
          <p:nvPr/>
        </p:nvSpPr>
        <p:spPr>
          <a:xfrm>
            <a:off x="8588523" y="2221907"/>
            <a:ext cx="117077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6A173-511E-616E-A6B5-CCF603CB1606}"/>
              </a:ext>
            </a:extLst>
          </p:cNvPr>
          <p:cNvSpPr/>
          <p:nvPr/>
        </p:nvSpPr>
        <p:spPr>
          <a:xfrm>
            <a:off x="10442105" y="2221907"/>
            <a:ext cx="93074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70121-13D2-D2D0-330E-E2769FBA8FEE}"/>
              </a:ext>
            </a:extLst>
          </p:cNvPr>
          <p:cNvSpPr/>
          <p:nvPr/>
        </p:nvSpPr>
        <p:spPr>
          <a:xfrm>
            <a:off x="9205922" y="3285486"/>
            <a:ext cx="102339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91F4DA-2D56-EE01-1124-CF1D4F7161AC}"/>
              </a:ext>
            </a:extLst>
          </p:cNvPr>
          <p:cNvSpPr/>
          <p:nvPr/>
        </p:nvSpPr>
        <p:spPr>
          <a:xfrm>
            <a:off x="10016348" y="3828142"/>
            <a:ext cx="486433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908F9-FB65-31E6-659D-D72056925732}"/>
              </a:ext>
            </a:extLst>
          </p:cNvPr>
          <p:cNvSpPr/>
          <p:nvPr/>
        </p:nvSpPr>
        <p:spPr>
          <a:xfrm>
            <a:off x="7912658" y="4298259"/>
            <a:ext cx="67586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A97C3-DF50-4B6C-3622-C6E7BB1303AB}"/>
              </a:ext>
            </a:extLst>
          </p:cNvPr>
          <p:cNvSpPr/>
          <p:nvPr/>
        </p:nvSpPr>
        <p:spPr>
          <a:xfrm>
            <a:off x="6825917" y="4760008"/>
            <a:ext cx="788386" cy="382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C0515-2B79-B90A-21C7-ACC8D8F05556}"/>
              </a:ext>
            </a:extLst>
          </p:cNvPr>
          <p:cNvSpPr/>
          <p:nvPr/>
        </p:nvSpPr>
        <p:spPr>
          <a:xfrm>
            <a:off x="7986720" y="6390003"/>
            <a:ext cx="92654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A3A5CE2-FC11-DFC3-D6AF-8DC10D6AD9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946113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2133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A33B01-2A44-FFC8-B06C-069B5FD5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altLang="fr-FR" sz="4400" b="1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VI. Grammaire :</a:t>
            </a:r>
            <a:r>
              <a:rPr kumimoji="0" lang="fr-FR" altLang="fr-FR" sz="4400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4400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Indiquer un chemin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60017AD-3C4C-8EEA-4609-3953B36CE1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915014"/>
              </p:ext>
            </p:extLst>
          </p:nvPr>
        </p:nvGraphicFramePr>
        <p:xfrm>
          <a:off x="798930" y="2020893"/>
          <a:ext cx="10280455" cy="38452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3576">
                  <a:extLst>
                    <a:ext uri="{9D8B030D-6E8A-4147-A177-3AD203B41FA5}">
                      <a16:colId xmlns:a16="http://schemas.microsoft.com/office/drawing/2014/main" val="3273317887"/>
                    </a:ext>
                  </a:extLst>
                </a:gridCol>
                <a:gridCol w="2454972">
                  <a:extLst>
                    <a:ext uri="{9D8B030D-6E8A-4147-A177-3AD203B41FA5}">
                      <a16:colId xmlns:a16="http://schemas.microsoft.com/office/drawing/2014/main" val="4006449510"/>
                    </a:ext>
                  </a:extLst>
                </a:gridCol>
                <a:gridCol w="2267869">
                  <a:extLst>
                    <a:ext uri="{9D8B030D-6E8A-4147-A177-3AD203B41FA5}">
                      <a16:colId xmlns:a16="http://schemas.microsoft.com/office/drawing/2014/main" val="3112625186"/>
                    </a:ext>
                  </a:extLst>
                </a:gridCol>
                <a:gridCol w="2494038">
                  <a:extLst>
                    <a:ext uri="{9D8B030D-6E8A-4147-A177-3AD203B41FA5}">
                      <a16:colId xmlns:a16="http://schemas.microsoft.com/office/drawing/2014/main" val="3257856404"/>
                    </a:ext>
                  </a:extLst>
                </a:gridCol>
              </a:tblGrid>
              <a:tr h="32327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Indiquer un chemin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77265"/>
                  </a:ext>
                </a:extLst>
              </a:tr>
              <a:tr h="1179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2094868735"/>
                  </a:ext>
                </a:extLst>
              </a:tr>
              <a:tr h="13381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</a:t>
                      </a:r>
                      <a:r>
                        <a:rPr lang="fr-FR" sz="2000" dirty="0">
                          <a:effectLst/>
                        </a:rPr>
                        <a:t>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continues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tout droit </a:t>
                      </a:r>
                      <a:r>
                        <a:rPr lang="fr-FR" sz="2000" dirty="0">
                          <a:effectLst/>
                        </a:rPr>
                        <a:t>après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Après, 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gauche </a:t>
                      </a:r>
                      <a:r>
                        <a:rPr lang="fr-FR" sz="2000" dirty="0">
                          <a:effectLst/>
                        </a:rPr>
                        <a:t>rue des Frigos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droite</a:t>
                      </a:r>
                      <a:r>
                        <a:rPr lang="fr-FR" sz="2000" dirty="0">
                          <a:effectLst/>
                        </a:rPr>
                        <a:t> rue Goscinny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1828469582"/>
                  </a:ext>
                </a:extLst>
              </a:tr>
              <a:tr h="766965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 / continues / tournes / prends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Vous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traversez / continuez / tournez / prenez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402684"/>
                  </a:ext>
                </a:extLst>
              </a:tr>
            </a:tbl>
          </a:graphicData>
        </a:graphic>
      </p:graphicFrame>
      <p:pic>
        <p:nvPicPr>
          <p:cNvPr id="1029" name="Picture 19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074EEC71-55FA-F3AE-A0B0-01691D3AD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255" y="2675442"/>
            <a:ext cx="899508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21" descr="Panneau de signalisation pont mobile">
            <a:extLst>
              <a:ext uri="{FF2B5EF4-FFF2-40B4-BE49-F238E27FC236}">
                <a16:creationId xmlns:a16="http://schemas.microsoft.com/office/drawing/2014/main" id="{020D9CFA-B22C-0E0C-F774-AD57A70BD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713" y="2727623"/>
            <a:ext cx="815024" cy="81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3" descr="Icon&#10;&#10;Description automatically generated">
            <a:extLst>
              <a:ext uri="{FF2B5EF4-FFF2-40B4-BE49-F238E27FC236}">
                <a16:creationId xmlns:a16="http://schemas.microsoft.com/office/drawing/2014/main" id="{DAA4AF0B-F4B3-ED96-C312-D9376FA2B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35" y="2727623"/>
            <a:ext cx="98399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4" descr="Icon&#10;&#10;Description automatically generated">
            <a:extLst>
              <a:ext uri="{FF2B5EF4-FFF2-40B4-BE49-F238E27FC236}">
                <a16:creationId xmlns:a16="http://schemas.microsoft.com/office/drawing/2014/main" id="{6E3C534D-6231-4028-66E2-4DC86B05A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525" y="2727623"/>
            <a:ext cx="869690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5" descr="A picture containing text&#10;&#10;Description automatically generated">
            <a:extLst>
              <a:ext uri="{FF2B5EF4-FFF2-40B4-BE49-F238E27FC236}">
                <a16:creationId xmlns:a16="http://schemas.microsoft.com/office/drawing/2014/main" id="{B1C332EC-D0F6-5EB2-BA7D-970D092F2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06" y="2727623"/>
            <a:ext cx="98896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641" y="47774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121E614-953F-8A73-FA23-1242F341A7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429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DEDE41-E49F-311A-75BB-5AAC84B2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E239FC-16FD-1EC7-F0EA-E7C9B7520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arrondissements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parisiens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0E65B0B-4C15-950B-9A95-AC4EC60CFE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99062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0685DF8-0CCC-CD86-D4B6-304F9C177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868" y="643466"/>
            <a:ext cx="8337214" cy="616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at Kitty Sticker by 궁디팡팡 캣페스타">
            <a:extLst>
              <a:ext uri="{FF2B5EF4-FFF2-40B4-BE49-F238E27FC236}">
                <a16:creationId xmlns:a16="http://schemas.microsoft.com/office/drawing/2014/main" id="{53E415FD-EBB6-BA42-B8D9-A4AFEDE50E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343" y="5578187"/>
            <a:ext cx="1234815" cy="123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67)">
            <a:hlinkClick r:id="" action="ppaction://media"/>
            <a:extLst>
              <a:ext uri="{FF2B5EF4-FFF2-40B4-BE49-F238E27FC236}">
                <a16:creationId xmlns:a16="http://schemas.microsoft.com/office/drawing/2014/main" id="{5E4E068B-70D0-03B2-BEEB-496C7ECD1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1385888"/>
            <a:ext cx="304800" cy="304800"/>
          </a:xfrm>
          <a:prstGeom prst="rect">
            <a:avLst/>
          </a:prstGeom>
        </p:spPr>
      </p:pic>
      <p:pic>
        <p:nvPicPr>
          <p:cNvPr id="7" name="mp3-output-ttsfree(dot)com (68)">
            <a:hlinkClick r:id="" action="ppaction://media"/>
            <a:extLst>
              <a:ext uri="{FF2B5EF4-FFF2-40B4-BE49-F238E27FC236}">
                <a16:creationId xmlns:a16="http://schemas.microsoft.com/office/drawing/2014/main" id="{3B6868B0-673E-A9A7-395F-AFDBBA99332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2795590"/>
            <a:ext cx="304800" cy="304800"/>
          </a:xfrm>
          <a:prstGeom prst="rect">
            <a:avLst/>
          </a:prstGeom>
        </p:spPr>
      </p:pic>
      <p:pic>
        <p:nvPicPr>
          <p:cNvPr id="8" name="mp3-output-ttsfree(dot)com (69)">
            <a:hlinkClick r:id="" action="ppaction://media"/>
            <a:extLst>
              <a:ext uri="{FF2B5EF4-FFF2-40B4-BE49-F238E27FC236}">
                <a16:creationId xmlns:a16="http://schemas.microsoft.com/office/drawing/2014/main" id="{1BDF47CA-F888-42B8-F835-A727692509F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4258769"/>
            <a:ext cx="304800" cy="304800"/>
          </a:xfrm>
          <a:prstGeom prst="rect">
            <a:avLst/>
          </a:prstGeom>
        </p:spPr>
      </p:pic>
      <p:pic>
        <p:nvPicPr>
          <p:cNvPr id="9" name="mp3-output-ttsfree(dot)com (70)">
            <a:hlinkClick r:id="" action="ppaction://media"/>
            <a:extLst>
              <a:ext uri="{FF2B5EF4-FFF2-40B4-BE49-F238E27FC236}">
                <a16:creationId xmlns:a16="http://schemas.microsoft.com/office/drawing/2014/main" id="{9978818C-9D22-CBA9-77D5-02E5D453167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5721948"/>
            <a:ext cx="304800" cy="304800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FAC09218-F82B-F065-498D-9B8CC0F818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98742803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575C4-5083-A0A5-5AF3-D76D6539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51</a:t>
            </a:fld>
            <a:endParaRPr lang="en-US"/>
          </a:p>
        </p:txBody>
      </p:sp>
      <p:pic>
        <p:nvPicPr>
          <p:cNvPr id="1026" name="Picture 2" descr="Demander et Indiquer Le Chemin - La fée du Français">
            <a:extLst>
              <a:ext uri="{FF2B5EF4-FFF2-40B4-BE49-F238E27FC236}">
                <a16:creationId xmlns:a16="http://schemas.microsoft.com/office/drawing/2014/main" id="{372C2AD2-D235-A23A-140D-5B092C613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805" y="559531"/>
            <a:ext cx="9157335" cy="616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0C8BCB-F751-F345-B3D1-4B096458D866}"/>
              </a:ext>
            </a:extLst>
          </p:cNvPr>
          <p:cNvSpPr txBox="1"/>
          <p:nvPr/>
        </p:nvSpPr>
        <p:spPr>
          <a:xfrm>
            <a:off x="235527" y="810490"/>
            <a:ext cx="30272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directions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u="sng" dirty="0"/>
              <a:t>Extra </a:t>
            </a:r>
            <a:r>
              <a:rPr lang="fr-FR" u="sng" dirty="0" err="1"/>
              <a:t>vocab</a:t>
            </a:r>
            <a:endParaRPr lang="fr-FR" u="sng" dirty="0"/>
          </a:p>
          <a:p>
            <a:r>
              <a:rPr lang="fr-FR" dirty="0"/>
              <a:t>Jusqu’au + nom </a:t>
            </a:r>
            <a:r>
              <a:rPr lang="fr-FR" dirty="0" err="1"/>
              <a:t>masc</a:t>
            </a:r>
            <a:endParaRPr lang="fr-FR" dirty="0"/>
          </a:p>
          <a:p>
            <a:r>
              <a:rPr lang="fr-FR" dirty="0"/>
              <a:t>Jusqu’à la + nom </a:t>
            </a:r>
            <a:r>
              <a:rPr lang="fr-FR" dirty="0" err="1"/>
              <a:t>fém</a:t>
            </a:r>
            <a:endParaRPr lang="fr-FR" dirty="0"/>
          </a:p>
          <a:p>
            <a:endParaRPr lang="fr-FR" dirty="0"/>
          </a:p>
          <a:p>
            <a:r>
              <a:rPr lang="fr-FR" dirty="0"/>
              <a:t>Un rond point (</a:t>
            </a:r>
            <a:r>
              <a:rPr lang="fr-FR" dirty="0" err="1"/>
              <a:t>roundabout</a:t>
            </a:r>
            <a:r>
              <a:rPr lang="fr-FR" dirty="0"/>
              <a:t>)</a:t>
            </a:r>
          </a:p>
          <a:p>
            <a:endParaRPr lang="fr-FR" dirty="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FE372A7-342D-EDE4-96CA-DA0D3CA885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2520664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6443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AFFA8B-77FC-AC59-BA3A-1992678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66" y="552906"/>
            <a:ext cx="5165936" cy="16749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Conjugaison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i="1" u="sng" dirty="0"/>
              <a:t>(p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resent)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CD51-8AB3-9D08-A357-09D07276D287}"/>
              </a:ext>
            </a:extLst>
          </p:cNvPr>
          <p:cNvSpPr txBox="1"/>
          <p:nvPr/>
        </p:nvSpPr>
        <p:spPr>
          <a:xfrm>
            <a:off x="6190909" y="552906"/>
            <a:ext cx="5159825" cy="1674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sng" strike="noStrike" cap="none" normalizeH="0" baseline="0" dirty="0" err="1">
                <a:ln>
                  <a:noFill/>
                </a:ln>
                <a:effectLst/>
              </a:rPr>
              <a:t>Exemples</a:t>
            </a:r>
            <a:r>
              <a:rPr kumimoji="0" lang="en-US" altLang="fr-FR" sz="2000" b="1" i="0" u="sng" strike="noStrike" cap="none" normalizeH="0" baseline="0" dirty="0">
                <a:ln>
                  <a:noFill/>
                </a:ln>
                <a:effectLst/>
              </a:rPr>
              <a:t> :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vas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lang="en-US" altLang="fr-FR" sz="2000" dirty="0"/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continuez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tournes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à gauche.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EF2B118-51E0-8C28-3A7A-0CED631CA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253058"/>
              </p:ext>
            </p:extLst>
          </p:nvPr>
        </p:nvGraphicFramePr>
        <p:xfrm>
          <a:off x="835166" y="2642866"/>
          <a:ext cx="10515569" cy="342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5490">
                  <a:extLst>
                    <a:ext uri="{9D8B030D-6E8A-4147-A177-3AD203B41FA5}">
                      <a16:colId xmlns:a16="http://schemas.microsoft.com/office/drawing/2014/main" val="1534530346"/>
                    </a:ext>
                  </a:extLst>
                </a:gridCol>
                <a:gridCol w="2875251">
                  <a:extLst>
                    <a:ext uri="{9D8B030D-6E8A-4147-A177-3AD203B41FA5}">
                      <a16:colId xmlns:a16="http://schemas.microsoft.com/office/drawing/2014/main" val="2623770223"/>
                    </a:ext>
                  </a:extLst>
                </a:gridCol>
                <a:gridCol w="2171009">
                  <a:extLst>
                    <a:ext uri="{9D8B030D-6E8A-4147-A177-3AD203B41FA5}">
                      <a16:colId xmlns:a16="http://schemas.microsoft.com/office/drawing/2014/main" val="1762712640"/>
                    </a:ext>
                  </a:extLst>
                </a:gridCol>
                <a:gridCol w="2923819">
                  <a:extLst>
                    <a:ext uri="{9D8B030D-6E8A-4147-A177-3AD203B41FA5}">
                      <a16:colId xmlns:a16="http://schemas.microsoft.com/office/drawing/2014/main" val="2884949694"/>
                    </a:ext>
                  </a:extLst>
                </a:gridCol>
              </a:tblGrid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 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Aller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dre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294285279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Je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vais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9588582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Tu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chemeClr val="tx1"/>
                          </a:solidFill>
                          <a:effectLst/>
                        </a:rPr>
                        <a:t>tourn</a:t>
                      </a:r>
                      <a:r>
                        <a:rPr lang="fr-FR" sz="2600" strike="noStrike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6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rgbClr val="00B0F0"/>
                          </a:solidFill>
                          <a:effectLst/>
                        </a:rPr>
                        <a:t>vas</a:t>
                      </a:r>
                      <a:endParaRPr lang="fr-FR" sz="2600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4658696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 / elle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va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600194990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Nous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allons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719940054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Vous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allez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933686857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Ils / elles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vont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</a:t>
                      </a:r>
                      <a:r>
                        <a:rPr lang="fr-FR" sz="2600" dirty="0">
                          <a:solidFill>
                            <a:srgbClr val="7030A0"/>
                          </a:solidFill>
                          <a:effectLst/>
                        </a:rPr>
                        <a:t>nn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320974624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308" y="483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75)">
            <a:hlinkClick r:id="" action="ppaction://media"/>
            <a:extLst>
              <a:ext uri="{FF2B5EF4-FFF2-40B4-BE49-F238E27FC236}">
                <a16:creationId xmlns:a16="http://schemas.microsoft.com/office/drawing/2014/main" id="{BECB56B7-2F33-A8A4-B7CA-34236599E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9278" y="2723066"/>
            <a:ext cx="304800" cy="304800"/>
          </a:xfrm>
          <a:prstGeom prst="rect">
            <a:avLst/>
          </a:prstGeom>
        </p:spPr>
      </p:pic>
      <p:pic>
        <p:nvPicPr>
          <p:cNvPr id="8" name="mp3-output-ttsfree(dot)com (76)">
            <a:hlinkClick r:id="" action="ppaction://media"/>
            <a:extLst>
              <a:ext uri="{FF2B5EF4-FFF2-40B4-BE49-F238E27FC236}">
                <a16:creationId xmlns:a16="http://schemas.microsoft.com/office/drawing/2014/main" id="{C465C6F7-24FF-2F4C-B893-D8DA186FE3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47573" y="2728576"/>
            <a:ext cx="304800" cy="304800"/>
          </a:xfrm>
          <a:prstGeom prst="rect">
            <a:avLst/>
          </a:prstGeom>
        </p:spPr>
      </p:pic>
      <p:pic>
        <p:nvPicPr>
          <p:cNvPr id="9" name="mp3-output-ttsfree(dot)com (77)">
            <a:hlinkClick r:id="" action="ppaction://media"/>
            <a:extLst>
              <a:ext uri="{FF2B5EF4-FFF2-40B4-BE49-F238E27FC236}">
                <a16:creationId xmlns:a16="http://schemas.microsoft.com/office/drawing/2014/main" id="{F87896AC-7449-CC66-13F7-B1B42850B7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8190" y="2738118"/>
            <a:ext cx="304800" cy="304800"/>
          </a:xfrm>
          <a:prstGeom prst="rect">
            <a:avLst/>
          </a:prstGeom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021D72F3-69EA-45F3-696F-790AE6A7CD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77520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AFFA8B-77FC-AC59-BA3A-1992678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5" y="552906"/>
            <a:ext cx="5165936" cy="167490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Conjugaison</a:t>
            </a:r>
            <a:b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Temps </a:t>
            </a:r>
            <a:r>
              <a:rPr lang="en-US" sz="4000" b="1" i="1" u="sng" kern="12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IMPERATIF (order)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CD51-8AB3-9D08-A357-09D07276D287}"/>
              </a:ext>
            </a:extLst>
          </p:cNvPr>
          <p:cNvSpPr txBox="1"/>
          <p:nvPr/>
        </p:nvSpPr>
        <p:spPr>
          <a:xfrm>
            <a:off x="7170075" y="3917659"/>
            <a:ext cx="3132385" cy="1674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sng" strike="noStrike" cap="none" normalizeH="0" baseline="0" dirty="0" err="1">
                <a:ln>
                  <a:noFill/>
                </a:ln>
                <a:effectLst/>
              </a:rPr>
              <a:t>Exemples</a:t>
            </a:r>
            <a:r>
              <a:rPr kumimoji="0" lang="en-US" altLang="fr-FR" sz="2000" b="1" i="0" u="sng" strike="noStrike" cap="none" normalizeH="0" baseline="0" dirty="0">
                <a:ln>
                  <a:noFill/>
                </a:ln>
                <a:effectLst/>
              </a:rPr>
              <a:t> :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effectLst/>
              </a:rPr>
              <a:t>Tu</a:t>
            </a:r>
            <a:r>
              <a:rPr lang="en-US" altLang="fr-FR" sz="2000" strike="sngStrike" dirty="0"/>
              <a:t> 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va</a:t>
            </a: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continuez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effectLst/>
              </a:rPr>
              <a:t>Tu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tourne</a:t>
            </a:r>
            <a:r>
              <a:rPr kumimoji="0" lang="en-US" altLang="fr-FR" sz="2000" b="0" i="0" u="none" strike="sng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à gauche.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EF2B118-51E0-8C28-3A7A-0CED631CA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146062"/>
              </p:ext>
            </p:extLst>
          </p:nvPr>
        </p:nvGraphicFramePr>
        <p:xfrm>
          <a:off x="819035" y="2642866"/>
          <a:ext cx="6038965" cy="342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8856">
                  <a:extLst>
                    <a:ext uri="{9D8B030D-6E8A-4147-A177-3AD203B41FA5}">
                      <a16:colId xmlns:a16="http://schemas.microsoft.com/office/drawing/2014/main" val="1534530346"/>
                    </a:ext>
                  </a:extLst>
                </a:gridCol>
                <a:gridCol w="1648692">
                  <a:extLst>
                    <a:ext uri="{9D8B030D-6E8A-4147-A177-3AD203B41FA5}">
                      <a16:colId xmlns:a16="http://schemas.microsoft.com/office/drawing/2014/main" val="2623770223"/>
                    </a:ext>
                  </a:extLst>
                </a:gridCol>
                <a:gridCol w="1244875">
                  <a:extLst>
                    <a:ext uri="{9D8B030D-6E8A-4147-A177-3AD203B41FA5}">
                      <a16:colId xmlns:a16="http://schemas.microsoft.com/office/drawing/2014/main" val="1762712640"/>
                    </a:ext>
                  </a:extLst>
                </a:gridCol>
                <a:gridCol w="1676542">
                  <a:extLst>
                    <a:ext uri="{9D8B030D-6E8A-4147-A177-3AD203B41FA5}">
                      <a16:colId xmlns:a16="http://schemas.microsoft.com/office/drawing/2014/main" val="2884949694"/>
                    </a:ext>
                  </a:extLst>
                </a:gridCol>
              </a:tblGrid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 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Aller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dre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294285279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9588582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Tu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tourne</a:t>
                      </a: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va</a:t>
                      </a: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4658696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600194990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Nous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allons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719940054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Vous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allez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933686857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32097462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E42F4F-8055-CFCC-068F-A92E26AFCB01}"/>
              </a:ext>
            </a:extLst>
          </p:cNvPr>
          <p:cNvSpPr txBox="1"/>
          <p:nvPr/>
        </p:nvSpPr>
        <p:spPr>
          <a:xfrm>
            <a:off x="7170075" y="2642866"/>
            <a:ext cx="4812748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Use to </a:t>
            </a:r>
            <a:r>
              <a:rPr lang="fr-FR" sz="2000" dirty="0" err="1"/>
              <a:t>order</a:t>
            </a:r>
            <a:r>
              <a:rPr lang="fr-FR" sz="2000" dirty="0"/>
              <a:t> or </a:t>
            </a:r>
            <a:r>
              <a:rPr lang="fr-FR" sz="2000" dirty="0" err="1"/>
              <a:t>advice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err="1"/>
              <a:t>Only</a:t>
            </a:r>
            <a:r>
              <a:rPr lang="fr-FR" sz="2000" dirty="0"/>
              <a:t> 3 </a:t>
            </a:r>
            <a:r>
              <a:rPr lang="fr-FR" sz="2000" dirty="0" err="1"/>
              <a:t>forms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Regular </a:t>
            </a:r>
            <a:r>
              <a:rPr lang="fr-FR" sz="2000" dirty="0" err="1"/>
              <a:t>verbs</a:t>
            </a:r>
            <a:r>
              <a:rPr lang="fr-FR" sz="2000" dirty="0"/>
              <a:t> (-</a:t>
            </a:r>
            <a:r>
              <a:rPr lang="fr-FR" sz="2000" dirty="0">
                <a:solidFill>
                  <a:srgbClr val="FF0000"/>
                </a:solidFill>
              </a:rPr>
              <a:t>er</a:t>
            </a:r>
            <a:r>
              <a:rPr lang="fr-FR" sz="2000" dirty="0"/>
              <a:t>) : no « -s » for « tu »</a:t>
            </a:r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B33D2942-DEB0-27A9-E964-B5A0822DBD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308" y="483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71)">
            <a:hlinkClick r:id="" action="ppaction://media"/>
            <a:extLst>
              <a:ext uri="{FF2B5EF4-FFF2-40B4-BE49-F238E27FC236}">
                <a16:creationId xmlns:a16="http://schemas.microsoft.com/office/drawing/2014/main" id="{83EA1A21-DDBF-60D4-4A56-325BE5C86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36969" y="2998297"/>
            <a:ext cx="304800" cy="304800"/>
          </a:xfrm>
          <a:prstGeom prst="rect">
            <a:avLst/>
          </a:prstGeom>
        </p:spPr>
      </p:pic>
      <p:pic>
        <p:nvPicPr>
          <p:cNvPr id="9" name="mp3-output-ttsfree(dot)com (72)">
            <a:hlinkClick r:id="" action="ppaction://media"/>
            <a:extLst>
              <a:ext uri="{FF2B5EF4-FFF2-40B4-BE49-F238E27FC236}">
                <a16:creationId xmlns:a16="http://schemas.microsoft.com/office/drawing/2014/main" id="{B4A84C61-B6B0-ADAA-9437-26AE454801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37529" y="2998297"/>
            <a:ext cx="304800" cy="304800"/>
          </a:xfrm>
          <a:prstGeom prst="rect">
            <a:avLst/>
          </a:prstGeom>
        </p:spPr>
      </p:pic>
      <p:pic>
        <p:nvPicPr>
          <p:cNvPr id="10" name="mp3-output-ttsfree(dot)com (74)">
            <a:hlinkClick r:id="" action="ppaction://media"/>
            <a:extLst>
              <a:ext uri="{FF2B5EF4-FFF2-40B4-BE49-F238E27FC236}">
                <a16:creationId xmlns:a16="http://schemas.microsoft.com/office/drawing/2014/main" id="{63CD5722-D1BE-4089-00DD-2E4A3EC7292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92783" y="2998297"/>
            <a:ext cx="304800" cy="304800"/>
          </a:xfrm>
          <a:prstGeom prst="rect">
            <a:avLst/>
          </a:prstGeom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A7A45D72-745D-DC5E-CCF3-17A0A9B0D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67134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7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7286E5-E5D9-7B34-F827-C97ACEE1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 2 p.30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BC770F7-0F17-6764-FDC4-9EA41A035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569" y="2509911"/>
            <a:ext cx="10589763" cy="399763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693E64B-27A7-8DD3-0414-9CF2450AB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300011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53974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6016861-EC65-360D-1F5A-9A04CB9F3803}"/>
              </a:ext>
            </a:extLst>
          </p:cNvPr>
          <p:cNvSpPr txBox="1"/>
          <p:nvPr/>
        </p:nvSpPr>
        <p:spPr>
          <a:xfrm>
            <a:off x="876693" y="639482"/>
            <a:ext cx="3455821" cy="53418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r>
              <a:rPr lang="en-US" sz="2000" dirty="0" err="1"/>
              <a:t>Complète</a:t>
            </a:r>
            <a:r>
              <a:rPr lang="en-US" sz="2000" dirty="0"/>
              <a:t> </a:t>
            </a:r>
            <a:r>
              <a:rPr lang="en-US" sz="2000" dirty="0" err="1"/>
              <a:t>l’exercice</a:t>
            </a:r>
            <a:r>
              <a:rPr lang="en-US" sz="2000" dirty="0"/>
              <a:t> ci-</a:t>
            </a:r>
            <a:r>
              <a:rPr lang="en-US" sz="2000" dirty="0" err="1"/>
              <a:t>contre</a:t>
            </a:r>
            <a:endParaRPr lang="en-US" sz="20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endParaRPr lang="en-US" sz="20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r>
              <a:rPr lang="en-US" sz="2000" dirty="0"/>
              <a:t>Ensuite, </a:t>
            </a:r>
            <a:r>
              <a:rPr lang="en-US" sz="2000" dirty="0" err="1"/>
              <a:t>indique</a:t>
            </a:r>
            <a:r>
              <a:rPr lang="en-US" sz="2000" dirty="0"/>
              <a:t> le chemin pour </a:t>
            </a:r>
            <a:r>
              <a:rPr lang="en-US" sz="2000" dirty="0" err="1"/>
              <a:t>aller</a:t>
            </a:r>
            <a:r>
              <a:rPr lang="en-US" sz="2000" dirty="0"/>
              <a:t> 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- à </a:t>
            </a:r>
            <a:r>
              <a:rPr lang="en-US" sz="2000" dirty="0" err="1"/>
              <a:t>l’hôpital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- au </a:t>
            </a:r>
            <a:r>
              <a:rPr lang="en-US" sz="2000" dirty="0" err="1"/>
              <a:t>musée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451CEA-50BD-8D3C-0050-17DB960FB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692" y="253705"/>
            <a:ext cx="4821304" cy="651527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A0ACC33-420C-DD6A-77AD-6FB19B9EEA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476614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815782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4A2B80-3662-71DD-19C6-765919DE9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5162" y="58504"/>
            <a:ext cx="8121674" cy="67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0115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22003-859C-51AF-8495-DF431265E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90128-D846-9AAC-9F2C-D94DBBB49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1C3D3D-7E2C-8554-9301-FD25870E2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29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964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E0D83-0C61-5028-596A-7F4DE2F5C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056" y="272596"/>
            <a:ext cx="4757057" cy="3087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Tu es à l’Arc de Triomphe. Indique le chemin le plus court pour aller :</a:t>
            </a:r>
          </a:p>
          <a:p>
            <a:pPr marL="457200" indent="-457200">
              <a:buAutoNum type="alphaLcParenR"/>
            </a:pPr>
            <a:r>
              <a:rPr lang="fr-FR" sz="2400" dirty="0"/>
              <a:t>Place de la Concorde</a:t>
            </a:r>
          </a:p>
          <a:p>
            <a:pPr marL="457200" indent="-457200">
              <a:buAutoNum type="alphaLcParenR"/>
            </a:pPr>
            <a:r>
              <a:rPr lang="fr-FR" sz="2400" dirty="0"/>
              <a:t>À la gare Saint-Lazare</a:t>
            </a:r>
          </a:p>
          <a:p>
            <a:pPr marL="457200" indent="-457200">
              <a:buAutoNum type="alphaLcParenR"/>
            </a:pPr>
            <a:r>
              <a:rPr lang="fr-FR" sz="2400" dirty="0"/>
              <a:t>Place de la Madelaine</a:t>
            </a:r>
          </a:p>
          <a:p>
            <a:pPr marL="457200" indent="-457200">
              <a:buAutoNum type="alphaLcParenR"/>
            </a:pPr>
            <a:r>
              <a:rPr lang="fr-FR" sz="2400" dirty="0"/>
              <a:t>À la station de métro Europe</a:t>
            </a:r>
          </a:p>
          <a:p>
            <a:pPr marL="457200" indent="-457200">
              <a:buAutoNum type="alphaLcParenR"/>
            </a:pPr>
            <a:r>
              <a:rPr lang="fr-FR" sz="2400" dirty="0"/>
              <a:t>Rue de Vienne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E0454-94E1-0884-8DE7-99ED22362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5" y="118297"/>
            <a:ext cx="6607641" cy="63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889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479F0-2394-FB5E-DCC1-121E2187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/>
              <a:t>Exercice LE 8 p.71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146234-122E-DB23-9B25-BBB01FE51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 err="1"/>
              <a:t>Indique</a:t>
            </a:r>
            <a:r>
              <a:rPr lang="en-US" sz="2000" dirty="0"/>
              <a:t> le chemin du point A au point B.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9">
            <a:extLst>
              <a:ext uri="{FF2B5EF4-FFF2-40B4-BE49-F238E27FC236}">
                <a16:creationId xmlns:a16="http://schemas.microsoft.com/office/drawing/2014/main" id="{69C35532-757D-8FDE-782E-AC9B157312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/>
          <a:stretch/>
        </p:blipFill>
        <p:spPr>
          <a:xfrm>
            <a:off x="20" y="282942"/>
            <a:ext cx="4635571" cy="6575058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F1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23C1541-01AB-7B92-A4C4-FFE0B08F47CC}"/>
              </a:ext>
            </a:extLst>
          </p:cNvPr>
          <p:cNvSpPr txBox="1"/>
          <p:nvPr/>
        </p:nvSpPr>
        <p:spPr>
          <a:xfrm>
            <a:off x="5265271" y="2922494"/>
            <a:ext cx="5970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D’abord, tu vas tout droit jusqu’au bout de la rue.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Ensuite, tu tournes à gauche et tu passes devant le métro.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Puis tu tournes à droite et tu traverses le Pont Neuf.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Après le pont, tu tournes à gauche Quai des grands augustins et tu continues tout droit jusqu’au carrefour.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Enfin, tu arrives à la station de métro, elle est devant toi.</a:t>
            </a: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F04A7DE-9501-58D2-0FEF-0EDA3E5E72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836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L'histoire des arrondissements de Paris | Urban flat in Paris">
            <a:extLst>
              <a:ext uri="{FF2B5EF4-FFF2-40B4-BE49-F238E27FC236}">
                <a16:creationId xmlns:a16="http://schemas.microsoft.com/office/drawing/2014/main" id="{3460BA17-BAEA-5DB4-2F82-D9FDFEF5BE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7" b="9206"/>
          <a:stretch/>
        </p:blipFill>
        <p:spPr bwMode="auto">
          <a:xfrm>
            <a:off x="0" y="292040"/>
            <a:ext cx="12192000" cy="65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A5BF56FE-F6B6-634B-6DED-CD77ED6523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99085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A63053-1A66-37E4-C193-56B10F703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7D5A33-78B2-363F-D217-669A7F9AE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Indiquer un chemin :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https://play.kahoot.it/v2/?quizId=5c47fa1f-3722-401c-8415-96eb14d796ee</a:t>
            </a:r>
            <a:endParaRPr lang="fr-FR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Pins in a map">
            <a:extLst>
              <a:ext uri="{FF2B5EF4-FFF2-40B4-BE49-F238E27FC236}">
                <a16:creationId xmlns:a16="http://schemas.microsoft.com/office/drawing/2014/main" id="{FD235E5F-64D9-E46C-92A1-5EDF4C4174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79" r="26502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4B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Dance Playing GIF by Kahoot!">
            <a:extLst>
              <a:ext uri="{FF2B5EF4-FFF2-40B4-BE49-F238E27FC236}">
                <a16:creationId xmlns:a16="http://schemas.microsoft.com/office/drawing/2014/main" id="{6EBBAFE0-214B-4D0C-8823-B93D452D7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284" y="4495873"/>
            <a:ext cx="4492660" cy="172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24C793E-D8F8-068A-267E-EF736C23D2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599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858" y="1485900"/>
            <a:ext cx="5326021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Pour aller à la gare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39692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Revenons au point de grammaire : </a:t>
            </a:r>
          </a:p>
          <a:p>
            <a:r>
              <a:rPr lang="fr-FR" sz="3200" dirty="0"/>
              <a:t>Indiquer un chemin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05989"/>
            <a:ext cx="5766394" cy="475201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D’abord, tu vas </a:t>
            </a:r>
            <a:r>
              <a:rPr lang="fr-FR" sz="2000" dirty="0">
                <a:solidFill>
                  <a:srgbClr val="FF0000"/>
                </a:solidFill>
              </a:rPr>
              <a:t>tout droit </a:t>
            </a:r>
            <a:r>
              <a:rPr lang="fr-FR" sz="2000" dirty="0"/>
              <a:t>et tu </a:t>
            </a:r>
            <a:r>
              <a:rPr lang="fr-FR" sz="2000" dirty="0">
                <a:solidFill>
                  <a:srgbClr val="FF0000"/>
                </a:solidFill>
              </a:rPr>
              <a:t>tournes</a:t>
            </a:r>
            <a:r>
              <a:rPr lang="fr-FR" sz="2000" dirty="0"/>
              <a:t> à la deuxième à droite.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Ensuite tu tournes à la </a:t>
            </a:r>
            <a:r>
              <a:rPr lang="fr-FR" sz="2000" dirty="0">
                <a:solidFill>
                  <a:srgbClr val="FF0000"/>
                </a:solidFill>
              </a:rPr>
              <a:t>deuxième</a:t>
            </a:r>
            <a:r>
              <a:rPr lang="fr-FR" sz="2000" dirty="0"/>
              <a:t> à gauche.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Puis tu prends la première </a:t>
            </a:r>
            <a:r>
              <a:rPr lang="fr-FR" sz="2000" dirty="0">
                <a:solidFill>
                  <a:srgbClr val="FF0000"/>
                </a:solidFill>
              </a:rPr>
              <a:t>rue</a:t>
            </a:r>
            <a:r>
              <a:rPr lang="fr-FR" sz="2000" dirty="0"/>
              <a:t> à droite, tu continues </a:t>
            </a:r>
            <a:r>
              <a:rPr lang="fr-FR" sz="2000" dirty="0">
                <a:solidFill>
                  <a:srgbClr val="FF0000"/>
                </a:solidFill>
              </a:rPr>
              <a:t>jusqu’ </a:t>
            </a:r>
            <a:r>
              <a:rPr lang="fr-FR" sz="2000" dirty="0"/>
              <a:t>au bout de la rue et tu tournes </a:t>
            </a:r>
            <a:r>
              <a:rPr lang="fr-FR" sz="2000" dirty="0">
                <a:solidFill>
                  <a:srgbClr val="FF0000"/>
                </a:solidFill>
              </a:rPr>
              <a:t>à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droite</a:t>
            </a:r>
            <a:r>
              <a:rPr lang="fr-FR" sz="2000" dirty="0"/>
              <a:t>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Au bout de la rue, tu tournes à gauche puis à droite.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La gare est </a:t>
            </a:r>
            <a:r>
              <a:rPr lang="fr-FR" sz="2000" dirty="0">
                <a:solidFill>
                  <a:srgbClr val="FF0000"/>
                </a:solidFill>
              </a:rPr>
              <a:t>à gauche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620864"/>
            <a:ext cx="5149494" cy="5149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D4D305-610C-1424-EC2C-47805C02978B}"/>
              </a:ext>
            </a:extLst>
          </p:cNvPr>
          <p:cNvSpPr/>
          <p:nvPr/>
        </p:nvSpPr>
        <p:spPr>
          <a:xfrm>
            <a:off x="8588523" y="2221907"/>
            <a:ext cx="117077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6A173-511E-616E-A6B5-CCF603CB1606}"/>
              </a:ext>
            </a:extLst>
          </p:cNvPr>
          <p:cNvSpPr/>
          <p:nvPr/>
        </p:nvSpPr>
        <p:spPr>
          <a:xfrm>
            <a:off x="10442105" y="2221907"/>
            <a:ext cx="93074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70121-13D2-D2D0-330E-E2769FBA8FEE}"/>
              </a:ext>
            </a:extLst>
          </p:cNvPr>
          <p:cNvSpPr/>
          <p:nvPr/>
        </p:nvSpPr>
        <p:spPr>
          <a:xfrm>
            <a:off x="9205922" y="3285486"/>
            <a:ext cx="102339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91F4DA-2D56-EE01-1124-CF1D4F7161AC}"/>
              </a:ext>
            </a:extLst>
          </p:cNvPr>
          <p:cNvSpPr/>
          <p:nvPr/>
        </p:nvSpPr>
        <p:spPr>
          <a:xfrm>
            <a:off x="10016348" y="3828142"/>
            <a:ext cx="486433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908F9-FB65-31E6-659D-D72056925732}"/>
              </a:ext>
            </a:extLst>
          </p:cNvPr>
          <p:cNvSpPr/>
          <p:nvPr/>
        </p:nvSpPr>
        <p:spPr>
          <a:xfrm>
            <a:off x="7912658" y="4298259"/>
            <a:ext cx="67586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A97C3-DF50-4B6C-3622-C6E7BB1303AB}"/>
              </a:ext>
            </a:extLst>
          </p:cNvPr>
          <p:cNvSpPr/>
          <p:nvPr/>
        </p:nvSpPr>
        <p:spPr>
          <a:xfrm>
            <a:off x="6825917" y="4760008"/>
            <a:ext cx="788386" cy="382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C0515-2B79-B90A-21C7-ACC8D8F05556}"/>
              </a:ext>
            </a:extLst>
          </p:cNvPr>
          <p:cNvSpPr/>
          <p:nvPr/>
        </p:nvSpPr>
        <p:spPr>
          <a:xfrm>
            <a:off x="7986720" y="6390003"/>
            <a:ext cx="92654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477352C-9756-DFD9-A13B-507518ADF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66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7A7997B-442A-B54E-F698-15FCFB076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09574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52218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8D0581-3722-D2B8-9194-2621F6C49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Speech">
            <a:extLst>
              <a:ext uri="{FF2B5EF4-FFF2-40B4-BE49-F238E27FC236}">
                <a16:creationId xmlns:a16="http://schemas.microsoft.com/office/drawing/2014/main" id="{793BDDC9-64D4-77DB-CB20-E1BE16FD6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299" y="2633472"/>
            <a:ext cx="3586353" cy="3586353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BB7E681-11F5-098B-7176-F23B5C2408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544094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523659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0CB4BB-2CEC-DEEE-5AF0-3F79CC996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28B66BCA-7B62-2668-A1DA-20C7895708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08230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5292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the vocab of the city.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the grammar : verbs conjugation, tonic pronouns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Let’s go 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Décrivez un chemin et votre copain devine la destination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marL="0" rtl="0" eaLnBrk="1" fontAlgn="t" latinLnBrk="0" hangingPunct="1">
              <a:spcBef>
                <a:spcPts val="0"/>
              </a:spcBef>
              <a:spcAft>
                <a:spcPts val="800"/>
              </a:spcAft>
            </a:pPr>
            <a:r>
              <a:rPr lang="fr-FR" sz="2000" b="0" i="0" u="none" strike="noStrike" kern="1200" spc="0" dirty="0">
                <a:solidFill>
                  <a:srgbClr val="00B0F0"/>
                </a:solidFill>
                <a:effectLst/>
              </a:rPr>
              <a:t>D’abord</a:t>
            </a:r>
            <a:r>
              <a:rPr lang="fr-FR" sz="2000" b="0" i="0" u="none" strike="noStrike" kern="1200" spc="0" dirty="0">
                <a:solidFill>
                  <a:srgbClr val="000000"/>
                </a:solidFill>
                <a:effectLst/>
              </a:rPr>
              <a:t>, tu vas tout droit jusqu’à la place du marché. </a:t>
            </a:r>
            <a:endParaRPr lang="fr-FR" sz="2000" b="0" i="0" u="none" strike="noStrike" dirty="0">
              <a:effectLst/>
            </a:endParaRPr>
          </a:p>
          <a:p>
            <a:r>
              <a:rPr lang="en-US" sz="2000" dirty="0">
                <a:solidFill>
                  <a:srgbClr val="00B0F0"/>
                </a:solidFill>
              </a:rPr>
              <a:t>Ensuite</a:t>
            </a:r>
            <a:r>
              <a:rPr lang="en-US" sz="2000" dirty="0"/>
              <a:t>,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tournes</a:t>
            </a:r>
            <a:r>
              <a:rPr lang="en-US" sz="2000" dirty="0"/>
              <a:t> à gauche </a:t>
            </a:r>
            <a:r>
              <a:rPr lang="en-US" sz="2000" dirty="0" err="1"/>
              <a:t>puis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continues tout droit </a:t>
            </a:r>
            <a:r>
              <a:rPr lang="en-US" sz="2000" dirty="0" err="1"/>
              <a:t>jusqu’au</a:t>
            </a:r>
            <a:r>
              <a:rPr lang="en-US" sz="2000" dirty="0"/>
              <a:t> feu rouge.</a:t>
            </a:r>
          </a:p>
          <a:p>
            <a:endParaRPr lang="en-US" sz="2000" dirty="0"/>
          </a:p>
          <a:p>
            <a:r>
              <a:rPr lang="en-US" sz="2000" dirty="0" err="1">
                <a:solidFill>
                  <a:srgbClr val="00B050"/>
                </a:solidFill>
              </a:rPr>
              <a:t>C’est</a:t>
            </a:r>
            <a:r>
              <a:rPr lang="en-US" sz="2000" dirty="0">
                <a:solidFill>
                  <a:srgbClr val="00B050"/>
                </a:solidFill>
              </a:rPr>
              <a:t> sur ta droite</a:t>
            </a:r>
            <a:r>
              <a:rPr lang="en-US" sz="2000" dirty="0"/>
              <a:t>. Tu es </a:t>
            </a:r>
            <a:r>
              <a:rPr lang="en-US" sz="2000" dirty="0" err="1"/>
              <a:t>où</a:t>
            </a:r>
            <a:r>
              <a:rPr lang="en-US" sz="2000" dirty="0"/>
              <a:t> ?</a:t>
            </a:r>
          </a:p>
          <a:p>
            <a:endParaRPr lang="en-US" sz="2000" dirty="0"/>
          </a:p>
          <a:p>
            <a:r>
              <a:rPr lang="en-US" sz="2000" dirty="0" err="1"/>
              <a:t>Réponse</a:t>
            </a:r>
            <a:r>
              <a:rPr lang="en-US" sz="2000" dirty="0"/>
              <a:t> : je suis à </a:t>
            </a:r>
            <a:r>
              <a:rPr lang="en-US" sz="2000" b="1" dirty="0" err="1"/>
              <a:t>l’arrêt</a:t>
            </a:r>
            <a:r>
              <a:rPr lang="en-US" sz="2000" b="1" dirty="0"/>
              <a:t> de bus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Go on Google Maps and tell the directions to go to your house from the school.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fr-FR" altLang="ja-JP" sz="2133" dirty="0" err="1">
                <a:solidFill>
                  <a:srgbClr val="00B050"/>
                </a:solidFill>
                <a:ea typeface="ＭＳ Ｐゴシック"/>
              </a:rPr>
              <a:t>Locate</a:t>
            </a:r>
            <a:r>
              <a:rPr lang="fr-FR" altLang="ja-JP" sz="2133" dirty="0">
                <a:solidFill>
                  <a:srgbClr val="00B050"/>
                </a:solidFill>
                <a:ea typeface="ＭＳ Ｐゴシック"/>
              </a:rPr>
              <a:t> a place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2133" dirty="0" err="1">
                <a:solidFill>
                  <a:srgbClr val="00B0F0"/>
                </a:solidFill>
                <a:ea typeface="ＭＳ Ｐゴシック"/>
              </a:rPr>
              <a:t>D’abord</a:t>
            </a:r>
            <a:r>
              <a:rPr lang="en-US" altLang="ja-JP" sz="2133" dirty="0">
                <a:solidFill>
                  <a:srgbClr val="00B0F0"/>
                </a:solidFill>
                <a:ea typeface="ＭＳ Ｐゴシック"/>
              </a:rPr>
              <a:t>, ensuite,…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Tell road directions</a:t>
            </a:r>
            <a:endParaRPr lang="en-US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x-none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demander et indiquer </a:t>
            </a:r>
            <a:r>
              <a:rPr lang="fr-FR" sz="3200" dirty="0"/>
              <a:t>le chemin</a:t>
            </a:r>
            <a:r>
              <a:rPr lang="fr-FR" sz="3200" b="1" dirty="0"/>
              <a:t>.</a:t>
            </a:r>
            <a:endParaRPr lang="x-none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484558-EE42-21EF-827E-60E3D3F55C8A}"/>
              </a:ext>
            </a:extLst>
          </p:cNvPr>
          <p:cNvSpPr/>
          <p:nvPr/>
        </p:nvSpPr>
        <p:spPr>
          <a:xfrm>
            <a:off x="2438400" y="4683523"/>
            <a:ext cx="1507375" cy="372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E9DD4CF9-32B4-93CB-5A0E-5E67AFE47E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864354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66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14D2CAA-C9FF-381F-9241-365A64385B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5629745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625175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82D249-A3E7-BD2A-2C8E-EDC1AF0B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143" y="299811"/>
            <a:ext cx="4442676" cy="1325789"/>
          </a:xfrm>
        </p:spPr>
        <p:txBody>
          <a:bodyPr>
            <a:noAutofit/>
          </a:bodyPr>
          <a:lstStyle/>
          <a:p>
            <a:r>
              <a:rPr lang="fr-FR" sz="2800" dirty="0"/>
              <a:t>Indiquez le chemin du stade Roland Garros au stade Parc des Princes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385B59-AAD2-4E10-4225-D235CADE0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46" t="11641" r="7570" b="5076"/>
          <a:stretch/>
        </p:blipFill>
        <p:spPr>
          <a:xfrm>
            <a:off x="64087" y="365126"/>
            <a:ext cx="7222084" cy="6416790"/>
          </a:xfrm>
          <a:prstGeom prst="rect">
            <a:avLst/>
          </a:prstGeom>
        </p:spPr>
      </p:pic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FDCD836-6F51-E071-8CC8-172D444FA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7343" y="1625599"/>
            <a:ext cx="4544276" cy="5000171"/>
          </a:xfrm>
        </p:spPr>
        <p:txBody>
          <a:bodyPr>
            <a:noAutofit/>
          </a:bodyPr>
          <a:lstStyle/>
          <a:p>
            <a:pPr algn="just"/>
            <a:r>
              <a:rPr lang="fr-FR" sz="2400" dirty="0">
                <a:solidFill>
                  <a:srgbClr val="00B0F0"/>
                </a:solidFill>
              </a:rPr>
              <a:t>D’abord, prenez la rue Robert Schuman.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carrefour, tournez à gauche boulevard d’Auteuil.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Ensuite, prenez la deuxième rue à droite. 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Continuez tout droit et traversez l’avenue de la porte Molitor.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Passez devant le stade Jean Bouin.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rond-point, allez tout droit.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Enfin, continuez 50m, le stade est à gauche.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8C4204-8A55-A9B4-5B5F-98BBA61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7832" y="6356350"/>
            <a:ext cx="88596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67</a:t>
            </a:fld>
            <a:endParaRPr lang="en-US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A51AA492-7087-E0A7-2889-438F9D90E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3245" y="4991042"/>
            <a:ext cx="1701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4F643EC-13B1-F3D0-6197-DAB85E2E55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694395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6442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E3CB1-A2E6-1E1E-BD12-37DE5942C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228"/>
          </a:xfrm>
        </p:spPr>
        <p:txBody>
          <a:bodyPr>
            <a:normAutofit fontScale="90000"/>
          </a:bodyPr>
          <a:lstStyle/>
          <a:p>
            <a:r>
              <a:rPr lang="fr-FR" sz="2700" dirty="0"/>
              <a:t>Warm-up : Indique le chemin pour aller du marché An Dong au stade Thanh </a:t>
            </a:r>
            <a:r>
              <a:rPr lang="fr-FR" sz="2700" dirty="0" err="1"/>
              <a:t>Phat</a:t>
            </a:r>
            <a:r>
              <a:rPr lang="fr-FR" sz="2700" dirty="0"/>
              <a:t>. </a:t>
            </a:r>
            <a:endParaRPr lang="fr-FR" dirty="0"/>
          </a:p>
        </p:txBody>
      </p:sp>
      <p:pic>
        <p:nvPicPr>
          <p:cNvPr id="4" name="Espace réservé du contenu 8" descr="Une image contenant carte&#10;&#10;Description générée automatiquement">
            <a:extLst>
              <a:ext uri="{FF2B5EF4-FFF2-40B4-BE49-F238E27FC236}">
                <a16:creationId xmlns:a16="http://schemas.microsoft.com/office/drawing/2014/main" id="{6A60C715-A857-846B-6806-D4F6C64AD6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206"/>
          <a:stretch/>
        </p:blipFill>
        <p:spPr>
          <a:xfrm>
            <a:off x="933092" y="926354"/>
            <a:ext cx="10325816" cy="580719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0BA1658-4282-9145-F13C-8D6E54079A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694395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0082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DD9412DC-B1AD-47B0-E050-1880BD8DD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34"/>
          <a:stretch/>
        </p:blipFill>
        <p:spPr>
          <a:xfrm>
            <a:off x="20" y="389386"/>
            <a:ext cx="12191980" cy="6468613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9A891CA-23A5-AB63-CDD5-FE3961497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694395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999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 repérer à Paris |Bourlingo">
            <a:extLst>
              <a:ext uri="{FF2B5EF4-FFF2-40B4-BE49-F238E27FC236}">
                <a16:creationId xmlns:a16="http://schemas.microsoft.com/office/drawing/2014/main" id="{79E0BCD8-7EDC-4A21-0088-0E6D957A31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7203" y="643466"/>
            <a:ext cx="7737593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D7C1774E-6CE2-5C55-D1F2-50F215A0CA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00969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CDCDFB0-5EF7-B687-1502-D4E7EC0C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Activités en ligne</a:t>
            </a:r>
          </a:p>
        </p:txBody>
      </p:sp>
      <p:pic>
        <p:nvPicPr>
          <p:cNvPr id="7" name="Picture 2" descr="Qr code&#10;&#10;Description automatically generated">
            <a:extLst>
              <a:ext uri="{FF2B5EF4-FFF2-40B4-BE49-F238E27FC236}">
                <a16:creationId xmlns:a16="http://schemas.microsoft.com/office/drawing/2014/main" id="{7448D84C-912F-F48B-7149-FCAD68655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029" y="2873877"/>
            <a:ext cx="1227594" cy="12552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4096D17-266E-EBB6-946C-305C27FE7926}"/>
              </a:ext>
            </a:extLst>
          </p:cNvPr>
          <p:cNvSpPr txBox="1"/>
          <p:nvPr/>
        </p:nvSpPr>
        <p:spPr>
          <a:xfrm>
            <a:off x="1064029" y="2166851"/>
            <a:ext cx="309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rues de la ville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0DBFCA-8DE7-7C7F-8E15-08ADCCA47E6E}"/>
              </a:ext>
            </a:extLst>
          </p:cNvPr>
          <p:cNvSpPr txBox="1"/>
          <p:nvPr/>
        </p:nvSpPr>
        <p:spPr>
          <a:xfrm>
            <a:off x="5893724" y="2166851"/>
            <a:ext cx="309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Indiquer le chemin</a:t>
            </a:r>
          </a:p>
        </p:txBody>
      </p:sp>
      <p:pic>
        <p:nvPicPr>
          <p:cNvPr id="11" name="Picture 3" descr="Qr code&#10;&#10;Description automatically generated">
            <a:extLst>
              <a:ext uri="{FF2B5EF4-FFF2-40B4-BE49-F238E27FC236}">
                <a16:creationId xmlns:a16="http://schemas.microsoft.com/office/drawing/2014/main" id="{759F380A-AC59-5EBD-ACAB-B6A012CEA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723" y="2947756"/>
            <a:ext cx="1138843" cy="118140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C4E8F20-FCBC-C1FA-A311-A191EBA59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6943959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7475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Telling</a:t>
            </a:r>
            <a:r>
              <a:rPr lang="fr-FR" sz="3200" b="1" dirty="0"/>
              <a:t> </a:t>
            </a:r>
            <a:r>
              <a:rPr lang="fr-FR" sz="3200" b="1" dirty="0" err="1"/>
              <a:t>where</a:t>
            </a:r>
            <a:r>
              <a:rPr lang="fr-FR" sz="3200" b="1" dirty="0"/>
              <a:t> I live</a:t>
            </a:r>
            <a:r>
              <a:rPr lang="x-none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x-none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x-none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giving</a:t>
            </a:r>
            <a:r>
              <a:rPr lang="fr-FR" sz="3200" b="1" dirty="0">
                <a:ea typeface="UD Digi Kyokasho NK-R" panose="02020400000000000000" pitchFamily="18" charset="-128"/>
              </a:rPr>
              <a:t> road directions</a:t>
            </a:r>
            <a:r>
              <a:rPr lang="x-none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x-none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x-none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2133" dirty="0"/>
              <a:t>Choose </a:t>
            </a:r>
            <a:r>
              <a:rPr lang="en-US" sz="2133" dirty="0"/>
              <a:t>at least one</a:t>
            </a:r>
            <a:r>
              <a:rPr lang="x-none" sz="2133" dirty="0"/>
              <a:t> outcome from the options and write </a:t>
            </a:r>
            <a:r>
              <a:rPr lang="en-US" sz="2133" dirty="0"/>
              <a:t>it </a:t>
            </a:r>
            <a:r>
              <a:rPr lang="x-none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x-none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x-none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73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mment visiter Paris en limitant l'utilisation des transports ? Quels  quartiers privilégier ? - Quora">
            <a:extLst>
              <a:ext uri="{FF2B5EF4-FFF2-40B4-BE49-F238E27FC236}">
                <a16:creationId xmlns:a16="http://schemas.microsoft.com/office/drawing/2014/main" id="{28326DB3-A451-6C65-EAA9-8A5F80003F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3723" y="643466"/>
            <a:ext cx="7764553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5EC2548-0FA6-D10D-9C0D-B7CC4F64E0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136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KARAMBOLAGE (ARTE&gt;Info et société): “Les arrondissements de Paris”  (5min/C.O.-QCM/dès B1) – DOIT-ON DECLARER SON BAGAGE CULTUREL?">
            <a:extLst>
              <a:ext uri="{FF2B5EF4-FFF2-40B4-BE49-F238E27FC236}">
                <a16:creationId xmlns:a16="http://schemas.microsoft.com/office/drawing/2014/main" id="{605F8E50-D8DD-6C39-AB7D-629C18979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892B27BC-F53A-30A3-6C4C-EEC9B16340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5958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84067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2274</TotalTime>
  <Words>4647</Words>
  <Application>Microsoft Office PowerPoint</Application>
  <PresentationFormat>Widescreen</PresentationFormat>
  <Paragraphs>982</Paragraphs>
  <Slides>74</Slides>
  <Notes>10</Notes>
  <HiddenSlides>3</HiddenSlides>
  <MMClips>18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74</vt:i4>
      </vt:variant>
    </vt:vector>
  </HeadingPairs>
  <TitlesOfParts>
    <vt:vector size="84" baseType="lpstr">
      <vt:lpstr>UD Digi Kyokasho NK-R</vt:lpstr>
      <vt:lpstr>Arial</vt:lpstr>
      <vt:lpstr>Calibri</vt:lpstr>
      <vt:lpstr>Calibri Light</vt:lpstr>
      <vt:lpstr>Thème Office</vt:lpstr>
      <vt:lpstr>Office Theme</vt:lpstr>
      <vt:lpstr>Office Theme</vt:lpstr>
      <vt:lpstr>Thème Office</vt:lpstr>
      <vt:lpstr>Office Theme</vt:lpstr>
      <vt:lpstr>Thème Office</vt:lpstr>
      <vt:lpstr>PowerPoint Presentation</vt:lpstr>
      <vt:lpstr>C’est où chez toi ?</vt:lpstr>
      <vt:lpstr>PowerPoint Presentation</vt:lpstr>
      <vt:lpstr>Progress check Start</vt:lpstr>
      <vt:lpstr>I. Starter</vt:lpstr>
      <vt:lpstr>PowerPoint Presentation</vt:lpstr>
      <vt:lpstr>PowerPoint Presentation</vt:lpstr>
      <vt:lpstr>PowerPoint Presentation</vt:lpstr>
      <vt:lpstr>PowerPoint Presentation</vt:lpstr>
      <vt:lpstr>Découvre l’histoire des arrondissements parisiens !</vt:lpstr>
      <vt:lpstr>PowerPoint Presentation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</vt:lpstr>
      <vt:lpstr>Compréhension de texte</vt:lpstr>
      <vt:lpstr>Compréhension détaillée</vt:lpstr>
      <vt:lpstr>Transcription</vt:lpstr>
      <vt:lpstr>À la fin de la leçon…</vt:lpstr>
      <vt:lpstr>PowerPoint Presentation</vt:lpstr>
      <vt:lpstr>III. Vocabulaire : Les lieux de la ville</vt:lpstr>
      <vt:lpstr>LE 6 p.70</vt:lpstr>
      <vt:lpstr>Combien d’éléments est-ce que tu peux nommer ?</vt:lpstr>
      <vt:lpstr>PowerPoint Presentation</vt:lpstr>
      <vt:lpstr>Kahoot time !</vt:lpstr>
      <vt:lpstr>Learning review</vt:lpstr>
      <vt:lpstr>À la fin de la leçon…</vt:lpstr>
      <vt:lpstr>Complète les questions suivantes :</vt:lpstr>
      <vt:lpstr>IV. Grammaire : Poser une question sur un lieu</vt:lpstr>
      <vt:lpstr>Complète les questions suivantes :</vt:lpstr>
      <vt:lpstr>Learning review</vt:lpstr>
      <vt:lpstr>À la fin de la leçon…</vt:lpstr>
      <vt:lpstr>Complète les questions suivantes :</vt:lpstr>
      <vt:lpstr>V. Grammaire : Donner une adresse</vt:lpstr>
      <vt:lpstr>V. Grammaire : Donner une adresse</vt:lpstr>
      <vt:lpstr>Pour donner une adresse</vt:lpstr>
      <vt:lpstr>Les pronoms toniques</vt:lpstr>
      <vt:lpstr>Les pronoms toniques</vt:lpstr>
      <vt:lpstr>CA 1 p.30</vt:lpstr>
      <vt:lpstr>LE 1 p.70 </vt:lpstr>
      <vt:lpstr>Online activity</vt:lpstr>
      <vt:lpstr>Complète les questions suivantes :</vt:lpstr>
      <vt:lpstr>Learning review</vt:lpstr>
      <vt:lpstr>À la fin de la leçon…</vt:lpstr>
      <vt:lpstr>Pour aller à la gare :</vt:lpstr>
      <vt:lpstr>VI. Grammaire : Indiquer un chemin</vt:lpstr>
      <vt:lpstr>PowerPoint Presentation</vt:lpstr>
      <vt:lpstr>PowerPoint Presentation</vt:lpstr>
      <vt:lpstr>Conjugaison (present)</vt:lpstr>
      <vt:lpstr>Conjugaison Temps IMPERATIF (order)</vt:lpstr>
      <vt:lpstr>CA 2 p.30</vt:lpstr>
      <vt:lpstr>PowerPoint Presentation</vt:lpstr>
      <vt:lpstr>PowerPoint Presentation</vt:lpstr>
      <vt:lpstr>PowerPoint Presentation</vt:lpstr>
      <vt:lpstr>PowerPoint Presentation</vt:lpstr>
      <vt:lpstr>Exercice LE 8 p.71</vt:lpstr>
      <vt:lpstr>Kahoot time !</vt:lpstr>
      <vt:lpstr>Pour aller à la gare :</vt:lpstr>
      <vt:lpstr>Learning review</vt:lpstr>
      <vt:lpstr>Phonétique</vt:lpstr>
      <vt:lpstr>Practice your pronunciation !</vt:lpstr>
      <vt:lpstr>VIII. Production</vt:lpstr>
      <vt:lpstr>Learning outcomes</vt:lpstr>
      <vt:lpstr>Indiquez le chemin du stade Roland Garros au stade Parc des Princes</vt:lpstr>
      <vt:lpstr>Warm-up : Indique le chemin pour aller du marché An Dong au stade Thanh Phat. </vt:lpstr>
      <vt:lpstr>PowerPoint Presentation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Chan, Makara Valery Ouk</dc:creator>
  <cp:lastModifiedBy>Chan, Makara Valery Ouk</cp:lastModifiedBy>
  <cp:revision>38</cp:revision>
  <dcterms:created xsi:type="dcterms:W3CDTF">2022-11-01T07:14:51Z</dcterms:created>
  <dcterms:modified xsi:type="dcterms:W3CDTF">2023-11-23T12:43:55Z</dcterms:modified>
</cp:coreProperties>
</file>