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4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5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6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7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notesSlides/notesSlide8.xml" ContentType="application/vnd.openxmlformats-officedocument.presentationml.notesSlide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notesSlides/notesSlide9.xml" ContentType="application/vnd.openxmlformats-officedocument.presentationml.notesSlide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  <p:sldMasterId id="2147483648" r:id="rId2"/>
    <p:sldMasterId id="2147483731" r:id="rId3"/>
    <p:sldMasterId id="2147483729" r:id="rId4"/>
    <p:sldMasterId id="2147483717" r:id="rId5"/>
    <p:sldMasterId id="2147483672" r:id="rId6"/>
  </p:sldMasterIdLst>
  <p:notesMasterIdLst>
    <p:notesMasterId r:id="rId69"/>
  </p:notesMasterIdLst>
  <p:sldIdLst>
    <p:sldId id="310" r:id="rId7"/>
    <p:sldId id="256" r:id="rId8"/>
    <p:sldId id="311" r:id="rId9"/>
    <p:sldId id="312" r:id="rId10"/>
    <p:sldId id="257" r:id="rId11"/>
    <p:sldId id="313" r:id="rId12"/>
    <p:sldId id="298" r:id="rId13"/>
    <p:sldId id="315" r:id="rId14"/>
    <p:sldId id="292" r:id="rId15"/>
    <p:sldId id="316" r:id="rId16"/>
    <p:sldId id="318" r:id="rId17"/>
    <p:sldId id="259" r:id="rId18"/>
    <p:sldId id="327" r:id="rId19"/>
    <p:sldId id="333" r:id="rId20"/>
    <p:sldId id="319" r:id="rId21"/>
    <p:sldId id="262" r:id="rId22"/>
    <p:sldId id="332" r:id="rId23"/>
    <p:sldId id="331" r:id="rId24"/>
    <p:sldId id="1880" r:id="rId25"/>
    <p:sldId id="1881" r:id="rId26"/>
    <p:sldId id="265" r:id="rId27"/>
    <p:sldId id="1868" r:id="rId28"/>
    <p:sldId id="1879" r:id="rId29"/>
    <p:sldId id="1788" r:id="rId30"/>
    <p:sldId id="1878" r:id="rId31"/>
    <p:sldId id="334" r:id="rId32"/>
    <p:sldId id="328" r:id="rId33"/>
    <p:sldId id="335" r:id="rId34"/>
    <p:sldId id="321" r:id="rId35"/>
    <p:sldId id="337" r:id="rId36"/>
    <p:sldId id="338" r:id="rId37"/>
    <p:sldId id="271" r:id="rId38"/>
    <p:sldId id="273" r:id="rId39"/>
    <p:sldId id="274" r:id="rId40"/>
    <p:sldId id="1623" r:id="rId41"/>
    <p:sldId id="281" r:id="rId42"/>
    <p:sldId id="279" r:id="rId43"/>
    <p:sldId id="280" r:id="rId44"/>
    <p:sldId id="1624" r:id="rId45"/>
    <p:sldId id="282" r:id="rId46"/>
    <p:sldId id="322" r:id="rId47"/>
    <p:sldId id="329" r:id="rId48"/>
    <p:sldId id="336" r:id="rId49"/>
    <p:sldId id="283" r:id="rId50"/>
    <p:sldId id="284" r:id="rId51"/>
    <p:sldId id="285" r:id="rId52"/>
    <p:sldId id="286" r:id="rId53"/>
    <p:sldId id="296" r:id="rId54"/>
    <p:sldId id="288" r:id="rId55"/>
    <p:sldId id="289" r:id="rId56"/>
    <p:sldId id="1625" r:id="rId57"/>
    <p:sldId id="330" r:id="rId58"/>
    <p:sldId id="290" r:id="rId59"/>
    <p:sldId id="291" r:id="rId60"/>
    <p:sldId id="300" r:id="rId61"/>
    <p:sldId id="293" r:id="rId62"/>
    <p:sldId id="1626" r:id="rId63"/>
    <p:sldId id="295" r:id="rId64"/>
    <p:sldId id="301" r:id="rId65"/>
    <p:sldId id="302" r:id="rId66"/>
    <p:sldId id="303" r:id="rId67"/>
    <p:sldId id="304" r:id="rId68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517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viewProps" Target="viewProps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play.kahoot.it/v2/?quizId=3f19aa84-829c-49a5-af9c-afc321577ec3" TargetMode="External"/><Relationship Id="rId1" Type="http://schemas.openxmlformats.org/officeDocument/2006/relationships/hyperlink" Target="https://create.kahoot.it/details/cf9406ea-0016-4bfa-8d65-40bed6f6aa17" TargetMode="Externa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3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kahoot.it/details/cf9406ea-0016-4bfa-8d65-40bed6f6aa17" TargetMode="External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hyperlink" Target="https://play.kahoot.it/v2/?quizId=3f19aa84-829c-49a5-af9c-afc321577ec3" TargetMode="Externa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diagrams/_rels/drawing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800" noProof="0" dirty="0"/>
            <a:t>Le quartier Cambronne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800" noProof="0" dirty="0"/>
            <a:t>Recherche des phrases clés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800" noProof="0" dirty="0"/>
            <a:t>Les articles définis et indéfinis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800" noProof="0" dirty="0"/>
            <a:t>Les lieux de la ville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 custT="1"/>
      <dgm:spPr/>
      <dgm:t>
        <a:bodyPr rtlCol="0"/>
        <a:lstStyle/>
        <a:p>
          <a:pPr rtl="0"/>
          <a:r>
            <a:rPr lang="fr-FR" sz="1800" noProof="0" dirty="0"/>
            <a:t>Situer un lieu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r>
            <a:rPr lang="fr-FR" sz="1800" noProof="0" dirty="0"/>
            <a:t>Décrire mon quartier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BA58CDFE-F995-4285-BA85-1CF7D9BAE7D5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DD76765E-A49C-47C0-8D8E-B4C473E075A3}" type="parTrans" cxnId="{731BCC88-2A21-4507-B876-D764ACFF84D2}">
      <dgm:prSet/>
      <dgm:spPr/>
      <dgm:t>
        <a:bodyPr/>
        <a:lstStyle/>
        <a:p>
          <a:endParaRPr lang="fr-FR"/>
        </a:p>
      </dgm:t>
    </dgm:pt>
    <dgm:pt modelId="{A8D14F80-B8F5-4D22-8CD2-4BE75370444E}" type="sibTrans" cxnId="{731BCC88-2A21-4507-B876-D764ACFF84D2}">
      <dgm:prSet/>
      <dgm:spPr/>
      <dgm:t>
        <a:bodyPr/>
        <a:lstStyle/>
        <a:p>
          <a:endParaRPr lang="fr-FR"/>
        </a:p>
      </dgm:t>
    </dgm:pt>
    <dgm:pt modelId="{9F9EAD17-7619-4006-B8CE-DABB7B41278D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« an » / « in »</a:t>
          </a:r>
        </a:p>
      </dgm:t>
    </dgm:pt>
    <dgm:pt modelId="{FB69F656-E6DC-43E6-B995-22E47E076414}" type="parTrans" cxnId="{340C6A96-C312-41A1-940B-325F8BAB0F01}">
      <dgm:prSet/>
      <dgm:spPr/>
      <dgm:t>
        <a:bodyPr/>
        <a:lstStyle/>
        <a:p>
          <a:endParaRPr lang="fr-FR"/>
        </a:p>
      </dgm:t>
    </dgm:pt>
    <dgm:pt modelId="{3485751B-4B16-4777-B30F-BDF23EA0A843}" type="sibTrans" cxnId="{340C6A96-C312-41A1-940B-325F8BAB0F01}">
      <dgm:prSet/>
      <dgm:spPr/>
      <dgm:t>
        <a:bodyPr/>
        <a:lstStyle/>
        <a:p>
          <a:endParaRPr lang="fr-FR"/>
        </a:p>
      </dgm:t>
    </dgm:pt>
    <dgm:pt modelId="{701434F3-8A09-4601-83A6-F8EE67705195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BCDDE49F-A98C-4527-BBAD-8E694EBA972C}" type="pres">
      <dgm:prSet presAssocID="{082E8A29-955A-4C7C-A174-3E9DCD4DC89B}" presName="linNode" presStyleCnt="0"/>
      <dgm:spPr/>
    </dgm:pt>
    <dgm:pt modelId="{9B3EC6CB-E556-4596-937F-9B337526B96B}" type="pres">
      <dgm:prSet presAssocID="{082E8A29-955A-4C7C-A174-3E9DCD4DC89B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57B0B718-84F0-451D-9E36-508DB5B528C1}" type="pres">
      <dgm:prSet presAssocID="{082E8A29-955A-4C7C-A174-3E9DCD4DC89B}" presName="descendantText" presStyleLbl="alignAccFollowNode1" presStyleIdx="0" presStyleCnt="7">
        <dgm:presLayoutVars>
          <dgm:bulletEnabled val="1"/>
        </dgm:presLayoutVars>
      </dgm:prSet>
      <dgm:spPr/>
    </dgm:pt>
    <dgm:pt modelId="{C14041DC-170A-44EA-B960-26B96A98FB24}" type="pres">
      <dgm:prSet presAssocID="{C2176686-D23E-48EB-9D1B-1A1B46236638}" presName="sp" presStyleCnt="0"/>
      <dgm:spPr/>
    </dgm:pt>
    <dgm:pt modelId="{0AB55A40-C826-453C-8F92-2690197D42DD}" type="pres">
      <dgm:prSet presAssocID="{B6E26FFC-9977-4BBC-BEC7-3D6B63754E52}" presName="linNode" presStyleCnt="0"/>
      <dgm:spPr/>
    </dgm:pt>
    <dgm:pt modelId="{5E02BC2E-681C-44DC-B629-37E710682889}" type="pres">
      <dgm:prSet presAssocID="{B6E26FFC-9977-4BBC-BEC7-3D6B63754E52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EB994FD0-5BD3-4222-8421-7D88AD96F3ED}" type="pres">
      <dgm:prSet presAssocID="{B6E26FFC-9977-4BBC-BEC7-3D6B63754E52}" presName="descendantText" presStyleLbl="alignAccFollowNode1" presStyleIdx="1" presStyleCnt="7">
        <dgm:presLayoutVars>
          <dgm:bulletEnabled val="1"/>
        </dgm:presLayoutVars>
      </dgm:prSet>
      <dgm:spPr/>
    </dgm:pt>
    <dgm:pt modelId="{3331A94E-53C4-4FEB-916F-747BD4A3CA4E}" type="pres">
      <dgm:prSet presAssocID="{48634C00-2335-4923-9072-EB7482323D9C}" presName="sp" presStyleCnt="0"/>
      <dgm:spPr/>
    </dgm:pt>
    <dgm:pt modelId="{B8970713-980A-440D-96B4-48AAAE6BF87C}" type="pres">
      <dgm:prSet presAssocID="{6D0E5D9F-7263-4526-A227-51301233F549}" presName="linNode" presStyleCnt="0"/>
      <dgm:spPr/>
    </dgm:pt>
    <dgm:pt modelId="{F10BD171-EBF1-496C-95A4-385D5256AD95}" type="pres">
      <dgm:prSet presAssocID="{6D0E5D9F-7263-4526-A227-51301233F549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F1F46C76-FD99-4BAA-808C-125E236A3898}" type="pres">
      <dgm:prSet presAssocID="{6D0E5D9F-7263-4526-A227-51301233F549}" presName="descendantText" presStyleLbl="alignAccFollowNode1" presStyleIdx="2" presStyleCnt="7">
        <dgm:presLayoutVars>
          <dgm:bulletEnabled val="1"/>
        </dgm:presLayoutVars>
      </dgm:prSet>
      <dgm:spPr/>
    </dgm:pt>
    <dgm:pt modelId="{5C3EDC61-DF5C-43C7-9FD4-70776DCA4EEE}" type="pres">
      <dgm:prSet presAssocID="{DE289E29-1989-4D8E-8AA6-F030105B3F13}" presName="sp" presStyleCnt="0"/>
      <dgm:spPr/>
    </dgm:pt>
    <dgm:pt modelId="{2CAF3129-7A32-44BA-A1AE-CF66742A5881}" type="pres">
      <dgm:prSet presAssocID="{E5E95E82-EF79-43CA-AA86-43B0E1CBCD3F}" presName="linNode" presStyleCnt="0"/>
      <dgm:spPr/>
    </dgm:pt>
    <dgm:pt modelId="{47D7F6D4-1AE1-457B-9359-82BFECB9BFF7}" type="pres">
      <dgm:prSet presAssocID="{E5E95E82-EF79-43CA-AA86-43B0E1CBCD3F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DEB8032B-A822-48B9-BAA2-739568738E8E}" type="pres">
      <dgm:prSet presAssocID="{E5E95E82-EF79-43CA-AA86-43B0E1CBCD3F}" presName="descendantText" presStyleLbl="alignAccFollowNode1" presStyleIdx="3" presStyleCnt="7">
        <dgm:presLayoutVars>
          <dgm:bulletEnabled val="1"/>
        </dgm:presLayoutVars>
      </dgm:prSet>
      <dgm:spPr/>
    </dgm:pt>
    <dgm:pt modelId="{BC507FF5-0B3B-4E3F-873E-3170B0C929E6}" type="pres">
      <dgm:prSet presAssocID="{BF76010C-5523-4E13-B3E7-886DCE6AEBD4}" presName="sp" presStyleCnt="0"/>
      <dgm:spPr/>
    </dgm:pt>
    <dgm:pt modelId="{13E91798-090C-483A-B078-F53E4D3C23EF}" type="pres">
      <dgm:prSet presAssocID="{0556DF01-8241-46B9-A9A7-696B425311D4}" presName="linNode" presStyleCnt="0"/>
      <dgm:spPr/>
    </dgm:pt>
    <dgm:pt modelId="{4A2B0C5C-6817-4C72-BDB2-74AF0BC8F80A}" type="pres">
      <dgm:prSet presAssocID="{0556DF01-8241-46B9-A9A7-696B425311D4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0E7EC134-40FF-4065-8375-D6818C7C042B}" type="pres">
      <dgm:prSet presAssocID="{0556DF01-8241-46B9-A9A7-696B425311D4}" presName="descendantText" presStyleLbl="alignAccFollowNode1" presStyleIdx="4" presStyleCnt="7">
        <dgm:presLayoutVars>
          <dgm:bulletEnabled val="1"/>
        </dgm:presLayoutVars>
      </dgm:prSet>
      <dgm:spPr/>
    </dgm:pt>
    <dgm:pt modelId="{C4C661DD-24A5-47AA-841A-06A0B8D5ED90}" type="pres">
      <dgm:prSet presAssocID="{C4CA99FB-0935-42A7-A480-9B496516F239}" presName="sp" presStyleCnt="0"/>
      <dgm:spPr/>
    </dgm:pt>
    <dgm:pt modelId="{16993049-9C2E-4424-9FD2-65D7A0CC25C4}" type="pres">
      <dgm:prSet presAssocID="{A789976D-D9F7-4CAE-A0FA-57AD5327459D}" presName="linNode" presStyleCnt="0"/>
      <dgm:spPr/>
    </dgm:pt>
    <dgm:pt modelId="{CF8CF7A4-E273-4E43-A889-DF9FF94D4DC0}" type="pres">
      <dgm:prSet presAssocID="{A789976D-D9F7-4CAE-A0FA-57AD5327459D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B7F4A621-A73E-4C83-8E09-AA06F5F10E7A}" type="pres">
      <dgm:prSet presAssocID="{A789976D-D9F7-4CAE-A0FA-57AD5327459D}" presName="descendantText" presStyleLbl="alignAccFollowNode1" presStyleIdx="5" presStyleCnt="7">
        <dgm:presLayoutVars>
          <dgm:bulletEnabled val="1"/>
        </dgm:presLayoutVars>
      </dgm:prSet>
      <dgm:spPr/>
    </dgm:pt>
    <dgm:pt modelId="{FC10FC11-7703-4A3C-8769-880AF59FC512}" type="pres">
      <dgm:prSet presAssocID="{E7237B23-A10C-4270-820C-A37649007AE6}" presName="sp" presStyleCnt="0"/>
      <dgm:spPr/>
    </dgm:pt>
    <dgm:pt modelId="{496AB000-8141-43CA-B127-E8BD2CB21591}" type="pres">
      <dgm:prSet presAssocID="{BA58CDFE-F995-4285-BA85-1CF7D9BAE7D5}" presName="linNode" presStyleCnt="0"/>
      <dgm:spPr/>
    </dgm:pt>
    <dgm:pt modelId="{5CDFED75-CE9B-41E9-9C22-6F8EEAAB736C}" type="pres">
      <dgm:prSet presAssocID="{BA58CDFE-F995-4285-BA85-1CF7D9BAE7D5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A1665D7A-5BEA-42A2-8546-37A72D3F7937}" type="pres">
      <dgm:prSet presAssocID="{BA58CDFE-F995-4285-BA85-1CF7D9BAE7D5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CE816D0D-EA79-45FB-AB2B-38A6AD03B8A8}" type="presOf" srcId="{BB4D7CBF-85AC-465D-A310-564A188D2236}" destId="{DEB8032B-A822-48B9-BAA2-739568738E8E}" srcOrd="0" destOrd="0" presId="urn:microsoft.com/office/officeart/2005/8/layout/vList5"/>
    <dgm:cxn modelId="{DD81FF20-0D11-4DDC-A256-C599BF1D5613}" type="presOf" srcId="{A789976D-D9F7-4CAE-A0FA-57AD5327459D}" destId="{CF8CF7A4-E273-4E43-A889-DF9FF94D4DC0}" srcOrd="0" destOrd="0" presId="urn:microsoft.com/office/officeart/2005/8/layout/vList5"/>
    <dgm:cxn modelId="{7680E424-DE03-4F50-94D2-99DA4AA3ED28}" type="presOf" srcId="{082E8A29-955A-4C7C-A174-3E9DCD4DC89B}" destId="{9B3EC6CB-E556-4596-937F-9B337526B96B}" srcOrd="0" destOrd="0" presId="urn:microsoft.com/office/officeart/2005/8/layout/vList5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511FCA2C-8A30-4497-9940-AFF296DAAD69}" type="presOf" srcId="{010F7425-1081-46EA-BC6D-7D7F7133B2F3}" destId="{A1665D7A-5BEA-42A2-8546-37A72D3F7937}" srcOrd="0" destOrd="0" presId="urn:microsoft.com/office/officeart/2005/8/layout/vList5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6FA1B838-0AB2-4FFC-9BA2-D1F2E31604C4}" type="presOf" srcId="{B6E26FFC-9977-4BBC-BEC7-3D6B63754E52}" destId="{5E02BC2E-681C-44DC-B629-37E710682889}" srcOrd="0" destOrd="0" presId="urn:microsoft.com/office/officeart/2005/8/layout/vList5"/>
    <dgm:cxn modelId="{E63B0861-F7BB-4779-80E2-C452C39B7A85}" type="presOf" srcId="{9F9EAD17-7619-4006-B8CE-DABB7B41278D}" destId="{B7F4A621-A73E-4C83-8E09-AA06F5F10E7A}" srcOrd="0" destOrd="0" presId="urn:microsoft.com/office/officeart/2005/8/layout/vList5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A36D384-D674-41FD-A146-8E05BD7B80A4}" type="presOf" srcId="{E5E95E82-EF79-43CA-AA86-43B0E1CBCD3F}" destId="{47D7F6D4-1AE1-457B-9359-82BFECB9BFF7}" srcOrd="0" destOrd="0" presId="urn:microsoft.com/office/officeart/2005/8/layout/vList5"/>
    <dgm:cxn modelId="{FA5AD687-875C-4984-947C-7762AB884A24}" type="presOf" srcId="{CF9055CF-8DEB-4A02-949A-DE72B6AC5D37}" destId="{701434F3-8A09-4601-83A6-F8EE67705195}" srcOrd="0" destOrd="0" presId="urn:microsoft.com/office/officeart/2005/8/layout/vList5"/>
    <dgm:cxn modelId="{731BCC88-2A21-4507-B876-D764ACFF84D2}" srcId="{CF9055CF-8DEB-4A02-949A-DE72B6AC5D37}" destId="{BA58CDFE-F995-4285-BA85-1CF7D9BAE7D5}" srcOrd="6" destOrd="0" parTransId="{DD76765E-A49C-47C0-8D8E-B4C473E075A3}" sibTransId="{A8D14F80-B8F5-4D22-8CD2-4BE75370444E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340C6A96-C312-41A1-940B-325F8BAB0F01}" srcId="{A789976D-D9F7-4CAE-A0FA-57AD5327459D}" destId="{9F9EAD17-7619-4006-B8CE-DABB7B41278D}" srcOrd="0" destOrd="0" parTransId="{FB69F656-E6DC-43E6-B995-22E47E076414}" sibTransId="{3485751B-4B16-4777-B30F-BDF23EA0A843}"/>
    <dgm:cxn modelId="{90255599-5A48-45F0-B479-7B65CBDDB518}" type="presOf" srcId="{0556DF01-8241-46B9-A9A7-696B425311D4}" destId="{4A2B0C5C-6817-4C72-BDB2-74AF0BC8F80A}" srcOrd="0" destOrd="0" presId="urn:microsoft.com/office/officeart/2005/8/layout/vList5"/>
    <dgm:cxn modelId="{7082DBA1-063E-48CC-9A7C-B669D27DA959}" type="presOf" srcId="{BA58CDFE-F995-4285-BA85-1CF7D9BAE7D5}" destId="{5CDFED75-CE9B-41E9-9C22-6F8EEAAB736C}" srcOrd="0" destOrd="0" presId="urn:microsoft.com/office/officeart/2005/8/layout/vList5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047F9B3-5DDB-4C11-944A-9B9B15F3E658}" type="presOf" srcId="{37A7C994-CC74-44DD-8777-ED6736B35821}" destId="{0E7EC134-40FF-4065-8375-D6818C7C042B}" srcOrd="0" destOrd="0" presId="urn:microsoft.com/office/officeart/2005/8/layout/vList5"/>
    <dgm:cxn modelId="{B3167FC5-81D4-4AEE-B8F9-D46C505E11B2}" srcId="{BA58CDFE-F995-4285-BA85-1CF7D9BAE7D5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35DF01D6-CF33-4F88-BB44-6283FC6B6316}" type="presOf" srcId="{23A0DE4A-FE92-496E-B335-3433CEFB74E9}" destId="{57B0B718-84F0-451D-9E36-508DB5B528C1}" srcOrd="0" destOrd="0" presId="urn:microsoft.com/office/officeart/2005/8/layout/vList5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3A8D8EEB-B5A3-4927-9569-4C36049BAD7E}" type="presOf" srcId="{30FF9F33-11F2-4729-A62E-AD56E0B488E1}" destId="{F1F46C76-FD99-4BAA-808C-125E236A3898}" srcOrd="0" destOrd="0" presId="urn:microsoft.com/office/officeart/2005/8/layout/vList5"/>
    <dgm:cxn modelId="{2875B8F1-4148-4384-A43A-F5955B4DECDB}" type="presOf" srcId="{6D0E5D9F-7263-4526-A227-51301233F549}" destId="{F10BD171-EBF1-496C-95A4-385D5256AD95}" srcOrd="0" destOrd="0" presId="urn:microsoft.com/office/officeart/2005/8/layout/vList5"/>
    <dgm:cxn modelId="{153E30FF-ABF5-458B-A4AB-02C9872614BA}" type="presOf" srcId="{CBCC21F5-552F-4D39-812E-6FCD4A366F58}" destId="{EB994FD0-5BD3-4222-8421-7D88AD96F3ED}" srcOrd="0" destOrd="0" presId="urn:microsoft.com/office/officeart/2005/8/layout/vList5"/>
    <dgm:cxn modelId="{04E6E152-AAA0-452C-8FA1-7148439F0A8F}" type="presParOf" srcId="{701434F3-8A09-4601-83A6-F8EE67705195}" destId="{BCDDE49F-A98C-4527-BBAD-8E694EBA972C}" srcOrd="0" destOrd="0" presId="urn:microsoft.com/office/officeart/2005/8/layout/vList5"/>
    <dgm:cxn modelId="{58E7046B-4185-44B9-8DD9-072A479D752F}" type="presParOf" srcId="{BCDDE49F-A98C-4527-BBAD-8E694EBA972C}" destId="{9B3EC6CB-E556-4596-937F-9B337526B96B}" srcOrd="0" destOrd="0" presId="urn:microsoft.com/office/officeart/2005/8/layout/vList5"/>
    <dgm:cxn modelId="{36CC457E-D0BD-40DA-8558-A67FD3272344}" type="presParOf" srcId="{BCDDE49F-A98C-4527-BBAD-8E694EBA972C}" destId="{57B0B718-84F0-451D-9E36-508DB5B528C1}" srcOrd="1" destOrd="0" presId="urn:microsoft.com/office/officeart/2005/8/layout/vList5"/>
    <dgm:cxn modelId="{C843D10E-1426-4ABB-AB52-1540729AB322}" type="presParOf" srcId="{701434F3-8A09-4601-83A6-F8EE67705195}" destId="{C14041DC-170A-44EA-B960-26B96A98FB24}" srcOrd="1" destOrd="0" presId="urn:microsoft.com/office/officeart/2005/8/layout/vList5"/>
    <dgm:cxn modelId="{7C0A43F4-D023-40C9-850E-92F690178E70}" type="presParOf" srcId="{701434F3-8A09-4601-83A6-F8EE67705195}" destId="{0AB55A40-C826-453C-8F92-2690197D42DD}" srcOrd="2" destOrd="0" presId="urn:microsoft.com/office/officeart/2005/8/layout/vList5"/>
    <dgm:cxn modelId="{55BCDD16-5363-45E0-ABA4-A6FCAE41AB9B}" type="presParOf" srcId="{0AB55A40-C826-453C-8F92-2690197D42DD}" destId="{5E02BC2E-681C-44DC-B629-37E710682889}" srcOrd="0" destOrd="0" presId="urn:microsoft.com/office/officeart/2005/8/layout/vList5"/>
    <dgm:cxn modelId="{372AA339-2CE4-49EF-A9C7-F2E3C604182B}" type="presParOf" srcId="{0AB55A40-C826-453C-8F92-2690197D42DD}" destId="{EB994FD0-5BD3-4222-8421-7D88AD96F3ED}" srcOrd="1" destOrd="0" presId="urn:microsoft.com/office/officeart/2005/8/layout/vList5"/>
    <dgm:cxn modelId="{45D2DF05-5C29-4002-BCBA-36FE37F3AE98}" type="presParOf" srcId="{701434F3-8A09-4601-83A6-F8EE67705195}" destId="{3331A94E-53C4-4FEB-916F-747BD4A3CA4E}" srcOrd="3" destOrd="0" presId="urn:microsoft.com/office/officeart/2005/8/layout/vList5"/>
    <dgm:cxn modelId="{4EE27B9D-FFBB-4C24-9040-3E53F8FB38E6}" type="presParOf" srcId="{701434F3-8A09-4601-83A6-F8EE67705195}" destId="{B8970713-980A-440D-96B4-48AAAE6BF87C}" srcOrd="4" destOrd="0" presId="urn:microsoft.com/office/officeart/2005/8/layout/vList5"/>
    <dgm:cxn modelId="{13029725-0C4C-4A7F-9FF5-399A7116D855}" type="presParOf" srcId="{B8970713-980A-440D-96B4-48AAAE6BF87C}" destId="{F10BD171-EBF1-496C-95A4-385D5256AD95}" srcOrd="0" destOrd="0" presId="urn:microsoft.com/office/officeart/2005/8/layout/vList5"/>
    <dgm:cxn modelId="{FABAB682-A565-4F77-8395-C2C1D3CBE53E}" type="presParOf" srcId="{B8970713-980A-440D-96B4-48AAAE6BF87C}" destId="{F1F46C76-FD99-4BAA-808C-125E236A3898}" srcOrd="1" destOrd="0" presId="urn:microsoft.com/office/officeart/2005/8/layout/vList5"/>
    <dgm:cxn modelId="{2869D580-B549-424B-B645-4C3FA77D4BB5}" type="presParOf" srcId="{701434F3-8A09-4601-83A6-F8EE67705195}" destId="{5C3EDC61-DF5C-43C7-9FD4-70776DCA4EEE}" srcOrd="5" destOrd="0" presId="urn:microsoft.com/office/officeart/2005/8/layout/vList5"/>
    <dgm:cxn modelId="{0CDBE072-EA37-4EF0-8AFB-E2B9DD0FCE20}" type="presParOf" srcId="{701434F3-8A09-4601-83A6-F8EE67705195}" destId="{2CAF3129-7A32-44BA-A1AE-CF66742A5881}" srcOrd="6" destOrd="0" presId="urn:microsoft.com/office/officeart/2005/8/layout/vList5"/>
    <dgm:cxn modelId="{AF38B1CB-195F-4072-88D3-58AD95D5451B}" type="presParOf" srcId="{2CAF3129-7A32-44BA-A1AE-CF66742A5881}" destId="{47D7F6D4-1AE1-457B-9359-82BFECB9BFF7}" srcOrd="0" destOrd="0" presId="urn:microsoft.com/office/officeart/2005/8/layout/vList5"/>
    <dgm:cxn modelId="{95180B9D-86BA-494E-BC82-F933395C5E23}" type="presParOf" srcId="{2CAF3129-7A32-44BA-A1AE-CF66742A5881}" destId="{DEB8032B-A822-48B9-BAA2-739568738E8E}" srcOrd="1" destOrd="0" presId="urn:microsoft.com/office/officeart/2005/8/layout/vList5"/>
    <dgm:cxn modelId="{9C654F8F-AC6D-4551-9000-A82E4A21CC89}" type="presParOf" srcId="{701434F3-8A09-4601-83A6-F8EE67705195}" destId="{BC507FF5-0B3B-4E3F-873E-3170B0C929E6}" srcOrd="7" destOrd="0" presId="urn:microsoft.com/office/officeart/2005/8/layout/vList5"/>
    <dgm:cxn modelId="{240BCE74-4500-4322-92E9-B32BC6967CEC}" type="presParOf" srcId="{701434F3-8A09-4601-83A6-F8EE67705195}" destId="{13E91798-090C-483A-B078-F53E4D3C23EF}" srcOrd="8" destOrd="0" presId="urn:microsoft.com/office/officeart/2005/8/layout/vList5"/>
    <dgm:cxn modelId="{2571BBC8-42D5-4D4F-B8E4-DA162D8B495F}" type="presParOf" srcId="{13E91798-090C-483A-B078-F53E4D3C23EF}" destId="{4A2B0C5C-6817-4C72-BDB2-74AF0BC8F80A}" srcOrd="0" destOrd="0" presId="urn:microsoft.com/office/officeart/2005/8/layout/vList5"/>
    <dgm:cxn modelId="{1D4257A7-0483-4FCF-B71D-F4C609CD9907}" type="presParOf" srcId="{13E91798-090C-483A-B078-F53E4D3C23EF}" destId="{0E7EC134-40FF-4065-8375-D6818C7C042B}" srcOrd="1" destOrd="0" presId="urn:microsoft.com/office/officeart/2005/8/layout/vList5"/>
    <dgm:cxn modelId="{B97CA318-7820-457F-ACE0-A0055F55A4D4}" type="presParOf" srcId="{701434F3-8A09-4601-83A6-F8EE67705195}" destId="{C4C661DD-24A5-47AA-841A-06A0B8D5ED90}" srcOrd="9" destOrd="0" presId="urn:microsoft.com/office/officeart/2005/8/layout/vList5"/>
    <dgm:cxn modelId="{8C048532-D572-4D82-A763-B65C2E9B7D21}" type="presParOf" srcId="{701434F3-8A09-4601-83A6-F8EE67705195}" destId="{16993049-9C2E-4424-9FD2-65D7A0CC25C4}" srcOrd="10" destOrd="0" presId="urn:microsoft.com/office/officeart/2005/8/layout/vList5"/>
    <dgm:cxn modelId="{7958B3EE-FEC8-4277-AD4E-238B810B2CAA}" type="presParOf" srcId="{16993049-9C2E-4424-9FD2-65D7A0CC25C4}" destId="{CF8CF7A4-E273-4E43-A889-DF9FF94D4DC0}" srcOrd="0" destOrd="0" presId="urn:microsoft.com/office/officeart/2005/8/layout/vList5"/>
    <dgm:cxn modelId="{4F119ECD-EB0C-4CC8-B0AF-E6D4CDF506DE}" type="presParOf" srcId="{16993049-9C2E-4424-9FD2-65D7A0CC25C4}" destId="{B7F4A621-A73E-4C83-8E09-AA06F5F10E7A}" srcOrd="1" destOrd="0" presId="urn:microsoft.com/office/officeart/2005/8/layout/vList5"/>
    <dgm:cxn modelId="{43AD3250-797D-4D6D-B5DB-661442FB96ED}" type="presParOf" srcId="{701434F3-8A09-4601-83A6-F8EE67705195}" destId="{FC10FC11-7703-4A3C-8769-880AF59FC512}" srcOrd="11" destOrd="0" presId="urn:microsoft.com/office/officeart/2005/8/layout/vList5"/>
    <dgm:cxn modelId="{A97C647B-3606-4788-AFE4-4843C20F9A6A}" type="presParOf" srcId="{701434F3-8A09-4601-83A6-F8EE67705195}" destId="{496AB000-8141-43CA-B127-E8BD2CB21591}" srcOrd="12" destOrd="0" presId="urn:microsoft.com/office/officeart/2005/8/layout/vList5"/>
    <dgm:cxn modelId="{4804138D-0525-4BA7-88AC-E21751FE36BE}" type="presParOf" srcId="{496AB000-8141-43CA-B127-E8BD2CB21591}" destId="{5CDFED75-CE9B-41E9-9C22-6F8EEAAB736C}" srcOrd="0" destOrd="0" presId="urn:microsoft.com/office/officeart/2005/8/layout/vList5"/>
    <dgm:cxn modelId="{CC2809CC-FB80-41F8-9D58-694AC0999A7C}" type="presParOf" srcId="{496AB000-8141-43CA-B127-E8BD2CB21591}" destId="{A1665D7A-5BEA-42A2-8546-37A72D3F793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Articles définis (</a:t>
          </a:r>
          <a:r>
            <a:rPr lang="fr-FR" sz="1800" b="0" noProof="0" dirty="0" err="1"/>
            <a:t>le,la,les</a:t>
          </a:r>
          <a:r>
            <a:rPr lang="fr-FR" sz="1800" b="0" noProof="0" dirty="0"/>
            <a:t>)</a:t>
          </a:r>
        </a:p>
        <a:p>
          <a:pPr rtl="0"/>
          <a:r>
            <a:rPr lang="fr-FR" sz="1800" b="0" noProof="0" dirty="0"/>
            <a:t>- Articles indéfinis (</a:t>
          </a:r>
          <a:r>
            <a:rPr lang="fr-FR" sz="1800" b="0" noProof="0" dirty="0" err="1"/>
            <a:t>un,une,des</a:t>
          </a:r>
          <a:r>
            <a:rPr lang="fr-FR" sz="1800" b="0" noProof="0" dirty="0"/>
            <a:t>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quartier Cambronne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lieux de la ville</a:t>
          </a:r>
        </a:p>
        <a:p>
          <a:pPr rtl="0"/>
          <a:r>
            <a:rPr lang="fr-FR" sz="1800" b="0" noProof="0" dirty="0"/>
            <a:t>- Prépositions d’espace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6" custLinFactY="600000" custLinFactNeighborX="-83" custLinFactNeighborY="652244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pPr algn="l"/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pPr algn="l"/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lieux ville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pPr algn="l"/>
          <a:r>
            <a:rPr lang="fr-FR" sz="1400" dirty="0"/>
            <a:t>VII.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pPr algn="l"/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pPr algn="l"/>
          <a:r>
            <a:rPr lang="fr-FR" sz="1400" dirty="0"/>
            <a:t>VI. Phonétique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pPr algn="l"/>
          <a:r>
            <a:rPr lang="fr-FR" sz="1400" dirty="0"/>
            <a:t>V. Gr: futur proche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pPr algn="l"/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pPr algn="l"/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lieux ville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pPr algn="l"/>
          <a:r>
            <a:rPr lang="fr-FR" sz="1400" dirty="0"/>
            <a:t>VII.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pPr algn="l"/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pPr algn="l"/>
          <a:r>
            <a:rPr lang="fr-FR" sz="1400" dirty="0"/>
            <a:t>VI. Phonétique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pPr algn="l"/>
          <a:r>
            <a:rPr lang="fr-FR" sz="1400" dirty="0"/>
            <a:t>V. Gr: futur proche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pPr algn="l"/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pPr algn="l"/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lieux ville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pPr algn="l"/>
          <a:r>
            <a:rPr lang="fr-FR" sz="1400" dirty="0"/>
            <a:t>VII.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pPr algn="l"/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</a:t>
          </a:r>
          <a:r>
            <a:rPr lang="fr-FR" sz="1400" dirty="0" err="1"/>
            <a:t>prépo</a:t>
          </a:r>
          <a:r>
            <a:rPr lang="fr-FR" sz="1400" dirty="0"/>
            <a:t> de lieu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/>
      <dgm:t>
        <a:bodyPr/>
        <a:lstStyle/>
        <a:p>
          <a:pPr algn="l"/>
          <a:r>
            <a:rPr lang="fr-FR" sz="1400" dirty="0"/>
            <a:t>VI. Phonétique</a:t>
          </a:r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/>
      <dgm:t>
        <a:bodyPr/>
        <a:lstStyle/>
        <a:p>
          <a:pPr algn="l"/>
          <a:r>
            <a:rPr lang="fr-FR" sz="1400" dirty="0"/>
            <a:t>V. Gr: futur proche</a:t>
          </a:r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Articles définis (</a:t>
          </a:r>
          <a:r>
            <a:rPr lang="fr-FR" sz="1800" b="0" noProof="0" dirty="0" err="1"/>
            <a:t>le,la,les</a:t>
          </a:r>
          <a:r>
            <a:rPr lang="fr-FR" sz="1800" b="0" noProof="0" dirty="0"/>
            <a:t>)</a:t>
          </a:r>
        </a:p>
        <a:p>
          <a:pPr rtl="0"/>
          <a:r>
            <a:rPr lang="fr-FR" sz="1800" b="0" noProof="0" dirty="0"/>
            <a:t>- Articles indéfinis (</a:t>
          </a:r>
          <a:r>
            <a:rPr lang="fr-FR" sz="1800" b="0" noProof="0" dirty="0" err="1"/>
            <a:t>un,une,des</a:t>
          </a:r>
          <a:r>
            <a:rPr lang="fr-FR" sz="1800" b="0" noProof="0" dirty="0"/>
            <a:t>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quartier Cambronne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lieux de la ville</a:t>
          </a:r>
        </a:p>
        <a:p>
          <a:pPr rtl="0"/>
          <a:r>
            <a:rPr lang="fr-FR" sz="1800" b="0" noProof="0" dirty="0"/>
            <a:t>- Prépositions d’espace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6" custLinFactY="600000" custLinFactNeighborX="-83" custLinFactNeighborY="652244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A64FF989-7579-400C-8E0A-20934C0B98A8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192CD4B-90DA-428A-A2DB-EFA6A153E95B}">
      <dgm:prSet/>
      <dgm:spPr/>
      <dgm:t>
        <a:bodyPr/>
        <a:lstStyle/>
        <a:p>
          <a:pPr>
            <a:defRPr cap="all"/>
          </a:pPr>
          <a:r>
            <a:rPr lang="fr-FR" dirty="0"/>
            <a:t>Prépositions de lieu (facile) </a:t>
          </a:r>
          <a:r>
            <a:rPr lang="fr-FR" u="sng" dirty="0">
              <a:hlinkClick xmlns:r="http://schemas.openxmlformats.org/officeDocument/2006/relationships" r:id="rId1"/>
            </a:rPr>
            <a:t>https://create.kahoot.it/details/cf9406ea-0016-4bfa-8d65-40bed6f6aa17</a:t>
          </a:r>
          <a:endParaRPr lang="en-US" dirty="0"/>
        </a:p>
      </dgm:t>
    </dgm:pt>
    <dgm:pt modelId="{63A352D6-2E6E-43CB-BE3D-CB1E325E18CB}" type="parTrans" cxnId="{83080FD4-D6EA-4EDC-8AD3-71D648D0600D}">
      <dgm:prSet/>
      <dgm:spPr/>
      <dgm:t>
        <a:bodyPr/>
        <a:lstStyle/>
        <a:p>
          <a:endParaRPr lang="en-US"/>
        </a:p>
      </dgm:t>
    </dgm:pt>
    <dgm:pt modelId="{DCB1D862-4C47-4579-9813-E095B09BE491}" type="sibTrans" cxnId="{83080FD4-D6EA-4EDC-8AD3-71D648D0600D}">
      <dgm:prSet/>
      <dgm:spPr/>
      <dgm:t>
        <a:bodyPr/>
        <a:lstStyle/>
        <a:p>
          <a:endParaRPr lang="en-US"/>
        </a:p>
      </dgm:t>
    </dgm:pt>
    <dgm:pt modelId="{199303C3-DFDF-476D-8481-43694EAFDE88}">
      <dgm:prSet/>
      <dgm:spPr/>
      <dgm:t>
        <a:bodyPr/>
        <a:lstStyle/>
        <a:p>
          <a:pPr>
            <a:defRPr cap="all"/>
          </a:pPr>
          <a:r>
            <a:rPr lang="fr-FR" dirty="0"/>
            <a:t>Prépositions de lieu (2)</a:t>
          </a:r>
          <a:endParaRPr lang="fr-FR" u="sng" dirty="0">
            <a:hlinkClick xmlns:r="http://schemas.openxmlformats.org/officeDocument/2006/relationships" r:id="rId2"/>
          </a:endParaRPr>
        </a:p>
        <a:p>
          <a:pPr>
            <a:defRPr cap="all"/>
          </a:pPr>
          <a:r>
            <a:rPr lang="fr-FR" u="sng" dirty="0">
              <a:hlinkClick xmlns:r="http://schemas.openxmlformats.org/officeDocument/2006/relationships" r:id="rId2"/>
            </a:rPr>
            <a:t>https://play.kahoot.it/v2/?quizId=3f19aa84-829c-49a5-af9c-afc321577ec3</a:t>
          </a:r>
          <a:endParaRPr lang="en-US" dirty="0"/>
        </a:p>
      </dgm:t>
    </dgm:pt>
    <dgm:pt modelId="{4759822F-DDC3-4588-83D8-9D87099CB790}" type="parTrans" cxnId="{084BD815-1A36-467F-A825-24BA53DC0665}">
      <dgm:prSet/>
      <dgm:spPr/>
      <dgm:t>
        <a:bodyPr/>
        <a:lstStyle/>
        <a:p>
          <a:endParaRPr lang="en-US"/>
        </a:p>
      </dgm:t>
    </dgm:pt>
    <dgm:pt modelId="{C452AD91-0388-4BF5-9D1F-CFB94E4D0DCC}" type="sibTrans" cxnId="{084BD815-1A36-467F-A825-24BA53DC0665}">
      <dgm:prSet/>
      <dgm:spPr/>
      <dgm:t>
        <a:bodyPr/>
        <a:lstStyle/>
        <a:p>
          <a:endParaRPr lang="en-US"/>
        </a:p>
      </dgm:t>
    </dgm:pt>
    <dgm:pt modelId="{4302173C-C3BB-445C-AE53-FDB91A0FF0CB}" type="pres">
      <dgm:prSet presAssocID="{A64FF989-7579-400C-8E0A-20934C0B98A8}" presName="root" presStyleCnt="0">
        <dgm:presLayoutVars>
          <dgm:dir/>
          <dgm:resizeHandles val="exact"/>
        </dgm:presLayoutVars>
      </dgm:prSet>
      <dgm:spPr/>
    </dgm:pt>
    <dgm:pt modelId="{AD32E6B3-50BE-41CD-8B34-BA66E41029CE}" type="pres">
      <dgm:prSet presAssocID="{7192CD4B-90DA-428A-A2DB-EFA6A153E95B}" presName="compNode" presStyleCnt="0"/>
      <dgm:spPr/>
    </dgm:pt>
    <dgm:pt modelId="{09DA4B53-F43B-452B-A705-CD1F2566FBFF}" type="pres">
      <dgm:prSet presAssocID="{7192CD4B-90DA-428A-A2DB-EFA6A153E95B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2C89FF5C-A5E5-43D5-8BE8-1769205F970E}" type="pres">
      <dgm:prSet presAssocID="{7192CD4B-90DA-428A-A2DB-EFA6A153E95B}" presName="iconRect" presStyleLbl="node1" presStyleIdx="0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ère"/>
        </a:ext>
      </dgm:extLst>
    </dgm:pt>
    <dgm:pt modelId="{4110040E-DEB2-4297-A499-4642675F1197}" type="pres">
      <dgm:prSet presAssocID="{7192CD4B-90DA-428A-A2DB-EFA6A153E95B}" presName="spaceRect" presStyleCnt="0"/>
      <dgm:spPr/>
    </dgm:pt>
    <dgm:pt modelId="{C1616BB5-B432-441F-9B92-C0B4E75C634D}" type="pres">
      <dgm:prSet presAssocID="{7192CD4B-90DA-428A-A2DB-EFA6A153E95B}" presName="textRect" presStyleLbl="revTx" presStyleIdx="0" presStyleCnt="2">
        <dgm:presLayoutVars>
          <dgm:chMax val="1"/>
          <dgm:chPref val="1"/>
        </dgm:presLayoutVars>
      </dgm:prSet>
      <dgm:spPr/>
    </dgm:pt>
    <dgm:pt modelId="{5C2C4EBD-BEC6-44FE-9965-64D7F9B66770}" type="pres">
      <dgm:prSet presAssocID="{DCB1D862-4C47-4579-9813-E095B09BE491}" presName="sibTrans" presStyleCnt="0"/>
      <dgm:spPr/>
    </dgm:pt>
    <dgm:pt modelId="{0EA496AA-6A68-4DC3-8A8A-7B8F6CF260FB}" type="pres">
      <dgm:prSet presAssocID="{199303C3-DFDF-476D-8481-43694EAFDE88}" presName="compNode" presStyleCnt="0"/>
      <dgm:spPr/>
    </dgm:pt>
    <dgm:pt modelId="{26A56604-EAD0-4CDE-8098-98670E006167}" type="pres">
      <dgm:prSet presAssocID="{199303C3-DFDF-476D-8481-43694EAFDE88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355B3119-3F03-464D-B8F5-B4F4AEE3AC8F}" type="pres">
      <dgm:prSet presAssocID="{199303C3-DFDF-476D-8481-43694EAFDE88}" presName="iconRect" presStyleLbl="node1" presStyleIdx="1" presStyleCnt="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D8DE9FB8-7DA5-4FEC-83FF-57EBB74EEFD0}" type="pres">
      <dgm:prSet presAssocID="{199303C3-DFDF-476D-8481-43694EAFDE88}" presName="spaceRect" presStyleCnt="0"/>
      <dgm:spPr/>
    </dgm:pt>
    <dgm:pt modelId="{ABCCBF58-0398-45D8-84E0-917D08C781CE}" type="pres">
      <dgm:prSet presAssocID="{199303C3-DFDF-476D-8481-43694EAFDE88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43D31F15-05E8-4FC9-A72B-0F5A771C1CE7}" type="presOf" srcId="{A64FF989-7579-400C-8E0A-20934C0B98A8}" destId="{4302173C-C3BB-445C-AE53-FDB91A0FF0CB}" srcOrd="0" destOrd="0" presId="urn:microsoft.com/office/officeart/2018/5/layout/IconLeafLabelList"/>
    <dgm:cxn modelId="{084BD815-1A36-467F-A825-24BA53DC0665}" srcId="{A64FF989-7579-400C-8E0A-20934C0B98A8}" destId="{199303C3-DFDF-476D-8481-43694EAFDE88}" srcOrd="1" destOrd="0" parTransId="{4759822F-DDC3-4588-83D8-9D87099CB790}" sibTransId="{C452AD91-0388-4BF5-9D1F-CFB94E4D0DCC}"/>
    <dgm:cxn modelId="{83080FD4-D6EA-4EDC-8AD3-71D648D0600D}" srcId="{A64FF989-7579-400C-8E0A-20934C0B98A8}" destId="{7192CD4B-90DA-428A-A2DB-EFA6A153E95B}" srcOrd="0" destOrd="0" parTransId="{63A352D6-2E6E-43CB-BE3D-CB1E325E18CB}" sibTransId="{DCB1D862-4C47-4579-9813-E095B09BE491}"/>
    <dgm:cxn modelId="{77980DEA-0543-4938-B485-63DAF767AD3B}" type="presOf" srcId="{7192CD4B-90DA-428A-A2DB-EFA6A153E95B}" destId="{C1616BB5-B432-441F-9B92-C0B4E75C634D}" srcOrd="0" destOrd="0" presId="urn:microsoft.com/office/officeart/2018/5/layout/IconLeafLabelList"/>
    <dgm:cxn modelId="{7ABF22F6-1920-4EDD-838C-5C10FE16DC07}" type="presOf" srcId="{199303C3-DFDF-476D-8481-43694EAFDE88}" destId="{ABCCBF58-0398-45D8-84E0-917D08C781CE}" srcOrd="0" destOrd="0" presId="urn:microsoft.com/office/officeart/2018/5/layout/IconLeafLabelList"/>
    <dgm:cxn modelId="{4E805B6E-10FA-4BC0-BC9B-1DE39E707A62}" type="presParOf" srcId="{4302173C-C3BB-445C-AE53-FDB91A0FF0CB}" destId="{AD32E6B3-50BE-41CD-8B34-BA66E41029CE}" srcOrd="0" destOrd="0" presId="urn:microsoft.com/office/officeart/2018/5/layout/IconLeafLabelList"/>
    <dgm:cxn modelId="{EDF23629-F78A-4297-A0D1-4926E13C4B8E}" type="presParOf" srcId="{AD32E6B3-50BE-41CD-8B34-BA66E41029CE}" destId="{09DA4B53-F43B-452B-A705-CD1F2566FBFF}" srcOrd="0" destOrd="0" presId="urn:microsoft.com/office/officeart/2018/5/layout/IconLeafLabelList"/>
    <dgm:cxn modelId="{B658929A-494E-48E7-9DAA-B26CECD09853}" type="presParOf" srcId="{AD32E6B3-50BE-41CD-8B34-BA66E41029CE}" destId="{2C89FF5C-A5E5-43D5-8BE8-1769205F970E}" srcOrd="1" destOrd="0" presId="urn:microsoft.com/office/officeart/2018/5/layout/IconLeafLabelList"/>
    <dgm:cxn modelId="{AED2D044-8B7E-4741-A375-30BFA0F96E75}" type="presParOf" srcId="{AD32E6B3-50BE-41CD-8B34-BA66E41029CE}" destId="{4110040E-DEB2-4297-A499-4642675F1197}" srcOrd="2" destOrd="0" presId="urn:microsoft.com/office/officeart/2018/5/layout/IconLeafLabelList"/>
    <dgm:cxn modelId="{5F479F7F-0DFA-4B8D-9754-FEAA5855C5D3}" type="presParOf" srcId="{AD32E6B3-50BE-41CD-8B34-BA66E41029CE}" destId="{C1616BB5-B432-441F-9B92-C0B4E75C634D}" srcOrd="3" destOrd="0" presId="urn:microsoft.com/office/officeart/2018/5/layout/IconLeafLabelList"/>
    <dgm:cxn modelId="{4F9B560B-8B3C-426F-AA67-B7F518B20EBB}" type="presParOf" srcId="{4302173C-C3BB-445C-AE53-FDB91A0FF0CB}" destId="{5C2C4EBD-BEC6-44FE-9965-64D7F9B66770}" srcOrd="1" destOrd="0" presId="urn:microsoft.com/office/officeart/2018/5/layout/IconLeafLabelList"/>
    <dgm:cxn modelId="{2B2697F0-8126-4AE6-8A90-43AB6693FCE4}" type="presParOf" srcId="{4302173C-C3BB-445C-AE53-FDB91A0FF0CB}" destId="{0EA496AA-6A68-4DC3-8A8A-7B8F6CF260FB}" srcOrd="2" destOrd="0" presId="urn:microsoft.com/office/officeart/2018/5/layout/IconLeafLabelList"/>
    <dgm:cxn modelId="{744D4EA0-F50D-45B3-BA5D-99A4E95AC149}" type="presParOf" srcId="{0EA496AA-6A68-4DC3-8A8A-7B8F6CF260FB}" destId="{26A56604-EAD0-4CDE-8098-98670E006167}" srcOrd="0" destOrd="0" presId="urn:microsoft.com/office/officeart/2018/5/layout/IconLeafLabelList"/>
    <dgm:cxn modelId="{BB561534-0DA4-49C5-9942-3BFB687350E8}" type="presParOf" srcId="{0EA496AA-6A68-4DC3-8A8A-7B8F6CF260FB}" destId="{355B3119-3F03-464D-B8F5-B4F4AEE3AC8F}" srcOrd="1" destOrd="0" presId="urn:microsoft.com/office/officeart/2018/5/layout/IconLeafLabelList"/>
    <dgm:cxn modelId="{E713750C-1312-40EE-86D1-2780F8E0732B}" type="presParOf" srcId="{0EA496AA-6A68-4DC3-8A8A-7B8F6CF260FB}" destId="{D8DE9FB8-7DA5-4FEC-83FF-57EBB74EEFD0}" srcOrd="2" destOrd="0" presId="urn:microsoft.com/office/officeart/2018/5/layout/IconLeafLabelList"/>
    <dgm:cxn modelId="{9E5A0684-E253-4D48-9DB6-3FBD935F6683}" type="presParOf" srcId="{0EA496AA-6A68-4DC3-8A8A-7B8F6CF260FB}" destId="{ABCCBF58-0398-45D8-84E0-917D08C781C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Articles définis (</a:t>
          </a:r>
          <a:r>
            <a:rPr lang="fr-FR" sz="1800" b="0" noProof="0" dirty="0" err="1"/>
            <a:t>le,la,les</a:t>
          </a:r>
          <a:r>
            <a:rPr lang="fr-FR" sz="1800" b="0" noProof="0" dirty="0"/>
            <a:t>)</a:t>
          </a:r>
        </a:p>
        <a:p>
          <a:pPr rtl="0"/>
          <a:r>
            <a:rPr lang="fr-FR" sz="1800" b="0" noProof="0" dirty="0"/>
            <a:t>- Articles indéfinis (</a:t>
          </a:r>
          <a:r>
            <a:rPr lang="fr-FR" sz="1800" b="0" noProof="0" dirty="0" err="1"/>
            <a:t>un,une,des</a:t>
          </a:r>
          <a:r>
            <a:rPr lang="fr-FR" sz="1800" b="0" noProof="0" dirty="0"/>
            <a:t>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quartier Cambronne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lieux de la ville</a:t>
          </a:r>
        </a:p>
        <a:p>
          <a:pPr rtl="0"/>
          <a:r>
            <a:rPr lang="fr-FR" sz="1800" b="0" strike="sngStrike" noProof="0" dirty="0"/>
            <a:t>- Prépositions d’espace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6" custLinFactY="600000" custLinFactNeighborX="-83" custLinFactNeighborY="652244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98" custLinFactY="200000" custLinFactNeighborX="-923" custLinFactNeighborY="26034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locate</a:t>
          </a:r>
          <a:r>
            <a:rPr lang="fr-FR" dirty="0"/>
            <a:t> an </a:t>
          </a:r>
          <a:r>
            <a:rPr lang="fr-FR" dirty="0" err="1"/>
            <a:t>object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neighborhood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the </a:t>
          </a:r>
          <a:r>
            <a:rPr lang="fr-FR" dirty="0" err="1"/>
            <a:t>means</a:t>
          </a:r>
          <a:r>
            <a:rPr lang="fr-FR" dirty="0"/>
            <a:t> of transport </a:t>
          </a:r>
          <a:r>
            <a:rPr lang="fr-FR" dirty="0" err="1"/>
            <a:t>they</a:t>
          </a:r>
          <a:r>
            <a:rPr lang="fr-FR" dirty="0"/>
            <a:t> use to </a:t>
          </a:r>
          <a:r>
            <a:rPr lang="fr-FR" dirty="0" err="1"/>
            <a:t>get</a:t>
          </a:r>
          <a:r>
            <a:rPr lang="fr-FR" dirty="0"/>
            <a:t> </a:t>
          </a:r>
          <a:r>
            <a:rPr lang="fr-FR" dirty="0" err="1"/>
            <a:t>around</a:t>
          </a:r>
          <a:r>
            <a:rPr lang="fr-FR" dirty="0"/>
            <a:t> the city.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Articles définis (</a:t>
          </a:r>
          <a:r>
            <a:rPr lang="fr-FR" sz="1800" b="0" noProof="0" dirty="0" err="1"/>
            <a:t>le,la,les</a:t>
          </a:r>
          <a:r>
            <a:rPr lang="fr-FR" sz="1800" b="0" noProof="0" dirty="0"/>
            <a:t>)</a:t>
          </a:r>
        </a:p>
        <a:p>
          <a:pPr rtl="0"/>
          <a:r>
            <a:rPr lang="fr-FR" sz="1800" b="0" noProof="0" dirty="0"/>
            <a:t>- Articles indéfinis (</a:t>
          </a:r>
          <a:r>
            <a:rPr lang="fr-FR" sz="1800" b="0" noProof="0" dirty="0" err="1"/>
            <a:t>un,une,des</a:t>
          </a:r>
          <a:r>
            <a:rPr lang="fr-FR" sz="1800" b="0" noProof="0" dirty="0"/>
            <a:t>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 quartier Cambronne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lieux de la ville</a:t>
          </a:r>
        </a:p>
        <a:p>
          <a:pPr rtl="0"/>
          <a:r>
            <a:rPr lang="fr-FR" sz="1800" b="0" noProof="0" dirty="0"/>
            <a:t>- Prépositions d’espace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6" custLinFactY="600000" custLinFactNeighborX="-83" custLinFactNeighborY="652244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</a:t>
          </a:r>
          <a:r>
            <a:rPr lang="fr-FR" sz="1400" dirty="0" err="1"/>
            <a:t>Voc</a:t>
          </a:r>
          <a:r>
            <a:rPr lang="fr-FR" sz="1400" dirty="0"/>
            <a:t>: situer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articles déf/indéf.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locate</a:t>
          </a:r>
          <a:r>
            <a:rPr lang="fr-FR" dirty="0"/>
            <a:t> an </a:t>
          </a:r>
          <a:r>
            <a:rPr lang="fr-FR" dirty="0" err="1"/>
            <a:t>object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neighborhood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the </a:t>
          </a:r>
          <a:r>
            <a:rPr lang="fr-FR" dirty="0" err="1"/>
            <a:t>means</a:t>
          </a:r>
          <a:r>
            <a:rPr lang="fr-FR" dirty="0"/>
            <a:t> of transport </a:t>
          </a:r>
          <a:r>
            <a:rPr lang="fr-FR" dirty="0" err="1"/>
            <a:t>they</a:t>
          </a:r>
          <a:r>
            <a:rPr lang="fr-FR" dirty="0"/>
            <a:t> use to </a:t>
          </a:r>
          <a:r>
            <a:rPr lang="fr-FR" dirty="0" err="1"/>
            <a:t>get</a:t>
          </a:r>
          <a:r>
            <a:rPr lang="fr-FR" dirty="0"/>
            <a:t> </a:t>
          </a:r>
          <a:r>
            <a:rPr lang="fr-FR" dirty="0" err="1"/>
            <a:t>around</a:t>
          </a:r>
          <a:r>
            <a:rPr lang="fr-FR" dirty="0"/>
            <a:t> the city.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0B718-84F0-451D-9E36-508DB5B528C1}">
      <dsp:nvSpPr>
        <dsp:cNvPr id="0" name=""/>
        <dsp:cNvSpPr/>
      </dsp:nvSpPr>
      <dsp:spPr>
        <a:xfrm rot="5400000">
          <a:off x="7213577" y="-3201001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 quartier Cambronne</a:t>
          </a:r>
        </a:p>
      </dsp:txBody>
      <dsp:txXfrm rot="-5400000">
        <a:off x="3950208" y="86574"/>
        <a:ext cx="6998386" cy="447441"/>
      </dsp:txXfrm>
    </dsp:sp>
    <dsp:sp modelId="{9B3EC6CB-E556-4596-937F-9B337526B96B}">
      <dsp:nvSpPr>
        <dsp:cNvPr id="0" name=""/>
        <dsp:cNvSpPr/>
      </dsp:nvSpPr>
      <dsp:spPr>
        <a:xfrm>
          <a:off x="0" y="386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</a:t>
          </a:r>
          <a:r>
            <a:rPr lang="fr-FR" sz="2500" kern="1200" noProof="0" dirty="0"/>
            <a:t>. </a:t>
          </a:r>
          <a:r>
            <a:rPr lang="fr-FR" sz="2500" b="1" kern="1200" noProof="0" dirty="0"/>
            <a:t>Starter</a:t>
          </a:r>
        </a:p>
      </dsp:txBody>
      <dsp:txXfrm>
        <a:off x="30257" y="30643"/>
        <a:ext cx="3889694" cy="559302"/>
      </dsp:txXfrm>
    </dsp:sp>
    <dsp:sp modelId="{EB994FD0-5BD3-4222-8421-7D88AD96F3ED}">
      <dsp:nvSpPr>
        <dsp:cNvPr id="0" name=""/>
        <dsp:cNvSpPr/>
      </dsp:nvSpPr>
      <dsp:spPr>
        <a:xfrm rot="5400000">
          <a:off x="7213577" y="-2550193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Recherche des phrases clés</a:t>
          </a:r>
        </a:p>
      </dsp:txBody>
      <dsp:txXfrm rot="-5400000">
        <a:off x="3950208" y="737382"/>
        <a:ext cx="6998386" cy="447441"/>
      </dsp:txXfrm>
    </dsp:sp>
    <dsp:sp modelId="{5E02BC2E-681C-44DC-B629-37E710682889}">
      <dsp:nvSpPr>
        <dsp:cNvPr id="0" name=""/>
        <dsp:cNvSpPr/>
      </dsp:nvSpPr>
      <dsp:spPr>
        <a:xfrm>
          <a:off x="0" y="651193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II. Compréhension de texte</a:t>
          </a:r>
        </a:p>
      </dsp:txBody>
      <dsp:txXfrm>
        <a:off x="30257" y="681450"/>
        <a:ext cx="3889694" cy="559302"/>
      </dsp:txXfrm>
    </dsp:sp>
    <dsp:sp modelId="{F1F46C76-FD99-4BAA-808C-125E236A3898}">
      <dsp:nvSpPr>
        <dsp:cNvPr id="0" name=""/>
        <dsp:cNvSpPr/>
      </dsp:nvSpPr>
      <dsp:spPr>
        <a:xfrm rot="5400000">
          <a:off x="7213577" y="-1899386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lieux de la ville</a:t>
          </a:r>
        </a:p>
      </dsp:txBody>
      <dsp:txXfrm rot="-5400000">
        <a:off x="3950208" y="1388189"/>
        <a:ext cx="6998386" cy="447441"/>
      </dsp:txXfrm>
    </dsp:sp>
    <dsp:sp modelId="{F10BD171-EBF1-496C-95A4-385D5256AD95}">
      <dsp:nvSpPr>
        <dsp:cNvPr id="0" name=""/>
        <dsp:cNvSpPr/>
      </dsp:nvSpPr>
      <dsp:spPr>
        <a:xfrm>
          <a:off x="0" y="1302001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III. Vocabulaire</a:t>
          </a:r>
        </a:p>
      </dsp:txBody>
      <dsp:txXfrm>
        <a:off x="30257" y="1332258"/>
        <a:ext cx="3889694" cy="559302"/>
      </dsp:txXfrm>
    </dsp:sp>
    <dsp:sp modelId="{DEB8032B-A822-48B9-BAA2-739568738E8E}">
      <dsp:nvSpPr>
        <dsp:cNvPr id="0" name=""/>
        <dsp:cNvSpPr/>
      </dsp:nvSpPr>
      <dsp:spPr>
        <a:xfrm rot="5400000">
          <a:off x="7213577" y="-1248579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Situer un lieu</a:t>
          </a:r>
        </a:p>
      </dsp:txBody>
      <dsp:txXfrm rot="-5400000">
        <a:off x="3950208" y="2038996"/>
        <a:ext cx="6998386" cy="447441"/>
      </dsp:txXfrm>
    </dsp:sp>
    <dsp:sp modelId="{47D7F6D4-1AE1-457B-9359-82BFECB9BFF7}">
      <dsp:nvSpPr>
        <dsp:cNvPr id="0" name=""/>
        <dsp:cNvSpPr/>
      </dsp:nvSpPr>
      <dsp:spPr>
        <a:xfrm>
          <a:off x="0" y="1952808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IV. Vocabulaire</a:t>
          </a:r>
        </a:p>
      </dsp:txBody>
      <dsp:txXfrm>
        <a:off x="30257" y="1983065"/>
        <a:ext cx="3889694" cy="559302"/>
      </dsp:txXfrm>
    </dsp:sp>
    <dsp:sp modelId="{0E7EC134-40FF-4065-8375-D6818C7C042B}">
      <dsp:nvSpPr>
        <dsp:cNvPr id="0" name=""/>
        <dsp:cNvSpPr/>
      </dsp:nvSpPr>
      <dsp:spPr>
        <a:xfrm rot="5400000">
          <a:off x="7213577" y="-597772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articles définis et indéfinis</a:t>
          </a:r>
        </a:p>
      </dsp:txBody>
      <dsp:txXfrm rot="-5400000">
        <a:off x="3950208" y="2689803"/>
        <a:ext cx="6998386" cy="447441"/>
      </dsp:txXfrm>
    </dsp:sp>
    <dsp:sp modelId="{4A2B0C5C-6817-4C72-BDB2-74AF0BC8F80A}">
      <dsp:nvSpPr>
        <dsp:cNvPr id="0" name=""/>
        <dsp:cNvSpPr/>
      </dsp:nvSpPr>
      <dsp:spPr>
        <a:xfrm>
          <a:off x="0" y="2603615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V. Grammaire</a:t>
          </a:r>
        </a:p>
      </dsp:txBody>
      <dsp:txXfrm>
        <a:off x="30257" y="2633872"/>
        <a:ext cx="3889694" cy="559302"/>
      </dsp:txXfrm>
    </dsp:sp>
    <dsp:sp modelId="{B7F4A621-A73E-4C83-8E09-AA06F5F10E7A}">
      <dsp:nvSpPr>
        <dsp:cNvPr id="0" name=""/>
        <dsp:cNvSpPr/>
      </dsp:nvSpPr>
      <dsp:spPr>
        <a:xfrm rot="5400000">
          <a:off x="7213577" y="53034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« an » / « in »</a:t>
          </a:r>
        </a:p>
      </dsp:txBody>
      <dsp:txXfrm rot="-5400000">
        <a:off x="3950208" y="3340609"/>
        <a:ext cx="6998386" cy="447441"/>
      </dsp:txXfrm>
    </dsp:sp>
    <dsp:sp modelId="{CF8CF7A4-E273-4E43-A889-DF9FF94D4DC0}">
      <dsp:nvSpPr>
        <dsp:cNvPr id="0" name=""/>
        <dsp:cNvSpPr/>
      </dsp:nvSpPr>
      <dsp:spPr>
        <a:xfrm>
          <a:off x="0" y="3254422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VI. Phonétique</a:t>
          </a:r>
        </a:p>
      </dsp:txBody>
      <dsp:txXfrm>
        <a:off x="30257" y="3284679"/>
        <a:ext cx="3889694" cy="559302"/>
      </dsp:txXfrm>
    </dsp:sp>
    <dsp:sp modelId="{A1665D7A-5BEA-42A2-8546-37A72D3F7937}">
      <dsp:nvSpPr>
        <dsp:cNvPr id="0" name=""/>
        <dsp:cNvSpPr/>
      </dsp:nvSpPr>
      <dsp:spPr>
        <a:xfrm rot="5400000">
          <a:off x="7213577" y="703842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Décrire mon quartier</a:t>
          </a:r>
        </a:p>
      </dsp:txBody>
      <dsp:txXfrm rot="-5400000">
        <a:off x="3950208" y="3991417"/>
        <a:ext cx="6998386" cy="447441"/>
      </dsp:txXfrm>
    </dsp:sp>
    <dsp:sp modelId="{5CDFED75-CE9B-41E9-9C22-6F8EEAAB736C}">
      <dsp:nvSpPr>
        <dsp:cNvPr id="0" name=""/>
        <dsp:cNvSpPr/>
      </dsp:nvSpPr>
      <dsp:spPr>
        <a:xfrm>
          <a:off x="0" y="3905229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VII. Production</a:t>
          </a:r>
        </a:p>
      </dsp:txBody>
      <dsp:txXfrm>
        <a:off x="30257" y="3935486"/>
        <a:ext cx="3889694" cy="55930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lieux de la ville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Prépositions d’espace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définis (</a:t>
          </a:r>
          <a:r>
            <a:rPr lang="fr-FR" sz="1800" b="0" kern="1200" noProof="0" dirty="0" err="1"/>
            <a:t>le,la,les</a:t>
          </a:r>
          <a:r>
            <a:rPr lang="fr-FR" sz="1800" b="0" kern="1200" noProof="0" dirty="0"/>
            <a:t>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indéfinis (</a:t>
          </a:r>
          <a:r>
            <a:rPr lang="fr-FR" sz="1800" b="0" kern="1200" noProof="0" dirty="0" err="1"/>
            <a:t>un,une,des</a:t>
          </a:r>
          <a:r>
            <a:rPr lang="fr-FR" sz="1800" b="0" kern="1200" noProof="0" dirty="0"/>
            <a:t>)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quartier Cambronne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433"/>
          <a:ext cx="10128488" cy="34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</a:t>
          </a:r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lieux ville</a:t>
          </a:r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futur proche</a:t>
          </a:r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12367" y="0"/>
        <a:ext cx="1854241" cy="24721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</a:t>
          </a:r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lieux ville</a:t>
          </a:r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futur proche</a:t>
          </a:r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12367" y="0"/>
        <a:ext cx="1854241" cy="24721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</a:t>
          </a:r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lieux ville</a:t>
          </a:r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</a:t>
          </a:r>
          <a:r>
            <a:rPr lang="fr-FR" sz="1400" kern="1200" dirty="0" err="1"/>
            <a:t>prépo</a:t>
          </a:r>
          <a:r>
            <a:rPr lang="fr-FR" sz="1400" kern="1200" dirty="0"/>
            <a:t> de lieu</a:t>
          </a:r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futur proche</a:t>
          </a:r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12367" y="0"/>
        <a:ext cx="1854241" cy="24721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Prépositions d’espace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définis (</a:t>
          </a:r>
          <a:r>
            <a:rPr lang="fr-FR" sz="1800" b="0" kern="1200" noProof="0" dirty="0" err="1"/>
            <a:t>le,la,les</a:t>
          </a:r>
          <a:r>
            <a:rPr lang="fr-FR" sz="1800" b="0" kern="1200" noProof="0" dirty="0"/>
            <a:t>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indéfinis (</a:t>
          </a:r>
          <a:r>
            <a:rPr lang="fr-FR" sz="1800" b="0" kern="1200" noProof="0" dirty="0" err="1"/>
            <a:t>un,une,des</a:t>
          </a:r>
          <a:r>
            <a:rPr lang="fr-FR" sz="1800" b="0" kern="1200" noProof="0" dirty="0"/>
            <a:t>)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quartier Cambronne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433"/>
          <a:ext cx="10128488" cy="34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A4B53-F43B-452B-A705-CD1F2566FBFF}">
      <dsp:nvSpPr>
        <dsp:cNvPr id="0" name=""/>
        <dsp:cNvSpPr/>
      </dsp:nvSpPr>
      <dsp:spPr>
        <a:xfrm>
          <a:off x="2044800" y="375668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89FF5C-A5E5-43D5-8BE8-1769205F970E}">
      <dsp:nvSpPr>
        <dsp:cNvPr id="0" name=""/>
        <dsp:cNvSpPr/>
      </dsp:nvSpPr>
      <dsp:spPr>
        <a:xfrm>
          <a:off x="251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16BB5-B432-441F-9B92-C0B4E75C634D}">
      <dsp:nvSpPr>
        <dsp:cNvPr id="0" name=""/>
        <dsp:cNvSpPr/>
      </dsp:nvSpPr>
      <dsp:spPr>
        <a:xfrm>
          <a:off x="134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 dirty="0"/>
            <a:t>Prépositions de lieu (facile) </a:t>
          </a:r>
          <a:r>
            <a:rPr lang="fr-FR" sz="1400" u="sng" kern="1200" dirty="0">
              <a:hlinkClick xmlns:r="http://schemas.openxmlformats.org/officeDocument/2006/relationships" r:id="rId3"/>
            </a:rPr>
            <a:t>https://create.kahoot.it/details/cf9406ea-0016-4bfa-8d65-40bed6f6aa17</a:t>
          </a:r>
          <a:endParaRPr lang="en-US" sz="1400" kern="1200" dirty="0"/>
        </a:p>
      </dsp:txBody>
      <dsp:txXfrm>
        <a:off x="1342800" y="3255669"/>
        <a:ext cx="3600000" cy="720000"/>
      </dsp:txXfrm>
    </dsp:sp>
    <dsp:sp modelId="{26A56604-EAD0-4CDE-8098-98670E006167}">
      <dsp:nvSpPr>
        <dsp:cNvPr id="0" name=""/>
        <dsp:cNvSpPr/>
      </dsp:nvSpPr>
      <dsp:spPr>
        <a:xfrm>
          <a:off x="6274800" y="375668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5B3119-3F03-464D-B8F5-B4F4AEE3AC8F}">
      <dsp:nvSpPr>
        <dsp:cNvPr id="0" name=""/>
        <dsp:cNvSpPr/>
      </dsp:nvSpPr>
      <dsp:spPr>
        <a:xfrm>
          <a:off x="674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CBF58-0398-45D8-84E0-917D08C781CE}">
      <dsp:nvSpPr>
        <dsp:cNvPr id="0" name=""/>
        <dsp:cNvSpPr/>
      </dsp:nvSpPr>
      <dsp:spPr>
        <a:xfrm>
          <a:off x="557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 dirty="0"/>
            <a:t>Prépositions de lieu (2)</a:t>
          </a:r>
          <a:endParaRPr lang="fr-FR" sz="1400" u="sng" kern="1200" dirty="0">
            <a:hlinkClick xmlns:r="http://schemas.openxmlformats.org/officeDocument/2006/relationships" r:id="rId6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u="sng" kern="1200" dirty="0">
              <a:hlinkClick xmlns:r="http://schemas.openxmlformats.org/officeDocument/2006/relationships" r:id="rId6"/>
            </a:rPr>
            <a:t>https://play.kahoot.it/v2/?quizId=3f19aa84-829c-49a5-af9c-afc321577ec3</a:t>
          </a:r>
          <a:endParaRPr lang="en-US" sz="1400" kern="1200" dirty="0"/>
        </a:p>
      </dsp:txBody>
      <dsp:txXfrm>
        <a:off x="5572800" y="3255669"/>
        <a:ext cx="360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Prépositions d’espace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définis (</a:t>
          </a:r>
          <a:r>
            <a:rPr lang="fr-FR" sz="1800" b="0" kern="1200" noProof="0" dirty="0" err="1"/>
            <a:t>le,la,les</a:t>
          </a:r>
          <a:r>
            <a:rPr lang="fr-FR" sz="1800" b="0" kern="1200" noProof="0" dirty="0"/>
            <a:t>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indéfinis (</a:t>
          </a:r>
          <a:r>
            <a:rPr lang="fr-FR" sz="1800" b="0" kern="1200" noProof="0" dirty="0" err="1"/>
            <a:t>un,une,des</a:t>
          </a:r>
          <a:r>
            <a:rPr lang="fr-FR" sz="1800" b="0" kern="1200" noProof="0" dirty="0"/>
            <a:t>)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quartier Cambronne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433"/>
          <a:ext cx="10128488" cy="34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057910"/>
        <a:ext cx="3651847" cy="1057910"/>
      </dsp:txXfrm>
    </dsp:sp>
    <dsp:sp modelId="{279DFE09-28EE-48A2-B192-FFEC93ADF17D}">
      <dsp:nvSpPr>
        <dsp:cNvPr id="0" name=""/>
        <dsp:cNvSpPr/>
      </dsp:nvSpPr>
      <dsp:spPr>
        <a:xfrm>
          <a:off x="1497404" y="12127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057910"/>
        <a:ext cx="3651847" cy="1057910"/>
      </dsp:txXfrm>
    </dsp:sp>
    <dsp:sp modelId="{112E1D68-647B-46C7-AF2C-FF0A84DB584F}">
      <dsp:nvSpPr>
        <dsp:cNvPr id="0" name=""/>
        <dsp:cNvSpPr/>
      </dsp:nvSpPr>
      <dsp:spPr>
        <a:xfrm>
          <a:off x="52588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057910"/>
        <a:ext cx="3197521" cy="1057910"/>
      </dsp:txXfrm>
    </dsp:sp>
    <dsp:sp modelId="{6D76E5FF-7D2E-406A-B668-9F0EAFB414C8}">
      <dsp:nvSpPr>
        <dsp:cNvPr id="0" name=""/>
        <dsp:cNvSpPr/>
      </dsp:nvSpPr>
      <dsp:spPr>
        <a:xfrm>
          <a:off x="879304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2643196"/>
          <a:ext cx="9927499" cy="157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locate</a:t>
          </a:r>
          <a:r>
            <a:rPr lang="fr-FR" sz="2300" kern="1200" dirty="0"/>
            <a:t> an </a:t>
          </a:r>
          <a:r>
            <a:rPr lang="fr-FR" sz="2300" kern="1200" dirty="0" err="1"/>
            <a:t>object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neighborhood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talk about the </a:t>
          </a:r>
          <a:r>
            <a:rPr lang="fr-FR" sz="2300" kern="1200" dirty="0" err="1"/>
            <a:t>means</a:t>
          </a:r>
          <a:r>
            <a:rPr lang="fr-FR" sz="2300" kern="1200" dirty="0"/>
            <a:t> of transport </a:t>
          </a:r>
          <a:r>
            <a:rPr lang="fr-FR" sz="2300" kern="1200" dirty="0" err="1"/>
            <a:t>they</a:t>
          </a:r>
          <a:r>
            <a:rPr lang="fr-FR" sz="2300" kern="1200" dirty="0"/>
            <a:t> use to </a:t>
          </a:r>
          <a:r>
            <a:rPr lang="fr-FR" sz="2300" kern="1200" dirty="0" err="1"/>
            <a:t>get</a:t>
          </a:r>
          <a:r>
            <a:rPr lang="fr-FR" sz="2300" kern="1200" dirty="0"/>
            <a:t> </a:t>
          </a:r>
          <a:r>
            <a:rPr lang="fr-FR" sz="2300" kern="1200" dirty="0" err="1"/>
            <a:t>around</a:t>
          </a:r>
          <a:r>
            <a:rPr lang="fr-FR" sz="2300" kern="1200" dirty="0"/>
            <a:t> the city.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lieux de la ville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Prépositions d’espace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définis (</a:t>
          </a:r>
          <a:r>
            <a:rPr lang="fr-FR" sz="1800" b="0" kern="1200" noProof="0" dirty="0" err="1"/>
            <a:t>le,la,les</a:t>
          </a:r>
          <a:r>
            <a:rPr lang="fr-FR" sz="1800" b="0" kern="1200" noProof="0" dirty="0"/>
            <a:t>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indéfinis (</a:t>
          </a:r>
          <a:r>
            <a:rPr lang="fr-FR" sz="1800" b="0" kern="1200" noProof="0" dirty="0" err="1"/>
            <a:t>un,une,des</a:t>
          </a:r>
          <a:r>
            <a:rPr lang="fr-FR" sz="1800" b="0" kern="1200" noProof="0" dirty="0"/>
            <a:t>)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quartier Cambronne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433"/>
          <a:ext cx="10128488" cy="34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</a:t>
          </a:r>
          <a:r>
            <a:rPr lang="fr-FR" sz="1400" kern="1200" dirty="0" err="1"/>
            <a:t>Voc</a:t>
          </a:r>
          <a:r>
            <a:rPr lang="fr-FR" sz="1400" kern="1200" dirty="0"/>
            <a:t>: situer lieu</a:t>
          </a:r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articles déf/indéf.</a:t>
          </a:r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10267966" y="0"/>
        <a:ext cx="1743044" cy="35840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locate</a:t>
          </a:r>
          <a:r>
            <a:rPr lang="fr-FR" sz="2300" kern="1200" dirty="0"/>
            <a:t> an </a:t>
          </a:r>
          <a:r>
            <a:rPr lang="fr-FR" sz="2300" kern="1200" dirty="0" err="1"/>
            <a:t>object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neighborhood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talk about the </a:t>
          </a:r>
          <a:r>
            <a:rPr lang="fr-FR" sz="2300" kern="1200" dirty="0" err="1"/>
            <a:t>means</a:t>
          </a:r>
          <a:r>
            <a:rPr lang="fr-FR" sz="2300" kern="1200" dirty="0"/>
            <a:t> of transport </a:t>
          </a:r>
          <a:r>
            <a:rPr lang="fr-FR" sz="2300" kern="1200" dirty="0" err="1"/>
            <a:t>they</a:t>
          </a:r>
          <a:r>
            <a:rPr lang="fr-FR" sz="2300" kern="1200" dirty="0"/>
            <a:t> use to </a:t>
          </a:r>
          <a:r>
            <a:rPr lang="fr-FR" sz="2300" kern="1200" dirty="0" err="1"/>
            <a:t>get</a:t>
          </a:r>
          <a:r>
            <a:rPr lang="fr-FR" sz="2300" kern="1200" dirty="0"/>
            <a:t> </a:t>
          </a:r>
          <a:r>
            <a:rPr lang="fr-FR" sz="2300" kern="1200" dirty="0" err="1"/>
            <a:t>around</a:t>
          </a:r>
          <a:r>
            <a:rPr lang="fr-FR" sz="2300" kern="1200" dirty="0"/>
            <a:t> the city.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48E4DA1-0063-4BF6-BE4A-5E23CD72F34D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F5832B2-25AE-4C5D-88C7-F1627E1FB7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971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815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59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056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5832B2-25AE-4C5D-88C7-F1627E1FB73A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9104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73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6A7F49-5E71-C507-37C3-6DBDB8D25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2089F0-4F7E-D68D-1152-50A54D8CA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D9C17E-8396-D1B0-1009-56098A008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8D0291-512A-D0C2-21F7-708000989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10BF30-1C21-CAB5-1993-176C720A9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106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DC8087-0600-70BF-44A4-811A8C905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9DD3BB-2C53-7AE9-BA53-B326BE2F4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A68F3E-5C42-13FD-E837-336637BC4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90C49B-F112-BB3B-2926-0048B6336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84F322-9187-3C6C-30EA-28F0DF9F3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98173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47BBFD9-0F86-B952-6B0A-A5B1E237D3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FD56A1A-3261-64A3-70BA-928A72609F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271B18-4D77-DBA9-1A26-4F44C7CBF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A31650F-FCB2-4069-D8B5-229ED4837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E9EF73-753C-6AE5-F4CB-BA76B5503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74892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12/01/2024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DE39A8-804B-DDC1-92CD-8FEADBA0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1B524B-9C3C-776A-DB0C-5F905B630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D260FF-6920-4440-30D4-77A96F66A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EAA58D-38E7-CEB2-2CC1-E0BC7C50E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05F226-0F58-C954-E281-22E9DB6A7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2036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22BD30-8F31-EAEC-5463-64C998831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78017F-B957-341D-9409-05C908A20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2B4DC4-0CCA-614D-DDCA-2103B4CB8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DAF83F-A91A-398A-F8A7-9ED1035B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F34870-D56A-B661-E7EE-CCEE0EF72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3213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215AB2-4F20-B6A3-FAA2-3AE5DB2E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05885B-4360-218A-28F2-8AC5CE694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E9FC84B-7760-622C-4E91-B97B190AA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4A036F-3919-E854-8769-2330819C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685E3E-2468-9C4D-943A-B73426085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20F952-79B1-461F-7630-784FD9F13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7903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180A22-8255-E3B1-93D0-97F4B7017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895B14A-B9C8-56E2-2840-A558B161F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5433A7E-AD70-7274-6C7D-A06ED7A77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12C24AF-1D60-D164-5B3D-D0ED9A63FB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780446-1EAE-5705-48BA-A29883A2B9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09DFF3E-005C-1344-FBA4-EDEEA5A52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3BEE028-9980-C2CF-555A-A50BC984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978DB9B-1BC1-5A92-FC16-8C8EAA97B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26433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1CF733-E242-E2B5-33A3-F2CFEEFFC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6A999B-7AED-82EC-5737-5D1DBF549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7AB930C-E55B-D8F4-7C38-7885D6F3B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ADD064-4A94-E02C-29B1-3F2DA1B1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59737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FCAD60E-E066-FA78-84FB-C86658EE7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730F51E-A8D3-D409-8113-32A011A98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4944729-3CAC-57CC-37EE-0F26ECE61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5984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42BBEE-E105-B48D-D017-A990E8AF6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5F2FE8-4687-F07D-3720-16903792C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2FE4416-D6A4-0C1F-0433-6D884F13A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E5C93BF-AB8F-ABF3-D585-03ACA848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F40FC5-2C1E-E5EB-A76C-EAEE430CE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BE6364-D791-C095-5986-D184F747B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2746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5583F8-A7F0-3152-B3D4-3BB37D741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C604A6-E8B9-ACBA-3928-35DAA6AB0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FFBB5F4-9AD9-1254-13A1-7B99D73F93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AB3D2D5-74ED-1014-C491-4E9E6839D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3D0916E-0AB0-802D-C4FC-D14E2C39A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DE7277-F608-CF33-1454-DF5D57FC7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5863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7A561CA-4C62-0E8F-6960-A23F7251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8AEEC9-9233-D5F9-820A-5201F06F3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AC75E4-2892-4B56-E530-E5CB38528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D74580-34A4-2547-A874-04F3E36EEF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EE1AB4-6940-579E-A955-A93BC6733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9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5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12/01/2024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notesSlide" Target="../notesSlides/notesSlide4.xml"/><Relationship Id="rId7" Type="http://schemas.openxmlformats.org/officeDocument/2006/relationships/diagramQuickStyle" Target="../diagrams/quickStyle1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VNxlSFXTmc?feature=oembed" TargetMode="Externa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7.jpeg"/><Relationship Id="rId9" Type="http://schemas.microsoft.com/office/2007/relationships/diagramDrawing" Target="../diagrams/drawing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16.xml"/><Relationship Id="rId5" Type="http://schemas.openxmlformats.org/officeDocument/2006/relationships/image" Target="../media/image24.png"/><Relationship Id="rId10" Type="http://schemas.microsoft.com/office/2007/relationships/diagramDrawing" Target="../diagrams/drawing16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7.xml"/><Relationship Id="rId9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26.png"/><Relationship Id="rId7" Type="http://schemas.openxmlformats.org/officeDocument/2006/relationships/diagramQuickStyle" Target="../diagrams/quickStyle18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4" Type="http://schemas.openxmlformats.org/officeDocument/2006/relationships/image" Target="../media/image27.png"/><Relationship Id="rId9" Type="http://schemas.microsoft.com/office/2007/relationships/diagramDrawing" Target="../diagrams/drawing18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28.jpeg"/><Relationship Id="rId7" Type="http://schemas.openxmlformats.org/officeDocument/2006/relationships/diagramColors" Target="../diagrams/colors19.xml"/><Relationship Id="rId2" Type="http://schemas.openxmlformats.org/officeDocument/2006/relationships/hyperlink" Target="https://play.kahoot.it/v2/?quizId=cb0614bd-f16b-4faf-a688-3cd941541aeb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microsoft.com/office/2007/relationships/diagramDrawing" Target="../diagrams/drawing20.xml"/><Relationship Id="rId3" Type="http://schemas.microsoft.com/office/2007/relationships/media" Target="../media/media4.mp3"/><Relationship Id="rId7" Type="http://schemas.openxmlformats.org/officeDocument/2006/relationships/image" Target="../media/image24.png"/><Relationship Id="rId12" Type="http://schemas.openxmlformats.org/officeDocument/2006/relationships/diagramColors" Target="../diagrams/colors20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9.png"/><Relationship Id="rId11" Type="http://schemas.openxmlformats.org/officeDocument/2006/relationships/diagramQuickStyle" Target="../diagrams/quickStyle20.xml"/><Relationship Id="rId5" Type="http://schemas.openxmlformats.org/officeDocument/2006/relationships/slideLayout" Target="../slideLayouts/slideLayout2.xml"/><Relationship Id="rId10" Type="http://schemas.openxmlformats.org/officeDocument/2006/relationships/diagramLayout" Target="../diagrams/layout20.xml"/><Relationship Id="rId4" Type="http://schemas.openxmlformats.org/officeDocument/2006/relationships/audio" Target="../media/media4.mp3"/><Relationship Id="rId9" Type="http://schemas.openxmlformats.org/officeDocument/2006/relationships/diagramData" Target="../diagrams/data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microsoft.com/office/2007/relationships/diagramDrawing" Target="../diagrams/drawing21.xml"/><Relationship Id="rId3" Type="http://schemas.microsoft.com/office/2007/relationships/media" Target="../media/media6.mp3"/><Relationship Id="rId7" Type="http://schemas.openxmlformats.org/officeDocument/2006/relationships/image" Target="../media/image24.png"/><Relationship Id="rId12" Type="http://schemas.openxmlformats.org/officeDocument/2006/relationships/diagramColors" Target="../diagrams/colors2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0.png"/><Relationship Id="rId11" Type="http://schemas.openxmlformats.org/officeDocument/2006/relationships/diagramQuickStyle" Target="../diagrams/quickStyle21.xml"/><Relationship Id="rId5" Type="http://schemas.openxmlformats.org/officeDocument/2006/relationships/slideLayout" Target="../slideLayouts/slideLayout2.xml"/><Relationship Id="rId10" Type="http://schemas.openxmlformats.org/officeDocument/2006/relationships/diagramLayout" Target="../diagrams/layout21.xml"/><Relationship Id="rId4" Type="http://schemas.openxmlformats.org/officeDocument/2006/relationships/audio" Target="../media/media6.mp3"/><Relationship Id="rId9" Type="http://schemas.openxmlformats.org/officeDocument/2006/relationships/diagramData" Target="../diagrams/data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diagramData" Target="../diagrams/data23.xml"/><Relationship Id="rId5" Type="http://schemas.openxmlformats.org/officeDocument/2006/relationships/image" Target="../media/image24.png"/><Relationship Id="rId10" Type="http://schemas.microsoft.com/office/2007/relationships/diagramDrawing" Target="../diagrams/drawing23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5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25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diagramLayout" Target="../diagrams/layout25.xml"/><Relationship Id="rId5" Type="http://schemas.openxmlformats.org/officeDocument/2006/relationships/diagramData" Target="../diagrams/data25.xml"/><Relationship Id="rId4" Type="http://schemas.openxmlformats.org/officeDocument/2006/relationships/image" Target="../media/image36.png"/><Relationship Id="rId9" Type="http://schemas.microsoft.com/office/2007/relationships/diagramDrawing" Target="../diagrams/drawing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8.xml"/><Relationship Id="rId9" Type="http://schemas.openxmlformats.org/officeDocument/2006/relationships/image" Target="../media/image1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38.jpeg"/><Relationship Id="rId7" Type="http://schemas.openxmlformats.org/officeDocument/2006/relationships/diagramColors" Target="../diagrams/colors30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0.xml"/><Relationship Id="rId5" Type="http://schemas.openxmlformats.org/officeDocument/2006/relationships/diagramLayout" Target="../diagrams/layout30.xml"/><Relationship Id="rId4" Type="http://schemas.openxmlformats.org/officeDocument/2006/relationships/diagramData" Target="../diagrams/data30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1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3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1.xml"/><Relationship Id="rId5" Type="http://schemas.openxmlformats.org/officeDocument/2006/relationships/diagramLayout" Target="../diagrams/layout31.xml"/><Relationship Id="rId4" Type="http://schemas.openxmlformats.org/officeDocument/2006/relationships/diagramData" Target="../diagrams/data31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2.xml"/><Relationship Id="rId3" Type="http://schemas.openxmlformats.org/officeDocument/2006/relationships/image" Target="../media/image42.jpeg"/><Relationship Id="rId7" Type="http://schemas.openxmlformats.org/officeDocument/2006/relationships/diagramColors" Target="../diagrams/colors32.xml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2.xml"/><Relationship Id="rId5" Type="http://schemas.openxmlformats.org/officeDocument/2006/relationships/diagramLayout" Target="../diagrams/layout32.xml"/><Relationship Id="rId4" Type="http://schemas.openxmlformats.org/officeDocument/2006/relationships/diagramData" Target="../diagrams/data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4.xml"/><Relationship Id="rId3" Type="http://schemas.openxmlformats.org/officeDocument/2006/relationships/image" Target="../media/image45.png"/><Relationship Id="rId7" Type="http://schemas.openxmlformats.org/officeDocument/2006/relationships/diagramColors" Target="../diagrams/colors34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4.xml"/><Relationship Id="rId5" Type="http://schemas.openxmlformats.org/officeDocument/2006/relationships/diagramLayout" Target="../diagrams/layout34.xml"/><Relationship Id="rId4" Type="http://schemas.openxmlformats.org/officeDocument/2006/relationships/diagramData" Target="../diagrams/data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p3"/><Relationship Id="rId13" Type="http://schemas.openxmlformats.org/officeDocument/2006/relationships/slideLayout" Target="../slideLayouts/slideLayout2.xml"/><Relationship Id="rId18" Type="http://schemas.openxmlformats.org/officeDocument/2006/relationships/diagramData" Target="../diagrams/data37.xml"/><Relationship Id="rId3" Type="http://schemas.microsoft.com/office/2007/relationships/media" Target="../media/media10.mp3"/><Relationship Id="rId21" Type="http://schemas.openxmlformats.org/officeDocument/2006/relationships/diagramColors" Target="../diagrams/colors37.xml"/><Relationship Id="rId7" Type="http://schemas.microsoft.com/office/2007/relationships/media" Target="../media/media12.mp3"/><Relationship Id="rId12" Type="http://schemas.openxmlformats.org/officeDocument/2006/relationships/audio" Target="../media/media14.mp3"/><Relationship Id="rId17" Type="http://schemas.openxmlformats.org/officeDocument/2006/relationships/image" Target="../media/image15.gif"/><Relationship Id="rId2" Type="http://schemas.openxmlformats.org/officeDocument/2006/relationships/audio" Target="../media/media9.mp3"/><Relationship Id="rId16" Type="http://schemas.openxmlformats.org/officeDocument/2006/relationships/image" Target="../media/image24.png"/><Relationship Id="rId20" Type="http://schemas.openxmlformats.org/officeDocument/2006/relationships/diagramQuickStyle" Target="../diagrams/quickStyle37.xml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microsoft.com/office/2007/relationships/media" Target="../media/media14.mp3"/><Relationship Id="rId5" Type="http://schemas.microsoft.com/office/2007/relationships/media" Target="../media/media11.mp3"/><Relationship Id="rId15" Type="http://schemas.openxmlformats.org/officeDocument/2006/relationships/image" Target="../media/image49.png"/><Relationship Id="rId10" Type="http://schemas.openxmlformats.org/officeDocument/2006/relationships/audio" Target="../media/media13.mp3"/><Relationship Id="rId19" Type="http://schemas.openxmlformats.org/officeDocument/2006/relationships/diagramLayout" Target="../diagrams/layout37.xml"/><Relationship Id="rId4" Type="http://schemas.openxmlformats.org/officeDocument/2006/relationships/audio" Target="../media/media10.mp3"/><Relationship Id="rId9" Type="http://schemas.microsoft.com/office/2007/relationships/media" Target="../media/media13.mp3"/><Relationship Id="rId14" Type="http://schemas.openxmlformats.org/officeDocument/2006/relationships/image" Target="../media/image48.png"/><Relationship Id="rId22" Type="http://schemas.microsoft.com/office/2007/relationships/diagramDrawing" Target="../diagrams/drawing3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p3"/><Relationship Id="rId13" Type="http://schemas.microsoft.com/office/2007/relationships/media" Target="../media/media21.mp3"/><Relationship Id="rId18" Type="http://schemas.openxmlformats.org/officeDocument/2006/relationships/image" Target="../media/image50.png"/><Relationship Id="rId26" Type="http://schemas.openxmlformats.org/officeDocument/2006/relationships/diagramColors" Target="../diagrams/colors38.xml"/><Relationship Id="rId3" Type="http://schemas.microsoft.com/office/2007/relationships/media" Target="../media/media16.mp3"/><Relationship Id="rId21" Type="http://schemas.openxmlformats.org/officeDocument/2006/relationships/image" Target="../media/image24.png"/><Relationship Id="rId7" Type="http://schemas.microsoft.com/office/2007/relationships/media" Target="../media/media18.mp3"/><Relationship Id="rId12" Type="http://schemas.openxmlformats.org/officeDocument/2006/relationships/audio" Target="../media/media20.mp3"/><Relationship Id="rId17" Type="http://schemas.openxmlformats.org/officeDocument/2006/relationships/slideLayout" Target="../slideLayouts/slideLayout2.xml"/><Relationship Id="rId25" Type="http://schemas.openxmlformats.org/officeDocument/2006/relationships/diagramQuickStyle" Target="../diagrams/quickStyle38.xml"/><Relationship Id="rId2" Type="http://schemas.openxmlformats.org/officeDocument/2006/relationships/audio" Target="../media/media15.mp3"/><Relationship Id="rId16" Type="http://schemas.openxmlformats.org/officeDocument/2006/relationships/audio" Target="../media/media22.mp3"/><Relationship Id="rId20" Type="http://schemas.openxmlformats.org/officeDocument/2006/relationships/image" Target="../media/image52.gif"/><Relationship Id="rId1" Type="http://schemas.microsoft.com/office/2007/relationships/media" Target="../media/media15.mp3"/><Relationship Id="rId6" Type="http://schemas.openxmlformats.org/officeDocument/2006/relationships/audio" Target="../media/media17.mp3"/><Relationship Id="rId11" Type="http://schemas.microsoft.com/office/2007/relationships/media" Target="../media/media20.mp3"/><Relationship Id="rId24" Type="http://schemas.openxmlformats.org/officeDocument/2006/relationships/diagramLayout" Target="../diagrams/layout38.xml"/><Relationship Id="rId5" Type="http://schemas.microsoft.com/office/2007/relationships/media" Target="../media/media17.mp3"/><Relationship Id="rId15" Type="http://schemas.microsoft.com/office/2007/relationships/media" Target="../media/media22.mp3"/><Relationship Id="rId23" Type="http://schemas.openxmlformats.org/officeDocument/2006/relationships/diagramData" Target="../diagrams/data38.xml"/><Relationship Id="rId10" Type="http://schemas.openxmlformats.org/officeDocument/2006/relationships/audio" Target="../media/media19.mp3"/><Relationship Id="rId19" Type="http://schemas.openxmlformats.org/officeDocument/2006/relationships/image" Target="../media/image51.png"/><Relationship Id="rId4" Type="http://schemas.openxmlformats.org/officeDocument/2006/relationships/audio" Target="../media/media16.mp3"/><Relationship Id="rId9" Type="http://schemas.microsoft.com/office/2007/relationships/media" Target="../media/media19.mp3"/><Relationship Id="rId14" Type="http://schemas.openxmlformats.org/officeDocument/2006/relationships/audio" Target="../media/media21.mp3"/><Relationship Id="rId22" Type="http://schemas.openxmlformats.org/officeDocument/2006/relationships/image" Target="../media/image15.gif"/><Relationship Id="rId27" Type="http://schemas.microsoft.com/office/2007/relationships/diagramDrawing" Target="../diagrams/drawing3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notesSlide" Target="../notesSlides/notesSlide1.xml"/><Relationship Id="rId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jVNxlSFXTmc?feature=oembed" TargetMode="Externa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7.jpeg"/><Relationship Id="rId9" Type="http://schemas.microsoft.com/office/2007/relationships/diagramDrawing" Target="../diagrams/drawing3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9.xml"/><Relationship Id="rId13" Type="http://schemas.microsoft.com/office/2007/relationships/diagramDrawing" Target="../diagrams/drawing40.xml"/><Relationship Id="rId3" Type="http://schemas.openxmlformats.org/officeDocument/2006/relationships/image" Target="../media/image54.jpeg"/><Relationship Id="rId7" Type="http://schemas.openxmlformats.org/officeDocument/2006/relationships/diagramColors" Target="../diagrams/colors39.xml"/><Relationship Id="rId12" Type="http://schemas.openxmlformats.org/officeDocument/2006/relationships/diagramColors" Target="../diagrams/colors4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9.xml"/><Relationship Id="rId11" Type="http://schemas.openxmlformats.org/officeDocument/2006/relationships/diagramQuickStyle" Target="../diagrams/quickStyle40.xml"/><Relationship Id="rId5" Type="http://schemas.openxmlformats.org/officeDocument/2006/relationships/diagramLayout" Target="../diagrams/layout39.xml"/><Relationship Id="rId10" Type="http://schemas.openxmlformats.org/officeDocument/2006/relationships/diagramLayout" Target="../diagrams/layout40.xml"/><Relationship Id="rId4" Type="http://schemas.openxmlformats.org/officeDocument/2006/relationships/diagramData" Target="../diagrams/data39.xml"/><Relationship Id="rId9" Type="http://schemas.openxmlformats.org/officeDocument/2006/relationships/diagramData" Target="../diagrams/data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3.xml"/><Relationship Id="rId9" Type="http://schemas.openxmlformats.org/officeDocument/2006/relationships/image" Target="../media/image14.jpg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4.xml"/><Relationship Id="rId3" Type="http://schemas.openxmlformats.org/officeDocument/2006/relationships/image" Target="../media/image60.jpeg"/><Relationship Id="rId7" Type="http://schemas.openxmlformats.org/officeDocument/2006/relationships/diagramColors" Target="../diagrams/colors44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4.xml"/><Relationship Id="rId5" Type="http://schemas.openxmlformats.org/officeDocument/2006/relationships/diagramLayout" Target="../diagrams/layout44.xml"/><Relationship Id="rId4" Type="http://schemas.openxmlformats.org/officeDocument/2006/relationships/diagramData" Target="../diagrams/data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hyperlink" Target="https://play.kahoot.it/v2/?quizId=6e7ea1f0-5b89-433c-b57c-54dadb35549d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1.xml"/><Relationship Id="rId3" Type="http://schemas.openxmlformats.org/officeDocument/2006/relationships/image" Target="../media/image60.jpeg"/><Relationship Id="rId7" Type="http://schemas.openxmlformats.org/officeDocument/2006/relationships/diagramColors" Target="../diagrams/colors51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1.xml"/><Relationship Id="rId5" Type="http://schemas.openxmlformats.org/officeDocument/2006/relationships/diagramLayout" Target="../diagrams/layout51.xml"/><Relationship Id="rId4" Type="http://schemas.openxmlformats.org/officeDocument/2006/relationships/diagramData" Target="../diagrams/data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3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53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diagramLayout" Target="../diagrams/layout53.xml"/><Relationship Id="rId5" Type="http://schemas.openxmlformats.org/officeDocument/2006/relationships/diagramData" Target="../diagrams/data53.xml"/><Relationship Id="rId4" Type="http://schemas.openxmlformats.org/officeDocument/2006/relationships/image" Target="../media/image24.png"/><Relationship Id="rId9" Type="http://schemas.microsoft.com/office/2007/relationships/diagramDrawing" Target="../diagrams/drawing53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4.xml"/><Relationship Id="rId3" Type="http://schemas.openxmlformats.org/officeDocument/2006/relationships/image" Target="../media/image66.jpeg"/><Relationship Id="rId7" Type="http://schemas.openxmlformats.org/officeDocument/2006/relationships/diagramLayout" Target="../diagrams/layout54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4.xml"/><Relationship Id="rId5" Type="http://schemas.openxmlformats.org/officeDocument/2006/relationships/image" Target="../media/image68.jpeg"/><Relationship Id="rId10" Type="http://schemas.microsoft.com/office/2007/relationships/diagramDrawing" Target="../diagrams/drawing54.xml"/><Relationship Id="rId4" Type="http://schemas.openxmlformats.org/officeDocument/2006/relationships/image" Target="../media/image67.jpeg"/><Relationship Id="rId9" Type="http://schemas.openxmlformats.org/officeDocument/2006/relationships/diagramColors" Target="../diagrams/colors54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5.xml"/><Relationship Id="rId3" Type="http://schemas.openxmlformats.org/officeDocument/2006/relationships/image" Target="../media/image69.png"/><Relationship Id="rId7" Type="http://schemas.openxmlformats.org/officeDocument/2006/relationships/diagramQuickStyle" Target="../diagrams/quickStyle5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55.xml"/><Relationship Id="rId5" Type="http://schemas.openxmlformats.org/officeDocument/2006/relationships/diagramData" Target="../diagrams/data55.xml"/><Relationship Id="rId4" Type="http://schemas.openxmlformats.org/officeDocument/2006/relationships/image" Target="../media/image70.png"/><Relationship Id="rId9" Type="http://schemas.microsoft.com/office/2007/relationships/diagramDrawing" Target="../diagrams/drawing5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8.xml"/><Relationship Id="rId3" Type="http://schemas.openxmlformats.org/officeDocument/2006/relationships/diagramLayout" Target="../diagrams/layout57.xml"/><Relationship Id="rId7" Type="http://schemas.openxmlformats.org/officeDocument/2006/relationships/diagramData" Target="../diagrams/data58.xml"/><Relationship Id="rId2" Type="http://schemas.openxmlformats.org/officeDocument/2006/relationships/diagramData" Target="../diagrams/data5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7.xml"/><Relationship Id="rId11" Type="http://schemas.microsoft.com/office/2007/relationships/diagramDrawing" Target="../diagrams/drawing58.xml"/><Relationship Id="rId5" Type="http://schemas.openxmlformats.org/officeDocument/2006/relationships/diagramColors" Target="../diagrams/colors57.xml"/><Relationship Id="rId10" Type="http://schemas.openxmlformats.org/officeDocument/2006/relationships/diagramColors" Target="../diagrams/colors58.xml"/><Relationship Id="rId4" Type="http://schemas.openxmlformats.org/officeDocument/2006/relationships/diagramQuickStyle" Target="../diagrams/quickStyle57.xml"/><Relationship Id="rId9" Type="http://schemas.openxmlformats.org/officeDocument/2006/relationships/diagramQuickStyle" Target="../diagrams/quickStyle5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Layout" Target="../diagrams/layout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Data" Target="../diagrams/data6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15.gif"/><Relationship Id="rId5" Type="http://schemas.openxmlformats.org/officeDocument/2006/relationships/diagramQuickStyle" Target="../diagrams/quickStyle5.xml"/><Relationship Id="rId15" Type="http://schemas.openxmlformats.org/officeDocument/2006/relationships/diagramColors" Target="../diagrams/colors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4.jpg"/><Relationship Id="rId14" Type="http://schemas.openxmlformats.org/officeDocument/2006/relationships/diagramQuickStyle" Target="../diagrams/quickStyl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diagramLayout" Target="../diagrams/layou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11" Type="http://schemas.openxmlformats.org/officeDocument/2006/relationships/diagramData" Target="../diagrams/data8.xml"/><Relationship Id="rId5" Type="http://schemas.openxmlformats.org/officeDocument/2006/relationships/diagramQuickStyle" Target="../diagrams/quickStyle7.xml"/><Relationship Id="rId15" Type="http://schemas.microsoft.com/office/2007/relationships/diagramDrawing" Target="../diagrams/drawing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7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716" y="392345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Progress check : End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7" name="Média en ligne 6" title="Vivre dans le 15ème  | Présentation du quartier Cambronne Garibaldi">
            <a:hlinkClick r:id="" action="ppaction://media"/>
            <a:extLst>
              <a:ext uri="{FF2B5EF4-FFF2-40B4-BE49-F238E27FC236}">
                <a16:creationId xmlns:a16="http://schemas.microsoft.com/office/drawing/2014/main" id="{8C17F1B3-AD74-BD46-929A-E4AA15A9650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902465" y="2188427"/>
            <a:ext cx="7164295" cy="404785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2E0BD32-A319-9968-DB4F-9FC59673AAB4}"/>
              </a:ext>
            </a:extLst>
          </p:cNvPr>
          <p:cNvSpPr txBox="1"/>
          <p:nvPr/>
        </p:nvSpPr>
        <p:spPr>
          <a:xfrm>
            <a:off x="125240" y="1881718"/>
            <a:ext cx="4661679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/>
              <a:t>La vidéo présente le </a:t>
            </a:r>
            <a:r>
              <a:rPr lang="fr-FR" sz="2000" dirty="0">
                <a:solidFill>
                  <a:srgbClr val="FF0000"/>
                </a:solidFill>
              </a:rPr>
              <a:t>quartier</a:t>
            </a:r>
            <a:r>
              <a:rPr lang="fr-FR" sz="2000" dirty="0"/>
              <a:t> Cambronne à </a:t>
            </a:r>
            <a:r>
              <a:rPr lang="fr-FR" sz="2000" dirty="0">
                <a:solidFill>
                  <a:srgbClr val="FF0000"/>
                </a:solidFill>
              </a:rPr>
              <a:t>Paris</a:t>
            </a:r>
            <a:r>
              <a:rPr lang="fr-FR" sz="2000" dirty="0"/>
              <a:t>. Il y a une </a:t>
            </a:r>
            <a:r>
              <a:rPr lang="fr-FR" sz="2000" dirty="0">
                <a:solidFill>
                  <a:srgbClr val="FF0000"/>
                </a:solidFill>
              </a:rPr>
              <a:t>station de métro</a:t>
            </a:r>
            <a:r>
              <a:rPr lang="fr-FR" sz="2000" dirty="0"/>
              <a:t>, c’est la </a:t>
            </a:r>
            <a:r>
              <a:rPr lang="fr-FR" sz="2000" dirty="0">
                <a:solidFill>
                  <a:srgbClr val="FF0000"/>
                </a:solidFill>
              </a:rPr>
              <a:t>station de métro </a:t>
            </a:r>
            <a:r>
              <a:rPr lang="fr-FR" sz="2000" dirty="0"/>
              <a:t>Cambronne (ligne 6); il y a un </a:t>
            </a:r>
            <a:r>
              <a:rPr lang="fr-FR" sz="2000" dirty="0">
                <a:solidFill>
                  <a:srgbClr val="FF0000"/>
                </a:solidFill>
              </a:rPr>
              <a:t>café</a:t>
            </a:r>
            <a:r>
              <a:rPr lang="fr-FR" sz="2000" dirty="0"/>
              <a:t>, c’est le </a:t>
            </a:r>
            <a:r>
              <a:rPr lang="fr-FR" sz="2000" dirty="0">
                <a:solidFill>
                  <a:srgbClr val="FF0000"/>
                </a:solidFill>
              </a:rPr>
              <a:t>café</a:t>
            </a:r>
            <a:r>
              <a:rPr lang="fr-FR" sz="2000" dirty="0"/>
              <a:t> Royal Cambronne; il y a deux </a:t>
            </a:r>
            <a:r>
              <a:rPr lang="fr-FR" sz="2000" dirty="0">
                <a:solidFill>
                  <a:srgbClr val="FF0000"/>
                </a:solidFill>
              </a:rPr>
              <a:t>rues</a:t>
            </a:r>
            <a:r>
              <a:rPr lang="fr-FR" sz="2000" dirty="0"/>
              <a:t> commerçantes, ce sont les </a:t>
            </a:r>
            <a:r>
              <a:rPr lang="fr-FR" sz="2000" dirty="0">
                <a:solidFill>
                  <a:srgbClr val="FF0000"/>
                </a:solidFill>
              </a:rPr>
              <a:t>rues</a:t>
            </a:r>
            <a:r>
              <a:rPr lang="fr-FR" sz="2000" dirty="0"/>
              <a:t> « Lecourbe » et « du commerce ». Il y a aussi des </a:t>
            </a:r>
            <a:r>
              <a:rPr lang="fr-FR" sz="2000" dirty="0">
                <a:solidFill>
                  <a:srgbClr val="FF0000"/>
                </a:solidFill>
              </a:rPr>
              <a:t>parcs</a:t>
            </a:r>
            <a:r>
              <a:rPr lang="fr-FR" sz="2000" dirty="0"/>
              <a:t> de jeux pour les enfants, et l’école bilingue Jeannine Manuel, qui a été élu « meilleur </a:t>
            </a:r>
            <a:r>
              <a:rPr lang="fr-FR" sz="2000" dirty="0">
                <a:solidFill>
                  <a:srgbClr val="FF0000"/>
                </a:solidFill>
              </a:rPr>
              <a:t>lycée</a:t>
            </a:r>
            <a:r>
              <a:rPr lang="fr-FR" sz="2000" dirty="0"/>
              <a:t> de France ». Pour les sportifs, il y a la </a:t>
            </a:r>
            <a:r>
              <a:rPr lang="fr-FR" sz="2000" dirty="0">
                <a:solidFill>
                  <a:srgbClr val="FF0000"/>
                </a:solidFill>
              </a:rPr>
              <a:t>salle de sport</a:t>
            </a:r>
            <a:r>
              <a:rPr lang="fr-FR" sz="2000" dirty="0"/>
              <a:t> CMG.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874EB2-0949-C3E4-D343-E4973502D371}"/>
              </a:ext>
            </a:extLst>
          </p:cNvPr>
          <p:cNvSpPr/>
          <p:nvPr/>
        </p:nvSpPr>
        <p:spPr>
          <a:xfrm>
            <a:off x="2331059" y="1972481"/>
            <a:ext cx="957425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4E3461-A0DC-1A3C-0457-27E232357853}"/>
              </a:ext>
            </a:extLst>
          </p:cNvPr>
          <p:cNvSpPr/>
          <p:nvPr/>
        </p:nvSpPr>
        <p:spPr>
          <a:xfrm>
            <a:off x="198655" y="2420937"/>
            <a:ext cx="514410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2B586D7-18E0-8189-5592-9580EEB75EB3}"/>
              </a:ext>
            </a:extLst>
          </p:cNvPr>
          <p:cNvSpPr/>
          <p:nvPr/>
        </p:nvSpPr>
        <p:spPr>
          <a:xfrm>
            <a:off x="2018211" y="2427728"/>
            <a:ext cx="1782002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5FEFCE1-8440-9A24-C8C8-9117FF2C9DF8}"/>
              </a:ext>
            </a:extLst>
          </p:cNvPr>
          <p:cNvSpPr/>
          <p:nvPr/>
        </p:nvSpPr>
        <p:spPr>
          <a:xfrm>
            <a:off x="202473" y="2865632"/>
            <a:ext cx="1780609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A2FBF6F2-1862-07E8-8CBE-43381C788D15}"/>
              </a:ext>
            </a:extLst>
          </p:cNvPr>
          <p:cNvSpPr/>
          <p:nvPr/>
        </p:nvSpPr>
        <p:spPr>
          <a:xfrm>
            <a:off x="490355" y="3315408"/>
            <a:ext cx="49115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967899E2-8EDA-15AF-17E6-37C156DF0FAD}"/>
              </a:ext>
            </a:extLst>
          </p:cNvPr>
          <p:cNvSpPr/>
          <p:nvPr/>
        </p:nvSpPr>
        <p:spPr>
          <a:xfrm>
            <a:off x="1910069" y="3315408"/>
            <a:ext cx="49115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2B4949F-930D-298B-D156-025D6D2A1D87}"/>
              </a:ext>
            </a:extLst>
          </p:cNvPr>
          <p:cNvSpPr/>
          <p:nvPr/>
        </p:nvSpPr>
        <p:spPr>
          <a:xfrm>
            <a:off x="1082967" y="3829495"/>
            <a:ext cx="512879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A5937AB-1150-CD26-D720-0910CBA81850}"/>
              </a:ext>
            </a:extLst>
          </p:cNvPr>
          <p:cNvSpPr/>
          <p:nvPr/>
        </p:nvSpPr>
        <p:spPr>
          <a:xfrm>
            <a:off x="200246" y="4267399"/>
            <a:ext cx="512879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7F0CE514-F2FD-E9DD-4987-6979350B25E7}"/>
              </a:ext>
            </a:extLst>
          </p:cNvPr>
          <p:cNvSpPr/>
          <p:nvPr/>
        </p:nvSpPr>
        <p:spPr>
          <a:xfrm>
            <a:off x="1429275" y="4759658"/>
            <a:ext cx="62602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87C43384-D96E-E3C6-35CF-36139AF539C1}"/>
              </a:ext>
            </a:extLst>
          </p:cNvPr>
          <p:cNvSpPr/>
          <p:nvPr/>
        </p:nvSpPr>
        <p:spPr>
          <a:xfrm>
            <a:off x="2172734" y="5639434"/>
            <a:ext cx="62602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DBC40C59-5516-7CA0-975D-BB8AF1699383}"/>
              </a:ext>
            </a:extLst>
          </p:cNvPr>
          <p:cNvSpPr/>
          <p:nvPr/>
        </p:nvSpPr>
        <p:spPr>
          <a:xfrm>
            <a:off x="2164037" y="6086515"/>
            <a:ext cx="1493563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B0CA51F-C409-C735-8975-FCC0E5A346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080331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1498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1" grpId="0" animBg="1"/>
      <p:bldP spid="26" grpId="0" animBg="1"/>
      <p:bldP spid="27" grpId="0" animBg="1"/>
      <p:bldP spid="31" grpId="0" animBg="1"/>
      <p:bldP spid="36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43E72639-DDD5-0D73-F942-1CAD6803A0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080331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391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92C4370-9B44-D5F8-BC95-CA3FFF4CD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texte</a:t>
            </a:r>
            <a:endParaRPr lang="en-US" sz="3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5DCB2456-7E1A-F825-AA68-4444BBE1F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98" r="1" b="4"/>
          <a:stretch/>
        </p:blipFill>
        <p:spPr>
          <a:xfrm>
            <a:off x="4867106" y="385324"/>
            <a:ext cx="6601627" cy="6381694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B9DA82F-1F53-23AC-22F8-712142DEC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821997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4263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26200-6474-108E-0FB1-97E9AE8B2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" y="685801"/>
            <a:ext cx="3951428" cy="1730828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53C068AB-1AA1-DF08-2F96-773B9797AE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79" r="1554"/>
          <a:stretch/>
        </p:blipFill>
        <p:spPr>
          <a:xfrm>
            <a:off x="150309" y="2567365"/>
            <a:ext cx="4141230" cy="4003252"/>
          </a:xfrm>
          <a:prstGeom prst="rect">
            <a:avLst/>
          </a:prstGeom>
        </p:spPr>
      </p:pic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0376452E-F772-621A-0778-BA1F944CC8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5551605"/>
              </p:ext>
            </p:extLst>
          </p:nvPr>
        </p:nvGraphicFramePr>
        <p:xfrm>
          <a:off x="4519749" y="685801"/>
          <a:ext cx="6998520" cy="5710640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499260">
                  <a:extLst>
                    <a:ext uri="{9D8B030D-6E8A-4147-A177-3AD203B41FA5}">
                      <a16:colId xmlns:a16="http://schemas.microsoft.com/office/drawing/2014/main" val="3127615035"/>
                    </a:ext>
                  </a:extLst>
                </a:gridCol>
                <a:gridCol w="3499260">
                  <a:extLst>
                    <a:ext uri="{9D8B030D-6E8A-4147-A177-3AD203B41FA5}">
                      <a16:colId xmlns:a16="http://schemas.microsoft.com/office/drawing/2014/main" val="2134264659"/>
                    </a:ext>
                  </a:extLst>
                </a:gridCol>
              </a:tblGrid>
              <a:tr h="497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lieux de la ville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Situer un lieu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177292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une piscine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J’habite près de mon collège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803179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une bibliothèque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Pas loin de la station de métro et de la bibliothèque FM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086430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Des jardins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Je suis dans un super collège : le collège Thomas Mann !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115705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Une jolie place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La piscine JB est une péniche sur la Seine.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673145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Mon collège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bibliothèque FM est près de chez moi.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678259"/>
                  </a:ext>
                </a:extLst>
              </a:tr>
              <a:tr h="8349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La station de métro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J’aime les promenades à rollers dans les jardins de l’Abbé Pierre.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271242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La bibliothèque François Mitterrand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Il y a une jolie place dans mon quartier, c’est la place Verlaine.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371397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Les jardins de mon quartier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23479"/>
                  </a:ext>
                </a:extLst>
              </a:tr>
            </a:tbl>
          </a:graphicData>
        </a:graphic>
      </p:graphicFrame>
      <p:pic>
        <p:nvPicPr>
          <p:cNvPr id="6" name="PISTE103">
            <a:hlinkClick r:id="" action="ppaction://media"/>
            <a:extLst>
              <a:ext uri="{FF2B5EF4-FFF2-40B4-BE49-F238E27FC236}">
                <a16:creationId xmlns:a16="http://schemas.microsoft.com/office/drawing/2014/main" id="{4F2869EC-3443-7729-D973-DE7A1EDBC2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13652" y="2613206"/>
            <a:ext cx="304800" cy="304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A247C7A-F0CC-1401-A942-3ABED58D7BB8}"/>
              </a:ext>
            </a:extLst>
          </p:cNvPr>
          <p:cNvSpPr/>
          <p:nvPr/>
        </p:nvSpPr>
        <p:spPr>
          <a:xfrm>
            <a:off x="4558937" y="1221377"/>
            <a:ext cx="3415937" cy="287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941685-F914-01E2-6B98-F161915E7B81}"/>
              </a:ext>
            </a:extLst>
          </p:cNvPr>
          <p:cNvSpPr/>
          <p:nvPr/>
        </p:nvSpPr>
        <p:spPr>
          <a:xfrm>
            <a:off x="4558936" y="1570808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DDCD7E-98F8-1CD2-144F-69A0FFF93C24}"/>
              </a:ext>
            </a:extLst>
          </p:cNvPr>
          <p:cNvSpPr/>
          <p:nvPr/>
        </p:nvSpPr>
        <p:spPr>
          <a:xfrm>
            <a:off x="4558935" y="2302327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680C9F-6706-4BC5-C81C-02B87F7E38FF}"/>
              </a:ext>
            </a:extLst>
          </p:cNvPr>
          <p:cNvSpPr/>
          <p:nvPr/>
        </p:nvSpPr>
        <p:spPr>
          <a:xfrm>
            <a:off x="4561112" y="3033846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CA1F87-04F0-938E-D541-14E3B39C1494}"/>
              </a:ext>
            </a:extLst>
          </p:cNvPr>
          <p:cNvSpPr/>
          <p:nvPr/>
        </p:nvSpPr>
        <p:spPr>
          <a:xfrm>
            <a:off x="4556757" y="6077212"/>
            <a:ext cx="3415937" cy="287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ADDA31-8C39-6698-9B54-81AA46D6DA96}"/>
              </a:ext>
            </a:extLst>
          </p:cNvPr>
          <p:cNvSpPr/>
          <p:nvPr/>
        </p:nvSpPr>
        <p:spPr>
          <a:xfrm>
            <a:off x="4556759" y="3765365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315929-1A7F-46F1-A770-A8BAD7E98B9E}"/>
              </a:ext>
            </a:extLst>
          </p:cNvPr>
          <p:cNvSpPr/>
          <p:nvPr/>
        </p:nvSpPr>
        <p:spPr>
          <a:xfrm>
            <a:off x="4556758" y="4522189"/>
            <a:ext cx="3415937" cy="7364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BD5395-F2B1-65B3-1A30-03A7985C0547}"/>
              </a:ext>
            </a:extLst>
          </p:cNvPr>
          <p:cNvSpPr/>
          <p:nvPr/>
        </p:nvSpPr>
        <p:spPr>
          <a:xfrm>
            <a:off x="4556758" y="5339436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FAC534-2F27-A961-EDF6-7466AD5ACD0D}"/>
              </a:ext>
            </a:extLst>
          </p:cNvPr>
          <p:cNvSpPr/>
          <p:nvPr/>
        </p:nvSpPr>
        <p:spPr>
          <a:xfrm>
            <a:off x="8061462" y="1221377"/>
            <a:ext cx="3415937" cy="287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B52835-63A1-4F79-294C-D1C118DF78C4}"/>
              </a:ext>
            </a:extLst>
          </p:cNvPr>
          <p:cNvSpPr/>
          <p:nvPr/>
        </p:nvSpPr>
        <p:spPr>
          <a:xfrm>
            <a:off x="8061461" y="1570808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07185F-650A-BECD-CAE2-839CB7B0DC62}"/>
              </a:ext>
            </a:extLst>
          </p:cNvPr>
          <p:cNvSpPr/>
          <p:nvPr/>
        </p:nvSpPr>
        <p:spPr>
          <a:xfrm>
            <a:off x="8061460" y="2302327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AF389CC-4777-9136-F4ED-CCD5E30E53C9}"/>
              </a:ext>
            </a:extLst>
          </p:cNvPr>
          <p:cNvSpPr/>
          <p:nvPr/>
        </p:nvSpPr>
        <p:spPr>
          <a:xfrm>
            <a:off x="8063637" y="3033846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91AC814-E7AE-5FE0-408F-1C74194F27BC}"/>
              </a:ext>
            </a:extLst>
          </p:cNvPr>
          <p:cNvSpPr/>
          <p:nvPr/>
        </p:nvSpPr>
        <p:spPr>
          <a:xfrm>
            <a:off x="8059284" y="3765365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93F9FF-08DD-D708-A7C6-0BB25A43316A}"/>
              </a:ext>
            </a:extLst>
          </p:cNvPr>
          <p:cNvSpPr/>
          <p:nvPr/>
        </p:nvSpPr>
        <p:spPr>
          <a:xfrm>
            <a:off x="8059283" y="4522189"/>
            <a:ext cx="3415937" cy="7364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ECB716-72E7-5713-5FB1-98623E3E08E4}"/>
              </a:ext>
            </a:extLst>
          </p:cNvPr>
          <p:cNvSpPr/>
          <p:nvPr/>
        </p:nvSpPr>
        <p:spPr>
          <a:xfrm>
            <a:off x="8059283" y="5339436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3" name="Diagramme 2">
            <a:extLst>
              <a:ext uri="{FF2B5EF4-FFF2-40B4-BE49-F238E27FC236}">
                <a16:creationId xmlns:a16="http://schemas.microsoft.com/office/drawing/2014/main" id="{E4BAF857-5711-6F13-62F3-DC6F7F35CA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863898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31745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mon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944538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1FEB3EA9-30F9-6B88-5E1A-3BA1BE579D53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6095D4-5684-596F-73AE-4453F4058616}"/>
              </a:ext>
            </a:extLst>
          </p:cNvPr>
          <p:cNvSpPr/>
          <p:nvPr/>
        </p:nvSpPr>
        <p:spPr>
          <a:xfrm>
            <a:off x="947236" y="4751774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66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15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5650" y="538866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vocabulaire : </a:t>
            </a:r>
          </a:p>
          <a:p>
            <a:r>
              <a:rPr lang="fr-FR" sz="2800" dirty="0"/>
              <a:t>Les lieux de la ville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983C28E-CB2C-204B-E445-18D968B6CC43}"/>
              </a:ext>
            </a:extLst>
          </p:cNvPr>
          <p:cNvSpPr txBox="1"/>
          <p:nvPr/>
        </p:nvSpPr>
        <p:spPr>
          <a:xfrm>
            <a:off x="755650" y="2027731"/>
            <a:ext cx="387782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2400" dirty="0"/>
              <a:t>Faites l’activité en ligne 1.</a:t>
            </a:r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r>
              <a:rPr lang="fr-FR" sz="2400" dirty="0"/>
              <a:t>Si tu as fini, fais la 2</a:t>
            </a:r>
            <a:r>
              <a:rPr lang="fr-FR" sz="2400" baseline="30000" dirty="0"/>
              <a:t>ème</a:t>
            </a:r>
            <a:r>
              <a:rPr lang="fr-FR" sz="2400" dirty="0"/>
              <a:t> activité.</a:t>
            </a:r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43139EF-B62B-276F-2940-FC70C4121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6871" y="1553077"/>
            <a:ext cx="6288944" cy="36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A6CE5BA-A456-6196-9A9F-39128527A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765" y="4656537"/>
            <a:ext cx="1196038" cy="12140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60EBB3-4061-E13F-BFE8-43FFC24CD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710" y="2564546"/>
            <a:ext cx="1196039" cy="11980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919395" y="5401876"/>
            <a:ext cx="6516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3. Regardez l’image. Combien de lieux est-ce que vous pouvez nommer?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DD5BDD68-9A1C-CC44-B30B-D6A6C823B5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724368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87308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38FF950-1141-A306-9637-272168D63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25369"/>
            <a:ext cx="4983780" cy="195684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III. </a:t>
            </a:r>
            <a:r>
              <a:rPr lang="en-US" sz="5400" dirty="0" err="1"/>
              <a:t>Vocabulaire</a:t>
            </a:r>
            <a:r>
              <a:rPr lang="en-US" sz="5400" dirty="0"/>
              <a:t> : les </a:t>
            </a:r>
            <a:r>
              <a:rPr lang="en-US" sz="5400" dirty="0" err="1"/>
              <a:t>lieux</a:t>
            </a:r>
            <a:r>
              <a:rPr lang="en-US" sz="5400" dirty="0"/>
              <a:t> de la </a:t>
            </a:r>
            <a:r>
              <a:rPr lang="en-US" sz="5400" dirty="0" err="1"/>
              <a:t>ville</a:t>
            </a:r>
            <a:endParaRPr lang="en-US" sz="5400" dirty="0"/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40129E-4770-0C02-041E-65FD66AF5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 err="1">
                <a:effectLst/>
              </a:rPr>
              <a:t>Lieux</a:t>
            </a:r>
            <a:r>
              <a:rPr lang="en-US" sz="2200">
                <a:effectLst/>
              </a:rPr>
              <a:t> de la </a:t>
            </a:r>
            <a:r>
              <a:rPr lang="en-US" sz="2200" err="1">
                <a:effectLst/>
              </a:rPr>
              <a:t>ville</a:t>
            </a:r>
            <a:r>
              <a:rPr lang="en-US" sz="2200">
                <a:effectLst/>
              </a:rPr>
              <a:t> </a:t>
            </a:r>
          </a:p>
          <a:p>
            <a:pPr marL="0" indent="0">
              <a:buNone/>
            </a:pPr>
            <a:r>
              <a:rPr lang="en-US" sz="2200" b="1" u="sng">
                <a:effectLst/>
                <a:hlinkClick r:id="rId2"/>
              </a:rPr>
              <a:t>https://play.kahoot.it/v2/?quizId=cb0614bd-f16b-4faf-a688-3cd941541aeb</a:t>
            </a:r>
            <a:endParaRPr lang="en-US" sz="2200">
              <a:effectLst/>
            </a:endParaRPr>
          </a:p>
        </p:txBody>
      </p:sp>
      <p:pic>
        <p:nvPicPr>
          <p:cNvPr id="5" name="Picture 4" descr="Route en asphalte">
            <a:extLst>
              <a:ext uri="{FF2B5EF4-FFF2-40B4-BE49-F238E27FC236}">
                <a16:creationId xmlns:a16="http://schemas.microsoft.com/office/drawing/2014/main" id="{DF611E5F-994B-267C-347C-776865FFEF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94" r="3148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30EE2EF-425D-4835-5934-A8C37DE652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30289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65828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ce réservé du contenu 6">
            <a:extLst>
              <a:ext uri="{FF2B5EF4-FFF2-40B4-BE49-F238E27FC236}">
                <a16:creationId xmlns:a16="http://schemas.microsoft.com/office/drawing/2014/main" id="{358A4AD1-EBC1-2ED9-325C-EDD59A91B8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8736" y="1240340"/>
            <a:ext cx="7609797" cy="4375633"/>
          </a:xfrm>
          <a:prstGeom prst="rect">
            <a:avLst/>
          </a:prstGeom>
        </p:spPr>
      </p:pic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859C4FCC-0DA1-4AEE-3A94-B427623A98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6469310"/>
              </p:ext>
            </p:extLst>
          </p:nvPr>
        </p:nvGraphicFramePr>
        <p:xfrm>
          <a:off x="643467" y="1267046"/>
          <a:ext cx="2670264" cy="4369072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670264">
                  <a:extLst>
                    <a:ext uri="{9D8B030D-6E8A-4147-A177-3AD203B41FA5}">
                      <a16:colId xmlns:a16="http://schemas.microsoft.com/office/drawing/2014/main" val="3127615035"/>
                    </a:ext>
                  </a:extLst>
                </a:gridCol>
              </a:tblGrid>
              <a:tr h="3516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lieux de la ville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6177292"/>
                  </a:ext>
                </a:extLst>
              </a:tr>
              <a:tr h="3516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une piscine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803179"/>
                  </a:ext>
                </a:extLst>
              </a:tr>
              <a:tr h="4331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une bibliothèque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086430"/>
                  </a:ext>
                </a:extLst>
              </a:tr>
              <a:tr h="4331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Des jardins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115705"/>
                  </a:ext>
                </a:extLst>
              </a:tr>
              <a:tr h="4331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Une jolie place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673145"/>
                  </a:ext>
                </a:extLst>
              </a:tr>
              <a:tr h="4331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Mon collège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678259"/>
                  </a:ext>
                </a:extLst>
              </a:tr>
              <a:tr h="4937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La station de métro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271242"/>
                  </a:ext>
                </a:extLst>
              </a:tr>
              <a:tr h="71968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La bibliothèque François Mitterrand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371397"/>
                  </a:ext>
                </a:extLst>
              </a:tr>
              <a:tr h="71968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Les jardins de mon quartier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23479"/>
                  </a:ext>
                </a:extLst>
              </a:tr>
            </a:tbl>
          </a:graphicData>
        </a:graphic>
      </p:graphicFrame>
      <p:pic>
        <p:nvPicPr>
          <p:cNvPr id="6" name="mp3-output-ttsfree(dot)com (82)">
            <a:hlinkClick r:id="" action="ppaction://media"/>
            <a:extLst>
              <a:ext uri="{FF2B5EF4-FFF2-40B4-BE49-F238E27FC236}">
                <a16:creationId xmlns:a16="http://schemas.microsoft.com/office/drawing/2014/main" id="{4F93A08C-47AB-7C1B-61C4-8B49C1301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057" y="2025433"/>
            <a:ext cx="304800" cy="304800"/>
          </a:xfrm>
          <a:prstGeom prst="rect">
            <a:avLst/>
          </a:prstGeom>
        </p:spPr>
      </p:pic>
      <p:pic>
        <p:nvPicPr>
          <p:cNvPr id="7" name="mp3-output-ttsfree(dot)com (83)">
            <a:hlinkClick r:id="" action="ppaction://media"/>
            <a:extLst>
              <a:ext uri="{FF2B5EF4-FFF2-40B4-BE49-F238E27FC236}">
                <a16:creationId xmlns:a16="http://schemas.microsoft.com/office/drawing/2014/main" id="{B2EA064C-88BC-422A-8159-F67F15D955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057" y="3906265"/>
            <a:ext cx="304800" cy="304800"/>
          </a:xfrm>
          <a:prstGeom prst="rect">
            <a:avLst/>
          </a:prstGeom>
        </p:spPr>
      </p:pic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736" y="596537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A2F0EEC1-E79B-1F92-86B5-0B6A8212C8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30289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49445389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8E59D1C5-6EDA-8424-33DC-490E017856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6461" y="874685"/>
            <a:ext cx="7272072" cy="5108629"/>
          </a:xfrm>
          <a:prstGeom prst="rect">
            <a:avLst/>
          </a:prstGeom>
        </p:spPr>
      </p:pic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9589775D-6180-8209-65A5-001FE29F8D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0081580"/>
              </p:ext>
            </p:extLst>
          </p:nvPr>
        </p:nvGraphicFramePr>
        <p:xfrm>
          <a:off x="643467" y="877547"/>
          <a:ext cx="2670264" cy="4848044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670264">
                  <a:extLst>
                    <a:ext uri="{9D8B030D-6E8A-4147-A177-3AD203B41FA5}">
                      <a16:colId xmlns:a16="http://schemas.microsoft.com/office/drawing/2014/main" val="3127615035"/>
                    </a:ext>
                  </a:extLst>
                </a:gridCol>
              </a:tblGrid>
              <a:tr h="3902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lieux de la ville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6177292"/>
                  </a:ext>
                </a:extLst>
              </a:tr>
              <a:tr h="3902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une piscine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803179"/>
                  </a:ext>
                </a:extLst>
              </a:tr>
              <a:tr h="480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une bibliothèque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086430"/>
                  </a:ext>
                </a:extLst>
              </a:tr>
              <a:tr h="480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Des jardins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115705"/>
                  </a:ext>
                </a:extLst>
              </a:tr>
              <a:tr h="480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Une jolie place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673145"/>
                  </a:ext>
                </a:extLst>
              </a:tr>
              <a:tr h="480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Mon collège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678259"/>
                  </a:ext>
                </a:extLst>
              </a:tr>
              <a:tr h="5479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La station de métro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271242"/>
                  </a:ext>
                </a:extLst>
              </a:tr>
              <a:tr h="7985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La bibliothèque François Mitterrand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371397"/>
                  </a:ext>
                </a:extLst>
              </a:tr>
              <a:tr h="7985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Les jardins de mon quartier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23479"/>
                  </a:ext>
                </a:extLst>
              </a:tr>
            </a:tbl>
          </a:graphicData>
        </a:graphic>
      </p:graphicFrame>
      <p:pic>
        <p:nvPicPr>
          <p:cNvPr id="6" name="mp3-output-ttsfree(dot)com (84)">
            <a:hlinkClick r:id="" action="ppaction://media"/>
            <a:extLst>
              <a:ext uri="{FF2B5EF4-FFF2-40B4-BE49-F238E27FC236}">
                <a16:creationId xmlns:a16="http://schemas.microsoft.com/office/drawing/2014/main" id="{6E145E4F-577B-FA5C-2263-2C9C531D15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03089" y="1692797"/>
            <a:ext cx="304800" cy="304800"/>
          </a:xfrm>
          <a:prstGeom prst="rect">
            <a:avLst/>
          </a:prstGeom>
        </p:spPr>
      </p:pic>
      <p:pic>
        <p:nvPicPr>
          <p:cNvPr id="7" name="mp3-output-ttsfree(dot)com (85)">
            <a:hlinkClick r:id="" action="ppaction://media"/>
            <a:extLst>
              <a:ext uri="{FF2B5EF4-FFF2-40B4-BE49-F238E27FC236}">
                <a16:creationId xmlns:a16="http://schemas.microsoft.com/office/drawing/2014/main" id="{A14583FE-ACC5-BADC-2619-74F78AF300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03089" y="4309485"/>
            <a:ext cx="304800" cy="304800"/>
          </a:xfrm>
          <a:prstGeom prst="rect">
            <a:avLst/>
          </a:prstGeom>
        </p:spPr>
      </p:pic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09E4DC36-DCEC-5D81-BED5-461593C70D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17" y="5945686"/>
            <a:ext cx="949943" cy="94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8ABEFF42-2785-4F0C-06B7-450A9520E9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30289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06321112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16BB1-B6A2-C28C-9CEA-AECCBBB13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7A444-3541-033B-964A-12E389EF2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E95E7-5F07-BFC6-5557-49CC7A0A0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589" y="80938"/>
            <a:ext cx="4776822" cy="669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167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éo 3">
            <a:extLst>
              <a:ext uri="{FF2B5EF4-FFF2-40B4-BE49-F238E27FC236}">
                <a16:creationId xmlns:a16="http://schemas.microsoft.com/office/drawing/2014/main" id="{CBB3A1DD-6278-07A3-3F9B-65D3FE0A8D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-1" b="-1"/>
          <a:stretch/>
        </p:blipFill>
        <p:spPr>
          <a:xfrm>
            <a:off x="20" y="561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C64FD13-C13E-C50F-0B8E-23906D8517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75613" y="549275"/>
            <a:ext cx="3565524" cy="2887174"/>
          </a:xfrm>
        </p:spPr>
        <p:txBody>
          <a:bodyPr anchor="b">
            <a:norm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Mon quartier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EAE0A1-A0FA-5CC9-F977-CC8F46F26D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75612" y="3569007"/>
            <a:ext cx="3565525" cy="2523817"/>
          </a:xfrm>
        </p:spPr>
        <p:txBody>
          <a:bodyPr>
            <a:normAutofit/>
          </a:bodyPr>
          <a:lstStyle/>
          <a:p>
            <a:r>
              <a:rPr lang="fr-FR" sz="2000" dirty="0">
                <a:solidFill>
                  <a:schemeClr val="bg1">
                    <a:alpha val="60000"/>
                  </a:schemeClr>
                </a:solidFill>
              </a:rPr>
              <a:t>Unité 5 – Leçon 2</a:t>
            </a:r>
          </a:p>
        </p:txBody>
      </p:sp>
    </p:spTree>
    <p:extLst>
      <p:ext uri="{BB962C8B-B14F-4D97-AF65-F5344CB8AC3E}">
        <p14:creationId xmlns:p14="http://schemas.microsoft.com/office/powerpoint/2010/main" val="287421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B40DA-A2F9-896C-2D4A-85A4298A7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F058E-C768-70AD-F121-DF1966C66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80EF57-963B-E15A-58F9-03B416070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075" y="178332"/>
            <a:ext cx="4625850" cy="650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45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EAFA6C-8732-4395-3B01-67C4446AE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u="sng" dirty="0">
                <a:effectLst/>
              </a:rPr>
              <a:t>Mots </a:t>
            </a:r>
            <a:r>
              <a:rPr lang="en-US" sz="3600" b="1" u="sng" dirty="0" err="1">
                <a:effectLst/>
              </a:rPr>
              <a:t>croisés</a:t>
            </a:r>
            <a:r>
              <a:rPr lang="en-US" sz="3600" b="1" u="sng" dirty="0">
                <a:effectLst/>
              </a:rPr>
              <a:t> :</a:t>
            </a:r>
            <a:r>
              <a:rPr lang="en-US" sz="3600" b="1" dirty="0">
                <a:effectLst/>
              </a:rPr>
              <a:t> </a:t>
            </a:r>
            <a:r>
              <a:rPr lang="en-US" sz="3600" b="1" dirty="0" err="1">
                <a:effectLst/>
              </a:rPr>
              <a:t>retrouvez</a:t>
            </a:r>
            <a:r>
              <a:rPr lang="en-US" sz="3600" b="1" dirty="0">
                <a:effectLst/>
              </a:rPr>
              <a:t> les mots ci-dessous dans la grille</a:t>
            </a:r>
            <a:endParaRPr lang="en-US" sz="16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9E5111-4C96-B6B2-788B-185FDEC99D31}"/>
              </a:ext>
            </a:extLst>
          </p:cNvPr>
          <p:cNvSpPr txBox="1"/>
          <p:nvPr/>
        </p:nvSpPr>
        <p:spPr>
          <a:xfrm>
            <a:off x="7488518" y="2020824"/>
            <a:ext cx="2151529" cy="395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bibliothèque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boulangerie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café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cinéma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collège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église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gare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gymnase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hôpital</a:t>
            </a:r>
            <a:endParaRPr lang="en-US" sz="2800" dirty="0">
              <a:effectLst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9094C86-4D43-53B6-EACF-A59D62590C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627911"/>
              </p:ext>
            </p:extLst>
          </p:nvPr>
        </p:nvGraphicFramePr>
        <p:xfrm>
          <a:off x="429768" y="1805372"/>
          <a:ext cx="6702562" cy="434454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38069">
                  <a:extLst>
                    <a:ext uri="{9D8B030D-6E8A-4147-A177-3AD203B41FA5}">
                      <a16:colId xmlns:a16="http://schemas.microsoft.com/office/drawing/2014/main" val="2714762592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671250726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3734415363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294171972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990932112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773746997"/>
                    </a:ext>
                  </a:extLst>
                </a:gridCol>
                <a:gridCol w="434989">
                  <a:extLst>
                    <a:ext uri="{9D8B030D-6E8A-4147-A177-3AD203B41FA5}">
                      <a16:colId xmlns:a16="http://schemas.microsoft.com/office/drawing/2014/main" val="2752481713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009889129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3132862010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756676538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3857752128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365520205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1375655369"/>
                    </a:ext>
                  </a:extLst>
                </a:gridCol>
                <a:gridCol w="434989">
                  <a:extLst>
                    <a:ext uri="{9D8B030D-6E8A-4147-A177-3AD203B41FA5}">
                      <a16:colId xmlns:a16="http://schemas.microsoft.com/office/drawing/2014/main" val="3137112609"/>
                    </a:ext>
                  </a:extLst>
                </a:gridCol>
                <a:gridCol w="434989">
                  <a:extLst>
                    <a:ext uri="{9D8B030D-6E8A-4147-A177-3AD203B41FA5}">
                      <a16:colId xmlns:a16="http://schemas.microsoft.com/office/drawing/2014/main" val="275839225"/>
                    </a:ext>
                  </a:extLst>
                </a:gridCol>
              </a:tblGrid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V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428261418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dirty="0">
                          <a:effectLst/>
                        </a:rPr>
                        <a:t>S</a:t>
                      </a:r>
                      <a:endParaRPr lang="fr-FR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913403797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816505610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V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X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4077548110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92685108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Ô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737915298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428758089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900460514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Q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È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086716956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368588005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6934257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F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038774095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F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È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396878794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V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F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002214839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dirty="0">
                          <a:effectLst/>
                        </a:rPr>
                        <a:t>O</a:t>
                      </a:r>
                      <a:endParaRPr lang="fr-FR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828493856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29025E4-8256-22EF-AE6B-3EFB6DA35B4F}"/>
              </a:ext>
            </a:extLst>
          </p:cNvPr>
          <p:cNvSpPr txBox="1"/>
          <p:nvPr/>
        </p:nvSpPr>
        <p:spPr>
          <a:xfrm>
            <a:off x="9726673" y="1997966"/>
            <a:ext cx="2202362" cy="395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magasin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mairie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marché</a:t>
            </a:r>
            <a:r>
              <a:rPr lang="en-US" sz="2800" dirty="0">
                <a:effectLst/>
              </a:rPr>
              <a:t>	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musée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parc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piscine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place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p</a:t>
            </a:r>
            <a:r>
              <a:rPr lang="en-US" sz="2800" dirty="0">
                <a:effectLst/>
              </a:rPr>
              <a:t>oste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stade</a:t>
            </a:r>
            <a:endParaRPr lang="en-US" sz="700" dirty="0">
              <a:effectLst/>
            </a:endParaRPr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29657500-2E69-8294-E1B2-DB19C8545D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30289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2275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8DD8B-ECD7-8FDB-444F-B52B7FDEB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43CFBA-FD9F-1493-FD56-236530D98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43467" y="1588770"/>
            <a:ext cx="10905066" cy="3680458"/>
          </a:xfrm>
          <a:prstGeom prst="rect">
            <a:avLst/>
          </a:prstGeom>
          <a:ln>
            <a:noFill/>
          </a:ln>
        </p:spPr>
      </p:pic>
      <p:pic>
        <p:nvPicPr>
          <p:cNvPr id="7" name="EXPLORE_2_LE_PISTE028">
            <a:hlinkClick r:id="" action="ppaction://media"/>
            <a:extLst>
              <a:ext uri="{FF2B5EF4-FFF2-40B4-BE49-F238E27FC236}">
                <a16:creationId xmlns:a16="http://schemas.microsoft.com/office/drawing/2014/main" id="{3E5D81D1-B955-1195-AF19-DFCDA4777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16133" y="1497694"/>
            <a:ext cx="706210" cy="706210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45F1BC23-EF01-5015-6176-E6CFDC8428A7}"/>
              </a:ext>
            </a:extLst>
          </p:cNvPr>
          <p:cNvGraphicFramePr/>
          <p:nvPr/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8844031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C730AB-E2ED-3075-A46B-525F5E24D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821" y="124110"/>
            <a:ext cx="6304357" cy="66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55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81EB7-37EC-3B2A-CBD0-419CF620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D95117-2844-B71B-7D7A-D34E0EB94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864" y="2010624"/>
            <a:ext cx="10395223" cy="358635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15DE8B-2C59-C21F-109D-73FC6D98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EB4432-A007-32F4-7670-A1F4CB843C06}"/>
              </a:ext>
            </a:extLst>
          </p:cNvPr>
          <p:cNvSpPr txBox="1"/>
          <p:nvPr/>
        </p:nvSpPr>
        <p:spPr>
          <a:xfrm>
            <a:off x="1033670" y="5784574"/>
            <a:ext cx="1020417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Et à HCMV, quel est ton quartier préféré ? Qu’est-ce qu’il y a là-bas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13D3551-61D6-CE37-D4E9-8A2E619051FF}"/>
              </a:ext>
            </a:extLst>
          </p:cNvPr>
          <p:cNvGraphicFramePr/>
          <p:nvPr/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4700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98BEF-3D8B-B521-D47D-42E3D30EC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Pratique ton français 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804BC-544B-9B7B-2B0E-E8E10CDF3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88239" cy="489585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fr-FR" dirty="0"/>
              <a:t>BEGINNER</a:t>
            </a:r>
          </a:p>
          <a:p>
            <a:pPr marL="0" indent="0">
              <a:buNone/>
            </a:pPr>
            <a:r>
              <a:rPr lang="fr-FR" dirty="0"/>
              <a:t>Fill in the gaps </a:t>
            </a:r>
            <a:r>
              <a:rPr lang="fr-FR" dirty="0" err="1"/>
              <a:t>with</a:t>
            </a:r>
            <a:r>
              <a:rPr lang="fr-FR" dirty="0"/>
              <a:t> :  la bibliothèque, le parc, la boulangerie, la poste, le musée</a:t>
            </a:r>
          </a:p>
          <a:p>
            <a:endParaRPr lang="fr-FR" dirty="0"/>
          </a:p>
          <a:p>
            <a:r>
              <a:rPr lang="fr-FR" dirty="0"/>
              <a:t>1. Je vais acheter du pain à la _______</a:t>
            </a:r>
          </a:p>
          <a:p>
            <a:r>
              <a:rPr lang="fr-FR" dirty="0"/>
              <a:t>2. Ma sœur travaille à la __________.</a:t>
            </a:r>
          </a:p>
          <a:p>
            <a:r>
              <a:rPr lang="fr-FR" dirty="0"/>
              <a:t>3. Nous allons au __________pour voir des films.</a:t>
            </a:r>
          </a:p>
          <a:p>
            <a:r>
              <a:rPr lang="fr-FR" dirty="0"/>
              <a:t>4. J'aime me promener au _________.</a:t>
            </a:r>
          </a:p>
          <a:p>
            <a:r>
              <a:rPr lang="fr-FR" dirty="0"/>
              <a:t>5. Mon père envoie des lettres à la ________.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BD5C7-49CD-8773-54AE-469613038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6C8D4-9764-D3F3-D946-9AA5C40CD0F3}"/>
              </a:ext>
            </a:extLst>
          </p:cNvPr>
          <p:cNvSpPr txBox="1">
            <a:spLocks/>
          </p:cNvSpPr>
          <p:nvPr/>
        </p:nvSpPr>
        <p:spPr>
          <a:xfrm>
            <a:off x="6113488" y="1825624"/>
            <a:ext cx="4588239" cy="48958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dirty="0"/>
              <a:t>INTERMEDIATE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Write a short paragraph (5-7 sentences) describing your favorite place in the city. Use vocabulary related to different places in the city and include details about why it's your favorite place.</a:t>
            </a:r>
            <a:endParaRPr lang="fr-FR" dirty="0"/>
          </a:p>
        </p:txBody>
      </p:sp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B56EEEB-06DB-8CDB-4184-4A7E597512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F30C16FB-4BDB-46D2-6D28-99B3CA62F44C}"/>
              </a:ext>
            </a:extLst>
          </p:cNvPr>
          <p:cNvGraphicFramePr/>
          <p:nvPr/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1411305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26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5650" y="514956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Revenons au point de vocabulaire : </a:t>
            </a:r>
          </a:p>
          <a:p>
            <a:r>
              <a:rPr lang="fr-FR" sz="2800" dirty="0"/>
              <a:t>Les lieux de la ville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43139EF-B62B-276F-2940-FC70C4121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51528" y="1592266"/>
            <a:ext cx="6288944" cy="36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2951528" y="5401876"/>
            <a:ext cx="6516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Regardez l’image. Combien de lieux est-ce que vous pouvez nommer maintenant ?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0F15FD28-7E9C-590F-E694-348C1E32DD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30289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5405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0AE3C170-BE9A-508C-7881-A2F2606A78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30289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78367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mon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4134541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28</a:t>
            </a:fld>
            <a:endParaRPr lang="en-US" dirty="0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1FEB3EA9-30F9-6B88-5E1A-3BA1BE579D53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6095D4-5684-596F-73AE-4453F4058616}"/>
              </a:ext>
            </a:extLst>
          </p:cNvPr>
          <p:cNvSpPr/>
          <p:nvPr/>
        </p:nvSpPr>
        <p:spPr>
          <a:xfrm>
            <a:off x="947236" y="5114239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31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vocabulaire : </a:t>
            </a:r>
          </a:p>
          <a:p>
            <a:r>
              <a:rPr lang="fr-FR" sz="2800" dirty="0"/>
              <a:t>Comment situer un lieu ?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2105989"/>
            <a:ext cx="4717995" cy="3965627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en face de </a:t>
            </a:r>
            <a:r>
              <a:rPr lang="fr-FR" sz="3200" dirty="0"/>
              <a:t>la piscine.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dans </a:t>
            </a:r>
            <a:r>
              <a:rPr lang="fr-FR" sz="3200" dirty="0"/>
              <a:t>le parc public.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La piscine est </a:t>
            </a:r>
            <a:r>
              <a:rPr lang="fr-FR" sz="3200" dirty="0">
                <a:solidFill>
                  <a:srgbClr val="FF0000"/>
                </a:solidFill>
              </a:rPr>
              <a:t>à gauche du </a:t>
            </a:r>
            <a:r>
              <a:rPr lang="fr-FR" sz="3200" dirty="0"/>
              <a:t>bar.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3200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85076" y="2214293"/>
            <a:ext cx="6736420" cy="39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3550024" y="2214293"/>
            <a:ext cx="128595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09EF0A-8503-A901-D51D-8012A7F4D9AC}"/>
              </a:ext>
            </a:extLst>
          </p:cNvPr>
          <p:cNvSpPr/>
          <p:nvPr/>
        </p:nvSpPr>
        <p:spPr>
          <a:xfrm>
            <a:off x="755650" y="2758361"/>
            <a:ext cx="48147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485B75-3907-85CC-F1FA-C268BC6DD67E}"/>
              </a:ext>
            </a:extLst>
          </p:cNvPr>
          <p:cNvSpPr/>
          <p:nvPr/>
        </p:nvSpPr>
        <p:spPr>
          <a:xfrm>
            <a:off x="3616453" y="3544734"/>
            <a:ext cx="855655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0A038B-DC01-1A46-E24E-C6C3BEA855EF}"/>
              </a:ext>
            </a:extLst>
          </p:cNvPr>
          <p:cNvSpPr/>
          <p:nvPr/>
        </p:nvSpPr>
        <p:spPr>
          <a:xfrm>
            <a:off x="2907044" y="4823336"/>
            <a:ext cx="2056842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ECFF74CD-962E-76FA-DECF-F74AF6FCDF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4900123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5044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19" y="1027043"/>
            <a:ext cx="4935863" cy="4877647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In 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U5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L1,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how to :</a:t>
            </a: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Tell road directions</a:t>
            </a:r>
          </a:p>
          <a:p>
            <a:pPr>
              <a:lnSpc>
                <a:spcPct val="90000"/>
              </a:lnSpc>
            </a:pP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Name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some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elements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on the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street</a:t>
            </a: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B9E9B9A1-9F0D-AA32-5228-C0E1060744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6441884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" descr="Nous Vous Présentons Les Meilleures Marques de Piscine.">
            <a:extLst>
              <a:ext uri="{FF2B5EF4-FFF2-40B4-BE49-F238E27FC236}">
                <a16:creationId xmlns:a16="http://schemas.microsoft.com/office/drawing/2014/main" id="{6458D90C-C2EA-2033-C3D7-5371F3E023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r="11684" b="2"/>
          <a:stretch/>
        </p:blipFill>
        <p:spPr bwMode="auto">
          <a:xfrm>
            <a:off x="1235171" y="1037073"/>
            <a:ext cx="4147139" cy="3667886"/>
          </a:xfrm>
          <a:prstGeom prst="rect">
            <a:avLst/>
          </a:prstGeom>
          <a:noFill/>
          <a:effectLst/>
        </p:spPr>
      </p:pic>
      <p:pic>
        <p:nvPicPr>
          <p:cNvPr id="5" name="Picture 35">
            <a:extLst>
              <a:ext uri="{FF2B5EF4-FFF2-40B4-BE49-F238E27FC236}">
                <a16:creationId xmlns:a16="http://schemas.microsoft.com/office/drawing/2014/main" id="{4CA23C02-8249-10E4-11A8-9951B0DFC8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0" r="10460"/>
          <a:stretch/>
        </p:blipFill>
        <p:spPr bwMode="auto">
          <a:xfrm>
            <a:off x="6968546" y="1102976"/>
            <a:ext cx="4147140" cy="3667886"/>
          </a:xfrm>
          <a:prstGeom prst="rect">
            <a:avLst/>
          </a:prstGeom>
          <a:noFill/>
          <a:effectLst/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02E012F-7D27-7FE4-3382-FCEA7C59A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8301" y="4934465"/>
            <a:ext cx="4080880" cy="1248473"/>
          </a:xfrm>
        </p:spPr>
        <p:txBody>
          <a:bodyPr>
            <a:normAutofit/>
          </a:bodyPr>
          <a:lstStyle/>
          <a:p>
            <a:r>
              <a:rPr lang="fr-FR" sz="2000" dirty="0"/>
              <a:t>Où est l’ours ?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Il est dans la piscine.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DC83DFC-E264-3E0F-E3BB-8E029552A64C}"/>
              </a:ext>
            </a:extLst>
          </p:cNvPr>
          <p:cNvSpPr txBox="1">
            <a:spLocks/>
          </p:cNvSpPr>
          <p:nvPr/>
        </p:nvSpPr>
        <p:spPr>
          <a:xfrm>
            <a:off x="7015193" y="4934465"/>
            <a:ext cx="4080880" cy="1422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Où est le cerf ?</a:t>
            </a:r>
          </a:p>
          <a:p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Il est dans la bibliothèque.</a:t>
            </a:r>
          </a:p>
        </p:txBody>
      </p:sp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4A6452E7-30A9-2ACD-5584-71C06D124A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9052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">
            <a:extLst>
              <a:ext uri="{FF2B5EF4-FFF2-40B4-BE49-F238E27FC236}">
                <a16:creationId xmlns:a16="http://schemas.microsoft.com/office/drawing/2014/main" id="{6458D90C-C2EA-2033-C3D7-5371F3E023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" b="26"/>
          <a:stretch/>
        </p:blipFill>
        <p:spPr bwMode="auto">
          <a:xfrm>
            <a:off x="1235171" y="1037073"/>
            <a:ext cx="4147139" cy="3667886"/>
          </a:xfrm>
          <a:prstGeom prst="rect">
            <a:avLst/>
          </a:prstGeom>
          <a:noFill/>
          <a:effectLst/>
        </p:spPr>
      </p:pic>
      <p:pic>
        <p:nvPicPr>
          <p:cNvPr id="5" name="Picture 35">
            <a:extLst>
              <a:ext uri="{FF2B5EF4-FFF2-40B4-BE49-F238E27FC236}">
                <a16:creationId xmlns:a16="http://schemas.microsoft.com/office/drawing/2014/main" id="{4CA23C02-8249-10E4-11A8-9951B0DFC8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" b="26"/>
          <a:stretch/>
        </p:blipFill>
        <p:spPr bwMode="auto">
          <a:xfrm>
            <a:off x="6968546" y="1102976"/>
            <a:ext cx="4147140" cy="3667886"/>
          </a:xfrm>
          <a:prstGeom prst="rect">
            <a:avLst/>
          </a:prstGeom>
          <a:noFill/>
          <a:effectLst/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02E012F-7D27-7FE4-3382-FCEA7C59A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8301" y="4934465"/>
            <a:ext cx="4080880" cy="1248473"/>
          </a:xfrm>
        </p:spPr>
        <p:txBody>
          <a:bodyPr>
            <a:normAutofit/>
          </a:bodyPr>
          <a:lstStyle/>
          <a:p>
            <a:r>
              <a:rPr lang="fr-FR" sz="2000" dirty="0"/>
              <a:t>Où sont les collégiennes ?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Elles sont dans le collège.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DC83DFC-E264-3E0F-E3BB-8E029552A64C}"/>
              </a:ext>
            </a:extLst>
          </p:cNvPr>
          <p:cNvSpPr txBox="1">
            <a:spLocks/>
          </p:cNvSpPr>
          <p:nvPr/>
        </p:nvSpPr>
        <p:spPr>
          <a:xfrm>
            <a:off x="7015193" y="4934465"/>
            <a:ext cx="4080880" cy="1422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Où sont les collégiens ?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Ils sont dans le parc.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314EC738-996F-EA7B-6FEF-BFD955140C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5846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C04D4C-698C-27E0-B558-131EBD9FD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/>
              <a:t>IV. </a:t>
            </a:r>
            <a:r>
              <a:rPr lang="en-US" sz="4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Situer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 lieu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B16DC199-5924-F6DF-9BF8-A5AC2BE86E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620266"/>
              </p:ext>
            </p:extLst>
          </p:nvPr>
        </p:nvGraphicFramePr>
        <p:xfrm>
          <a:off x="353261" y="2014656"/>
          <a:ext cx="7021843" cy="4447857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7021843">
                  <a:extLst>
                    <a:ext uri="{9D8B030D-6E8A-4147-A177-3AD203B41FA5}">
                      <a16:colId xmlns:a16="http://schemas.microsoft.com/office/drawing/2014/main" val="1147025313"/>
                    </a:ext>
                  </a:extLst>
                </a:gridCol>
              </a:tblGrid>
              <a:tr h="4066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1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Situer un lieu</a:t>
                      </a:r>
                      <a:endParaRPr lang="fr-FR" sz="2100" b="1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 anchor="b"/>
                </a:tc>
                <a:extLst>
                  <a:ext uri="{0D108BD9-81ED-4DB2-BD59-A6C34878D82A}">
                    <a16:rowId xmlns:a16="http://schemas.microsoft.com/office/drawing/2014/main" val="1407041834"/>
                  </a:ext>
                </a:extLst>
              </a:tr>
              <a:tr h="50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Je suis dans un super collège : le collège Thomas Mann !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069419035"/>
                  </a:ext>
                </a:extLst>
              </a:tr>
              <a:tr h="6775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J’aime les promenades à rollers dans les jardins de l’Abbé Pierre.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387913002"/>
                  </a:ext>
                </a:extLst>
              </a:tr>
              <a:tr h="6676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Il y a une jolie place dans mon quartier, c’est la place Verlaine.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3878146323"/>
                  </a:ext>
                </a:extLst>
              </a:tr>
              <a:tr h="4066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La piscine JB est une péniche sur la Seine.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842769888"/>
                  </a:ext>
                </a:extLst>
              </a:tr>
              <a:tr h="4066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J’habite près de mon collège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015054945"/>
                  </a:ext>
                </a:extLst>
              </a:tr>
              <a:tr h="4066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La bibliothèque FM est près de chez moi.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3049695649"/>
                  </a:ext>
                </a:extLst>
              </a:tr>
              <a:tr h="50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Pas loin de la station de métro et de la bibliothèque FM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54174715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CAA2C33A-01D3-B9FF-5938-6ABD2ADAC553}"/>
              </a:ext>
            </a:extLst>
          </p:cNvPr>
          <p:cNvSpPr txBox="1"/>
          <p:nvPr/>
        </p:nvSpPr>
        <p:spPr>
          <a:xfrm>
            <a:off x="7697247" y="2287970"/>
            <a:ext cx="3449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Activité : </a:t>
            </a:r>
          </a:p>
          <a:p>
            <a:r>
              <a:rPr lang="fr-FR" dirty="0"/>
              <a:t>Observe les phrases, et repère les mots qui indiquent une position.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73E546-881A-BA75-751C-545C5FA4407E}"/>
              </a:ext>
            </a:extLst>
          </p:cNvPr>
          <p:cNvSpPr/>
          <p:nvPr/>
        </p:nvSpPr>
        <p:spPr>
          <a:xfrm>
            <a:off x="1159057" y="2552104"/>
            <a:ext cx="529627" cy="3378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C54F1B-DF56-8B1B-E91B-17894A5B5B50}"/>
              </a:ext>
            </a:extLst>
          </p:cNvPr>
          <p:cNvSpPr/>
          <p:nvPr/>
        </p:nvSpPr>
        <p:spPr>
          <a:xfrm>
            <a:off x="4260602" y="3029972"/>
            <a:ext cx="529627" cy="3378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6C0D4B-1C2F-6D39-CCD6-CE2C2D2C29A2}"/>
              </a:ext>
            </a:extLst>
          </p:cNvPr>
          <p:cNvSpPr/>
          <p:nvPr/>
        </p:nvSpPr>
        <p:spPr>
          <a:xfrm>
            <a:off x="2592440" y="3872145"/>
            <a:ext cx="529627" cy="3378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204E37-7EC0-A274-BDAE-68E89DFAB9C0}"/>
              </a:ext>
            </a:extLst>
          </p:cNvPr>
          <p:cNvSpPr/>
          <p:nvPr/>
        </p:nvSpPr>
        <p:spPr>
          <a:xfrm>
            <a:off x="3594901" y="4538797"/>
            <a:ext cx="361742" cy="3378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526DBC-1A0A-068C-887C-A809021B9307}"/>
              </a:ext>
            </a:extLst>
          </p:cNvPr>
          <p:cNvSpPr/>
          <p:nvPr/>
        </p:nvSpPr>
        <p:spPr>
          <a:xfrm>
            <a:off x="1295516" y="5028948"/>
            <a:ext cx="852970" cy="3378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D9591E-DCBF-28F0-1600-7BE6454CD707}"/>
              </a:ext>
            </a:extLst>
          </p:cNvPr>
          <p:cNvSpPr/>
          <p:nvPr/>
        </p:nvSpPr>
        <p:spPr>
          <a:xfrm>
            <a:off x="2922802" y="5525369"/>
            <a:ext cx="852970" cy="3378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C549FA-1E5B-6303-5B83-679F2FF70DF4}"/>
              </a:ext>
            </a:extLst>
          </p:cNvPr>
          <p:cNvSpPr/>
          <p:nvPr/>
        </p:nvSpPr>
        <p:spPr>
          <a:xfrm>
            <a:off x="816820" y="5985090"/>
            <a:ext cx="775427" cy="3378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7">
            <a:extLst>
              <a:ext uri="{FF2B5EF4-FFF2-40B4-BE49-F238E27FC236}">
                <a16:creationId xmlns:a16="http://schemas.microsoft.com/office/drawing/2014/main" id="{DC16BB74-A049-A251-49AA-54820E42003A}"/>
              </a:ext>
            </a:extLst>
          </p:cNvPr>
          <p:cNvSpPr txBox="1"/>
          <p:nvPr/>
        </p:nvSpPr>
        <p:spPr>
          <a:xfrm>
            <a:off x="7375104" y="3500772"/>
            <a:ext cx="3243363" cy="2750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US" sz="2000" dirty="0"/>
              <a:t>Article </a:t>
            </a:r>
            <a:r>
              <a:rPr lang="en-US" sz="2000" dirty="0" err="1"/>
              <a:t>contracté</a:t>
            </a:r>
            <a:r>
              <a:rPr lang="en-US" sz="2000" dirty="0"/>
              <a:t> “DE”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  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strike="sngStrike" dirty="0">
                <a:effectLst/>
              </a:rPr>
              <a:t>de le</a:t>
            </a:r>
            <a:r>
              <a:rPr lang="en-US" sz="2000" strike="sngStrike" dirty="0">
                <a:effectLst/>
              </a:rPr>
              <a:t> </a:t>
            </a:r>
            <a:r>
              <a:rPr lang="en-US" sz="2000" dirty="0" err="1">
                <a:effectLst/>
              </a:rPr>
              <a:t>collège</a:t>
            </a:r>
            <a:r>
              <a:rPr lang="en-US" sz="2000" dirty="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=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dirty="0">
                <a:solidFill>
                  <a:srgbClr val="FF0000"/>
                </a:solidFill>
                <a:effectLst/>
              </a:rPr>
              <a:t>du</a:t>
            </a:r>
            <a:r>
              <a:rPr lang="en-US" sz="2000" dirty="0">
                <a:solidFill>
                  <a:srgbClr val="FF0000"/>
                </a:solidFill>
                <a:effectLst/>
              </a:rPr>
              <a:t> </a:t>
            </a:r>
            <a:r>
              <a:rPr lang="en-US" sz="2000" dirty="0">
                <a:effectLst/>
              </a:rPr>
              <a:t>college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  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strike="sngStrike" dirty="0">
                <a:effectLst/>
              </a:rPr>
              <a:t>de les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jardins</a:t>
            </a:r>
            <a:r>
              <a:rPr lang="en-US" sz="2000" dirty="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=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dirty="0">
                <a:solidFill>
                  <a:srgbClr val="FF0000"/>
                </a:solidFill>
                <a:effectLst/>
              </a:rPr>
              <a:t>des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jardins</a:t>
            </a:r>
            <a:endParaRPr lang="en-US" sz="2000" dirty="0">
              <a:effectLst/>
            </a:endParaRPr>
          </a:p>
        </p:txBody>
      </p:sp>
      <p:pic>
        <p:nvPicPr>
          <p:cNvPr id="16" name="Picture 5" descr="Attention Warning Sticker by Redmatters">
            <a:extLst>
              <a:ext uri="{FF2B5EF4-FFF2-40B4-BE49-F238E27FC236}">
                <a16:creationId xmlns:a16="http://schemas.microsoft.com/office/drawing/2014/main" id="{897798D8-5323-03A7-B58C-FA0F00CEE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508" y="3378435"/>
            <a:ext cx="695171" cy="6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Attention Warning Sticker by Redmatters">
            <a:extLst>
              <a:ext uri="{FF2B5EF4-FFF2-40B4-BE49-F238E27FC236}">
                <a16:creationId xmlns:a16="http://schemas.microsoft.com/office/drawing/2014/main" id="{6C709FA9-5933-072D-CD81-DEBB8D418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037" y="3391357"/>
            <a:ext cx="695171" cy="6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EA1ABE5-D5B5-C33E-5120-8F157D43C9D1}"/>
              </a:ext>
            </a:extLst>
          </p:cNvPr>
          <p:cNvSpPr/>
          <p:nvPr/>
        </p:nvSpPr>
        <p:spPr>
          <a:xfrm>
            <a:off x="9587833" y="3713912"/>
            <a:ext cx="529627" cy="337823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L'ARTICLE CONTRACTÉ | Français pour débutants">
            <a:extLst>
              <a:ext uri="{FF2B5EF4-FFF2-40B4-BE49-F238E27FC236}">
                <a16:creationId xmlns:a16="http://schemas.microsoft.com/office/drawing/2014/main" id="{F512373B-DDCB-A229-97AA-FAEF423CA8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4" t="10725" r="17142" b="17500"/>
          <a:stretch/>
        </p:blipFill>
        <p:spPr bwMode="auto">
          <a:xfrm>
            <a:off x="10404110" y="4238584"/>
            <a:ext cx="1810760" cy="122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Diagramme 2">
            <a:extLst>
              <a:ext uri="{FF2B5EF4-FFF2-40B4-BE49-F238E27FC236}">
                <a16:creationId xmlns:a16="http://schemas.microsoft.com/office/drawing/2014/main" id="{4A4F126E-0739-77B9-29B4-236CB889D0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0869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uiExpand="1" build="p"/>
      <p:bldP spid="14" grpId="1" uiExpand="1" build="allAtOnce"/>
      <p:bldP spid="19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2779D7-2AA8-B10B-CA2D-A8365AFC2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6 p.65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6951601-840C-DA00-FC7C-B12AB9150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507728"/>
            <a:ext cx="7188199" cy="3839154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A01B3EF5-4F99-694F-7017-53E1182A03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270147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F5FA48-AEEE-F119-4726-28D9D088A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u="sng" kern="1200" dirty="0">
                <a:effectLst/>
                <a:latin typeface="+mj-lt"/>
                <a:ea typeface="+mj-ea"/>
                <a:cs typeface="+mj-cs"/>
              </a:rPr>
              <a:t>LE 9 p.71</a:t>
            </a:r>
            <a:r>
              <a:rPr lang="en-US" u="sng" kern="1200" dirty="0">
                <a:effectLst/>
                <a:latin typeface="+mj-lt"/>
                <a:ea typeface="+mj-ea"/>
                <a:cs typeface="+mj-cs"/>
              </a:rPr>
              <a:t> 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8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734D6BD-D824-C147-75AA-F248FCA42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109" y="2297794"/>
            <a:ext cx="3240907" cy="412854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1E6B684-7DEC-24C1-4367-BE70DE7E2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183" y="1152939"/>
            <a:ext cx="5798881" cy="4552122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C043DEEE-760B-BA75-ECDB-A92CFB9378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121061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, dessin humoristique, capture d’écran, clipart&#10;&#10;Description générée automatiquement">
            <a:extLst>
              <a:ext uri="{FF2B5EF4-FFF2-40B4-BE49-F238E27FC236}">
                <a16:creationId xmlns:a16="http://schemas.microsoft.com/office/drawing/2014/main" id="{DACE47B3-2A32-DB6D-0880-A14108C75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488" b="8603"/>
          <a:stretch/>
        </p:blipFill>
        <p:spPr>
          <a:xfrm>
            <a:off x="769590" y="356289"/>
            <a:ext cx="10652820" cy="6474942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A44FE2E7-3CC3-D841-4989-88AECA71AD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8423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470B288-B01F-5C38-A40B-1E382FD6C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310467" y="-508149"/>
            <a:ext cx="5571065" cy="7874299"/>
          </a:xfrm>
          <a:prstGeom prst="rect">
            <a:avLst/>
          </a:prstGeom>
          <a:ln>
            <a:noFill/>
          </a:ln>
        </p:spPr>
      </p:pic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E667A74-5FA6-B296-2DA5-BC029E24DA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6178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A6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3DA0A8-C1D2-7D69-7934-41CAE8EB3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954FB4-819F-B41F-B854-502659EF26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83493" y="2424381"/>
            <a:ext cx="2488527" cy="29077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8D37B4-9565-632E-3111-17E51AE11A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88224" y="315958"/>
            <a:ext cx="8058555" cy="4915715"/>
          </a:xfrm>
          <a:prstGeom prst="rect">
            <a:avLst/>
          </a:prstGeom>
        </p:spPr>
      </p:pic>
      <p:pic>
        <p:nvPicPr>
          <p:cNvPr id="6" name="mp3-output-ttsfree(dot)com (87)">
            <a:hlinkClick r:id="" action="ppaction://media"/>
            <a:extLst>
              <a:ext uri="{FF2B5EF4-FFF2-40B4-BE49-F238E27FC236}">
                <a16:creationId xmlns:a16="http://schemas.microsoft.com/office/drawing/2014/main" id="{7D80DE20-8FAA-DCAD-1B6F-C4911A5AFD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2119581"/>
            <a:ext cx="304800" cy="304800"/>
          </a:xfrm>
          <a:prstGeom prst="rect">
            <a:avLst/>
          </a:prstGeom>
        </p:spPr>
      </p:pic>
      <p:pic>
        <p:nvPicPr>
          <p:cNvPr id="8" name="mp3-output-ttsfree(dot)com (88)">
            <a:hlinkClick r:id="" action="ppaction://media"/>
            <a:extLst>
              <a:ext uri="{FF2B5EF4-FFF2-40B4-BE49-F238E27FC236}">
                <a16:creationId xmlns:a16="http://schemas.microsoft.com/office/drawing/2014/main" id="{DCF82636-66B0-4877-F451-CFEC15F89D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413627" y="2119581"/>
            <a:ext cx="304800" cy="304800"/>
          </a:xfrm>
          <a:prstGeom prst="rect">
            <a:avLst/>
          </a:prstGeom>
        </p:spPr>
      </p:pic>
      <p:pic>
        <p:nvPicPr>
          <p:cNvPr id="9" name="mp3-output-ttsfree(dot)com (89)">
            <a:hlinkClick r:id="" action="ppaction://media"/>
            <a:extLst>
              <a:ext uri="{FF2B5EF4-FFF2-40B4-BE49-F238E27FC236}">
                <a16:creationId xmlns:a16="http://schemas.microsoft.com/office/drawing/2014/main" id="{B68EF065-0FDC-C4B6-C49C-6BEEB72443B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712325" y="2119581"/>
            <a:ext cx="304800" cy="304800"/>
          </a:xfrm>
          <a:prstGeom prst="rect">
            <a:avLst/>
          </a:prstGeom>
        </p:spPr>
      </p:pic>
      <p:pic>
        <p:nvPicPr>
          <p:cNvPr id="10" name="mp3-output-ttsfree(dot)com (90)">
            <a:hlinkClick r:id="" action="ppaction://media"/>
            <a:extLst>
              <a:ext uri="{FF2B5EF4-FFF2-40B4-BE49-F238E27FC236}">
                <a16:creationId xmlns:a16="http://schemas.microsoft.com/office/drawing/2014/main" id="{EDDEFDF6-6C90-32BC-69B2-B88B7755517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4625975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1)">
            <a:hlinkClick r:id="" action="ppaction://media"/>
            <a:extLst>
              <a:ext uri="{FF2B5EF4-FFF2-40B4-BE49-F238E27FC236}">
                <a16:creationId xmlns:a16="http://schemas.microsoft.com/office/drawing/2014/main" id="{865510D3-9A05-E4A3-053F-4BB534BE3BF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28544" y="4824723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2)">
            <a:hlinkClick r:id="" action="ppaction://media"/>
            <a:extLst>
              <a:ext uri="{FF2B5EF4-FFF2-40B4-BE49-F238E27FC236}">
                <a16:creationId xmlns:a16="http://schemas.microsoft.com/office/drawing/2014/main" id="{9A526FFB-84F9-112B-540C-BD2FA9E8779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902825" y="4672323"/>
            <a:ext cx="304800" cy="304800"/>
          </a:xfrm>
          <a:prstGeom prst="rect">
            <a:avLst/>
          </a:prstGeom>
        </p:spPr>
      </p:pic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784D6234-D70F-9899-F7B0-50AE275C090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F1A98F0-D3F2-FA8B-94A4-E246E4DE80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15656831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A6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F450FD5-1485-D85A-734A-BD7FE1DB6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E2033A-F0E3-0413-0240-5BC69A7B8A7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77212" y="155709"/>
            <a:ext cx="8125097" cy="63375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0A0C66-C9E5-45C0-F26E-4F1640AC572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86613" y="432038"/>
            <a:ext cx="1815696" cy="2426834"/>
          </a:xfrm>
          <a:prstGeom prst="rect">
            <a:avLst/>
          </a:prstGeom>
        </p:spPr>
      </p:pic>
      <p:pic>
        <p:nvPicPr>
          <p:cNvPr id="10242" name="Picture 2" descr="Attention Caution Sticker by italosupermercados">
            <a:extLst>
              <a:ext uri="{FF2B5EF4-FFF2-40B4-BE49-F238E27FC236}">
                <a16:creationId xmlns:a16="http://schemas.microsoft.com/office/drawing/2014/main" id="{5A888075-7DCF-F2E2-916B-71F9D00B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8" y="4674604"/>
            <a:ext cx="923110" cy="92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6609FA7-8599-51DE-A437-7158893D09B4}"/>
              </a:ext>
            </a:extLst>
          </p:cNvPr>
          <p:cNvSpPr txBox="1"/>
          <p:nvPr/>
        </p:nvSpPr>
        <p:spPr>
          <a:xfrm>
            <a:off x="143692" y="5717744"/>
            <a:ext cx="3997234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Article contracté « DE »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00FFFF"/>
                </a:highlight>
              </a:rPr>
              <a:t>de le</a:t>
            </a:r>
            <a:r>
              <a:rPr lang="fr-FR" b="1" dirty="0">
                <a:solidFill>
                  <a:schemeClr val="tx1"/>
                </a:solidFill>
              </a:rPr>
              <a:t>   cube  = en face </a:t>
            </a:r>
            <a:r>
              <a:rPr lang="fr-FR" b="1" dirty="0">
                <a:solidFill>
                  <a:srgbClr val="FF0000"/>
                </a:solidFill>
                <a:highlight>
                  <a:srgbClr val="00FFFF"/>
                </a:highlight>
              </a:rPr>
              <a:t>du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cube 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FFFF00"/>
                </a:highlight>
              </a:rPr>
              <a:t>de les</a:t>
            </a:r>
            <a:r>
              <a:rPr lang="fr-FR" b="1" dirty="0">
                <a:solidFill>
                  <a:schemeClr val="tx1"/>
                </a:solidFill>
              </a:rPr>
              <a:t> cubes = en face </a:t>
            </a:r>
            <a:r>
              <a:rPr lang="fr-FR" b="1" dirty="0">
                <a:solidFill>
                  <a:srgbClr val="FF0000"/>
                </a:solidFill>
                <a:highlight>
                  <a:srgbClr val="FFFF00"/>
                </a:highlight>
              </a:rPr>
              <a:t>des</a:t>
            </a:r>
            <a:r>
              <a:rPr lang="fr-FR" b="1" dirty="0">
                <a:solidFill>
                  <a:schemeClr val="tx1"/>
                </a:solidFill>
              </a:rPr>
              <a:t> cubes </a:t>
            </a:r>
          </a:p>
        </p:txBody>
      </p:sp>
      <p:pic>
        <p:nvPicPr>
          <p:cNvPr id="4" name="mp3-output-ttsfree(dot)com (93)">
            <a:hlinkClick r:id="" action="ppaction://media"/>
            <a:extLst>
              <a:ext uri="{FF2B5EF4-FFF2-40B4-BE49-F238E27FC236}">
                <a16:creationId xmlns:a16="http://schemas.microsoft.com/office/drawing/2014/main" id="{EAC475EB-86AD-3BAE-AA0E-6B11121A3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132220" y="2778125"/>
            <a:ext cx="304800" cy="304800"/>
          </a:xfrm>
          <a:prstGeom prst="rect">
            <a:avLst/>
          </a:prstGeom>
        </p:spPr>
      </p:pic>
      <p:pic>
        <p:nvPicPr>
          <p:cNvPr id="6" name="mp3-output-ttsfree(dot)com (94)">
            <a:hlinkClick r:id="" action="ppaction://media"/>
            <a:extLst>
              <a:ext uri="{FF2B5EF4-FFF2-40B4-BE49-F238E27FC236}">
                <a16:creationId xmlns:a16="http://schemas.microsoft.com/office/drawing/2014/main" id="{60E69288-7A1B-0CB9-C826-BFF6214A962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059417" y="2259698"/>
            <a:ext cx="304800" cy="304800"/>
          </a:xfrm>
          <a:prstGeom prst="rect">
            <a:avLst/>
          </a:prstGeom>
        </p:spPr>
      </p:pic>
      <p:pic>
        <p:nvPicPr>
          <p:cNvPr id="8" name="mp3-output-ttsfree(dot)com (95)">
            <a:hlinkClick r:id="" action="ppaction://media"/>
            <a:extLst>
              <a:ext uri="{FF2B5EF4-FFF2-40B4-BE49-F238E27FC236}">
                <a16:creationId xmlns:a16="http://schemas.microsoft.com/office/drawing/2014/main" id="{7D323D5F-84E9-B452-442A-22A6B9EBB54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86613" y="2564498"/>
            <a:ext cx="304800" cy="304800"/>
          </a:xfrm>
          <a:prstGeom prst="rect">
            <a:avLst/>
          </a:prstGeom>
        </p:spPr>
      </p:pic>
      <p:pic>
        <p:nvPicPr>
          <p:cNvPr id="9" name="mp3-output-ttsfree(dot)com (96)">
            <a:hlinkClick r:id="" action="ppaction://media"/>
            <a:extLst>
              <a:ext uri="{FF2B5EF4-FFF2-40B4-BE49-F238E27FC236}">
                <a16:creationId xmlns:a16="http://schemas.microsoft.com/office/drawing/2014/main" id="{D459538E-096C-95D9-ED36-1EEB5EAAB44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511675" y="4445000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7)">
            <a:hlinkClick r:id="" action="ppaction://media"/>
            <a:extLst>
              <a:ext uri="{FF2B5EF4-FFF2-40B4-BE49-F238E27FC236}">
                <a16:creationId xmlns:a16="http://schemas.microsoft.com/office/drawing/2014/main" id="{32245E64-54E6-CFE2-F8D8-E65573ACB0D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573912" y="4529229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8)">
            <a:hlinkClick r:id="" action="ppaction://media"/>
            <a:extLst>
              <a:ext uri="{FF2B5EF4-FFF2-40B4-BE49-F238E27FC236}">
                <a16:creationId xmlns:a16="http://schemas.microsoft.com/office/drawing/2014/main" id="{2090C52A-55B7-21F4-6B40-2DF398CB2A1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766973" y="4542677"/>
            <a:ext cx="304800" cy="304800"/>
          </a:xfrm>
          <a:prstGeom prst="rect">
            <a:avLst/>
          </a:prstGeom>
        </p:spPr>
      </p:pic>
      <p:pic>
        <p:nvPicPr>
          <p:cNvPr id="14" name="mp3-output-ttsfree(dot)com (99)">
            <a:hlinkClick r:id="" action="ppaction://media"/>
            <a:extLst>
              <a:ext uri="{FF2B5EF4-FFF2-40B4-BE49-F238E27FC236}">
                <a16:creationId xmlns:a16="http://schemas.microsoft.com/office/drawing/2014/main" id="{64D4FC50-AEDC-15F4-1803-832587239A5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360152" y="6203125"/>
            <a:ext cx="304800" cy="304800"/>
          </a:xfrm>
          <a:prstGeom prst="rect">
            <a:avLst/>
          </a:prstGeom>
        </p:spPr>
      </p:pic>
      <p:pic>
        <p:nvPicPr>
          <p:cNvPr id="15" name="mp3-output-ttsfree(dot)com (100)">
            <a:hlinkClick r:id="" action="ppaction://media"/>
            <a:extLst>
              <a:ext uri="{FF2B5EF4-FFF2-40B4-BE49-F238E27FC236}">
                <a16:creationId xmlns:a16="http://schemas.microsoft.com/office/drawing/2014/main" id="{1CB2DD47-DD89-02A4-6192-AC7A5B1B0446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707716" y="6204321"/>
            <a:ext cx="304800" cy="304800"/>
          </a:xfrm>
          <a:prstGeom prst="rect">
            <a:avLst/>
          </a:prstGeom>
        </p:spPr>
      </p:pic>
      <p:pic>
        <p:nvPicPr>
          <p:cNvPr id="16" name="Picture 2" descr="Cat Kitty Sticker by 궁디팡팡 캣페스타">
            <a:extLst>
              <a:ext uri="{FF2B5EF4-FFF2-40B4-BE49-F238E27FC236}">
                <a16:creationId xmlns:a16="http://schemas.microsoft.com/office/drawing/2014/main" id="{9A74F252-B818-0373-87F2-5B3790F2D5F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075" y="319242"/>
            <a:ext cx="202696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Diagramme 2">
            <a:extLst>
              <a:ext uri="{FF2B5EF4-FFF2-40B4-BE49-F238E27FC236}">
                <a16:creationId xmlns:a16="http://schemas.microsoft.com/office/drawing/2014/main" id="{FEB9EE49-985A-0BDC-E985-215FEA6916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2465173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7048747-22F1-0B18-EEC8-AB78F5093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88" t="8297" r="2866" b="7748"/>
          <a:stretch/>
        </p:blipFill>
        <p:spPr>
          <a:xfrm>
            <a:off x="891557" y="187410"/>
            <a:ext cx="10531627" cy="648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46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716" y="392345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Progress check : Start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7" name="Média en ligne 6" title="Vivre dans le 15ème  | Présentation du quartier Cambronne Garibaldi">
            <a:hlinkClick r:id="" action="ppaction://media"/>
            <a:extLst>
              <a:ext uri="{FF2B5EF4-FFF2-40B4-BE49-F238E27FC236}">
                <a16:creationId xmlns:a16="http://schemas.microsoft.com/office/drawing/2014/main" id="{8C17F1B3-AD74-BD46-929A-E4AA15A9650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902465" y="2188427"/>
            <a:ext cx="7164295" cy="404785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2E0BD32-A319-9968-DB4F-9FC59673AAB4}"/>
              </a:ext>
            </a:extLst>
          </p:cNvPr>
          <p:cNvSpPr txBox="1"/>
          <p:nvPr/>
        </p:nvSpPr>
        <p:spPr>
          <a:xfrm>
            <a:off x="125240" y="1881718"/>
            <a:ext cx="4661679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/>
              <a:t>La vidéo présente le </a:t>
            </a:r>
            <a:r>
              <a:rPr lang="fr-FR" sz="2000" dirty="0">
                <a:solidFill>
                  <a:srgbClr val="FF0000"/>
                </a:solidFill>
              </a:rPr>
              <a:t>quartier</a:t>
            </a:r>
            <a:r>
              <a:rPr lang="fr-FR" sz="2000" dirty="0"/>
              <a:t> Cambronne à </a:t>
            </a:r>
            <a:r>
              <a:rPr lang="fr-FR" sz="2000" dirty="0">
                <a:solidFill>
                  <a:srgbClr val="FF0000"/>
                </a:solidFill>
              </a:rPr>
              <a:t>Paris</a:t>
            </a:r>
            <a:r>
              <a:rPr lang="fr-FR" sz="2000" dirty="0"/>
              <a:t>. Il y a une </a:t>
            </a:r>
            <a:r>
              <a:rPr lang="fr-FR" sz="2000" dirty="0">
                <a:solidFill>
                  <a:srgbClr val="FF0000"/>
                </a:solidFill>
              </a:rPr>
              <a:t>station de métro</a:t>
            </a:r>
            <a:r>
              <a:rPr lang="fr-FR" sz="2000" dirty="0"/>
              <a:t>, c’est la </a:t>
            </a:r>
            <a:r>
              <a:rPr lang="fr-FR" sz="2000" dirty="0">
                <a:solidFill>
                  <a:srgbClr val="FF0000"/>
                </a:solidFill>
              </a:rPr>
              <a:t>station de métro </a:t>
            </a:r>
            <a:r>
              <a:rPr lang="fr-FR" sz="2000" dirty="0"/>
              <a:t>Cambronne (ligne 6); il y a un </a:t>
            </a:r>
            <a:r>
              <a:rPr lang="fr-FR" sz="2000" dirty="0">
                <a:solidFill>
                  <a:srgbClr val="FF0000"/>
                </a:solidFill>
              </a:rPr>
              <a:t>café</a:t>
            </a:r>
            <a:r>
              <a:rPr lang="fr-FR" sz="2000" dirty="0"/>
              <a:t>, c’est le </a:t>
            </a:r>
            <a:r>
              <a:rPr lang="fr-FR" sz="2000" dirty="0">
                <a:solidFill>
                  <a:srgbClr val="FF0000"/>
                </a:solidFill>
              </a:rPr>
              <a:t>café</a:t>
            </a:r>
            <a:r>
              <a:rPr lang="fr-FR" sz="2000" dirty="0"/>
              <a:t> Royal Cambronne; il y a deux </a:t>
            </a:r>
            <a:r>
              <a:rPr lang="fr-FR" sz="2000" dirty="0">
                <a:solidFill>
                  <a:srgbClr val="FF0000"/>
                </a:solidFill>
              </a:rPr>
              <a:t>rues</a:t>
            </a:r>
            <a:r>
              <a:rPr lang="fr-FR" sz="2000" dirty="0"/>
              <a:t> commerçantes, ce sont les </a:t>
            </a:r>
            <a:r>
              <a:rPr lang="fr-FR" sz="2000" dirty="0">
                <a:solidFill>
                  <a:srgbClr val="FF0000"/>
                </a:solidFill>
              </a:rPr>
              <a:t>rues</a:t>
            </a:r>
            <a:r>
              <a:rPr lang="fr-FR" sz="2000" dirty="0"/>
              <a:t> « Lecourbe » et « du commerce ». Il y a aussi des </a:t>
            </a:r>
            <a:r>
              <a:rPr lang="fr-FR" sz="2000" dirty="0">
                <a:solidFill>
                  <a:srgbClr val="FF0000"/>
                </a:solidFill>
              </a:rPr>
              <a:t>parcs</a:t>
            </a:r>
            <a:r>
              <a:rPr lang="fr-FR" sz="2000" dirty="0"/>
              <a:t> de jeux pour les enfants, et l’école bilingue Jeannine Manuel, qui a été élu « meilleur </a:t>
            </a:r>
            <a:r>
              <a:rPr lang="fr-FR" sz="2000" dirty="0">
                <a:solidFill>
                  <a:srgbClr val="FF0000"/>
                </a:solidFill>
              </a:rPr>
              <a:t>lycée</a:t>
            </a:r>
            <a:r>
              <a:rPr lang="fr-FR" sz="2000" dirty="0"/>
              <a:t> de France ». Pour les sportifs, il y a la </a:t>
            </a:r>
            <a:r>
              <a:rPr lang="fr-FR" sz="2000" dirty="0">
                <a:solidFill>
                  <a:srgbClr val="FF0000"/>
                </a:solidFill>
              </a:rPr>
              <a:t>salle de sport</a:t>
            </a:r>
            <a:r>
              <a:rPr lang="fr-FR" sz="2000" dirty="0"/>
              <a:t> CMG.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874EB2-0949-C3E4-D343-E4973502D371}"/>
              </a:ext>
            </a:extLst>
          </p:cNvPr>
          <p:cNvSpPr/>
          <p:nvPr/>
        </p:nvSpPr>
        <p:spPr>
          <a:xfrm>
            <a:off x="2331059" y="1972481"/>
            <a:ext cx="957425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4E3461-A0DC-1A3C-0457-27E232357853}"/>
              </a:ext>
            </a:extLst>
          </p:cNvPr>
          <p:cNvSpPr/>
          <p:nvPr/>
        </p:nvSpPr>
        <p:spPr>
          <a:xfrm>
            <a:off x="198655" y="2420937"/>
            <a:ext cx="514410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2B586D7-18E0-8189-5592-9580EEB75EB3}"/>
              </a:ext>
            </a:extLst>
          </p:cNvPr>
          <p:cNvSpPr/>
          <p:nvPr/>
        </p:nvSpPr>
        <p:spPr>
          <a:xfrm>
            <a:off x="1983083" y="2427728"/>
            <a:ext cx="1817130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5FEFCE1-8440-9A24-C8C8-9117FF2C9DF8}"/>
              </a:ext>
            </a:extLst>
          </p:cNvPr>
          <p:cNvSpPr/>
          <p:nvPr/>
        </p:nvSpPr>
        <p:spPr>
          <a:xfrm>
            <a:off x="165953" y="2865632"/>
            <a:ext cx="1817130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A2FBF6F2-1862-07E8-8CBE-43381C788D15}"/>
              </a:ext>
            </a:extLst>
          </p:cNvPr>
          <p:cNvSpPr/>
          <p:nvPr/>
        </p:nvSpPr>
        <p:spPr>
          <a:xfrm>
            <a:off x="490355" y="3315408"/>
            <a:ext cx="49115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967899E2-8EDA-15AF-17E6-37C156DF0FAD}"/>
              </a:ext>
            </a:extLst>
          </p:cNvPr>
          <p:cNvSpPr/>
          <p:nvPr/>
        </p:nvSpPr>
        <p:spPr>
          <a:xfrm>
            <a:off x="1910069" y="3315408"/>
            <a:ext cx="49115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2B4949F-930D-298B-D156-025D6D2A1D87}"/>
              </a:ext>
            </a:extLst>
          </p:cNvPr>
          <p:cNvSpPr/>
          <p:nvPr/>
        </p:nvSpPr>
        <p:spPr>
          <a:xfrm>
            <a:off x="1082967" y="3829495"/>
            <a:ext cx="512879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A5937AB-1150-CD26-D720-0910CBA81850}"/>
              </a:ext>
            </a:extLst>
          </p:cNvPr>
          <p:cNvSpPr/>
          <p:nvPr/>
        </p:nvSpPr>
        <p:spPr>
          <a:xfrm>
            <a:off x="200246" y="4267399"/>
            <a:ext cx="512879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7F0CE514-F2FD-E9DD-4987-6979350B25E7}"/>
              </a:ext>
            </a:extLst>
          </p:cNvPr>
          <p:cNvSpPr/>
          <p:nvPr/>
        </p:nvSpPr>
        <p:spPr>
          <a:xfrm>
            <a:off x="1429275" y="4759658"/>
            <a:ext cx="62602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87C43384-D96E-E3C6-35CF-36139AF539C1}"/>
              </a:ext>
            </a:extLst>
          </p:cNvPr>
          <p:cNvSpPr/>
          <p:nvPr/>
        </p:nvSpPr>
        <p:spPr>
          <a:xfrm>
            <a:off x="2172734" y="5639434"/>
            <a:ext cx="62602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DBC40C59-5516-7CA0-975D-BB8AF1699383}"/>
              </a:ext>
            </a:extLst>
          </p:cNvPr>
          <p:cNvSpPr/>
          <p:nvPr/>
        </p:nvSpPr>
        <p:spPr>
          <a:xfrm>
            <a:off x="2164037" y="6086515"/>
            <a:ext cx="1493563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BAE7440-8EDA-9EEB-23B2-FC71772B6F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884333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213964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6D53E7-F3F7-8F67-1610-669AB1FB73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3071" b="266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5BC660-1621-3956-C03C-4495E7E4B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dirty="0" err="1">
                <a:solidFill>
                  <a:srgbClr val="FFFFFF"/>
                </a:solidFill>
              </a:rPr>
              <a:t>Kahoot</a:t>
            </a:r>
            <a:r>
              <a:rPr lang="fr-FR" dirty="0">
                <a:solidFill>
                  <a:srgbClr val="FFFFFF"/>
                </a:solidFill>
              </a:rPr>
              <a:t> time !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4C4978D3-E7E8-87FE-BF65-F5BA4529A3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56855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3EF3CB9B-C313-D0CA-EFEA-B649B5E67C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049733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90440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Revenons au point  de vocabulaire : </a:t>
            </a:r>
          </a:p>
          <a:p>
            <a:r>
              <a:rPr lang="fr-FR" sz="2800" dirty="0"/>
              <a:t>Comment situer un lieu ?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2105989"/>
            <a:ext cx="4717995" cy="3965627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en face de </a:t>
            </a:r>
            <a:r>
              <a:rPr lang="fr-FR" sz="3200" dirty="0"/>
              <a:t>la piscine.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dans </a:t>
            </a:r>
            <a:r>
              <a:rPr lang="fr-FR" sz="3200" dirty="0"/>
              <a:t>le parc public.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La piscine est </a:t>
            </a:r>
            <a:r>
              <a:rPr lang="fr-FR" sz="3200" dirty="0">
                <a:solidFill>
                  <a:srgbClr val="FF0000"/>
                </a:solidFill>
              </a:rPr>
              <a:t>à gauche du </a:t>
            </a:r>
            <a:r>
              <a:rPr lang="fr-FR" sz="3200" dirty="0"/>
              <a:t>bar.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3200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85076" y="2214293"/>
            <a:ext cx="6736420" cy="39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3550024" y="2214293"/>
            <a:ext cx="128595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09EF0A-8503-A901-D51D-8012A7F4D9AC}"/>
              </a:ext>
            </a:extLst>
          </p:cNvPr>
          <p:cNvSpPr/>
          <p:nvPr/>
        </p:nvSpPr>
        <p:spPr>
          <a:xfrm>
            <a:off x="755650" y="2758361"/>
            <a:ext cx="48147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485B75-3907-85CC-F1FA-C268BC6DD67E}"/>
              </a:ext>
            </a:extLst>
          </p:cNvPr>
          <p:cNvSpPr/>
          <p:nvPr/>
        </p:nvSpPr>
        <p:spPr>
          <a:xfrm>
            <a:off x="3616453" y="3544734"/>
            <a:ext cx="855655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0A038B-DC01-1A46-E24E-C6C3BEA855EF}"/>
              </a:ext>
            </a:extLst>
          </p:cNvPr>
          <p:cNvSpPr/>
          <p:nvPr/>
        </p:nvSpPr>
        <p:spPr>
          <a:xfrm>
            <a:off x="2907044" y="4823336"/>
            <a:ext cx="2056842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FD4F1A3-CD2B-D25F-08A3-C272E01A16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7334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F20459EB-C35E-3154-2B29-77573A9DD2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80106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31520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mon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5161582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43</a:t>
            </a:fld>
            <a:endParaRPr lang="en-US" dirty="0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1FEB3EA9-30F9-6B88-5E1A-3BA1BE579D53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6095D4-5684-596F-73AE-4453F4058616}"/>
              </a:ext>
            </a:extLst>
          </p:cNvPr>
          <p:cNvSpPr/>
          <p:nvPr/>
        </p:nvSpPr>
        <p:spPr>
          <a:xfrm>
            <a:off x="4607848" y="4760011"/>
            <a:ext cx="2993047" cy="6851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89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1354FF-ED2C-96D8-7EA5-489FECBCC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6" y="579861"/>
            <a:ext cx="4249006" cy="1325563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Passons au point de grammaire : les articles indéfinis et définis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3CAFBA6-100C-E13E-E2A4-0C907172A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4" y="2871982"/>
            <a:ext cx="5758542" cy="3181684"/>
          </a:xfrm>
        </p:spPr>
        <p:txBody>
          <a:bodyPr anchor="t">
            <a:normAutofit/>
          </a:bodyPr>
          <a:lstStyle/>
          <a:p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élèves sont _________ </a:t>
            </a:r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/ le</a:t>
            </a:r>
            <a:r>
              <a:rPr lang="fr-FR" sz="2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collège Thomas Mann.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/ La</a:t>
            </a:r>
            <a:r>
              <a:rPr lang="fr-FR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bibliothèque </a:t>
            </a:r>
            <a:r>
              <a:rPr lang="fr-FR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Francois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Mitterrand est _________ </a:t>
            </a:r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/ le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jardin.</a:t>
            </a:r>
          </a:p>
          <a:p>
            <a:endParaRPr lang="en-US" sz="18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10" descr="Charente-Maritime : un 52e collège n'est plus nécessaire">
            <a:extLst>
              <a:ext uri="{FF2B5EF4-FFF2-40B4-BE49-F238E27FC236}">
                <a16:creationId xmlns:a16="http://schemas.microsoft.com/office/drawing/2014/main" id="{E748182E-1F70-17DD-5D4D-3A51328C1B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0"/>
          <a:stretch/>
        </p:blipFill>
        <p:spPr bwMode="auto"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  <a:noFill/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16" descr="A picture containing sky, building, outdoor, city&#10;&#10;Description automatically generated">
            <a:extLst>
              <a:ext uri="{FF2B5EF4-FFF2-40B4-BE49-F238E27FC236}">
                <a16:creationId xmlns:a16="http://schemas.microsoft.com/office/drawing/2014/main" id="{940DCDC3-34C7-7EA4-167E-D714B3D5C9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" r="4" b="4"/>
          <a:stretch/>
        </p:blipFill>
        <p:spPr bwMode="auto">
          <a:xfrm>
            <a:off x="7190587" y="3111722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  <a:noFill/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C969083-827D-BE22-F725-FA935D42D6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3003590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5911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8D869-6067-B581-409B-F13BEF505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4417"/>
            <a:ext cx="10515600" cy="286271"/>
          </a:xfrm>
        </p:spPr>
        <p:txBody>
          <a:bodyPr>
            <a:noAutofit/>
          </a:bodyPr>
          <a:lstStyle/>
          <a:p>
            <a:r>
              <a:rPr lang="fr-FR" sz="2000" dirty="0"/>
              <a:t>Observez les phrases suivantes :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BBDB1F-DFE3-2C16-6183-DB3048550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07878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suis dans </a:t>
            </a:r>
            <a:r>
              <a:rPr lang="fr-FR" sz="2000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 collège : </a:t>
            </a:r>
            <a:r>
              <a:rPr lang="fr-FR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collège </a:t>
            </a:r>
            <a:r>
              <a:rPr lang="fr-FR" sz="20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Thomas Mann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y a </a:t>
            </a:r>
            <a:r>
              <a:rPr lang="fr-FR" sz="2000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jolie place dans mon quartier, c’est </a:t>
            </a:r>
            <a:r>
              <a:rPr lang="fr-FR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 </a:t>
            </a:r>
            <a:r>
              <a:rPr lang="fr-FR" sz="20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Verlaine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Près </a:t>
            </a:r>
            <a:r>
              <a:rPr lang="fr-FR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centre commercial </a:t>
            </a:r>
            <a:r>
              <a:rPr lang="fr-FR" sz="200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Takashimaya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y a </a:t>
            </a:r>
            <a:r>
              <a:rPr lang="fr-FR" sz="2000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marché très connu, c’est </a:t>
            </a:r>
            <a:r>
              <a:rPr lang="fr-FR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marché </a:t>
            </a:r>
            <a:r>
              <a:rPr lang="fr-FR" sz="20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 Thanh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745B37-E938-2BA9-8B1D-D85CF91F9B84}"/>
              </a:ext>
            </a:extLst>
          </p:cNvPr>
          <p:cNvSpPr txBox="1"/>
          <p:nvPr/>
        </p:nvSpPr>
        <p:spPr>
          <a:xfrm>
            <a:off x="838200" y="3414066"/>
            <a:ext cx="10515600" cy="18825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fr-FR" sz="3600" dirty="0">
                <a:solidFill>
                  <a:srgbClr val="FF0000"/>
                </a:solidFill>
              </a:rPr>
              <a:t>Règle de grammaire </a:t>
            </a:r>
          </a:p>
          <a:p>
            <a:pPr marL="0" indent="0">
              <a:buNone/>
            </a:pPr>
            <a:endParaRPr lang="fr-FR" sz="3600" dirty="0">
              <a:solidFill>
                <a:srgbClr val="FF0000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utilise les articles </a:t>
            </a:r>
            <a:r>
              <a:rPr lang="fr-FR" sz="1800" b="1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indéfinis</a:t>
            </a:r>
            <a:r>
              <a:rPr lang="fr-FR" sz="1800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(un, une, des) 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parler de quelque chose pour la </a:t>
            </a:r>
            <a:r>
              <a:rPr lang="fr-FR" sz="1800" b="1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première fois (not </a:t>
            </a:r>
            <a:r>
              <a:rPr lang="fr-FR" sz="1800" b="1" dirty="0" err="1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fr-FR" sz="1800" b="1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utilise les articles </a:t>
            </a:r>
            <a:r>
              <a:rPr lang="fr-FR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définis </a:t>
            </a:r>
            <a:r>
              <a:rPr lang="fr-F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(le, la, l’, les)  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parler de quelque chose </a:t>
            </a:r>
            <a:r>
              <a:rPr lang="fr-FR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déjà identifié ou unique (</a:t>
            </a:r>
            <a:r>
              <a:rPr lang="fr-FR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fr-FR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9FC7B5-D6C3-DF9E-4FAC-E30110D7708E}"/>
              </a:ext>
            </a:extLst>
          </p:cNvPr>
          <p:cNvSpPr txBox="1"/>
          <p:nvPr/>
        </p:nvSpPr>
        <p:spPr>
          <a:xfrm>
            <a:off x="838200" y="5432612"/>
            <a:ext cx="1051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00B050"/>
                </a:solidFill>
                <a:effectLst/>
              </a:rPr>
              <a:t>Indefinite articles</a:t>
            </a:r>
            <a:r>
              <a:rPr lang="en-US" sz="1600" b="0" i="1" dirty="0">
                <a:solidFill>
                  <a:srgbClr val="00B050"/>
                </a:solidFill>
                <a:effectLst/>
              </a:rPr>
              <a:t> (</a:t>
            </a:r>
            <a:r>
              <a:rPr lang="en-US" sz="1600" b="1" i="1" dirty="0">
                <a:solidFill>
                  <a:srgbClr val="00B050"/>
                </a:solidFill>
                <a:effectLst/>
              </a:rPr>
              <a:t>un, </a:t>
            </a:r>
            <a:r>
              <a:rPr lang="en-US" sz="1600" b="1" i="1" dirty="0" err="1">
                <a:solidFill>
                  <a:srgbClr val="00B050"/>
                </a:solidFill>
                <a:effectLst/>
              </a:rPr>
              <a:t>une,des</a:t>
            </a:r>
            <a:r>
              <a:rPr lang="en-US" sz="1600" b="0" i="1" dirty="0">
                <a:solidFill>
                  <a:srgbClr val="00B050"/>
                </a:solidFill>
                <a:effectLst/>
              </a:rPr>
              <a:t>) </a:t>
            </a:r>
            <a:r>
              <a:rPr lang="en-US" sz="1600" b="0" i="1" dirty="0">
                <a:solidFill>
                  <a:schemeClr val="accent1"/>
                </a:solidFill>
                <a:effectLst/>
              </a:rPr>
              <a:t>introduce nouns that are </a:t>
            </a:r>
            <a:r>
              <a:rPr lang="en-US" sz="1600" b="0" i="1" dirty="0">
                <a:solidFill>
                  <a:srgbClr val="00B050"/>
                </a:solidFill>
                <a:effectLst/>
              </a:rPr>
              <a:t>not specific</a:t>
            </a:r>
            <a:r>
              <a:rPr lang="en-US" sz="1600" b="0" i="1" dirty="0">
                <a:solidFill>
                  <a:schemeClr val="accent1"/>
                </a:solidFill>
                <a:effectLst/>
              </a:rPr>
              <a:t>. They are translated as 'a' or 'an' in English.</a:t>
            </a:r>
            <a:endParaRPr lang="fr-FR" altLang="fr-FR" sz="1600" i="1" dirty="0">
              <a:solidFill>
                <a:schemeClr val="accent1"/>
              </a:solidFill>
            </a:endParaRPr>
          </a:p>
          <a:p>
            <a:r>
              <a:rPr kumimoji="0" lang="fr-FR" alt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Definite</a:t>
            </a:r>
            <a:r>
              <a:rPr kumimoji="0" lang="fr-FR" alt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articles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 (</a:t>
            </a:r>
            <a:r>
              <a:rPr kumimoji="0" lang="fr-FR" alt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le, </a:t>
            </a:r>
            <a:r>
              <a:rPr kumimoji="0" lang="fr-FR" alt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la,les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) 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are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used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when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the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noun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is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specific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.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They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are all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translated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as 'the' in English.</a:t>
            </a:r>
          </a:p>
          <a:p>
            <a:endParaRPr lang="fr-FR" altLang="fr-FR" sz="1600" dirty="0">
              <a:solidFill>
                <a:schemeClr val="accent1"/>
              </a:solidFill>
            </a:endParaRPr>
          </a:p>
          <a:p>
            <a:endParaRPr lang="fr-FR" altLang="fr-FR" sz="1600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98A519-7389-3136-4D19-ECC7752B472D}"/>
              </a:ext>
            </a:extLst>
          </p:cNvPr>
          <p:cNvSpPr/>
          <p:nvPr/>
        </p:nvSpPr>
        <p:spPr>
          <a:xfrm>
            <a:off x="551936" y="6114528"/>
            <a:ext cx="11018512" cy="2862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D6B9ABA3-52D1-5EF7-DF67-EAC71CE73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B2D2B17A-FFA2-867D-F39F-A7845417880C}"/>
              </a:ext>
            </a:extLst>
          </p:cNvPr>
          <p:cNvSpPr txBox="1">
            <a:spLocks/>
          </p:cNvSpPr>
          <p:nvPr/>
        </p:nvSpPr>
        <p:spPr>
          <a:xfrm>
            <a:off x="838200" y="738940"/>
            <a:ext cx="10515600" cy="2862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V. Grammaire </a:t>
            </a:r>
            <a:r>
              <a:rPr lang="fr-FR" dirty="0"/>
              <a:t>: Les articles indéfinis et définis</a:t>
            </a:r>
          </a:p>
        </p:txBody>
      </p:sp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3345186C-5DDB-4AA7-A7C1-69059867A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496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695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1" descr="1º- LES ARTICLES DÉFINIS ET INDÉFINIS – Le Baobab Bleu">
            <a:extLst>
              <a:ext uri="{FF2B5EF4-FFF2-40B4-BE49-F238E27FC236}">
                <a16:creationId xmlns:a16="http://schemas.microsoft.com/office/drawing/2014/main" id="{AC9D39F1-470A-AEA5-6D96-47C49FDC48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7701" y="643467"/>
            <a:ext cx="8356597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A43E56E-0DC2-B92D-35AB-D6A7D37530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6303634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6570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BE879DC-B0AF-2054-AE67-D9C7F9CD5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2 p.70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F684D84-F2C3-780A-5455-69C2606966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106607"/>
            <a:ext cx="7214616" cy="4617354"/>
          </a:xfrm>
          <a:prstGeom prst="rect">
            <a:avLst/>
          </a:prstGeom>
        </p:spPr>
      </p:pic>
      <p:graphicFrame>
        <p:nvGraphicFramePr>
          <p:cNvPr id="19" name="Diagramme 2">
            <a:extLst>
              <a:ext uri="{FF2B5EF4-FFF2-40B4-BE49-F238E27FC236}">
                <a16:creationId xmlns:a16="http://schemas.microsoft.com/office/drawing/2014/main" id="{BBEA7F51-45FD-5775-3009-89F9BC29D8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16734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661479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66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F48958EB-AD8A-AF30-60A5-2BCD8700B1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8268" y="643467"/>
            <a:ext cx="10175464" cy="557106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540186C-B391-DDB2-C425-B9268AA5A3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16734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71859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049D81E-891C-461D-E4B2-699CDB909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5 p.65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1BF688F-6BFB-80E1-FA84-17A47EBE7D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0533" y="467208"/>
            <a:ext cx="5849538" cy="5923584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02E511D-A623-CF9B-8E52-E3D391EA67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16734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578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71CFA-67B3-CC17-333B-6FFC677A9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914549" cy="1997855"/>
          </a:xfrm>
        </p:spPr>
        <p:txBody>
          <a:bodyPr wrap="square" anchor="b">
            <a:normAutofit/>
          </a:bodyPr>
          <a:lstStyle/>
          <a:p>
            <a:r>
              <a:rPr lang="fr-FR"/>
              <a:t>Dans mon quartier, il y a 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BC1977-63CC-B15C-01FE-D8554D22E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565525" cy="3415519"/>
          </a:xfrm>
        </p:spPr>
        <p:txBody>
          <a:bodyPr anchor="t">
            <a:normAutofit/>
          </a:bodyPr>
          <a:lstStyle/>
          <a:p>
            <a:endParaRPr lang="fr-FR" sz="1600"/>
          </a:p>
        </p:txBody>
      </p:sp>
      <p:pic>
        <p:nvPicPr>
          <p:cNvPr id="5" name="Picture 19" descr="Les gens marchent dans la rue Montorgueil rue sur journée ensoleillée à  Paris. Des cafés, des petits commerces et de l&amp;#39;architecture des bâtiments  de style français sont en Photo Stock - Alamy">
            <a:extLst>
              <a:ext uri="{FF2B5EF4-FFF2-40B4-BE49-F238E27FC236}">
                <a16:creationId xmlns:a16="http://schemas.microsoft.com/office/drawing/2014/main" id="{A2FA63B8-2810-30BF-BD36-2C4AF32BE6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69" r="2" b="26958"/>
          <a:stretch/>
        </p:blipFill>
        <p:spPr bwMode="auto">
          <a:xfrm>
            <a:off x="4550896" y="549273"/>
            <a:ext cx="7090240" cy="2880520"/>
          </a:xfrm>
          <a:custGeom>
            <a:avLst/>
            <a:gdLst/>
            <a:ahLst/>
            <a:cxnLst/>
            <a:rect l="l" t="t" r="r" b="b"/>
            <a:pathLst>
              <a:path w="7090240" h="2880520">
                <a:moveTo>
                  <a:pt x="0" y="0"/>
                </a:moveTo>
                <a:lnTo>
                  <a:pt x="7090240" y="0"/>
                </a:lnTo>
                <a:lnTo>
                  <a:pt x="7090240" y="2880520"/>
                </a:lnTo>
                <a:lnTo>
                  <a:pt x="0" y="2880520"/>
                </a:ln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9" descr="Que visiter à Paris : les lieux à ne pas rater - Sortiraparis.com">
            <a:extLst>
              <a:ext uri="{FF2B5EF4-FFF2-40B4-BE49-F238E27FC236}">
                <a16:creationId xmlns:a16="http://schemas.microsoft.com/office/drawing/2014/main" id="{09A66ACA-62DB-2E63-7DE3-E6023EE9AC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1" r="2" b="23541"/>
          <a:stretch/>
        </p:blipFill>
        <p:spPr bwMode="auto">
          <a:xfrm>
            <a:off x="4550902" y="3429797"/>
            <a:ext cx="7090239" cy="2880519"/>
          </a:xfrm>
          <a:custGeom>
            <a:avLst/>
            <a:gdLst/>
            <a:ahLst/>
            <a:cxnLst/>
            <a:rect l="l" t="t" r="r" b="b"/>
            <a:pathLst>
              <a:path w="7090239" h="2880519">
                <a:moveTo>
                  <a:pt x="0" y="0"/>
                </a:moveTo>
                <a:lnTo>
                  <a:pt x="7090239" y="0"/>
                </a:lnTo>
                <a:lnTo>
                  <a:pt x="7090239" y="2880519"/>
                </a:lnTo>
                <a:lnTo>
                  <a:pt x="0" y="2880519"/>
                </a:lnTo>
                <a:close/>
              </a:path>
            </a:pathLst>
          </a:custGeom>
          <a:noFill/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390A7CDE-44F8-85A8-328F-AB533C4183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884333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449759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D98D1C-F2EB-49D5-899B-086F7E26F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59849" y="-479"/>
            <a:ext cx="9132151" cy="6858478"/>
          </a:xfrm>
          <a:custGeom>
            <a:avLst/>
            <a:gdLst>
              <a:gd name="connsiteX0" fmla="*/ 5955776 w 9132151"/>
              <a:gd name="connsiteY0" fmla="*/ 0 h 6858478"/>
              <a:gd name="connsiteX1" fmla="*/ 5950199 w 9132151"/>
              <a:gd name="connsiteY1" fmla="*/ 0 h 6858478"/>
              <a:gd name="connsiteX2" fmla="*/ 4883971 w 9132151"/>
              <a:gd name="connsiteY2" fmla="*/ 0 h 6858478"/>
              <a:gd name="connsiteX3" fmla="*/ 0 w 9132151"/>
              <a:gd name="connsiteY3" fmla="*/ 0 h 6858478"/>
              <a:gd name="connsiteX4" fmla="*/ 0 w 9132151"/>
              <a:gd name="connsiteY4" fmla="*/ 6857916 h 6858478"/>
              <a:gd name="connsiteX5" fmla="*/ 1707856 w 9132151"/>
              <a:gd name="connsiteY5" fmla="*/ 6857916 h 6858478"/>
              <a:gd name="connsiteX6" fmla="*/ 1707596 w 9132151"/>
              <a:gd name="connsiteY6" fmla="*/ 6858478 h 6858478"/>
              <a:gd name="connsiteX7" fmla="*/ 9132151 w 9132151"/>
              <a:gd name="connsiteY7" fmla="*/ 6858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32151" h="6858478">
                <a:moveTo>
                  <a:pt x="5955776" y="0"/>
                </a:moveTo>
                <a:lnTo>
                  <a:pt x="5950199" y="0"/>
                </a:lnTo>
                <a:lnTo>
                  <a:pt x="4883971" y="0"/>
                </a:lnTo>
                <a:lnTo>
                  <a:pt x="0" y="0"/>
                </a:lnTo>
                <a:lnTo>
                  <a:pt x="0" y="6857916"/>
                </a:lnTo>
                <a:lnTo>
                  <a:pt x="1707856" y="6857916"/>
                </a:lnTo>
                <a:lnTo>
                  <a:pt x="1707596" y="6858478"/>
                </a:lnTo>
                <a:lnTo>
                  <a:pt x="9132151" y="6858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B4CA2D6-8008-4CEE-8D65-E6BE5477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69312" y="-3325"/>
            <a:ext cx="8722688" cy="6861324"/>
          </a:xfrm>
          <a:custGeom>
            <a:avLst/>
            <a:gdLst>
              <a:gd name="connsiteX0" fmla="*/ 5560897 w 8722688"/>
              <a:gd name="connsiteY0" fmla="*/ 0 h 6861324"/>
              <a:gd name="connsiteX1" fmla="*/ 5555346 w 8722688"/>
              <a:gd name="connsiteY1" fmla="*/ 0 h 6861324"/>
              <a:gd name="connsiteX2" fmla="*/ 4494013 w 8722688"/>
              <a:gd name="connsiteY2" fmla="*/ 0 h 6861324"/>
              <a:gd name="connsiteX3" fmla="*/ 681726 w 8722688"/>
              <a:gd name="connsiteY3" fmla="*/ 0 h 6861324"/>
              <a:gd name="connsiteX4" fmla="*/ 681726 w 8722688"/>
              <a:gd name="connsiteY4" fmla="*/ 479 h 6861324"/>
              <a:gd name="connsiteX5" fmla="*/ 0 w 8722688"/>
              <a:gd name="connsiteY5" fmla="*/ 479 h 6861324"/>
              <a:gd name="connsiteX6" fmla="*/ 0 w 8722688"/>
              <a:gd name="connsiteY6" fmla="*/ 6861324 h 6861324"/>
              <a:gd name="connsiteX7" fmla="*/ 2429574 w 8722688"/>
              <a:gd name="connsiteY7" fmla="*/ 6861324 h 6861324"/>
              <a:gd name="connsiteX8" fmla="*/ 2429574 w 8722688"/>
              <a:gd name="connsiteY8" fmla="*/ 6861323 h 6861324"/>
              <a:gd name="connsiteX9" fmla="*/ 8368134 w 8722688"/>
              <a:gd name="connsiteY9" fmla="*/ 6861323 h 6861324"/>
              <a:gd name="connsiteX10" fmla="*/ 8366822 w 8722688"/>
              <a:gd name="connsiteY10" fmla="*/ 6858478 h 6861324"/>
              <a:gd name="connsiteX11" fmla="*/ 8722688 w 8722688"/>
              <a:gd name="connsiteY11" fmla="*/ 6858478 h 6861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22688" h="6861324">
                <a:moveTo>
                  <a:pt x="5560897" y="0"/>
                </a:moveTo>
                <a:lnTo>
                  <a:pt x="5555346" y="0"/>
                </a:lnTo>
                <a:lnTo>
                  <a:pt x="4494013" y="0"/>
                </a:lnTo>
                <a:lnTo>
                  <a:pt x="681726" y="0"/>
                </a:lnTo>
                <a:lnTo>
                  <a:pt x="681726" y="479"/>
                </a:lnTo>
                <a:lnTo>
                  <a:pt x="0" y="479"/>
                </a:lnTo>
                <a:lnTo>
                  <a:pt x="0" y="6861324"/>
                </a:lnTo>
                <a:lnTo>
                  <a:pt x="2429574" y="6861324"/>
                </a:lnTo>
                <a:lnTo>
                  <a:pt x="2429574" y="6861323"/>
                </a:lnTo>
                <a:lnTo>
                  <a:pt x="8368134" y="6861323"/>
                </a:lnTo>
                <a:lnTo>
                  <a:pt x="8366822" y="6858478"/>
                </a:lnTo>
                <a:lnTo>
                  <a:pt x="8722688" y="6858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AC8154-116F-AF88-1CE5-1588241E2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704850"/>
            <a:ext cx="3751697" cy="2978150"/>
          </a:xfrm>
        </p:spPr>
        <p:txBody>
          <a:bodyPr anchor="b"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Kahoot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416BDB-5D0F-5DD5-5804-DDB27E464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1400" y="939800"/>
            <a:ext cx="5232400" cy="4845050"/>
          </a:xfrm>
        </p:spPr>
        <p:txBody>
          <a:bodyPr anchor="ctr">
            <a:normAutofit/>
          </a:bodyPr>
          <a:lstStyle/>
          <a:p>
            <a:r>
              <a:rPr lang="fr-FR" sz="21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Articles définis et indéfinis </a:t>
            </a:r>
            <a:r>
              <a:rPr lang="fr-FR" sz="21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https://play.kahoot.it/v2/?quizId=6e7ea1f0-5b89-433c-b57c-54dadb35549d</a:t>
            </a:r>
            <a:endParaRPr lang="fr-FR" sz="2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32F71775-9BB1-E567-9D88-7992A5E520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16734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9569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1354FF-ED2C-96D8-7EA5-489FECBCC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6" y="579861"/>
            <a:ext cx="5011734" cy="1325563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Revenons au point de grammaire : </a:t>
            </a:r>
            <a:br>
              <a:rPr lang="fr-FR" sz="3200" dirty="0"/>
            </a:br>
            <a:r>
              <a:rPr lang="fr-FR" sz="3200" dirty="0"/>
              <a:t>les articles indéfinis et définis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3CAFBA6-100C-E13E-E2A4-0C907172A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4" y="2871982"/>
            <a:ext cx="5758542" cy="3181684"/>
          </a:xfrm>
        </p:spPr>
        <p:txBody>
          <a:bodyPr anchor="t">
            <a:normAutofit/>
          </a:bodyPr>
          <a:lstStyle/>
          <a:p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élèves sont _________ </a:t>
            </a:r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/ le</a:t>
            </a:r>
            <a:r>
              <a:rPr lang="fr-FR" sz="2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collège Thomas Mann.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/ La</a:t>
            </a:r>
            <a:r>
              <a:rPr lang="fr-FR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bibliothèque </a:t>
            </a:r>
            <a:r>
              <a:rPr lang="fr-FR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Francois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Mitterrand est _________ </a:t>
            </a:r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/ le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jardin.</a:t>
            </a:r>
          </a:p>
          <a:p>
            <a:endParaRPr lang="en-US" sz="1800" dirty="0"/>
          </a:p>
        </p:txBody>
      </p:sp>
      <p:pic>
        <p:nvPicPr>
          <p:cNvPr id="4" name="Picture 10" descr="Charente-Maritime : un 52e collège n'est plus nécessaire">
            <a:extLst>
              <a:ext uri="{FF2B5EF4-FFF2-40B4-BE49-F238E27FC236}">
                <a16:creationId xmlns:a16="http://schemas.microsoft.com/office/drawing/2014/main" id="{E748182E-1F70-17DD-5D4D-3A51328C1B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0"/>
          <a:stretch/>
        </p:blipFill>
        <p:spPr bwMode="auto"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  <a:noFill/>
        </p:spPr>
      </p:pic>
      <p:pic>
        <p:nvPicPr>
          <p:cNvPr id="5" name="Picture 16" descr="A picture containing sky, building, outdoor, city&#10;&#10;Description automatically generated">
            <a:extLst>
              <a:ext uri="{FF2B5EF4-FFF2-40B4-BE49-F238E27FC236}">
                <a16:creationId xmlns:a16="http://schemas.microsoft.com/office/drawing/2014/main" id="{940DCDC3-34C7-7EA4-167E-D714B3D5C9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" r="4" b="4"/>
          <a:stretch/>
        </p:blipFill>
        <p:spPr bwMode="auto">
          <a:xfrm>
            <a:off x="7190587" y="3111722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  <a:noFill/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E0D242D-91CE-CD6B-5527-E5891DF4E5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16734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715956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27B430A1-737A-ADC4-DB3A-AF2A74F231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16734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63153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17B837-A84A-B3B6-86AF-6F063BE6C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rgbClr val="FFFFFF"/>
                </a:solidFill>
              </a:rPr>
              <a:t>VI. Phonétique	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5EAC833-A1FD-77AC-B2B8-7AD7EF27FF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9804674"/>
              </p:ext>
            </p:extLst>
          </p:nvPr>
        </p:nvGraphicFramePr>
        <p:xfrm>
          <a:off x="644056" y="2113007"/>
          <a:ext cx="10927830" cy="419195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13614">
                  <a:extLst>
                    <a:ext uri="{9D8B030D-6E8A-4147-A177-3AD203B41FA5}">
                      <a16:colId xmlns:a16="http://schemas.microsoft.com/office/drawing/2014/main" val="3341685972"/>
                    </a:ext>
                  </a:extLst>
                </a:gridCol>
                <a:gridCol w="4200939">
                  <a:extLst>
                    <a:ext uri="{9D8B030D-6E8A-4147-A177-3AD203B41FA5}">
                      <a16:colId xmlns:a16="http://schemas.microsoft.com/office/drawing/2014/main" val="32495543"/>
                    </a:ext>
                  </a:extLst>
                </a:gridCol>
                <a:gridCol w="4813277">
                  <a:extLst>
                    <a:ext uri="{9D8B030D-6E8A-4147-A177-3AD203B41FA5}">
                      <a16:colId xmlns:a16="http://schemas.microsoft.com/office/drawing/2014/main" val="4123077762"/>
                    </a:ext>
                  </a:extLst>
                </a:gridCol>
              </a:tblGrid>
              <a:tr h="13432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« an » comme « dans »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>
                          <a:effectLst/>
                        </a:rPr>
                        <a:t>« in » comme « lundi »</a:t>
                      </a:r>
                      <a:endParaRPr lang="fr-FR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927919"/>
                  </a:ext>
                </a:extLst>
              </a:tr>
              <a:tr h="5697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1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>
                          <a:effectLst/>
                        </a:rPr>
                        <a:t> </a:t>
                      </a:r>
                      <a:endParaRPr lang="fr-FR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3991861"/>
                  </a:ext>
                </a:extLst>
              </a:tr>
              <a:tr h="5697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>
                          <a:effectLst/>
                        </a:rPr>
                        <a:t> </a:t>
                      </a:r>
                      <a:endParaRPr lang="fr-FR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562406"/>
                  </a:ext>
                </a:extLst>
              </a:tr>
              <a:tr h="5697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>
                          <a:effectLst/>
                        </a:rPr>
                        <a:t> </a:t>
                      </a:r>
                      <a:endParaRPr lang="fr-FR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0933509"/>
                  </a:ext>
                </a:extLst>
              </a:tr>
              <a:tr h="5697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>
                          <a:effectLst/>
                        </a:rPr>
                        <a:t> </a:t>
                      </a:r>
                      <a:endParaRPr lang="fr-FR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600541"/>
                  </a:ext>
                </a:extLst>
              </a:tr>
              <a:tr h="5697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7590095"/>
                  </a:ext>
                </a:extLst>
              </a:tr>
            </a:tbl>
          </a:graphicData>
        </a:graphic>
      </p:graphicFrame>
      <p:pic>
        <p:nvPicPr>
          <p:cNvPr id="5" name="PISTE106">
            <a:hlinkClick r:id="" action="ppaction://media"/>
            <a:extLst>
              <a:ext uri="{FF2B5EF4-FFF2-40B4-BE49-F238E27FC236}">
                <a16:creationId xmlns:a16="http://schemas.microsoft.com/office/drawing/2014/main" id="{72A21672-D42E-B3AD-DBFC-5660EBCC8A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5769" y="2297393"/>
            <a:ext cx="858184" cy="858184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FE72ADC-312B-B77B-9760-8CCBE5A520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532707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6074271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6113EC7C-368D-469A-9B5C-F3555B088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4" descr="France, Paris:The Place Of Saint Germain Des Pres; Dark Blue.. Stock Photo,  Picture And Royalty Free Image. Image 3434511.">
            <a:extLst>
              <a:ext uri="{FF2B5EF4-FFF2-40B4-BE49-F238E27FC236}">
                <a16:creationId xmlns:a16="http://schemas.microsoft.com/office/drawing/2014/main" id="{B0C78A91-2677-5DAA-41B1-1C037251AF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8" r="18989" b="1"/>
          <a:stretch/>
        </p:blipFill>
        <p:spPr bwMode="auto">
          <a:xfrm>
            <a:off x="-3" y="2257425"/>
            <a:ext cx="4196274" cy="4600575"/>
          </a:xfrm>
          <a:custGeom>
            <a:avLst/>
            <a:gdLst/>
            <a:ahLst/>
            <a:cxnLst/>
            <a:rect l="l" t="t" r="r" b="b"/>
            <a:pathLst>
              <a:path w="4196274" h="4600575">
                <a:moveTo>
                  <a:pt x="698533" y="23"/>
                </a:moveTo>
                <a:cubicBezTo>
                  <a:pt x="1054085" y="-1460"/>
                  <a:pt x="2609539" y="68645"/>
                  <a:pt x="3265768" y="1088109"/>
                </a:cubicBezTo>
                <a:cubicBezTo>
                  <a:pt x="3279190" y="1093398"/>
                  <a:pt x="3294289" y="1107275"/>
                  <a:pt x="3298987" y="1120493"/>
                </a:cubicBezTo>
                <a:cubicBezTo>
                  <a:pt x="3321470" y="1182283"/>
                  <a:pt x="3376502" y="1209047"/>
                  <a:pt x="3426164" y="1242419"/>
                </a:cubicBezTo>
                <a:cubicBezTo>
                  <a:pt x="3469788" y="1271828"/>
                  <a:pt x="3516097" y="1302557"/>
                  <a:pt x="3534217" y="1352122"/>
                </a:cubicBezTo>
                <a:cubicBezTo>
                  <a:pt x="3558041" y="1418206"/>
                  <a:pt x="3490259" y="1364016"/>
                  <a:pt x="3477841" y="1389129"/>
                </a:cubicBezTo>
                <a:cubicBezTo>
                  <a:pt x="3503679" y="1423492"/>
                  <a:pt x="3543613" y="1454883"/>
                  <a:pt x="3554015" y="1493873"/>
                </a:cubicBezTo>
                <a:cubicBezTo>
                  <a:pt x="3591931" y="1634635"/>
                  <a:pt x="3673808" y="1737067"/>
                  <a:pt x="3796288" y="1816698"/>
                </a:cubicBezTo>
                <a:cubicBezTo>
                  <a:pt x="3831522" y="1839498"/>
                  <a:pt x="3854674" y="1881132"/>
                  <a:pt x="3902658" y="1887738"/>
                </a:cubicBezTo>
                <a:cubicBezTo>
                  <a:pt x="4009367" y="1902279"/>
                  <a:pt x="3975811" y="2015945"/>
                  <a:pt x="4032186" y="2066499"/>
                </a:cubicBezTo>
                <a:cubicBezTo>
                  <a:pt x="4042924" y="2076084"/>
                  <a:pt x="4052655" y="2094915"/>
                  <a:pt x="4050642" y="2107801"/>
                </a:cubicBezTo>
                <a:cubicBezTo>
                  <a:pt x="4047624" y="2126309"/>
                  <a:pt x="4034870" y="2143820"/>
                  <a:pt x="4024133" y="2160342"/>
                </a:cubicBezTo>
                <a:cubicBezTo>
                  <a:pt x="4013059" y="2176862"/>
                  <a:pt x="3996282" y="2191402"/>
                  <a:pt x="4004335" y="2213209"/>
                </a:cubicBezTo>
                <a:cubicBezTo>
                  <a:pt x="4007687" y="2222130"/>
                  <a:pt x="4005342" y="2253190"/>
                  <a:pt x="4030173" y="2228740"/>
                </a:cubicBezTo>
                <a:cubicBezTo>
                  <a:pt x="4098290" y="2161662"/>
                  <a:pt x="4137888" y="2225102"/>
                  <a:pt x="4196274" y="2255503"/>
                </a:cubicBezTo>
                <a:cubicBezTo>
                  <a:pt x="4149296" y="2286895"/>
                  <a:pt x="4107016" y="2309031"/>
                  <a:pt x="4099968" y="2355951"/>
                </a:cubicBezTo>
                <a:cubicBezTo>
                  <a:pt x="4085540" y="2452767"/>
                  <a:pt x="4023800" y="2497043"/>
                  <a:pt x="3930177" y="2505635"/>
                </a:cubicBezTo>
                <a:cubicBezTo>
                  <a:pt x="3964739" y="2599144"/>
                  <a:pt x="3964739" y="2599144"/>
                  <a:pt x="3852997" y="2612033"/>
                </a:cubicBezTo>
                <a:cubicBezTo>
                  <a:pt x="3895949" y="2671508"/>
                  <a:pt x="3895949" y="2686707"/>
                  <a:pt x="3843936" y="2707194"/>
                </a:cubicBezTo>
                <a:cubicBezTo>
                  <a:pt x="3793938" y="2726690"/>
                  <a:pt x="3738572" y="2733299"/>
                  <a:pt x="3692263" y="2763365"/>
                </a:cubicBezTo>
                <a:cubicBezTo>
                  <a:pt x="3734880" y="2839364"/>
                  <a:pt x="3746960" y="2927586"/>
                  <a:pt x="3834876" y="2964596"/>
                </a:cubicBezTo>
                <a:cubicBezTo>
                  <a:pt x="3848634" y="2970213"/>
                  <a:pt x="3858030" y="2993012"/>
                  <a:pt x="3849307" y="3006229"/>
                </a:cubicBezTo>
                <a:cubicBezTo>
                  <a:pt x="3817428" y="3054139"/>
                  <a:pt x="3863064" y="3145008"/>
                  <a:pt x="3763740" y="3155250"/>
                </a:cubicBezTo>
                <a:cubicBezTo>
                  <a:pt x="3751322" y="3156241"/>
                  <a:pt x="3739912" y="3166155"/>
                  <a:pt x="3749644" y="3179042"/>
                </a:cubicBezTo>
                <a:cubicBezTo>
                  <a:pt x="3783202" y="3223978"/>
                  <a:pt x="3742598" y="3221006"/>
                  <a:pt x="3718104" y="3226623"/>
                </a:cubicBezTo>
                <a:cubicBezTo>
                  <a:pt x="3688572" y="3233560"/>
                  <a:pt x="3655017" y="3213736"/>
                  <a:pt x="3627501" y="3238187"/>
                </a:cubicBezTo>
                <a:cubicBezTo>
                  <a:pt x="3633878" y="3263961"/>
                  <a:pt x="3657701" y="3263631"/>
                  <a:pt x="3674479" y="3271890"/>
                </a:cubicBezTo>
                <a:cubicBezTo>
                  <a:pt x="3723470" y="3295682"/>
                  <a:pt x="3763404" y="3324097"/>
                  <a:pt x="3765753" y="3385888"/>
                </a:cubicBezTo>
                <a:cubicBezTo>
                  <a:pt x="3767428" y="3435782"/>
                  <a:pt x="3772798" y="3479727"/>
                  <a:pt x="3705014" y="3494928"/>
                </a:cubicBezTo>
                <a:cubicBezTo>
                  <a:pt x="3676828" y="3501208"/>
                  <a:pt x="3684884" y="3537222"/>
                  <a:pt x="3700990" y="3555066"/>
                </a:cubicBezTo>
                <a:cubicBezTo>
                  <a:pt x="3729848" y="3586786"/>
                  <a:pt x="3753670" y="3629080"/>
                  <a:pt x="3803335" y="3632054"/>
                </a:cubicBezTo>
                <a:cubicBezTo>
                  <a:pt x="3833535" y="3634035"/>
                  <a:pt x="3856689" y="3647255"/>
                  <a:pt x="3880513" y="3662453"/>
                </a:cubicBezTo>
                <a:cubicBezTo>
                  <a:pt x="3897626" y="3673360"/>
                  <a:pt x="3918095" y="3682610"/>
                  <a:pt x="3916083" y="3706069"/>
                </a:cubicBezTo>
                <a:cubicBezTo>
                  <a:pt x="3914069" y="3728539"/>
                  <a:pt x="3894273" y="3737791"/>
                  <a:pt x="3874137" y="3742416"/>
                </a:cubicBezTo>
                <a:cubicBezTo>
                  <a:pt x="3807024" y="3757285"/>
                  <a:pt x="3743942" y="3779093"/>
                  <a:pt x="3687901" y="3828987"/>
                </a:cubicBezTo>
                <a:cubicBezTo>
                  <a:pt x="3725150" y="3855422"/>
                  <a:pt x="3760718" y="3874586"/>
                  <a:pt x="3788234" y="3901352"/>
                </a:cubicBezTo>
                <a:cubicBezTo>
                  <a:pt x="3854674" y="3966112"/>
                  <a:pt x="3291941" y="4169986"/>
                  <a:pt x="3263755" y="4242681"/>
                </a:cubicBezTo>
                <a:cubicBezTo>
                  <a:pt x="3255030" y="4265149"/>
                  <a:pt x="3225166" y="4288278"/>
                  <a:pt x="3200332" y="4294887"/>
                </a:cubicBezTo>
                <a:cubicBezTo>
                  <a:pt x="3083895" y="4325948"/>
                  <a:pt x="2982893" y="4395668"/>
                  <a:pt x="2863768" y="4421442"/>
                </a:cubicBezTo>
                <a:cubicBezTo>
                  <a:pt x="2751355" y="4445892"/>
                  <a:pt x="2640621" y="4478605"/>
                  <a:pt x="2517472" y="4510985"/>
                </a:cubicBezTo>
                <a:cubicBezTo>
                  <a:pt x="2555222" y="4551627"/>
                  <a:pt x="2607569" y="4569553"/>
                  <a:pt x="2654380" y="4591980"/>
                </a:cubicBezTo>
                <a:lnTo>
                  <a:pt x="2667892" y="4600575"/>
                </a:lnTo>
                <a:lnTo>
                  <a:pt x="0" y="4600575"/>
                </a:lnTo>
                <a:lnTo>
                  <a:pt x="0" y="144733"/>
                </a:lnTo>
                <a:lnTo>
                  <a:pt x="121106" y="102309"/>
                </a:lnTo>
                <a:cubicBezTo>
                  <a:pt x="290510" y="47726"/>
                  <a:pt x="463596" y="8200"/>
                  <a:pt x="644044" y="1014"/>
                </a:cubicBezTo>
                <a:cubicBezTo>
                  <a:pt x="656459" y="538"/>
                  <a:pt x="674830" y="121"/>
                  <a:pt x="698533" y="23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15" descr="Place Saintandre Des Arts 6th Vi Stock Photo (Edit Now) 1442328152">
            <a:extLst>
              <a:ext uri="{FF2B5EF4-FFF2-40B4-BE49-F238E27FC236}">
                <a16:creationId xmlns:a16="http://schemas.microsoft.com/office/drawing/2014/main" id="{B6D23422-099C-B726-5A97-0BDB4E86C9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19" b="3"/>
          <a:stretch/>
        </p:blipFill>
        <p:spPr bwMode="auto">
          <a:xfrm>
            <a:off x="5314848" y="464683"/>
            <a:ext cx="3241499" cy="3354472"/>
          </a:xfrm>
          <a:custGeom>
            <a:avLst/>
            <a:gdLst/>
            <a:ahLst/>
            <a:cxnLst/>
            <a:rect l="l" t="t" r="r" b="b"/>
            <a:pathLst>
              <a:path w="3359190" h="3476265">
                <a:moveTo>
                  <a:pt x="450539" y="15"/>
                </a:moveTo>
                <a:cubicBezTo>
                  <a:pt x="458434" y="271"/>
                  <a:pt x="466600" y="3856"/>
                  <a:pt x="473999" y="4995"/>
                </a:cubicBezTo>
                <a:cubicBezTo>
                  <a:pt x="637327" y="30493"/>
                  <a:pt x="800653" y="58040"/>
                  <a:pt x="964158" y="82398"/>
                </a:cubicBezTo>
                <a:cubicBezTo>
                  <a:pt x="1117018" y="105163"/>
                  <a:pt x="1270959" y="110398"/>
                  <a:pt x="1424540" y="122237"/>
                </a:cubicBezTo>
                <a:cubicBezTo>
                  <a:pt x="1610425" y="136579"/>
                  <a:pt x="1795950" y="156841"/>
                  <a:pt x="1980752" y="188711"/>
                </a:cubicBezTo>
                <a:cubicBezTo>
                  <a:pt x="2109067" y="211022"/>
                  <a:pt x="2238645" y="226502"/>
                  <a:pt x="2368766" y="208745"/>
                </a:cubicBezTo>
                <a:cubicBezTo>
                  <a:pt x="2375261" y="207834"/>
                  <a:pt x="2382661" y="204876"/>
                  <a:pt x="2388075" y="207834"/>
                </a:cubicBezTo>
                <a:cubicBezTo>
                  <a:pt x="2451242" y="241073"/>
                  <a:pt x="2520180" y="217168"/>
                  <a:pt x="2585691" y="238113"/>
                </a:cubicBezTo>
                <a:cubicBezTo>
                  <a:pt x="2568908" y="318930"/>
                  <a:pt x="2496899" y="312327"/>
                  <a:pt x="2456294" y="368331"/>
                </a:cubicBezTo>
                <a:cubicBezTo>
                  <a:pt x="2522527" y="390639"/>
                  <a:pt x="2582081" y="413178"/>
                  <a:pt x="2642540" y="430023"/>
                </a:cubicBezTo>
                <a:cubicBezTo>
                  <a:pt x="2706608" y="447780"/>
                  <a:pt x="2760929" y="495816"/>
                  <a:pt x="2823551" y="517215"/>
                </a:cubicBezTo>
                <a:cubicBezTo>
                  <a:pt x="2836907" y="521769"/>
                  <a:pt x="2852969" y="537704"/>
                  <a:pt x="2857661" y="553184"/>
                </a:cubicBezTo>
                <a:cubicBezTo>
                  <a:pt x="2872820" y="603269"/>
                  <a:pt x="3175470" y="743732"/>
                  <a:pt x="3139737" y="788350"/>
                </a:cubicBezTo>
                <a:cubicBezTo>
                  <a:pt x="3124939" y="806790"/>
                  <a:pt x="3105809" y="819994"/>
                  <a:pt x="3085776" y="838207"/>
                </a:cubicBezTo>
                <a:cubicBezTo>
                  <a:pt x="3115916" y="872582"/>
                  <a:pt x="3149843" y="887608"/>
                  <a:pt x="3185938" y="897851"/>
                </a:cubicBezTo>
                <a:cubicBezTo>
                  <a:pt x="3196767" y="901039"/>
                  <a:pt x="3207414" y="907413"/>
                  <a:pt x="3208497" y="922894"/>
                </a:cubicBezTo>
                <a:cubicBezTo>
                  <a:pt x="3209580" y="939056"/>
                  <a:pt x="3198571" y="945429"/>
                  <a:pt x="3189367" y="952944"/>
                </a:cubicBezTo>
                <a:cubicBezTo>
                  <a:pt x="3176554" y="963415"/>
                  <a:pt x="3164101" y="972523"/>
                  <a:pt x="3147859" y="973888"/>
                </a:cubicBezTo>
                <a:cubicBezTo>
                  <a:pt x="3121148" y="975937"/>
                  <a:pt x="3108336" y="1005076"/>
                  <a:pt x="3092816" y="1026930"/>
                </a:cubicBezTo>
                <a:cubicBezTo>
                  <a:pt x="3084153" y="1039224"/>
                  <a:pt x="3079821" y="1064037"/>
                  <a:pt x="3094980" y="1068363"/>
                </a:cubicBezTo>
                <a:cubicBezTo>
                  <a:pt x="3131436" y="1078836"/>
                  <a:pt x="3128548" y="1109114"/>
                  <a:pt x="3127647" y="1143489"/>
                </a:cubicBezTo>
                <a:cubicBezTo>
                  <a:pt x="3126383" y="1186061"/>
                  <a:pt x="3104906" y="1205638"/>
                  <a:pt x="3078557" y="1222030"/>
                </a:cubicBezTo>
                <a:cubicBezTo>
                  <a:pt x="3069534" y="1227720"/>
                  <a:pt x="3056721" y="1227493"/>
                  <a:pt x="3053292" y="1245250"/>
                </a:cubicBezTo>
                <a:cubicBezTo>
                  <a:pt x="3068090" y="1262097"/>
                  <a:pt x="3086137" y="1248439"/>
                  <a:pt x="3102020" y="1253218"/>
                </a:cubicBezTo>
                <a:cubicBezTo>
                  <a:pt x="3115193" y="1257088"/>
                  <a:pt x="3137031" y="1255040"/>
                  <a:pt x="3118983" y="1286000"/>
                </a:cubicBezTo>
                <a:cubicBezTo>
                  <a:pt x="3113749" y="1294878"/>
                  <a:pt x="3119885" y="1301709"/>
                  <a:pt x="3126564" y="1302392"/>
                </a:cubicBezTo>
                <a:cubicBezTo>
                  <a:pt x="3179982" y="1309448"/>
                  <a:pt x="3155438" y="1372054"/>
                  <a:pt x="3172584" y="1405063"/>
                </a:cubicBezTo>
                <a:cubicBezTo>
                  <a:pt x="3177275" y="1414169"/>
                  <a:pt x="3172222" y="1429877"/>
                  <a:pt x="3164822" y="1433747"/>
                </a:cubicBezTo>
                <a:cubicBezTo>
                  <a:pt x="3117539" y="1459245"/>
                  <a:pt x="3111043" y="1520028"/>
                  <a:pt x="3088122" y="1572389"/>
                </a:cubicBezTo>
                <a:cubicBezTo>
                  <a:pt x="3113028" y="1593104"/>
                  <a:pt x="3142805" y="1597657"/>
                  <a:pt x="3169695" y="1611089"/>
                </a:cubicBezTo>
                <a:cubicBezTo>
                  <a:pt x="3197669" y="1625204"/>
                  <a:pt x="3197669" y="1635676"/>
                  <a:pt x="3174569" y="1676653"/>
                </a:cubicBezTo>
                <a:cubicBezTo>
                  <a:pt x="3234665" y="1685532"/>
                  <a:pt x="3234665" y="1685532"/>
                  <a:pt x="3216077" y="1749957"/>
                </a:cubicBezTo>
                <a:cubicBezTo>
                  <a:pt x="3266430" y="1755877"/>
                  <a:pt x="3299635" y="1786382"/>
                  <a:pt x="3307395" y="1853085"/>
                </a:cubicBezTo>
                <a:cubicBezTo>
                  <a:pt x="3311185" y="1885411"/>
                  <a:pt x="3333924" y="1900663"/>
                  <a:pt x="3359190" y="1922291"/>
                </a:cubicBezTo>
                <a:cubicBezTo>
                  <a:pt x="3327789" y="1943236"/>
                  <a:pt x="3306492" y="1986945"/>
                  <a:pt x="3269857" y="1940730"/>
                </a:cubicBezTo>
                <a:cubicBezTo>
                  <a:pt x="3256503" y="1923885"/>
                  <a:pt x="3257764" y="1945284"/>
                  <a:pt x="3255961" y="1951430"/>
                </a:cubicBezTo>
                <a:cubicBezTo>
                  <a:pt x="3251630" y="1966455"/>
                  <a:pt x="3260653" y="1976472"/>
                  <a:pt x="3266609" y="1987854"/>
                </a:cubicBezTo>
                <a:cubicBezTo>
                  <a:pt x="3272384" y="1999237"/>
                  <a:pt x="3279243" y="2011302"/>
                  <a:pt x="3280866" y="2024054"/>
                </a:cubicBezTo>
                <a:cubicBezTo>
                  <a:pt x="3281948" y="2032931"/>
                  <a:pt x="3276715" y="2045905"/>
                  <a:pt x="3270940" y="2052509"/>
                </a:cubicBezTo>
                <a:cubicBezTo>
                  <a:pt x="3240620" y="2087340"/>
                  <a:pt x="3258667" y="2165652"/>
                  <a:pt x="3201277" y="2175670"/>
                </a:cubicBezTo>
                <a:cubicBezTo>
                  <a:pt x="3175470" y="2180221"/>
                  <a:pt x="3163018" y="2208906"/>
                  <a:pt x="3144069" y="2224614"/>
                </a:cubicBezTo>
                <a:cubicBezTo>
                  <a:pt x="3078197" y="2279478"/>
                  <a:pt x="3034161" y="2350051"/>
                  <a:pt x="3013769" y="2447031"/>
                </a:cubicBezTo>
                <a:cubicBezTo>
                  <a:pt x="3008175" y="2473894"/>
                  <a:pt x="2986698" y="2495522"/>
                  <a:pt x="2972802" y="2519197"/>
                </a:cubicBezTo>
                <a:cubicBezTo>
                  <a:pt x="2979480" y="2536499"/>
                  <a:pt x="3015935" y="2499164"/>
                  <a:pt x="3003121" y="2544694"/>
                </a:cubicBezTo>
                <a:cubicBezTo>
                  <a:pt x="2993376" y="2578843"/>
                  <a:pt x="2968470" y="2600014"/>
                  <a:pt x="2945008" y="2620276"/>
                </a:cubicBezTo>
                <a:cubicBezTo>
                  <a:pt x="2918299" y="2643268"/>
                  <a:pt x="2888702" y="2661708"/>
                  <a:pt x="2876610" y="2704279"/>
                </a:cubicBezTo>
                <a:cubicBezTo>
                  <a:pt x="2874083" y="2713386"/>
                  <a:pt x="2865963" y="2722947"/>
                  <a:pt x="2858744" y="2726591"/>
                </a:cubicBezTo>
                <a:cubicBezTo>
                  <a:pt x="2482281" y="3475797"/>
                  <a:pt x="1555563" y="3480805"/>
                  <a:pt x="1448724" y="3475568"/>
                </a:cubicBezTo>
                <a:cubicBezTo>
                  <a:pt x="1319326" y="3468966"/>
                  <a:pt x="1196966" y="3422753"/>
                  <a:pt x="1076954" y="3365156"/>
                </a:cubicBezTo>
                <a:cubicBezTo>
                  <a:pt x="1026241" y="3340797"/>
                  <a:pt x="979138" y="3306195"/>
                  <a:pt x="929868" y="3279332"/>
                </a:cubicBezTo>
                <a:cubicBezTo>
                  <a:pt x="861832" y="3242223"/>
                  <a:pt x="809315" y="3171424"/>
                  <a:pt x="741457" y="3141601"/>
                </a:cubicBezTo>
                <a:cubicBezTo>
                  <a:pt x="671616" y="3110867"/>
                  <a:pt x="611879" y="3054638"/>
                  <a:pt x="540052" y="3030734"/>
                </a:cubicBezTo>
                <a:cubicBezTo>
                  <a:pt x="502153" y="3017985"/>
                  <a:pt x="465517" y="2994993"/>
                  <a:pt x="471471" y="2929200"/>
                </a:cubicBezTo>
                <a:cubicBezTo>
                  <a:pt x="473096" y="2910532"/>
                  <a:pt x="463171" y="2895282"/>
                  <a:pt x="447469" y="2900745"/>
                </a:cubicBezTo>
                <a:cubicBezTo>
                  <a:pt x="417513" y="2910989"/>
                  <a:pt x="403977" y="2883898"/>
                  <a:pt x="387373" y="2863636"/>
                </a:cubicBezTo>
                <a:cubicBezTo>
                  <a:pt x="357776" y="2827667"/>
                  <a:pt x="329623" y="2789422"/>
                  <a:pt x="282519" y="2783503"/>
                </a:cubicBezTo>
                <a:cubicBezTo>
                  <a:pt x="291543" y="2755272"/>
                  <a:pt x="306883" y="2759371"/>
                  <a:pt x="320959" y="2765290"/>
                </a:cubicBezTo>
                <a:cubicBezTo>
                  <a:pt x="357956" y="2780772"/>
                  <a:pt x="394592" y="2798300"/>
                  <a:pt x="431588" y="2813781"/>
                </a:cubicBezTo>
                <a:cubicBezTo>
                  <a:pt x="455771" y="2823799"/>
                  <a:pt x="479775" y="2837912"/>
                  <a:pt x="512079" y="2826755"/>
                </a:cubicBezTo>
                <a:cubicBezTo>
                  <a:pt x="484286" y="2769843"/>
                  <a:pt x="437003" y="2759598"/>
                  <a:pt x="398743" y="2742071"/>
                </a:cubicBezTo>
                <a:cubicBezTo>
                  <a:pt x="350919" y="2719988"/>
                  <a:pt x="322765" y="2678326"/>
                  <a:pt x="289016" y="2631885"/>
                </a:cubicBezTo>
                <a:cubicBezTo>
                  <a:pt x="324209" y="2620730"/>
                  <a:pt x="346045" y="2654879"/>
                  <a:pt x="373657" y="2653056"/>
                </a:cubicBezTo>
                <a:cubicBezTo>
                  <a:pt x="375101" y="2647140"/>
                  <a:pt x="377627" y="2638488"/>
                  <a:pt x="377267" y="2638259"/>
                </a:cubicBezTo>
                <a:cubicBezTo>
                  <a:pt x="332149" y="2612763"/>
                  <a:pt x="311034" y="2564956"/>
                  <a:pt x="303995" y="2507131"/>
                </a:cubicBezTo>
                <a:cubicBezTo>
                  <a:pt x="300386" y="2477310"/>
                  <a:pt x="283963" y="2467976"/>
                  <a:pt x="267720" y="2454316"/>
                </a:cubicBezTo>
                <a:cubicBezTo>
                  <a:pt x="211053" y="2405826"/>
                  <a:pt x="151137" y="2361890"/>
                  <a:pt x="104574" y="2295188"/>
                </a:cubicBezTo>
                <a:cubicBezTo>
                  <a:pt x="158355" y="2304066"/>
                  <a:pt x="201487" y="2347547"/>
                  <a:pt x="259420" y="2366215"/>
                </a:cubicBezTo>
                <a:cubicBezTo>
                  <a:pt x="213400" y="2292910"/>
                  <a:pt x="153843" y="2255803"/>
                  <a:pt x="99521" y="2211409"/>
                </a:cubicBezTo>
                <a:cubicBezTo>
                  <a:pt x="74797" y="2191149"/>
                  <a:pt x="51878" y="2165197"/>
                  <a:pt x="21920" y="2154269"/>
                </a:cubicBezTo>
                <a:cubicBezTo>
                  <a:pt x="11271" y="2150400"/>
                  <a:pt x="-6235" y="2142204"/>
                  <a:pt x="2248" y="2120577"/>
                </a:cubicBezTo>
                <a:cubicBezTo>
                  <a:pt x="9466" y="2102593"/>
                  <a:pt x="23723" y="2108055"/>
                  <a:pt x="36718" y="2113292"/>
                </a:cubicBezTo>
                <a:cubicBezTo>
                  <a:pt x="67939" y="2126269"/>
                  <a:pt x="100244" y="2126495"/>
                  <a:pt x="142474" y="2126269"/>
                </a:cubicBezTo>
                <a:cubicBezTo>
                  <a:pt x="107102" y="2066851"/>
                  <a:pt x="42311" y="2084608"/>
                  <a:pt x="11993" y="2022231"/>
                </a:cubicBezTo>
                <a:cubicBezTo>
                  <a:pt x="49892" y="2011302"/>
                  <a:pt x="79128" y="2033841"/>
                  <a:pt x="109809" y="2038166"/>
                </a:cubicBezTo>
                <a:cubicBezTo>
                  <a:pt x="137600" y="2042036"/>
                  <a:pt x="144459" y="2031565"/>
                  <a:pt x="137962" y="1997188"/>
                </a:cubicBezTo>
                <a:cubicBezTo>
                  <a:pt x="127856" y="1943690"/>
                  <a:pt x="143015" y="1916371"/>
                  <a:pt x="183441" y="1930941"/>
                </a:cubicBezTo>
                <a:cubicBezTo>
                  <a:pt x="220978" y="1944601"/>
                  <a:pt x="224948" y="1924568"/>
                  <a:pt x="214842" y="1894062"/>
                </a:cubicBezTo>
                <a:cubicBezTo>
                  <a:pt x="200405" y="1849671"/>
                  <a:pt x="216827" y="1815295"/>
                  <a:pt x="228017" y="1777960"/>
                </a:cubicBezTo>
                <a:cubicBezTo>
                  <a:pt x="245162" y="1721045"/>
                  <a:pt x="237944" y="1693272"/>
                  <a:pt x="200946" y="1650929"/>
                </a:cubicBezTo>
                <a:cubicBezTo>
                  <a:pt x="180193" y="1627251"/>
                  <a:pt x="157815" y="1607219"/>
                  <a:pt x="127675" y="1586731"/>
                </a:cubicBezTo>
                <a:cubicBezTo>
                  <a:pt x="197157" y="1575576"/>
                  <a:pt x="124246" y="1538013"/>
                  <a:pt x="148791" y="1514564"/>
                </a:cubicBezTo>
                <a:cubicBezTo>
                  <a:pt x="197878" y="1505003"/>
                  <a:pt x="237944" y="1579673"/>
                  <a:pt x="304718" y="1558274"/>
                </a:cubicBezTo>
                <a:cubicBezTo>
                  <a:pt x="222243" y="1493618"/>
                  <a:pt x="131104" y="1472448"/>
                  <a:pt x="71369" y="1386396"/>
                </a:cubicBezTo>
                <a:cubicBezTo>
                  <a:pt x="85084" y="1366817"/>
                  <a:pt x="98799" y="1385029"/>
                  <a:pt x="110530" y="1377745"/>
                </a:cubicBezTo>
                <a:cubicBezTo>
                  <a:pt x="110169" y="1373192"/>
                  <a:pt x="111073" y="1366361"/>
                  <a:pt x="108906" y="1364313"/>
                </a:cubicBezTo>
                <a:cubicBezTo>
                  <a:pt x="64330" y="1317416"/>
                  <a:pt x="63607" y="1316279"/>
                  <a:pt x="111433" y="1281675"/>
                </a:cubicBezTo>
                <a:cubicBezTo>
                  <a:pt x="128217" y="1269609"/>
                  <a:pt x="126772" y="1258909"/>
                  <a:pt x="117930" y="1243657"/>
                </a:cubicBezTo>
                <a:cubicBezTo>
                  <a:pt x="111612" y="1232957"/>
                  <a:pt x="104033" y="1223395"/>
                  <a:pt x="107643" y="1199947"/>
                </a:cubicBezTo>
                <a:cubicBezTo>
                  <a:pt x="133810" y="1229998"/>
                  <a:pt x="260321" y="1220208"/>
                  <a:pt x="282700" y="1217021"/>
                </a:cubicBezTo>
                <a:cubicBezTo>
                  <a:pt x="307786" y="1213607"/>
                  <a:pt x="332510" y="1199037"/>
                  <a:pt x="358858" y="1207003"/>
                </a:cubicBezTo>
                <a:cubicBezTo>
                  <a:pt x="379973" y="1213381"/>
                  <a:pt x="477788" y="1275073"/>
                  <a:pt x="491685" y="1204273"/>
                </a:cubicBezTo>
                <a:cubicBezTo>
                  <a:pt x="492408" y="1200857"/>
                  <a:pt x="531930" y="1208826"/>
                  <a:pt x="553226" y="1212696"/>
                </a:cubicBezTo>
                <a:cubicBezTo>
                  <a:pt x="571995" y="1215883"/>
                  <a:pt x="593110" y="1229998"/>
                  <a:pt x="605743" y="1201769"/>
                </a:cubicBezTo>
                <a:cubicBezTo>
                  <a:pt x="613143" y="1185150"/>
                  <a:pt x="582643" y="1153051"/>
                  <a:pt x="555391" y="1150320"/>
                </a:cubicBezTo>
                <a:cubicBezTo>
                  <a:pt x="531749" y="1147814"/>
                  <a:pt x="507025" y="1144172"/>
                  <a:pt x="484466" y="1151001"/>
                </a:cubicBezTo>
                <a:cubicBezTo>
                  <a:pt x="456674" y="1159198"/>
                  <a:pt x="441696" y="1145994"/>
                  <a:pt x="433934" y="1117538"/>
                </a:cubicBezTo>
                <a:cubicBezTo>
                  <a:pt x="425273" y="1086122"/>
                  <a:pt x="408668" y="1071550"/>
                  <a:pt x="385749" y="1056980"/>
                </a:cubicBezTo>
                <a:cubicBezTo>
                  <a:pt x="330163" y="1021696"/>
                  <a:pt x="276744" y="980946"/>
                  <a:pt x="215745" y="960456"/>
                </a:cubicBezTo>
                <a:cubicBezTo>
                  <a:pt x="203653" y="956358"/>
                  <a:pt x="190298" y="950894"/>
                  <a:pt x="184704" y="923805"/>
                </a:cubicBezTo>
                <a:cubicBezTo>
                  <a:pt x="349836" y="964326"/>
                  <a:pt x="500349" y="1069958"/>
                  <a:pt x="670713" y="1063811"/>
                </a:cubicBezTo>
                <a:cubicBezTo>
                  <a:pt x="624151" y="1030346"/>
                  <a:pt x="570192" y="1028524"/>
                  <a:pt x="520561" y="1005076"/>
                </a:cubicBezTo>
                <a:cubicBezTo>
                  <a:pt x="555753" y="987546"/>
                  <a:pt x="588779" y="1005759"/>
                  <a:pt x="622167" y="1015777"/>
                </a:cubicBezTo>
                <a:cubicBezTo>
                  <a:pt x="650140" y="1023970"/>
                  <a:pt x="675405" y="1025337"/>
                  <a:pt x="678473" y="976393"/>
                </a:cubicBezTo>
                <a:cubicBezTo>
                  <a:pt x="677389" y="973205"/>
                  <a:pt x="677570" y="969107"/>
                  <a:pt x="677751" y="965238"/>
                </a:cubicBezTo>
                <a:cubicBezTo>
                  <a:pt x="668365" y="944976"/>
                  <a:pt x="653749" y="934504"/>
                  <a:pt x="636423" y="928584"/>
                </a:cubicBezTo>
                <a:cubicBezTo>
                  <a:pt x="625955" y="924942"/>
                  <a:pt x="612060" y="919478"/>
                  <a:pt x="612239" y="904909"/>
                </a:cubicBezTo>
                <a:cubicBezTo>
                  <a:pt x="612781" y="850955"/>
                  <a:pt x="579394" y="835246"/>
                  <a:pt x="546007" y="819539"/>
                </a:cubicBezTo>
                <a:cubicBezTo>
                  <a:pt x="564596" y="792676"/>
                  <a:pt x="579213" y="812481"/>
                  <a:pt x="593290" y="810433"/>
                </a:cubicBezTo>
                <a:cubicBezTo>
                  <a:pt x="602495" y="809067"/>
                  <a:pt x="610796" y="806563"/>
                  <a:pt x="610796" y="792676"/>
                </a:cubicBezTo>
                <a:cubicBezTo>
                  <a:pt x="610977" y="781065"/>
                  <a:pt x="606645" y="767861"/>
                  <a:pt x="597622" y="767635"/>
                </a:cubicBezTo>
                <a:cubicBezTo>
                  <a:pt x="541135" y="765585"/>
                  <a:pt x="509913" y="690914"/>
                  <a:pt x="451260" y="690687"/>
                </a:cubicBezTo>
                <a:cubicBezTo>
                  <a:pt x="416248" y="690687"/>
                  <a:pt x="469488" y="648571"/>
                  <a:pt x="439891" y="631042"/>
                </a:cubicBezTo>
                <a:cubicBezTo>
                  <a:pt x="433393" y="627171"/>
                  <a:pt x="456855" y="621254"/>
                  <a:pt x="467323" y="622164"/>
                </a:cubicBezTo>
                <a:cubicBezTo>
                  <a:pt x="477609" y="623074"/>
                  <a:pt x="486813" y="634229"/>
                  <a:pt x="499265" y="626261"/>
                </a:cubicBezTo>
                <a:cubicBezTo>
                  <a:pt x="506123" y="597806"/>
                  <a:pt x="488438" y="587332"/>
                  <a:pt x="473818" y="579365"/>
                </a:cubicBezTo>
                <a:cubicBezTo>
                  <a:pt x="440070" y="560925"/>
                  <a:pt x="407224" y="538615"/>
                  <a:pt x="370228" y="532013"/>
                </a:cubicBezTo>
                <a:cubicBezTo>
                  <a:pt x="357055" y="529737"/>
                  <a:pt x="389177" y="499231"/>
                  <a:pt x="395494" y="488532"/>
                </a:cubicBezTo>
                <a:cubicBezTo>
                  <a:pt x="376883" y="474474"/>
                  <a:pt x="357801" y="462263"/>
                  <a:pt x="338331" y="451478"/>
                </a:cubicBezTo>
                <a:lnTo>
                  <a:pt x="331729" y="448316"/>
                </a:lnTo>
                <a:lnTo>
                  <a:pt x="333477" y="428106"/>
                </a:lnTo>
                <a:cubicBezTo>
                  <a:pt x="333477" y="428106"/>
                  <a:pt x="322127" y="376930"/>
                  <a:pt x="314427" y="351906"/>
                </a:cubicBezTo>
                <a:lnTo>
                  <a:pt x="296726" y="307655"/>
                </a:lnTo>
                <a:lnTo>
                  <a:pt x="312139" y="309596"/>
                </a:lnTo>
                <a:cubicBezTo>
                  <a:pt x="327682" y="313807"/>
                  <a:pt x="343879" y="321889"/>
                  <a:pt x="357956" y="329174"/>
                </a:cubicBezTo>
                <a:cubicBezTo>
                  <a:pt x="381237" y="341238"/>
                  <a:pt x="403435" y="344425"/>
                  <a:pt x="434297" y="329174"/>
                </a:cubicBezTo>
                <a:cubicBezTo>
                  <a:pt x="406324" y="319841"/>
                  <a:pt x="384846" y="311645"/>
                  <a:pt x="362829" y="305953"/>
                </a:cubicBezTo>
                <a:cubicBezTo>
                  <a:pt x="345323" y="301400"/>
                  <a:pt x="387012" y="282960"/>
                  <a:pt x="408307" y="285237"/>
                </a:cubicBezTo>
                <a:cubicBezTo>
                  <a:pt x="438085" y="288423"/>
                  <a:pt x="421302" y="276586"/>
                  <a:pt x="416248" y="260195"/>
                </a:cubicBezTo>
                <a:cubicBezTo>
                  <a:pt x="410835" y="242665"/>
                  <a:pt x="426897" y="237203"/>
                  <a:pt x="437003" y="240844"/>
                </a:cubicBezTo>
                <a:cubicBezTo>
                  <a:pt x="475803" y="255187"/>
                  <a:pt x="514425" y="229917"/>
                  <a:pt x="554491" y="250407"/>
                </a:cubicBezTo>
                <a:cubicBezTo>
                  <a:pt x="544384" y="199867"/>
                  <a:pt x="522546" y="177784"/>
                  <a:pt x="476887" y="170726"/>
                </a:cubicBezTo>
                <a:cubicBezTo>
                  <a:pt x="459741" y="167996"/>
                  <a:pt x="441876" y="172093"/>
                  <a:pt x="427076" y="157522"/>
                </a:cubicBezTo>
                <a:cubicBezTo>
                  <a:pt x="418594" y="149101"/>
                  <a:pt x="409030" y="139084"/>
                  <a:pt x="415707" y="123603"/>
                </a:cubicBezTo>
                <a:cubicBezTo>
                  <a:pt x="420400" y="112674"/>
                  <a:pt x="430506" y="112674"/>
                  <a:pt x="438808" y="116318"/>
                </a:cubicBezTo>
                <a:cubicBezTo>
                  <a:pt x="475984" y="132483"/>
                  <a:pt x="514786" y="138400"/>
                  <a:pt x="553586" y="144320"/>
                </a:cubicBezTo>
                <a:cubicBezTo>
                  <a:pt x="559543" y="145230"/>
                  <a:pt x="566220" y="148191"/>
                  <a:pt x="572898" y="133164"/>
                </a:cubicBezTo>
                <a:cubicBezTo>
                  <a:pt x="500349" y="108805"/>
                  <a:pt x="431408" y="74202"/>
                  <a:pt x="356874" y="60770"/>
                </a:cubicBezTo>
                <a:cubicBezTo>
                  <a:pt x="357956" y="54397"/>
                  <a:pt x="359038" y="48022"/>
                  <a:pt x="360122" y="41649"/>
                </a:cubicBezTo>
                <a:cubicBezTo>
                  <a:pt x="418413" y="50753"/>
                  <a:pt x="476707" y="59859"/>
                  <a:pt x="550338" y="71243"/>
                </a:cubicBezTo>
                <a:cubicBezTo>
                  <a:pt x="505041" y="35045"/>
                  <a:pt x="462269" y="47111"/>
                  <a:pt x="428701" y="15013"/>
                </a:cubicBezTo>
                <a:cubicBezTo>
                  <a:pt x="435018" y="2833"/>
                  <a:pt x="442643" y="-241"/>
                  <a:pt x="450539" y="15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12" descr="Guy de Maupassant – Topologie du surgi et de l&amp;#39;effacé">
            <a:extLst>
              <a:ext uri="{FF2B5EF4-FFF2-40B4-BE49-F238E27FC236}">
                <a16:creationId xmlns:a16="http://schemas.microsoft.com/office/drawing/2014/main" id="{82CC24E7-4DFF-670C-338B-00A1C71462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0" r="-2" b="7244"/>
          <a:stretch/>
        </p:blipFill>
        <p:spPr bwMode="auto">
          <a:xfrm>
            <a:off x="480177" y="3"/>
            <a:ext cx="4980517" cy="2440831"/>
          </a:xfrm>
          <a:custGeom>
            <a:avLst/>
            <a:gdLst/>
            <a:ahLst/>
            <a:cxnLst/>
            <a:rect l="l" t="t" r="r" b="b"/>
            <a:pathLst>
              <a:path w="4980517" h="2440831">
                <a:moveTo>
                  <a:pt x="287929" y="0"/>
                </a:moveTo>
                <a:lnTo>
                  <a:pt x="4817890" y="0"/>
                </a:lnTo>
                <a:lnTo>
                  <a:pt x="4816841" y="3177"/>
                </a:lnTo>
                <a:cubicBezTo>
                  <a:pt x="4816707" y="6109"/>
                  <a:pt x="4816908" y="9403"/>
                  <a:pt x="4816641" y="12038"/>
                </a:cubicBezTo>
                <a:cubicBezTo>
                  <a:pt x="4834033" y="20468"/>
                  <a:pt x="4854369" y="-611"/>
                  <a:pt x="4874703" y="22050"/>
                </a:cubicBezTo>
                <a:cubicBezTo>
                  <a:pt x="4786137" y="121645"/>
                  <a:pt x="4651010" y="146147"/>
                  <a:pt x="4528727" y="220979"/>
                </a:cubicBezTo>
                <a:cubicBezTo>
                  <a:pt x="4627731" y="245745"/>
                  <a:pt x="4687133" y="159323"/>
                  <a:pt x="4759914" y="170389"/>
                </a:cubicBezTo>
                <a:cubicBezTo>
                  <a:pt x="4796305" y="197528"/>
                  <a:pt x="4688204" y="241003"/>
                  <a:pt x="4791221" y="253914"/>
                </a:cubicBezTo>
                <a:cubicBezTo>
                  <a:pt x="4746534" y="277627"/>
                  <a:pt x="4713355" y="300811"/>
                  <a:pt x="4682585" y="328215"/>
                </a:cubicBezTo>
                <a:cubicBezTo>
                  <a:pt x="4627731" y="377223"/>
                  <a:pt x="4617028" y="409367"/>
                  <a:pt x="4642449" y="475239"/>
                </a:cubicBezTo>
                <a:cubicBezTo>
                  <a:pt x="4659039" y="518450"/>
                  <a:pt x="4683387" y="558237"/>
                  <a:pt x="4661983" y="609614"/>
                </a:cubicBezTo>
                <a:cubicBezTo>
                  <a:pt x="4646998" y="644922"/>
                  <a:pt x="4652885" y="668107"/>
                  <a:pt x="4708539" y="652298"/>
                </a:cubicBezTo>
                <a:cubicBezTo>
                  <a:pt x="4768476" y="635435"/>
                  <a:pt x="4790952" y="667053"/>
                  <a:pt x="4775969" y="728971"/>
                </a:cubicBezTo>
                <a:cubicBezTo>
                  <a:pt x="4766336" y="768758"/>
                  <a:pt x="4776506" y="780877"/>
                  <a:pt x="4817710" y="776398"/>
                </a:cubicBezTo>
                <a:cubicBezTo>
                  <a:pt x="4863199" y="771392"/>
                  <a:pt x="4906546" y="745306"/>
                  <a:pt x="4962737" y="757955"/>
                </a:cubicBezTo>
                <a:cubicBezTo>
                  <a:pt x="4917786" y="830149"/>
                  <a:pt x="4821724" y="809597"/>
                  <a:pt x="4769279" y="878367"/>
                </a:cubicBezTo>
                <a:cubicBezTo>
                  <a:pt x="4831892" y="878629"/>
                  <a:pt x="4879788" y="878367"/>
                  <a:pt x="4926079" y="863347"/>
                </a:cubicBezTo>
                <a:cubicBezTo>
                  <a:pt x="4945346" y="857286"/>
                  <a:pt x="4966484" y="850965"/>
                  <a:pt x="4977186" y="871779"/>
                </a:cubicBezTo>
                <a:cubicBezTo>
                  <a:pt x="4989762" y="896809"/>
                  <a:pt x="4963808" y="906295"/>
                  <a:pt x="4948019" y="910774"/>
                </a:cubicBezTo>
                <a:cubicBezTo>
                  <a:pt x="4903602" y="923421"/>
                  <a:pt x="4869621" y="953458"/>
                  <a:pt x="4832963" y="976907"/>
                </a:cubicBezTo>
                <a:cubicBezTo>
                  <a:pt x="4752423" y="1028288"/>
                  <a:pt x="4664121" y="1071235"/>
                  <a:pt x="4595889" y="1156077"/>
                </a:cubicBezTo>
                <a:cubicBezTo>
                  <a:pt x="4681783" y="1134471"/>
                  <a:pt x="4745733" y="1084147"/>
                  <a:pt x="4825471" y="1073871"/>
                </a:cubicBezTo>
                <a:cubicBezTo>
                  <a:pt x="4756436" y="1151071"/>
                  <a:pt x="4667600" y="1201922"/>
                  <a:pt x="4583583" y="1258044"/>
                </a:cubicBezTo>
                <a:cubicBezTo>
                  <a:pt x="4559500" y="1273853"/>
                  <a:pt x="4535151" y="1284656"/>
                  <a:pt x="4529799" y="1319171"/>
                </a:cubicBezTo>
                <a:cubicBezTo>
                  <a:pt x="4519362" y="1386097"/>
                  <a:pt x="4488056" y="1441427"/>
                  <a:pt x="4421163" y="1470936"/>
                </a:cubicBezTo>
                <a:cubicBezTo>
                  <a:pt x="4420628" y="1471202"/>
                  <a:pt x="4424373" y="1481215"/>
                  <a:pt x="4426515" y="1488062"/>
                </a:cubicBezTo>
                <a:cubicBezTo>
                  <a:pt x="4467453" y="1490172"/>
                  <a:pt x="4499829" y="1450649"/>
                  <a:pt x="4552008" y="1463559"/>
                </a:cubicBezTo>
                <a:cubicBezTo>
                  <a:pt x="4501970" y="1517309"/>
                  <a:pt x="4460227" y="1565528"/>
                  <a:pt x="4389321" y="1591086"/>
                </a:cubicBezTo>
                <a:cubicBezTo>
                  <a:pt x="4332594" y="1611373"/>
                  <a:pt x="4262490" y="1623230"/>
                  <a:pt x="4221282" y="1689099"/>
                </a:cubicBezTo>
                <a:cubicBezTo>
                  <a:pt x="4269178" y="1702012"/>
                  <a:pt x="4304768" y="1685677"/>
                  <a:pt x="4340623" y="1674082"/>
                </a:cubicBezTo>
                <a:cubicBezTo>
                  <a:pt x="4395475" y="1656165"/>
                  <a:pt x="4449794" y="1635878"/>
                  <a:pt x="4504647" y="1617960"/>
                </a:cubicBezTo>
                <a:cubicBezTo>
                  <a:pt x="4525518" y="1611110"/>
                  <a:pt x="4548262" y="1606365"/>
                  <a:pt x="4561640" y="1639039"/>
                </a:cubicBezTo>
                <a:cubicBezTo>
                  <a:pt x="4491801" y="1645890"/>
                  <a:pt x="4450060" y="1690154"/>
                  <a:pt x="4406179" y="1731784"/>
                </a:cubicBezTo>
                <a:cubicBezTo>
                  <a:pt x="4381561" y="1755234"/>
                  <a:pt x="4361492" y="1786589"/>
                  <a:pt x="4317076" y="1774733"/>
                </a:cubicBezTo>
                <a:cubicBezTo>
                  <a:pt x="4293796" y="1768410"/>
                  <a:pt x="4279080" y="1786061"/>
                  <a:pt x="4281490" y="1807667"/>
                </a:cubicBezTo>
                <a:cubicBezTo>
                  <a:pt x="4290317" y="1883815"/>
                  <a:pt x="4236000" y="1910425"/>
                  <a:pt x="4179809" y="1925180"/>
                </a:cubicBezTo>
                <a:cubicBezTo>
                  <a:pt x="4073313" y="1952846"/>
                  <a:pt x="3984744" y="2017925"/>
                  <a:pt x="3881194" y="2053496"/>
                </a:cubicBezTo>
                <a:cubicBezTo>
                  <a:pt x="3780584" y="2088012"/>
                  <a:pt x="3702720" y="2169955"/>
                  <a:pt x="3601845" y="2212904"/>
                </a:cubicBezTo>
                <a:cubicBezTo>
                  <a:pt x="3528795" y="2243995"/>
                  <a:pt x="3458958" y="2284043"/>
                  <a:pt x="3383767" y="2312235"/>
                </a:cubicBezTo>
                <a:cubicBezTo>
                  <a:pt x="3205831" y="2378897"/>
                  <a:pt x="3024414" y="2432384"/>
                  <a:pt x="2832561" y="2440024"/>
                </a:cubicBezTo>
                <a:cubicBezTo>
                  <a:pt x="2674156" y="2446085"/>
                  <a:pt x="1300154" y="2440289"/>
                  <a:pt x="741989" y="1573170"/>
                </a:cubicBezTo>
                <a:cubicBezTo>
                  <a:pt x="731286" y="1568953"/>
                  <a:pt x="719246" y="1557887"/>
                  <a:pt x="715500" y="1547347"/>
                </a:cubicBezTo>
                <a:cubicBezTo>
                  <a:pt x="697572" y="1498075"/>
                  <a:pt x="653689" y="1476733"/>
                  <a:pt x="614088" y="1450123"/>
                </a:cubicBezTo>
                <a:cubicBezTo>
                  <a:pt x="579303" y="1426672"/>
                  <a:pt x="542376" y="1402169"/>
                  <a:pt x="527927" y="1362645"/>
                </a:cubicBezTo>
                <a:cubicBezTo>
                  <a:pt x="508929" y="1309949"/>
                  <a:pt x="562979" y="1353160"/>
                  <a:pt x="572881" y="1333136"/>
                </a:cubicBezTo>
                <a:cubicBezTo>
                  <a:pt x="552277" y="1305735"/>
                  <a:pt x="520434" y="1280703"/>
                  <a:pt x="512140" y="1249612"/>
                </a:cubicBezTo>
                <a:cubicBezTo>
                  <a:pt x="481905" y="1137368"/>
                  <a:pt x="416616" y="1055689"/>
                  <a:pt x="318951" y="992190"/>
                </a:cubicBezTo>
                <a:cubicBezTo>
                  <a:pt x="290855" y="974010"/>
                  <a:pt x="272393" y="940811"/>
                  <a:pt x="234131" y="935543"/>
                </a:cubicBezTo>
                <a:cubicBezTo>
                  <a:pt x="149040" y="923949"/>
                  <a:pt x="175798" y="833311"/>
                  <a:pt x="130844" y="792998"/>
                </a:cubicBezTo>
                <a:cubicBezTo>
                  <a:pt x="122282" y="785355"/>
                  <a:pt x="114523" y="770339"/>
                  <a:pt x="116127" y="760064"/>
                </a:cubicBezTo>
                <a:cubicBezTo>
                  <a:pt x="118534" y="745306"/>
                  <a:pt x="128704" y="731343"/>
                  <a:pt x="137266" y="718168"/>
                </a:cubicBezTo>
                <a:cubicBezTo>
                  <a:pt x="146097" y="704995"/>
                  <a:pt x="159474" y="693400"/>
                  <a:pt x="153053" y="676011"/>
                </a:cubicBezTo>
                <a:cubicBezTo>
                  <a:pt x="150380" y="668898"/>
                  <a:pt x="152250" y="644130"/>
                  <a:pt x="132450" y="663627"/>
                </a:cubicBezTo>
                <a:cubicBezTo>
                  <a:pt x="78133" y="717115"/>
                  <a:pt x="46557" y="666528"/>
                  <a:pt x="0" y="642286"/>
                </a:cubicBezTo>
                <a:cubicBezTo>
                  <a:pt x="37460" y="617254"/>
                  <a:pt x="71175" y="599602"/>
                  <a:pt x="76795" y="562188"/>
                </a:cubicBezTo>
                <a:cubicBezTo>
                  <a:pt x="88300" y="484987"/>
                  <a:pt x="137532" y="449681"/>
                  <a:pt x="212187" y="442830"/>
                </a:cubicBezTo>
                <a:cubicBezTo>
                  <a:pt x="184627" y="368265"/>
                  <a:pt x="184627" y="368265"/>
                  <a:pt x="273730" y="357988"/>
                </a:cubicBezTo>
                <a:cubicBezTo>
                  <a:pt x="239480" y="310562"/>
                  <a:pt x="239480" y="298442"/>
                  <a:pt x="280956" y="282106"/>
                </a:cubicBezTo>
                <a:cubicBezTo>
                  <a:pt x="320824" y="266560"/>
                  <a:pt x="364973" y="261290"/>
                  <a:pt x="401900" y="237315"/>
                </a:cubicBezTo>
                <a:cubicBezTo>
                  <a:pt x="367917" y="176713"/>
                  <a:pt x="358285" y="106364"/>
                  <a:pt x="288180" y="76852"/>
                </a:cubicBezTo>
                <a:cubicBezTo>
                  <a:pt x="277209" y="72374"/>
                  <a:pt x="269717" y="54193"/>
                  <a:pt x="276673" y="43654"/>
                </a:cubicBezTo>
                <a:cubicBezTo>
                  <a:pt x="283028" y="34103"/>
                  <a:pt x="285520" y="22412"/>
                  <a:pt x="286921" y="10118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3">
            <a:extLst>
              <a:ext uri="{FF2B5EF4-FFF2-40B4-BE49-F238E27FC236}">
                <a16:creationId xmlns:a16="http://schemas.microsoft.com/office/drawing/2014/main" id="{0CE1F8DC-309B-924C-A447-7F26826045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6" r="14259"/>
          <a:stretch/>
        </p:blipFill>
        <p:spPr bwMode="auto">
          <a:xfrm>
            <a:off x="8556350" y="10"/>
            <a:ext cx="3635653" cy="3660317"/>
          </a:xfrm>
          <a:custGeom>
            <a:avLst/>
            <a:gdLst/>
            <a:ahLst/>
            <a:cxnLst/>
            <a:rect l="l" t="t" r="r" b="b"/>
            <a:pathLst>
              <a:path w="3635653" h="3660327">
                <a:moveTo>
                  <a:pt x="402121" y="0"/>
                </a:moveTo>
                <a:lnTo>
                  <a:pt x="3635653" y="0"/>
                </a:lnTo>
                <a:lnTo>
                  <a:pt x="3635653" y="3605403"/>
                </a:lnTo>
                <a:lnTo>
                  <a:pt x="3616543" y="3610878"/>
                </a:lnTo>
                <a:cubicBezTo>
                  <a:pt x="3510165" y="3637200"/>
                  <a:pt x="3401766" y="3654952"/>
                  <a:pt x="3290337" y="3659389"/>
                </a:cubicBezTo>
                <a:cubicBezTo>
                  <a:pt x="3106332" y="3666430"/>
                  <a:pt x="1510274" y="3659697"/>
                  <a:pt x="861903" y="2652440"/>
                </a:cubicBezTo>
                <a:cubicBezTo>
                  <a:pt x="849470" y="2647542"/>
                  <a:pt x="835485" y="2634687"/>
                  <a:pt x="831133" y="2622444"/>
                </a:cubicBezTo>
                <a:cubicBezTo>
                  <a:pt x="810307" y="2565210"/>
                  <a:pt x="759333" y="2540419"/>
                  <a:pt x="713332" y="2509507"/>
                </a:cubicBezTo>
                <a:cubicBezTo>
                  <a:pt x="672925" y="2482267"/>
                  <a:pt x="630030" y="2453803"/>
                  <a:pt x="613246" y="2407892"/>
                </a:cubicBezTo>
                <a:cubicBezTo>
                  <a:pt x="591178" y="2346680"/>
                  <a:pt x="653963" y="2396875"/>
                  <a:pt x="665465" y="2373614"/>
                </a:cubicBezTo>
                <a:cubicBezTo>
                  <a:pt x="641532" y="2341785"/>
                  <a:pt x="604543" y="2312707"/>
                  <a:pt x="594908" y="2276592"/>
                </a:cubicBezTo>
                <a:cubicBezTo>
                  <a:pt x="559787" y="2146208"/>
                  <a:pt x="483946" y="2051328"/>
                  <a:pt x="370497" y="1977567"/>
                </a:cubicBezTo>
                <a:cubicBezTo>
                  <a:pt x="337860" y="1956449"/>
                  <a:pt x="316415" y="1917884"/>
                  <a:pt x="271969" y="1911765"/>
                </a:cubicBezTo>
                <a:cubicBezTo>
                  <a:pt x="173127" y="1898297"/>
                  <a:pt x="204209" y="1793011"/>
                  <a:pt x="151990" y="1746183"/>
                </a:cubicBezTo>
                <a:cubicBezTo>
                  <a:pt x="142044" y="1737306"/>
                  <a:pt x="133031" y="1719862"/>
                  <a:pt x="134895" y="1707927"/>
                </a:cubicBezTo>
                <a:cubicBezTo>
                  <a:pt x="137691" y="1690784"/>
                  <a:pt x="149504" y="1674564"/>
                  <a:pt x="159450" y="1659260"/>
                </a:cubicBezTo>
                <a:cubicBezTo>
                  <a:pt x="169707" y="1643958"/>
                  <a:pt x="185247" y="1630489"/>
                  <a:pt x="177788" y="1610290"/>
                </a:cubicBezTo>
                <a:cubicBezTo>
                  <a:pt x="174683" y="1602027"/>
                  <a:pt x="176855" y="1573257"/>
                  <a:pt x="153855" y="1595904"/>
                </a:cubicBezTo>
                <a:cubicBezTo>
                  <a:pt x="90759" y="1658037"/>
                  <a:pt x="54081" y="1599274"/>
                  <a:pt x="0" y="1571114"/>
                </a:cubicBezTo>
                <a:cubicBezTo>
                  <a:pt x="43514" y="1542037"/>
                  <a:pt x="82677" y="1521532"/>
                  <a:pt x="89205" y="1478072"/>
                </a:cubicBezTo>
                <a:cubicBezTo>
                  <a:pt x="102570" y="1388394"/>
                  <a:pt x="159758" y="1347382"/>
                  <a:pt x="246479" y="1339424"/>
                </a:cubicBezTo>
                <a:cubicBezTo>
                  <a:pt x="214465" y="1252808"/>
                  <a:pt x="214465" y="1252808"/>
                  <a:pt x="317968" y="1240870"/>
                </a:cubicBezTo>
                <a:cubicBezTo>
                  <a:pt x="278183" y="1185780"/>
                  <a:pt x="278183" y="1171701"/>
                  <a:pt x="326361" y="1152725"/>
                </a:cubicBezTo>
                <a:cubicBezTo>
                  <a:pt x="372673" y="1134666"/>
                  <a:pt x="423957" y="1128545"/>
                  <a:pt x="466852" y="1100695"/>
                </a:cubicBezTo>
                <a:cubicBezTo>
                  <a:pt x="427377" y="1030299"/>
                  <a:pt x="416187" y="948581"/>
                  <a:pt x="334753" y="914300"/>
                </a:cubicBezTo>
                <a:cubicBezTo>
                  <a:pt x="322010" y="909097"/>
                  <a:pt x="313307" y="887979"/>
                  <a:pt x="321386" y="875737"/>
                </a:cubicBezTo>
                <a:cubicBezTo>
                  <a:pt x="350915" y="831359"/>
                  <a:pt x="308644" y="747189"/>
                  <a:pt x="400645" y="737702"/>
                </a:cubicBezTo>
                <a:cubicBezTo>
                  <a:pt x="412147" y="736784"/>
                  <a:pt x="422716" y="727601"/>
                  <a:pt x="413701" y="715664"/>
                </a:cubicBezTo>
                <a:cubicBezTo>
                  <a:pt x="382618" y="674041"/>
                  <a:pt x="420228" y="676794"/>
                  <a:pt x="442916" y="671592"/>
                </a:cubicBezTo>
                <a:cubicBezTo>
                  <a:pt x="470270" y="665166"/>
                  <a:pt x="501352" y="683528"/>
                  <a:pt x="526840" y="660880"/>
                </a:cubicBezTo>
                <a:cubicBezTo>
                  <a:pt x="520932" y="637006"/>
                  <a:pt x="498866" y="637312"/>
                  <a:pt x="483325" y="629661"/>
                </a:cubicBezTo>
                <a:cubicBezTo>
                  <a:pt x="437945" y="607624"/>
                  <a:pt x="400956" y="581304"/>
                  <a:pt x="398780" y="524068"/>
                </a:cubicBezTo>
                <a:cubicBezTo>
                  <a:pt x="397228" y="477853"/>
                  <a:pt x="392254" y="437148"/>
                  <a:pt x="455041" y="423067"/>
                </a:cubicBezTo>
                <a:cubicBezTo>
                  <a:pt x="481149" y="417251"/>
                  <a:pt x="473687" y="383892"/>
                  <a:pt x="458768" y="367363"/>
                </a:cubicBezTo>
                <a:cubicBezTo>
                  <a:pt x="432038" y="337982"/>
                  <a:pt x="409972" y="298806"/>
                  <a:pt x="363968" y="296052"/>
                </a:cubicBezTo>
                <a:cubicBezTo>
                  <a:pt x="335995" y="294216"/>
                  <a:pt x="314548" y="281971"/>
                  <a:pt x="292481" y="267894"/>
                </a:cubicBezTo>
                <a:cubicBezTo>
                  <a:pt x="276630" y="257791"/>
                  <a:pt x="257670" y="249223"/>
                  <a:pt x="259533" y="227493"/>
                </a:cubicBezTo>
                <a:cubicBezTo>
                  <a:pt x="261399" y="206680"/>
                  <a:pt x="279736" y="198111"/>
                  <a:pt x="298387" y="193826"/>
                </a:cubicBezTo>
                <a:cubicBezTo>
                  <a:pt x="360552" y="180054"/>
                  <a:pt x="418983" y="159853"/>
                  <a:pt x="470893" y="113638"/>
                </a:cubicBezTo>
                <a:cubicBezTo>
                  <a:pt x="436390" y="89152"/>
                  <a:pt x="403444" y="71400"/>
                  <a:pt x="377957" y="46608"/>
                </a:cubicBezTo>
                <a:cubicBezTo>
                  <a:pt x="370264" y="39110"/>
                  <a:pt x="371678" y="29598"/>
                  <a:pt x="380092" y="18562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42FBB083-3304-23AD-2E6A-D80BFE781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8849" y="5000822"/>
            <a:ext cx="6864411" cy="1355528"/>
          </a:xfrm>
        </p:spPr>
        <p:txBody>
          <a:bodyPr>
            <a:normAutofit/>
          </a:bodyPr>
          <a:lstStyle/>
          <a:p>
            <a:r>
              <a:rPr lang="en-US" sz="2000" dirty="0" err="1"/>
              <a:t>Prononcez</a:t>
            </a:r>
            <a:r>
              <a:rPr lang="en-US" sz="2000" dirty="0"/>
              <a:t>. </a:t>
            </a:r>
            <a:r>
              <a:rPr lang="en-US" sz="2000" dirty="0" err="1"/>
              <a:t>Quel</a:t>
            </a:r>
            <a:r>
              <a:rPr lang="en-US" sz="2000" dirty="0"/>
              <a:t> son </a:t>
            </a:r>
            <a:r>
              <a:rPr lang="en-US" sz="2000" dirty="0" err="1"/>
              <a:t>est-ce</a:t>
            </a:r>
            <a:r>
              <a:rPr lang="en-US" sz="2000" dirty="0"/>
              <a:t> </a:t>
            </a:r>
            <a:r>
              <a:rPr lang="en-US" sz="2000" dirty="0" err="1"/>
              <a:t>vous</a:t>
            </a:r>
            <a:r>
              <a:rPr lang="en-US" sz="2000" dirty="0"/>
              <a:t> </a:t>
            </a:r>
            <a:r>
              <a:rPr lang="en-US" sz="2000" dirty="0" err="1"/>
              <a:t>entendez</a:t>
            </a:r>
            <a:r>
              <a:rPr lang="en-US" sz="2000" dirty="0"/>
              <a:t>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2D8316-61A2-7A8B-C1E7-0F2D6F1A73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9377643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601290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List different places of my neighborhood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Check key structures to present a place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Find activities to do in your neighborhood</a:t>
            </a:r>
          </a:p>
          <a:p>
            <a:pPr marL="457178" indent="-457178">
              <a:buFont typeface="+mj-lt"/>
              <a:buAutoNum type="arabicPeriod"/>
            </a:pPr>
            <a:endParaRPr lang="en-US" sz="2267" dirty="0">
              <a:ea typeface="UD Digi Kyokasho NK-R" panose="02020400000000000000" pitchFamily="18" charset="-128"/>
            </a:endParaRPr>
          </a:p>
          <a:p>
            <a:pPr marL="457178" indent="-457178">
              <a:buFont typeface="+mj-lt"/>
              <a:buAutoNum type="arabicPeriod"/>
            </a:pPr>
            <a:endParaRPr lang="en-US" sz="2267" dirty="0">
              <a:ea typeface="UD Digi Kyokasho NK-R" panose="02020400000000000000" pitchFamily="18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Dessine le plan de ton quartier ou ta ville et mets des photos. </a:t>
            </a:r>
          </a:p>
          <a:p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Ensuite, écris une description pour présenter.</a:t>
            </a:r>
          </a:p>
          <a:p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pPr algn="just"/>
            <a:r>
              <a:rPr lang="en-US" sz="2000" dirty="0"/>
              <a:t>Moi, </a:t>
            </a:r>
            <a:r>
              <a:rPr lang="en-US" sz="2000" dirty="0" err="1"/>
              <a:t>j’habite</a:t>
            </a:r>
            <a:r>
              <a:rPr lang="en-US" sz="2000" dirty="0"/>
              <a:t> </a:t>
            </a:r>
            <a:r>
              <a:rPr lang="en-US" sz="2000" dirty="0" err="1"/>
              <a:t>près</a:t>
            </a:r>
            <a:r>
              <a:rPr lang="en-US" sz="2000" dirty="0"/>
              <a:t> de </a:t>
            </a:r>
            <a:r>
              <a:rPr lang="en-US" sz="2000" dirty="0" err="1"/>
              <a:t>mon</a:t>
            </a:r>
            <a:r>
              <a:rPr lang="en-US" sz="2000" dirty="0"/>
              <a:t> école et du </a:t>
            </a:r>
            <a:r>
              <a:rPr lang="en-US" sz="2000" dirty="0" err="1"/>
              <a:t>cinéma</a:t>
            </a:r>
            <a:r>
              <a:rPr lang="en-US" sz="2000" dirty="0"/>
              <a:t>.</a:t>
            </a:r>
          </a:p>
          <a:p>
            <a:pPr algn="just"/>
            <a:r>
              <a:rPr lang="en-US" sz="2000" dirty="0"/>
              <a:t>Dans </a:t>
            </a:r>
            <a:r>
              <a:rPr lang="en-US" sz="2000" dirty="0" err="1"/>
              <a:t>mon</a:t>
            </a:r>
            <a:r>
              <a:rPr lang="en-US" sz="2000" dirty="0"/>
              <a:t> quartier, il y a </a:t>
            </a:r>
            <a:r>
              <a:rPr lang="en-US" sz="2000" dirty="0" err="1">
                <a:solidFill>
                  <a:srgbClr val="7030A0"/>
                </a:solidFill>
              </a:rPr>
              <a:t>une</a:t>
            </a:r>
            <a:r>
              <a:rPr lang="en-US" sz="2000" dirty="0"/>
              <a:t> boulangerie, </a:t>
            </a:r>
            <a:r>
              <a:rPr lang="en-US" sz="2000" dirty="0" err="1"/>
              <a:t>c’est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F0"/>
                </a:solidFill>
              </a:rPr>
              <a:t>la</a:t>
            </a:r>
            <a:r>
              <a:rPr lang="en-US" sz="2000" dirty="0"/>
              <a:t> boulangerie Paris Baguette. À </a:t>
            </a:r>
            <a:r>
              <a:rPr lang="en-US" sz="2000" dirty="0" err="1"/>
              <a:t>coté</a:t>
            </a:r>
            <a:r>
              <a:rPr lang="en-US" sz="2000" dirty="0"/>
              <a:t> (de la boulangerie), il y a </a:t>
            </a:r>
            <a:r>
              <a:rPr lang="en-US" sz="2000" dirty="0">
                <a:solidFill>
                  <a:srgbClr val="7030A0"/>
                </a:solidFill>
              </a:rPr>
              <a:t>un</a:t>
            </a:r>
            <a:r>
              <a:rPr lang="en-US" sz="2000" dirty="0"/>
              <a:t> </a:t>
            </a:r>
            <a:r>
              <a:rPr lang="en-US" sz="2000" dirty="0" err="1"/>
              <a:t>supermarché</a:t>
            </a:r>
            <a:r>
              <a:rPr lang="en-US" sz="2000" dirty="0"/>
              <a:t>, </a:t>
            </a:r>
            <a:r>
              <a:rPr lang="en-US" sz="2000" dirty="0" err="1"/>
              <a:t>c’est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F0"/>
                </a:solidFill>
              </a:rPr>
              <a:t>le</a:t>
            </a:r>
            <a:r>
              <a:rPr lang="en-US" sz="2000" dirty="0"/>
              <a:t> </a:t>
            </a:r>
            <a:r>
              <a:rPr lang="en-US" sz="2000" dirty="0" err="1"/>
              <a:t>supermarché</a:t>
            </a:r>
            <a:r>
              <a:rPr lang="en-US" sz="2000" dirty="0"/>
              <a:t> </a:t>
            </a:r>
            <a:r>
              <a:rPr lang="en-US" sz="2000" dirty="0" err="1"/>
              <a:t>Coopmart</a:t>
            </a:r>
            <a:r>
              <a:rPr lang="en-US" sz="2000" dirty="0"/>
              <a:t>, et </a:t>
            </a:r>
            <a:r>
              <a:rPr lang="en-US" sz="2000" dirty="0" err="1"/>
              <a:t>en</a:t>
            </a:r>
            <a:r>
              <a:rPr lang="en-US" sz="2000" dirty="0"/>
              <a:t> face (de la boulangerie) il y a </a:t>
            </a:r>
            <a:r>
              <a:rPr lang="en-US" sz="2000" dirty="0" err="1">
                <a:solidFill>
                  <a:srgbClr val="7030A0"/>
                </a:solidFill>
              </a:rPr>
              <a:t>une</a:t>
            </a:r>
            <a:r>
              <a:rPr lang="en-US" sz="2000" dirty="0"/>
              <a:t> piscine, </a:t>
            </a:r>
            <a:r>
              <a:rPr lang="en-US" sz="2000" dirty="0" err="1"/>
              <a:t>c’est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F0"/>
                </a:solidFill>
              </a:rPr>
              <a:t>la</a:t>
            </a:r>
            <a:r>
              <a:rPr lang="en-US" sz="2000" dirty="0"/>
              <a:t> piscine </a:t>
            </a:r>
            <a:r>
              <a:rPr lang="en-US" sz="2000" dirty="0" err="1"/>
              <a:t>Nhat</a:t>
            </a:r>
            <a:r>
              <a:rPr lang="en-US" sz="2000" dirty="0"/>
              <a:t> Tao. </a:t>
            </a:r>
            <a:r>
              <a:rPr lang="en-US" sz="2000" dirty="0" err="1"/>
              <a:t>J’adore</a:t>
            </a:r>
            <a:r>
              <a:rPr lang="en-US" sz="2000" dirty="0"/>
              <a:t> </a:t>
            </a:r>
            <a:r>
              <a:rPr lang="en-US" sz="2000" dirty="0" err="1"/>
              <a:t>mon</a:t>
            </a:r>
            <a:r>
              <a:rPr lang="en-US" sz="2000" dirty="0"/>
              <a:t> quartier </a:t>
            </a:r>
            <a:r>
              <a:rPr lang="en-US" sz="2000" dirty="0" err="1"/>
              <a:t>parce</a:t>
            </a:r>
            <a:r>
              <a:rPr lang="en-US" sz="2000" dirty="0"/>
              <a:t> que </a:t>
            </a:r>
            <a:r>
              <a:rPr lang="en-US" sz="2000" dirty="0">
                <a:solidFill>
                  <a:srgbClr val="00B050"/>
                </a:solidFill>
              </a:rPr>
              <a:t>je </a:t>
            </a:r>
            <a:r>
              <a:rPr lang="en-US" sz="2000" dirty="0" err="1">
                <a:solidFill>
                  <a:srgbClr val="00B050"/>
                </a:solidFill>
              </a:rPr>
              <a:t>peux</a:t>
            </a:r>
            <a:r>
              <a:rPr lang="en-US" sz="2000" dirty="0">
                <a:solidFill>
                  <a:srgbClr val="00B050"/>
                </a:solidFill>
              </a:rPr>
              <a:t> me </a:t>
            </a:r>
            <a:r>
              <a:rPr lang="en-US" sz="2000" dirty="0" err="1">
                <a:solidFill>
                  <a:srgbClr val="00B050"/>
                </a:solidFill>
              </a:rPr>
              <a:t>promener</a:t>
            </a:r>
            <a:r>
              <a:rPr lang="en-US" sz="2000" dirty="0">
                <a:solidFill>
                  <a:srgbClr val="00B050"/>
                </a:solidFill>
              </a:rPr>
              <a:t> </a:t>
            </a:r>
            <a:r>
              <a:rPr lang="en-US" sz="2000" dirty="0"/>
              <a:t>dans </a:t>
            </a:r>
            <a:r>
              <a:rPr lang="en-US" sz="2000" dirty="0">
                <a:solidFill>
                  <a:srgbClr val="7030A0"/>
                </a:solidFill>
              </a:rPr>
              <a:t>un</a:t>
            </a:r>
            <a:r>
              <a:rPr lang="en-US" sz="2000" dirty="0"/>
              <a:t> grand parc, </a:t>
            </a:r>
            <a:r>
              <a:rPr lang="en-US" sz="2000" dirty="0">
                <a:solidFill>
                  <a:srgbClr val="00B0F0"/>
                </a:solidFill>
              </a:rPr>
              <a:t>le</a:t>
            </a:r>
            <a:r>
              <a:rPr lang="en-US" sz="2000" dirty="0"/>
              <a:t> parc </a:t>
            </a:r>
            <a:r>
              <a:rPr lang="en-US" sz="2000" dirty="0" err="1"/>
              <a:t>Vinhomes</a:t>
            </a:r>
            <a:r>
              <a:rPr lang="en-US" sz="2000" dirty="0"/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altLang="ja-JP" sz="1800" dirty="0"/>
              <a:t>Tell what is missing in your </a:t>
            </a:r>
            <a:r>
              <a:rPr lang="en-US" altLang="ja-JP" sz="1800" dirty="0" err="1"/>
              <a:t>neighboorhood</a:t>
            </a:r>
            <a:endParaRPr lang="en-US" altLang="ja-JP" sz="1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</a:t>
            </a:r>
            <a:r>
              <a:rPr lang="fr-FR" altLang="ja-JP" sz="1200" dirty="0">
                <a:solidFill>
                  <a:srgbClr val="00B050"/>
                </a:solidFill>
                <a:ea typeface="ＭＳ Ｐゴシック"/>
              </a:rPr>
              <a:t>Pourquoi j’aime mon quartier</a:t>
            </a:r>
            <a:endParaRPr lang="en-US" altLang="ja-JP" sz="1200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</a:t>
            </a:r>
            <a:r>
              <a:rPr lang="en-US" altLang="ja-JP" sz="1600" dirty="0">
                <a:solidFill>
                  <a:srgbClr val="00B0F0"/>
                </a:solidFill>
                <a:ea typeface="ＭＳ Ｐゴシック"/>
              </a:rPr>
              <a:t>Articles </a:t>
            </a:r>
            <a:r>
              <a:rPr lang="en-US" altLang="ja-JP" sz="1600" dirty="0" err="1">
                <a:solidFill>
                  <a:srgbClr val="00B0F0"/>
                </a:solidFill>
                <a:ea typeface="ＭＳ Ｐゴシック"/>
              </a:rPr>
              <a:t>définis</a:t>
            </a:r>
            <a:r>
              <a:rPr lang="en-US" altLang="ja-JP" sz="1600" dirty="0">
                <a:solidFill>
                  <a:srgbClr val="00B0F0"/>
                </a:solidFill>
                <a:ea typeface="ＭＳ Ｐゴシック"/>
              </a:rPr>
              <a:t>/</a:t>
            </a:r>
            <a:r>
              <a:rPr lang="en-US" altLang="ja-JP" sz="1600" dirty="0" err="1">
                <a:solidFill>
                  <a:srgbClr val="7030A0"/>
                </a:solidFill>
                <a:ea typeface="ＭＳ Ｐゴシック"/>
              </a:rPr>
              <a:t>indéfinis</a:t>
            </a:r>
            <a:endParaRPr lang="en-US" altLang="ja-JP" sz="2133" dirty="0">
              <a:solidFill>
                <a:srgbClr val="7030A0"/>
              </a:solidFill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</a:t>
            </a:r>
            <a:r>
              <a:rPr lang="en-US" altLang="ja-JP" sz="1900" dirty="0" err="1">
                <a:ea typeface="ＭＳ Ｐゴシック"/>
              </a:rPr>
              <a:t>Décrire</a:t>
            </a:r>
            <a:r>
              <a:rPr lang="en-US" altLang="ja-JP" sz="1900" dirty="0">
                <a:ea typeface="ＭＳ Ｐゴシック"/>
              </a:rPr>
              <a:t> </a:t>
            </a:r>
            <a:r>
              <a:rPr lang="en-US" altLang="ja-JP" sz="1900" dirty="0" err="1">
                <a:ea typeface="ＭＳ Ｐゴシック"/>
              </a:rPr>
              <a:t>mon</a:t>
            </a:r>
            <a:r>
              <a:rPr lang="en-US" altLang="ja-JP" sz="1900" dirty="0">
                <a:ea typeface="ＭＳ Ｐゴシック"/>
              </a:rPr>
              <a:t> quartier</a:t>
            </a:r>
            <a:endParaRPr lang="en-US" sz="19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/>
              <a:t>décrire </a:t>
            </a:r>
            <a:r>
              <a:rPr lang="fr-FR" sz="3200" dirty="0"/>
              <a:t>mon quartier.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CF6F26DB-DA02-EB21-F598-AECB6EBD21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9054810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A32A905-9FAF-BA36-69ED-D600C16B0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4345255" cy="1719072"/>
          </a:xfrm>
        </p:spPr>
        <p:txBody>
          <a:bodyPr anchor="b">
            <a:normAutofit/>
          </a:bodyPr>
          <a:lstStyle/>
          <a:p>
            <a:r>
              <a:rPr lang="fr-FR" sz="5400" dirty="0"/>
              <a:t>VII. Production 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58D77B-8D40-AB54-D0F6-ED06E1DBD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4057879" cy="3410712"/>
          </a:xfrm>
        </p:spPr>
        <p:txBody>
          <a:bodyPr anchor="t">
            <a:normAutofit/>
          </a:bodyPr>
          <a:lstStyle/>
          <a:p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Dessine le plan de ton quartier ou ta ville et mets des photos. Écris une description pour présenter.</a:t>
            </a:r>
          </a:p>
          <a:p>
            <a:endParaRPr lang="fr-FR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2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EA80F0-44A6-7E33-32B8-9A147D74E4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95"/>
          <a:stretch/>
        </p:blipFill>
        <p:spPr>
          <a:xfrm>
            <a:off x="6077216" y="1019092"/>
            <a:ext cx="4057879" cy="5198828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91FFB464-5B16-2BC8-E5D5-ECB2C0A996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573768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43083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084227-AEB9-6026-5B4C-A631BA11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57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117ADB-2D23-A6D9-10F4-9F004A5112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573768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360475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946E5-91C1-EEF4-4B23-B6A22E400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pic>
        <p:nvPicPr>
          <p:cNvPr id="4" name="Picture 69" descr="Qr code&#10;&#10;Description automatically generated">
            <a:extLst>
              <a:ext uri="{FF2B5EF4-FFF2-40B4-BE49-F238E27FC236}">
                <a16:creationId xmlns:a16="http://schemas.microsoft.com/office/drawing/2014/main" id="{5927C4E5-75A9-2013-22C5-F4011BB87A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00266"/>
            <a:ext cx="1233497" cy="12287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4AE8187-F136-20C2-EA10-41D24FFD4FB4}"/>
              </a:ext>
            </a:extLst>
          </p:cNvPr>
          <p:cNvSpPr txBox="1"/>
          <p:nvPr/>
        </p:nvSpPr>
        <p:spPr>
          <a:xfrm>
            <a:off x="838200" y="1690688"/>
            <a:ext cx="334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Lieux de la ville</a:t>
            </a:r>
          </a:p>
        </p:txBody>
      </p:sp>
      <p:pic>
        <p:nvPicPr>
          <p:cNvPr id="6" name="Picture 68" descr="Qr code&#10;&#10;Description automatically generated">
            <a:extLst>
              <a:ext uri="{FF2B5EF4-FFF2-40B4-BE49-F238E27FC236}">
                <a16:creationId xmlns:a16="http://schemas.microsoft.com/office/drawing/2014/main" id="{F3FC63D6-8B19-814B-B009-396654D257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383" y="2200266"/>
            <a:ext cx="1233497" cy="12766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F564075-C173-E66A-5B37-6F06D84A6B96}"/>
              </a:ext>
            </a:extLst>
          </p:cNvPr>
          <p:cNvSpPr txBox="1"/>
          <p:nvPr/>
        </p:nvSpPr>
        <p:spPr>
          <a:xfrm>
            <a:off x="4999383" y="1690688"/>
            <a:ext cx="334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Prépositions de lieu</a:t>
            </a:r>
          </a:p>
        </p:txBody>
      </p:sp>
      <p:pic>
        <p:nvPicPr>
          <p:cNvPr id="9" name="Picture 67" descr="Qr code&#10;&#10;Description automatically generated">
            <a:extLst>
              <a:ext uri="{FF2B5EF4-FFF2-40B4-BE49-F238E27FC236}">
                <a16:creationId xmlns:a16="http://schemas.microsoft.com/office/drawing/2014/main" id="{6D03FB46-D80C-5478-0ADE-569281E167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243" y="2200266"/>
            <a:ext cx="1311965" cy="136894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DBFFA1C-E250-B686-60F4-8E9FA22D0B56}"/>
              </a:ext>
            </a:extLst>
          </p:cNvPr>
          <p:cNvSpPr txBox="1"/>
          <p:nvPr/>
        </p:nvSpPr>
        <p:spPr>
          <a:xfrm>
            <a:off x="8279296" y="1690688"/>
            <a:ext cx="334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Articles définis et indéfinis</a:t>
            </a:r>
          </a:p>
        </p:txBody>
      </p:sp>
    </p:spTree>
    <p:extLst>
      <p:ext uri="{BB962C8B-B14F-4D97-AF65-F5344CB8AC3E}">
        <p14:creationId xmlns:p14="http://schemas.microsoft.com/office/powerpoint/2010/main" val="37330245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Describe</a:t>
            </a:r>
            <a:r>
              <a:rPr lang="fr-FR" sz="3200" b="1" dirty="0"/>
              <a:t> </a:t>
            </a:r>
            <a:r>
              <a:rPr lang="fr-FR" sz="3200" b="1" dirty="0" err="1"/>
              <a:t>my</a:t>
            </a:r>
            <a:r>
              <a:rPr lang="fr-FR" sz="3200" b="1" dirty="0"/>
              <a:t> </a:t>
            </a:r>
            <a:r>
              <a:rPr lang="fr-FR" sz="3200" b="1" dirty="0" err="1"/>
              <a:t>neighborhood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Use </a:t>
            </a:r>
            <a:r>
              <a:rPr lang="fr-FR" sz="3200" b="1" dirty="0" err="1">
                <a:ea typeface="UD Digi Kyokasho NK-R" panose="02020400000000000000" pitchFamily="18" charset="-128"/>
              </a:rPr>
              <a:t>definite</a:t>
            </a:r>
            <a:r>
              <a:rPr lang="fr-FR" sz="3200" b="1" dirty="0">
                <a:ea typeface="UD Digi Kyokasho NK-R" panose="02020400000000000000" pitchFamily="18" charset="-128"/>
              </a:rPr>
              <a:t> and </a:t>
            </a:r>
            <a:r>
              <a:rPr lang="fr-FR" sz="3200" b="1" dirty="0" err="1">
                <a:ea typeface="UD Digi Kyokasho NK-R" panose="02020400000000000000" pitchFamily="18" charset="-128"/>
              </a:rPr>
              <a:t>undefinite</a:t>
            </a:r>
            <a:r>
              <a:rPr lang="fr-FR" sz="3200" b="1" dirty="0">
                <a:ea typeface="UD Digi Kyokasho NK-R" panose="02020400000000000000" pitchFamily="18" charset="-128"/>
              </a:rPr>
              <a:t> articles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endParaRPr lang="fr-FR" sz="3200" b="1">
              <a:ea typeface="UD Digi Kyokasho NK-R" panose="02020400000000000000" pitchFamily="18" charset="-128"/>
            </a:endParaRPr>
          </a:p>
          <a:p>
            <a:r>
              <a:rPr lang="fr-FR" sz="3200" b="1">
                <a:ea typeface="UD Digi Kyokasho NK-R" panose="02020400000000000000" pitchFamily="18" charset="-128"/>
              </a:rPr>
              <a:t>Use </a:t>
            </a:r>
            <a:r>
              <a:rPr lang="fr-FR" sz="3200" b="1" dirty="0" err="1">
                <a:ea typeface="UD Digi Kyokasho NK-R" panose="02020400000000000000" pitchFamily="18" charset="-128"/>
              </a:rPr>
              <a:t>prepositions</a:t>
            </a:r>
            <a:r>
              <a:rPr lang="fr-FR" sz="3200" b="1" dirty="0">
                <a:ea typeface="UD Digi Kyokasho NK-R" panose="02020400000000000000" pitchFamily="18" charset="-128"/>
              </a:rPr>
              <a:t> of </a:t>
            </a:r>
            <a:r>
              <a:rPr lang="fr-FR" sz="3200" b="1" dirty="0" err="1">
                <a:ea typeface="UD Digi Kyokasho NK-R" panose="02020400000000000000" pitchFamily="18" charset="-128"/>
              </a:rPr>
              <a:t>space</a:t>
            </a:r>
            <a:r>
              <a:rPr lang="en-JP" dirty="0">
                <a:ea typeface="UD Digi Kyokasho NK-R" panose="02020400000000000000" pitchFamily="18" charset="-128"/>
              </a:rPr>
              <a:t>.</a:t>
            </a:r>
            <a:r>
              <a:rPr lang="en-US" i="1" dirty="0">
                <a:solidFill>
                  <a:prstClr val="black"/>
                </a:solidFill>
              </a:rPr>
              <a:t> Beginning? Developing? Mastering ? </a:t>
            </a:r>
          </a:p>
          <a:p>
            <a:endParaRPr lang="en-US" i="1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3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5912044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7CC6CF92-796E-1DE1-C02B-7893E96144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884333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61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mon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984625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C9D8B25C-B44A-C2FE-65D6-2DA2698C26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859270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084227-AEB9-6026-5B4C-A631BA11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0587051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679AF22-61AD-43EA-6BAA-8E58478E8B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817121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571832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76871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0F8471F-80E4-5BBC-6A23-56DB88E8E1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9316739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9756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1593</TotalTime>
  <Words>4123</Words>
  <Application>Microsoft Office PowerPoint</Application>
  <PresentationFormat>Widescreen</PresentationFormat>
  <Paragraphs>956</Paragraphs>
  <Slides>62</Slides>
  <Notes>10</Notes>
  <HiddenSlides>2</HiddenSlides>
  <MMClips>25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62</vt:i4>
      </vt:variant>
    </vt:vector>
  </HeadingPairs>
  <TitlesOfParts>
    <vt:vector size="73" baseType="lpstr">
      <vt:lpstr>ＭＳ Ｐゴシック</vt:lpstr>
      <vt:lpstr>UD Digi Kyokasho NK-R</vt:lpstr>
      <vt:lpstr>Arial</vt:lpstr>
      <vt:lpstr>Calibri</vt:lpstr>
      <vt:lpstr>Calibri Light</vt:lpstr>
      <vt:lpstr>Thème Office</vt:lpstr>
      <vt:lpstr>Office Theme</vt:lpstr>
      <vt:lpstr>Office Theme</vt:lpstr>
      <vt:lpstr>Office Theme</vt:lpstr>
      <vt:lpstr>Thème Office</vt:lpstr>
      <vt:lpstr>Thème Office</vt:lpstr>
      <vt:lpstr>PowerPoint Presentation</vt:lpstr>
      <vt:lpstr>Mon quartier</vt:lpstr>
      <vt:lpstr>PowerPoint Presentation</vt:lpstr>
      <vt:lpstr>Progress check : Start</vt:lpstr>
      <vt:lpstr>Dans mon quartier, il y a …</vt:lpstr>
      <vt:lpstr>Learning objectives : À la fin de la leçon</vt:lpstr>
      <vt:lpstr>À la fin de la leçon…</vt:lpstr>
      <vt:lpstr>Learning outcomes</vt:lpstr>
      <vt:lpstr>PowerPoint Presentation</vt:lpstr>
      <vt:lpstr>Progress check : End</vt:lpstr>
      <vt:lpstr>Learning review</vt:lpstr>
      <vt:lpstr>II. Compréhension de texte</vt:lpstr>
      <vt:lpstr>Compréhension détaillée</vt:lpstr>
      <vt:lpstr>À la fin de la leçon…</vt:lpstr>
      <vt:lpstr>PowerPoint Presentation</vt:lpstr>
      <vt:lpstr>III. Vocabulaire : les lieux de la ville</vt:lpstr>
      <vt:lpstr>PowerPoint Presentation</vt:lpstr>
      <vt:lpstr>PowerPoint Presentation</vt:lpstr>
      <vt:lpstr>PowerPoint Presentation</vt:lpstr>
      <vt:lpstr>PowerPoint Presentation</vt:lpstr>
      <vt:lpstr>Mots croisés : retrouvez les mots ci-dessous dans la grille</vt:lpstr>
      <vt:lpstr>PowerPoint Presentation</vt:lpstr>
      <vt:lpstr>PowerPoint Presentation</vt:lpstr>
      <vt:lpstr>Pratique ton français ! </vt:lpstr>
      <vt:lpstr>Pratique ton français ! </vt:lpstr>
      <vt:lpstr>PowerPoint Presentation</vt:lpstr>
      <vt:lpstr>Learning review</vt:lpstr>
      <vt:lpstr>À la fin de la leçon…</vt:lpstr>
      <vt:lpstr>Complète les phrases suivantes :</vt:lpstr>
      <vt:lpstr>PowerPoint Presentation</vt:lpstr>
      <vt:lpstr>PowerPoint Presentation</vt:lpstr>
      <vt:lpstr>IV. Vocabulaire : Situer un lieu</vt:lpstr>
      <vt:lpstr>LE 6 p.65</vt:lpstr>
      <vt:lpstr>LE 9 p.71 </vt:lpstr>
      <vt:lpstr>PowerPoint Presentation</vt:lpstr>
      <vt:lpstr>PowerPoint Presentation</vt:lpstr>
      <vt:lpstr>Où est le mouton ?</vt:lpstr>
      <vt:lpstr>Où est le mouton ?</vt:lpstr>
      <vt:lpstr>PowerPoint Presentation</vt:lpstr>
      <vt:lpstr>Kahoot time !</vt:lpstr>
      <vt:lpstr>Complète les phrases suivantes :</vt:lpstr>
      <vt:lpstr>Learning review</vt:lpstr>
      <vt:lpstr>À la fin de la leçon…</vt:lpstr>
      <vt:lpstr>Passons au point de grammaire : les articles indéfinis et définis</vt:lpstr>
      <vt:lpstr>Observez les phrases suivantes : </vt:lpstr>
      <vt:lpstr>PowerPoint Presentation</vt:lpstr>
      <vt:lpstr>LE 2 p.70</vt:lpstr>
      <vt:lpstr>PowerPoint Presentation</vt:lpstr>
      <vt:lpstr> LE 5 p.65</vt:lpstr>
      <vt:lpstr>Kahoot time !</vt:lpstr>
      <vt:lpstr>Revenons au point de grammaire :  les articles indéfinis et définis</vt:lpstr>
      <vt:lpstr>Learning review</vt:lpstr>
      <vt:lpstr>VI. Phonétique </vt:lpstr>
      <vt:lpstr>PowerPoint Presentation</vt:lpstr>
      <vt:lpstr>VII. Production</vt:lpstr>
      <vt:lpstr>VII. Production </vt:lpstr>
      <vt:lpstr>Learning outcomes</vt:lpstr>
      <vt:lpstr>Activités en ligne</vt:lpstr>
      <vt:lpstr>How well have you performed with the Learning Objectives?</vt:lpstr>
      <vt:lpstr>Learning review</vt:lpstr>
      <vt:lpstr>Plenary and self reflection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Décrire mon quartier</dc:title>
  <dc:creator>Chan, Makara Valery Ouk</dc:creator>
  <cp:lastModifiedBy>Chan, Makara Valery Ouk</cp:lastModifiedBy>
  <cp:revision>33</cp:revision>
  <cp:lastPrinted>2023-11-13T01:57:24Z</cp:lastPrinted>
  <dcterms:created xsi:type="dcterms:W3CDTF">2022-11-09T03:00:45Z</dcterms:created>
  <dcterms:modified xsi:type="dcterms:W3CDTF">2024-01-12T02:12:39Z</dcterms:modified>
</cp:coreProperties>
</file>