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5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6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7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8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48" r:id="rId2"/>
    <p:sldMasterId id="2147483660" r:id="rId3"/>
    <p:sldMasterId id="2147483664" r:id="rId4"/>
    <p:sldMasterId id="2147483672" r:id="rId5"/>
    <p:sldMasterId id="2147483734" r:id="rId6"/>
  </p:sldMasterIdLst>
  <p:notesMasterIdLst>
    <p:notesMasterId r:id="rId55"/>
  </p:notesMasterIdLst>
  <p:handoutMasterIdLst>
    <p:handoutMasterId r:id="rId56"/>
  </p:handoutMasterIdLst>
  <p:sldIdLst>
    <p:sldId id="310" r:id="rId7"/>
    <p:sldId id="256" r:id="rId8"/>
    <p:sldId id="1488" r:id="rId9"/>
    <p:sldId id="1489" r:id="rId10"/>
    <p:sldId id="258" r:id="rId11"/>
    <p:sldId id="1490" r:id="rId12"/>
    <p:sldId id="1483" r:id="rId13"/>
    <p:sldId id="1495" r:id="rId14"/>
    <p:sldId id="1484" r:id="rId15"/>
    <p:sldId id="1504" r:id="rId16"/>
    <p:sldId id="1497" r:id="rId17"/>
    <p:sldId id="259" r:id="rId18"/>
    <p:sldId id="260" r:id="rId19"/>
    <p:sldId id="261" r:id="rId20"/>
    <p:sldId id="262" r:id="rId21"/>
    <p:sldId id="1507" r:id="rId22"/>
    <p:sldId id="1498" r:id="rId23"/>
    <p:sldId id="263" r:id="rId24"/>
    <p:sldId id="264" r:id="rId25"/>
    <p:sldId id="265" r:id="rId26"/>
    <p:sldId id="266" r:id="rId27"/>
    <p:sldId id="268" r:id="rId28"/>
    <p:sldId id="280" r:id="rId29"/>
    <p:sldId id="267" r:id="rId30"/>
    <p:sldId id="269" r:id="rId31"/>
    <p:sldId id="309" r:id="rId32"/>
    <p:sldId id="1505" r:id="rId33"/>
    <p:sldId id="1500" r:id="rId34"/>
    <p:sldId id="1508" r:id="rId35"/>
    <p:sldId id="1501" r:id="rId36"/>
    <p:sldId id="270" r:id="rId37"/>
    <p:sldId id="271" r:id="rId38"/>
    <p:sldId id="272" r:id="rId39"/>
    <p:sldId id="273" r:id="rId40"/>
    <p:sldId id="274" r:id="rId41"/>
    <p:sldId id="279" r:id="rId42"/>
    <p:sldId id="275" r:id="rId43"/>
    <p:sldId id="1506" r:id="rId44"/>
    <p:sldId id="1503" r:id="rId45"/>
    <p:sldId id="335" r:id="rId46"/>
    <p:sldId id="1510" r:id="rId47"/>
    <p:sldId id="276" r:id="rId48"/>
    <p:sldId id="1485" r:id="rId49"/>
    <p:sldId id="1509" r:id="rId50"/>
    <p:sldId id="1479" r:id="rId51"/>
    <p:sldId id="1294" r:id="rId52"/>
    <p:sldId id="1480" r:id="rId53"/>
    <p:sldId id="1481" r:id="rId54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>
        <p:scale>
          <a:sx n="50" d="100"/>
          <a:sy n="50" d="100"/>
        </p:scale>
        <p:origin x="1587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39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a89d42cc-d1cf-4b5e-8e08-34394cda1a3c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0.xml"/></Relationships>
</file>

<file path=ppt/diagrams/_rels/drawing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9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a89d42cc-d1cf-4b5e-8e08-34394cda1a3c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L’anniversaire des </a:t>
          </a:r>
          <a:r>
            <a:rPr lang="fr-FR" noProof="0" dirty="0" err="1"/>
            <a:t>starsa</a:t>
          </a:r>
          <a:r>
            <a:rPr lang="fr-FR" noProof="0" dirty="0"/>
            <a:t> en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Phonétique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/>
      <dgm:spPr/>
      <dgm:t>
        <a:bodyPr rtlCol="0"/>
        <a:lstStyle/>
        <a:p>
          <a:pPr rtl="0"/>
          <a:r>
            <a:rPr lang="fr-FR" noProof="0" dirty="0"/>
            <a:t>L’impératif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Production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Organiser une fête d’anniversaire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42015EEE-320E-4A87-9C4A-5CE48AB80A53}">
      <dgm:prSet phldrT="[Text]"/>
      <dgm:spPr/>
      <dgm:t>
        <a:bodyPr/>
        <a:lstStyle/>
        <a:p>
          <a:r>
            <a:rPr lang="fr-FR" noProof="0" dirty="0"/>
            <a:t>Les mois de l’année</a:t>
          </a:r>
        </a:p>
      </dgm:t>
    </dgm:pt>
    <dgm:pt modelId="{E042E7DC-7543-4720-B084-5E097FC2546C}" type="parTrans" cxnId="{66565690-1B52-4BA4-A33F-EF1A3BA32F5A}">
      <dgm:prSet/>
      <dgm:spPr/>
      <dgm:t>
        <a:bodyPr/>
        <a:lstStyle/>
        <a:p>
          <a:endParaRPr lang="fr-FR"/>
        </a:p>
      </dgm:t>
    </dgm:pt>
    <dgm:pt modelId="{D7EEFA5C-B91D-4133-B431-ACBDDE239283}" type="sibTrans" cxnId="{66565690-1B52-4BA4-A33F-EF1A3BA32F5A}">
      <dgm:prSet/>
      <dgm:spPr/>
      <dgm:t>
        <a:bodyPr/>
        <a:lstStyle/>
        <a:p>
          <a:endParaRPr lang="fr-FR"/>
        </a:p>
      </dgm:t>
    </dgm:pt>
    <dgm:pt modelId="{0564B296-D854-446E-A261-2622BFB1F7EB}">
      <dgm:prSet phldrT="[Text]"/>
      <dgm:spPr/>
      <dgm:t>
        <a:bodyPr rtlCol="0"/>
        <a:lstStyle/>
        <a:p>
          <a:pPr rtl="0"/>
          <a:endParaRPr lang="fr-FR" b="1" noProof="0" dirty="0"/>
        </a:p>
      </dgm:t>
    </dgm:pt>
    <dgm:pt modelId="{96F138BE-CAA4-4FFC-9705-97BBF4096CFC}" type="parTrans" cxnId="{686E9678-671D-472D-96CC-F17F6B428186}">
      <dgm:prSet/>
      <dgm:spPr/>
      <dgm:t>
        <a:bodyPr/>
        <a:lstStyle/>
        <a:p>
          <a:endParaRPr lang="fr-FR"/>
        </a:p>
      </dgm:t>
    </dgm:pt>
    <dgm:pt modelId="{9142BC9D-D5A9-427E-81EB-353D0BD31637}" type="sibTrans" cxnId="{686E9678-671D-472D-96CC-F17F6B428186}">
      <dgm:prSet/>
      <dgm:spPr/>
      <dgm:t>
        <a:bodyPr/>
        <a:lstStyle/>
        <a:p>
          <a:endParaRPr lang="fr-FR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6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EB994FD0-5BD3-4222-8421-7D88AD96F3ED}" type="pres">
      <dgm:prSet presAssocID="{B6E26FFC-9977-4BBC-BEC7-3D6B63754E52}" presName="descendantText" presStyleLbl="alignAccFollowNode1" presStyleIdx="1" presStyleCnt="6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B8970713-980A-440D-96B4-48AAAE6BF87C}" type="pres">
      <dgm:prSet presAssocID="{6D0E5D9F-7263-4526-A227-51301233F549}" presName="linNode" presStyleCnt="0"/>
      <dgm:spPr/>
    </dgm:pt>
    <dgm:pt modelId="{F10BD171-EBF1-496C-95A4-385D5256AD95}" type="pres">
      <dgm:prSet presAssocID="{6D0E5D9F-7263-4526-A227-51301233F549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F1F46C76-FD99-4BAA-808C-125E236A3898}" type="pres">
      <dgm:prSet presAssocID="{6D0E5D9F-7263-4526-A227-51301233F549}" presName="descendantText" presStyleLbl="alignAccFollowNode1" presStyleIdx="2" presStyleCnt="6">
        <dgm:presLayoutVars>
          <dgm:bulletEnabled val="1"/>
        </dgm:presLayoutVars>
      </dgm:prSet>
      <dgm:spPr/>
    </dgm:pt>
    <dgm:pt modelId="{5C3EDC61-DF5C-43C7-9FD4-70776DCA4EEE}" type="pres">
      <dgm:prSet presAssocID="{DE289E29-1989-4D8E-8AA6-F030105B3F13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DEB8032B-A822-48B9-BAA2-739568738E8E}" type="pres">
      <dgm:prSet presAssocID="{E5E95E82-EF79-43CA-AA86-43B0E1CBCD3F}" presName="descendantText" presStyleLbl="alignAccFollowNode1" presStyleIdx="3" presStyleCnt="6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5664F5DB-1C8A-4AE3-ACD7-76F7F30E8D72}" type="pres">
      <dgm:prSet presAssocID="{0556DF01-8241-46B9-A9A7-696B425311D4}" presName="descendantText" presStyleLbl="alignAccFollowNode1" presStyleIdx="4" presStyleCnt="6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77F11957-747E-4F7C-B6DD-7E8BE28DD6A2}" type="pres">
      <dgm:prSet presAssocID="{A789976D-D9F7-4CAE-A0FA-57AD5327459D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CE816D0D-EA79-45FB-AB2B-38A6AD03B8A8}" type="presOf" srcId="{BB4D7CBF-85AC-465D-A310-564A188D2236}" destId="{DEB8032B-A822-48B9-BAA2-739568738E8E}" srcOrd="0" destOrd="0" presId="urn:microsoft.com/office/officeart/2005/8/layout/vList5"/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3D150629-DC22-46E0-B9B6-6DC0253ECF22}" srcId="{A789976D-D9F7-4CAE-A0FA-57AD5327459D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40E15047-9543-43B6-BF33-8E85C7014138}" type="presOf" srcId="{0564B296-D854-446E-A261-2622BFB1F7EB}" destId="{5664F5DB-1C8A-4AE3-ACD7-76F7F30E8D72}" srcOrd="0" destOrd="0" presId="urn:microsoft.com/office/officeart/2005/8/layout/vList5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686E9678-671D-472D-96CC-F17F6B428186}" srcId="{0556DF01-8241-46B9-A9A7-696B425311D4}" destId="{0564B296-D854-446E-A261-2622BFB1F7EB}" srcOrd="0" destOrd="0" parTransId="{96F138BE-CAA4-4FFC-9705-97BBF4096CFC}" sibTransId="{9142BC9D-D5A9-427E-81EB-353D0BD31637}"/>
    <dgm:cxn modelId="{2276ED78-54EE-4AF5-9EAA-B8EB53EA6200}" type="presOf" srcId="{C405AABF-5221-4BF2-84F2-80740C29EB11}" destId="{77F11957-747E-4F7C-B6DD-7E8BE28DD6A2}" srcOrd="0" destOrd="0" presId="urn:microsoft.com/office/officeart/2005/8/layout/vList5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66565690-1B52-4BA4-A33F-EF1A3BA32F5A}" srcId="{6D0E5D9F-7263-4526-A227-51301233F549}" destId="{42015EEE-320E-4A87-9C4A-5CE48AB80A53}" srcOrd="0" destOrd="0" parTransId="{E042E7DC-7543-4720-B084-5E097FC2546C}" sibTransId="{D7EEFA5C-B91D-4133-B431-ACBDDE239283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ED055FCE-A1E9-4EA7-BD7F-40D5BADEC64D}" type="presOf" srcId="{42015EEE-320E-4A87-9C4A-5CE48AB80A53}" destId="{F1F46C76-FD99-4BAA-808C-125E236A3898}" srcOrd="0" destOrd="0" presId="urn:microsoft.com/office/officeart/2005/8/layout/vList5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2875B8F1-4148-4384-A43A-F5955B4DECDB}" type="presOf" srcId="{6D0E5D9F-7263-4526-A227-51301233F549}" destId="{F10BD171-EBF1-496C-95A4-385D5256AD95}" srcOrd="0" destOrd="0" presId="urn:microsoft.com/office/officeart/2005/8/layout/vList5"/>
    <dgm:cxn modelId="{153E30FF-ABF5-458B-A4AB-02C9872614BA}" type="presOf" srcId="{CBCC21F5-552F-4D39-812E-6FCD4A366F58}" destId="{EB994FD0-5BD3-4222-8421-7D88AD96F3ED}" srcOrd="0" destOrd="0" presId="urn:microsoft.com/office/officeart/2005/8/layout/vList5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372AA339-2CE4-49EF-A9C7-F2E3C604182B}" type="presParOf" srcId="{0AB55A40-C826-453C-8F92-2690197D42DD}" destId="{EB994FD0-5BD3-4222-8421-7D88AD96F3ED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4EE27B9D-FFBB-4C24-9040-3E53F8FB38E6}" type="presParOf" srcId="{701434F3-8A09-4601-83A6-F8EE67705195}" destId="{B8970713-980A-440D-96B4-48AAAE6BF87C}" srcOrd="4" destOrd="0" presId="urn:microsoft.com/office/officeart/2005/8/layout/vList5"/>
    <dgm:cxn modelId="{13029725-0C4C-4A7F-9FF5-399A7116D855}" type="presParOf" srcId="{B8970713-980A-440D-96B4-48AAAE6BF87C}" destId="{F10BD171-EBF1-496C-95A4-385D5256AD95}" srcOrd="0" destOrd="0" presId="urn:microsoft.com/office/officeart/2005/8/layout/vList5"/>
    <dgm:cxn modelId="{FABAB682-A565-4F77-8395-C2C1D3CBE53E}" type="presParOf" srcId="{B8970713-980A-440D-96B4-48AAAE6BF87C}" destId="{F1F46C76-FD99-4BAA-808C-125E236A3898}" srcOrd="1" destOrd="0" presId="urn:microsoft.com/office/officeart/2005/8/layout/vList5"/>
    <dgm:cxn modelId="{2869D580-B549-424B-B645-4C3FA77D4BB5}" type="presParOf" srcId="{701434F3-8A09-4601-83A6-F8EE67705195}" destId="{5C3EDC61-DF5C-43C7-9FD4-70776DCA4EEE}" srcOrd="5" destOrd="0" presId="urn:microsoft.com/office/officeart/2005/8/layout/vList5"/>
    <dgm:cxn modelId="{0CDBE072-EA37-4EF0-8AFB-E2B9DD0FCE20}" type="presParOf" srcId="{701434F3-8A09-4601-83A6-F8EE67705195}" destId="{2CAF3129-7A32-44BA-A1AE-CF66742A5881}" srcOrd="6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95180B9D-86BA-494E-BC82-F933395C5E23}" type="presParOf" srcId="{2CAF3129-7A32-44BA-A1AE-CF66742A5881}" destId="{DEB8032B-A822-48B9-BAA2-739568738E8E}" srcOrd="1" destOrd="0" presId="urn:microsoft.com/office/officeart/2005/8/layout/vList5"/>
    <dgm:cxn modelId="{9C654F8F-AC6D-4551-9000-A82E4A21CC89}" type="presParOf" srcId="{701434F3-8A09-4601-83A6-F8EE67705195}" destId="{BC507FF5-0B3B-4E3F-873E-3170B0C929E6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B07BECB-D59D-47CF-B5C1-22A8803A7A7F}" type="presParOf" srcId="{13E91798-090C-483A-B078-F53E4D3C23EF}" destId="{5664F5DB-1C8A-4AE3-ACD7-76F7F30E8D72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B38BF0A5-8722-4775-854B-73DA42E49304}" type="presParOf" srcId="{16993049-9C2E-4424-9FD2-65D7A0CC25C4}" destId="{77F11957-747E-4F7C-B6DD-7E8BE28DD6A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600" b="0" noProof="0" dirty="0"/>
            <a:t>- L’impératif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strike="sngStrike" noProof="0" dirty="0"/>
            <a:t>- L’anniversaire de stars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600" b="0" noProof="0" dirty="0"/>
            <a:t>- Les mois de l’année</a:t>
          </a:r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009" custLinFactY="300000" custLinFactNeighborX="-83" custLinFactNeighborY="31182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 custLinFactNeighborY="-226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600" b="0" noProof="0" dirty="0"/>
            <a:t>- L’impératif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strike="sngStrike" noProof="0" dirty="0"/>
            <a:t>- L’anniversaire de stars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600" b="0" strike="sngStrike" noProof="0" dirty="0"/>
            <a:t>- Les mois de l’année</a:t>
          </a:r>
          <a:endParaRPr lang="fr-FR" sz="1800" b="0" strike="sngStrike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009" custLinFactY="300000" custLinFactNeighborX="-83" custLinFactNeighborY="31182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 custLinFactNeighborY="-226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E95FF569-9C44-469C-B9D8-E42F3D11A3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A73C610-E269-4215-B0DA-3DDCFC0EADCE}">
      <dgm:prSet/>
      <dgm:spPr/>
      <dgm:t>
        <a:bodyPr/>
        <a:lstStyle/>
        <a:p>
          <a:r>
            <a:rPr lang="fr-FR"/>
            <a:t>Impératif </a:t>
          </a:r>
          <a:endParaRPr lang="en-US"/>
        </a:p>
      </dgm:t>
    </dgm:pt>
    <dgm:pt modelId="{45B5693B-626C-441E-BAAF-ADA69ECBD100}" type="parTrans" cxnId="{E2F04C24-0BDD-4AA0-A809-DF1A560F50C9}">
      <dgm:prSet/>
      <dgm:spPr/>
      <dgm:t>
        <a:bodyPr/>
        <a:lstStyle/>
        <a:p>
          <a:endParaRPr lang="en-US"/>
        </a:p>
      </dgm:t>
    </dgm:pt>
    <dgm:pt modelId="{6940E2EA-A9AA-4916-AC50-5C85FF512D5B}" type="sibTrans" cxnId="{E2F04C24-0BDD-4AA0-A809-DF1A560F50C9}">
      <dgm:prSet/>
      <dgm:spPr/>
      <dgm:t>
        <a:bodyPr/>
        <a:lstStyle/>
        <a:p>
          <a:endParaRPr lang="en-US"/>
        </a:p>
      </dgm:t>
    </dgm:pt>
    <dgm:pt modelId="{23CCAAE9-3A6A-4FB2-A7CE-9E3BE1F14C0A}">
      <dgm:prSet/>
      <dgm:spPr/>
      <dgm:t>
        <a:bodyPr/>
        <a:lstStyle/>
        <a:p>
          <a:r>
            <a:rPr lang="fr-FR" u="sng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https://play.kahoot.it/v2/?quizId=a89d42cc-d1cf-4b5e-8e08-34394cda1a3c</a:t>
          </a:r>
          <a:endParaRPr lang="en-US" dirty="0">
            <a:solidFill>
              <a:schemeClr val="bg1"/>
            </a:solidFill>
          </a:endParaRPr>
        </a:p>
      </dgm:t>
    </dgm:pt>
    <dgm:pt modelId="{142EDBF8-E3F3-419B-A2B2-67F77B06DC37}" type="parTrans" cxnId="{477A14B1-EEDA-4DA7-A83F-865AF7C941FB}">
      <dgm:prSet/>
      <dgm:spPr/>
      <dgm:t>
        <a:bodyPr/>
        <a:lstStyle/>
        <a:p>
          <a:endParaRPr lang="en-US"/>
        </a:p>
      </dgm:t>
    </dgm:pt>
    <dgm:pt modelId="{0683ABE5-7AB2-4AAF-906D-AEA0AA85EBA7}" type="sibTrans" cxnId="{477A14B1-EEDA-4DA7-A83F-865AF7C941FB}">
      <dgm:prSet/>
      <dgm:spPr/>
      <dgm:t>
        <a:bodyPr/>
        <a:lstStyle/>
        <a:p>
          <a:endParaRPr lang="en-US"/>
        </a:p>
      </dgm:t>
    </dgm:pt>
    <dgm:pt modelId="{94068626-8004-4EEA-B4D7-F4E80FD872EE}" type="pres">
      <dgm:prSet presAssocID="{E95FF569-9C44-469C-B9D8-E42F3D11A38D}" presName="linear" presStyleCnt="0">
        <dgm:presLayoutVars>
          <dgm:animLvl val="lvl"/>
          <dgm:resizeHandles val="exact"/>
        </dgm:presLayoutVars>
      </dgm:prSet>
      <dgm:spPr/>
    </dgm:pt>
    <dgm:pt modelId="{90E8530B-AE85-44B5-818D-83AC6E948F2C}" type="pres">
      <dgm:prSet presAssocID="{3A73C610-E269-4215-B0DA-3DDCFC0EADC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795E6F5-53D9-4F10-8759-10B467F91DDD}" type="pres">
      <dgm:prSet presAssocID="{6940E2EA-A9AA-4916-AC50-5C85FF512D5B}" presName="spacer" presStyleCnt="0"/>
      <dgm:spPr/>
    </dgm:pt>
    <dgm:pt modelId="{C48A83C8-B660-4805-BCD1-AE392EDDBE89}" type="pres">
      <dgm:prSet presAssocID="{23CCAAE9-3A6A-4FB2-A7CE-9E3BE1F14C0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2F04C24-0BDD-4AA0-A809-DF1A560F50C9}" srcId="{E95FF569-9C44-469C-B9D8-E42F3D11A38D}" destId="{3A73C610-E269-4215-B0DA-3DDCFC0EADCE}" srcOrd="0" destOrd="0" parTransId="{45B5693B-626C-441E-BAAF-ADA69ECBD100}" sibTransId="{6940E2EA-A9AA-4916-AC50-5C85FF512D5B}"/>
    <dgm:cxn modelId="{05CE9E4B-B388-4EAC-AA60-FDA1189F1637}" type="presOf" srcId="{23CCAAE9-3A6A-4FB2-A7CE-9E3BE1F14C0A}" destId="{C48A83C8-B660-4805-BCD1-AE392EDDBE89}" srcOrd="0" destOrd="0" presId="urn:microsoft.com/office/officeart/2005/8/layout/vList2"/>
    <dgm:cxn modelId="{BDD3EAA2-1BA2-4FA9-932F-BC1AFFEF898C}" type="presOf" srcId="{3A73C610-E269-4215-B0DA-3DDCFC0EADCE}" destId="{90E8530B-AE85-44B5-818D-83AC6E948F2C}" srcOrd="0" destOrd="0" presId="urn:microsoft.com/office/officeart/2005/8/layout/vList2"/>
    <dgm:cxn modelId="{477A14B1-EEDA-4DA7-A83F-865AF7C941FB}" srcId="{E95FF569-9C44-469C-B9D8-E42F3D11A38D}" destId="{23CCAAE9-3A6A-4FB2-A7CE-9E3BE1F14C0A}" srcOrd="1" destOrd="0" parTransId="{142EDBF8-E3F3-419B-A2B2-67F77B06DC37}" sibTransId="{0683ABE5-7AB2-4AAF-906D-AEA0AA85EBA7}"/>
    <dgm:cxn modelId="{A9663BDC-B5E6-4269-A101-861A49B35B4C}" type="presOf" srcId="{E95FF569-9C44-469C-B9D8-E42F3D11A38D}" destId="{94068626-8004-4EEA-B4D7-F4E80FD872EE}" srcOrd="0" destOrd="0" presId="urn:microsoft.com/office/officeart/2005/8/layout/vList2"/>
    <dgm:cxn modelId="{BF19B3F9-FC08-44CD-8615-3F99CA7010E7}" type="presParOf" srcId="{94068626-8004-4EEA-B4D7-F4E80FD872EE}" destId="{90E8530B-AE85-44B5-818D-83AC6E948F2C}" srcOrd="0" destOrd="0" presId="urn:microsoft.com/office/officeart/2005/8/layout/vList2"/>
    <dgm:cxn modelId="{770D3AFF-BF90-4D0C-816B-F578FB6CADAB}" type="presParOf" srcId="{94068626-8004-4EEA-B4D7-F4E80FD872EE}" destId="{9795E6F5-53D9-4F10-8759-10B467F91DDD}" srcOrd="1" destOrd="0" presId="urn:microsoft.com/office/officeart/2005/8/layout/vList2"/>
    <dgm:cxn modelId="{33A008A9-2524-4542-B3E9-8A060AFA618A}" type="presParOf" srcId="{94068626-8004-4EEA-B4D7-F4E80FD872EE}" destId="{C48A83C8-B660-4805-BCD1-AE392EDDBE8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279354" custLinFactNeighborX="-92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months</a:t>
          </a:r>
          <a:r>
            <a:rPr lang="fr-FR" dirty="0"/>
            <a:t> of the </a:t>
          </a:r>
          <a:r>
            <a:rPr lang="fr-FR" dirty="0" err="1"/>
            <a:t>year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an </a:t>
          </a:r>
          <a:r>
            <a:rPr lang="fr-FR" dirty="0" err="1"/>
            <a:t>advise</a:t>
          </a:r>
          <a:r>
            <a:rPr lang="fr-FR" dirty="0"/>
            <a:t> about </a:t>
          </a:r>
          <a:r>
            <a:rPr lang="fr-FR" dirty="0" err="1"/>
            <a:t>birthday</a:t>
          </a:r>
          <a:r>
            <a:rPr lang="fr-FR" dirty="0"/>
            <a:t> planning.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guests</a:t>
          </a:r>
          <a:r>
            <a:rPr lang="fr-FR" dirty="0"/>
            <a:t>, </a:t>
          </a:r>
          <a:r>
            <a:rPr lang="fr-FR" dirty="0" err="1"/>
            <a:t>especially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 </a:t>
          </a:r>
          <a:r>
            <a:rPr lang="fr-FR" dirty="0" err="1"/>
            <a:t>members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600" b="0" noProof="0" dirty="0"/>
            <a:t>- L’impératif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noProof="0" dirty="0"/>
            <a:t>- L’anniversaire de stars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600" b="0" noProof="0" dirty="0"/>
            <a:t>- Les mois de l’année</a:t>
          </a:r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009" custLinFactY="300000" custLinFactNeighborX="-83" custLinFactNeighborY="31182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months</a:t>
          </a:r>
          <a:r>
            <a:rPr lang="fr-FR" dirty="0"/>
            <a:t> of the </a:t>
          </a:r>
          <a:r>
            <a:rPr lang="fr-FR" dirty="0" err="1"/>
            <a:t>year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an </a:t>
          </a:r>
          <a:r>
            <a:rPr lang="fr-FR" dirty="0" err="1"/>
            <a:t>advise</a:t>
          </a:r>
          <a:r>
            <a:rPr lang="fr-FR" dirty="0"/>
            <a:t> about </a:t>
          </a:r>
          <a:r>
            <a:rPr lang="fr-FR" dirty="0" err="1"/>
            <a:t>birthday</a:t>
          </a:r>
          <a:r>
            <a:rPr lang="fr-FR" dirty="0"/>
            <a:t> planning.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guests</a:t>
          </a:r>
          <a:r>
            <a:rPr lang="fr-FR" dirty="0"/>
            <a:t>, </a:t>
          </a:r>
          <a:r>
            <a:rPr lang="fr-FR" dirty="0" err="1"/>
            <a:t>especially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 </a:t>
          </a:r>
          <a:r>
            <a:rPr lang="fr-FR" dirty="0" err="1"/>
            <a:t>members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mois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impératif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 custLinFactNeighborX="27" custLinFactNeighborY="102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 custLinFactNeighborX="-305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 custLinFactNeighborX="-305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6" custLinFactNeighborX="-305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6" custLinFactNeighborX="-305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7172035" y="-3148217"/>
          <a:ext cx="578937" cy="70225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rtlCol="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kern="1200" noProof="0" dirty="0"/>
            <a:t>L’anniversaire des </a:t>
          </a:r>
          <a:r>
            <a:rPr lang="fr-FR" sz="2900" kern="1200" noProof="0" dirty="0" err="1"/>
            <a:t>starsa</a:t>
          </a:r>
          <a:r>
            <a:rPr lang="fr-FR" sz="2900" kern="1200" noProof="0" dirty="0"/>
            <a:t> en France</a:t>
          </a:r>
        </a:p>
      </dsp:txBody>
      <dsp:txXfrm rot="-5400000">
        <a:off x="3950208" y="101871"/>
        <a:ext cx="6994331" cy="522415"/>
      </dsp:txXfrm>
    </dsp:sp>
    <dsp:sp modelId="{9B3EC6CB-E556-4596-937F-9B337526B96B}">
      <dsp:nvSpPr>
        <dsp:cNvPr id="0" name=""/>
        <dsp:cNvSpPr/>
      </dsp:nvSpPr>
      <dsp:spPr>
        <a:xfrm>
          <a:off x="0" y="1242"/>
          <a:ext cx="3950208" cy="72367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</a:t>
          </a:r>
          <a:r>
            <a:rPr lang="fr-FR" sz="2500" kern="1200" noProof="0" dirty="0"/>
            <a:t>. </a:t>
          </a:r>
          <a:r>
            <a:rPr lang="fr-FR" sz="2500" b="1" kern="1200" noProof="0" dirty="0"/>
            <a:t>Starter</a:t>
          </a:r>
        </a:p>
      </dsp:txBody>
      <dsp:txXfrm>
        <a:off x="35327" y="36569"/>
        <a:ext cx="3879554" cy="653017"/>
      </dsp:txXfrm>
    </dsp:sp>
    <dsp:sp modelId="{EB994FD0-5BD3-4222-8421-7D88AD96F3ED}">
      <dsp:nvSpPr>
        <dsp:cNvPr id="0" name=""/>
        <dsp:cNvSpPr/>
      </dsp:nvSpPr>
      <dsp:spPr>
        <a:xfrm rot="5400000">
          <a:off x="7172035" y="-2388362"/>
          <a:ext cx="578937" cy="7022592"/>
        </a:xfrm>
        <a:prstGeom prst="round2SameRect">
          <a:avLst/>
        </a:prstGeom>
        <a:solidFill>
          <a:schemeClr val="accent5">
            <a:tint val="40000"/>
            <a:alpha val="90000"/>
            <a:hueOff val="-2148096"/>
            <a:satOff val="9651"/>
            <a:lumOff val="66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2148096"/>
              <a:satOff val="9651"/>
              <a:lumOff val="6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rtlCol="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kern="1200" noProof="0" dirty="0"/>
            <a:t>Recherche des phrases clés </a:t>
          </a:r>
        </a:p>
      </dsp:txBody>
      <dsp:txXfrm rot="-5400000">
        <a:off x="3950208" y="861726"/>
        <a:ext cx="6994331" cy="522415"/>
      </dsp:txXfrm>
    </dsp:sp>
    <dsp:sp modelId="{5E02BC2E-681C-44DC-B629-37E710682889}">
      <dsp:nvSpPr>
        <dsp:cNvPr id="0" name=""/>
        <dsp:cNvSpPr/>
      </dsp:nvSpPr>
      <dsp:spPr>
        <a:xfrm>
          <a:off x="0" y="761098"/>
          <a:ext cx="3950208" cy="723671"/>
        </a:xfrm>
        <a:prstGeom prst="roundRect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II. Compréhension de texte</a:t>
          </a:r>
        </a:p>
      </dsp:txBody>
      <dsp:txXfrm>
        <a:off x="35327" y="796425"/>
        <a:ext cx="3879554" cy="653017"/>
      </dsp:txXfrm>
    </dsp:sp>
    <dsp:sp modelId="{F1F46C76-FD99-4BAA-808C-125E236A3898}">
      <dsp:nvSpPr>
        <dsp:cNvPr id="0" name=""/>
        <dsp:cNvSpPr/>
      </dsp:nvSpPr>
      <dsp:spPr>
        <a:xfrm rot="5400000">
          <a:off x="7172035" y="-1628507"/>
          <a:ext cx="578937" cy="7022592"/>
        </a:xfrm>
        <a:prstGeom prst="round2SameRect">
          <a:avLst/>
        </a:prstGeom>
        <a:solidFill>
          <a:schemeClr val="accent5">
            <a:tint val="40000"/>
            <a:alpha val="90000"/>
            <a:hueOff val="-4296193"/>
            <a:satOff val="19301"/>
            <a:lumOff val="132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4296193"/>
              <a:satOff val="19301"/>
              <a:lumOff val="132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kern="1200" noProof="0" dirty="0"/>
            <a:t>Les mois de l’année</a:t>
          </a:r>
        </a:p>
      </dsp:txBody>
      <dsp:txXfrm rot="-5400000">
        <a:off x="3950208" y="1621581"/>
        <a:ext cx="6994331" cy="522415"/>
      </dsp:txXfrm>
    </dsp:sp>
    <dsp:sp modelId="{F10BD171-EBF1-496C-95A4-385D5256AD95}">
      <dsp:nvSpPr>
        <dsp:cNvPr id="0" name=""/>
        <dsp:cNvSpPr/>
      </dsp:nvSpPr>
      <dsp:spPr>
        <a:xfrm>
          <a:off x="0" y="1520953"/>
          <a:ext cx="3950208" cy="723671"/>
        </a:xfrm>
        <a:prstGeom prst="roundRect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III. Vocabulaire</a:t>
          </a:r>
        </a:p>
      </dsp:txBody>
      <dsp:txXfrm>
        <a:off x="35327" y="1556280"/>
        <a:ext cx="3879554" cy="653017"/>
      </dsp:txXfrm>
    </dsp:sp>
    <dsp:sp modelId="{DEB8032B-A822-48B9-BAA2-739568738E8E}">
      <dsp:nvSpPr>
        <dsp:cNvPr id="0" name=""/>
        <dsp:cNvSpPr/>
      </dsp:nvSpPr>
      <dsp:spPr>
        <a:xfrm rot="5400000">
          <a:off x="7172035" y="-868651"/>
          <a:ext cx="578937" cy="7022592"/>
        </a:xfrm>
        <a:prstGeom prst="round2SameRect">
          <a:avLst/>
        </a:prstGeom>
        <a:solidFill>
          <a:schemeClr val="accent5">
            <a:tint val="40000"/>
            <a:alpha val="90000"/>
            <a:hueOff val="-6444289"/>
            <a:satOff val="28952"/>
            <a:lumOff val="199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444289"/>
              <a:satOff val="28952"/>
              <a:lumOff val="19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rtlCol="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kern="1200" noProof="0" dirty="0"/>
            <a:t>L’impératif</a:t>
          </a:r>
        </a:p>
      </dsp:txBody>
      <dsp:txXfrm rot="-5400000">
        <a:off x="3950208" y="2381437"/>
        <a:ext cx="6994331" cy="522415"/>
      </dsp:txXfrm>
    </dsp:sp>
    <dsp:sp modelId="{47D7F6D4-1AE1-457B-9359-82BFECB9BFF7}">
      <dsp:nvSpPr>
        <dsp:cNvPr id="0" name=""/>
        <dsp:cNvSpPr/>
      </dsp:nvSpPr>
      <dsp:spPr>
        <a:xfrm>
          <a:off x="0" y="2280808"/>
          <a:ext cx="3950208" cy="723671"/>
        </a:xfrm>
        <a:prstGeom prst="roundRect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IV. Grammaire</a:t>
          </a:r>
        </a:p>
      </dsp:txBody>
      <dsp:txXfrm>
        <a:off x="35327" y="2316135"/>
        <a:ext cx="3879554" cy="653017"/>
      </dsp:txXfrm>
    </dsp:sp>
    <dsp:sp modelId="{5664F5DB-1C8A-4AE3-ACD7-76F7F30E8D72}">
      <dsp:nvSpPr>
        <dsp:cNvPr id="0" name=""/>
        <dsp:cNvSpPr/>
      </dsp:nvSpPr>
      <dsp:spPr>
        <a:xfrm rot="5400000">
          <a:off x="7172035" y="-108796"/>
          <a:ext cx="578937" cy="7022592"/>
        </a:xfrm>
        <a:prstGeom prst="round2SameRect">
          <a:avLst/>
        </a:prstGeom>
        <a:solidFill>
          <a:schemeClr val="accent5">
            <a:tint val="40000"/>
            <a:alpha val="90000"/>
            <a:hueOff val="-8592385"/>
            <a:satOff val="38602"/>
            <a:lumOff val="265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592385"/>
              <a:satOff val="38602"/>
              <a:lumOff val="26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rtlCol="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900" b="1" kern="1200" noProof="0" dirty="0"/>
        </a:p>
      </dsp:txBody>
      <dsp:txXfrm rot="-5400000">
        <a:off x="3950208" y="3141292"/>
        <a:ext cx="6994331" cy="522415"/>
      </dsp:txXfrm>
    </dsp:sp>
    <dsp:sp modelId="{4A2B0C5C-6817-4C72-BDB2-74AF0BC8F80A}">
      <dsp:nvSpPr>
        <dsp:cNvPr id="0" name=""/>
        <dsp:cNvSpPr/>
      </dsp:nvSpPr>
      <dsp:spPr>
        <a:xfrm>
          <a:off x="0" y="3040663"/>
          <a:ext cx="3950208" cy="723671"/>
        </a:xfrm>
        <a:prstGeom prst="roundRect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V. Phonétique</a:t>
          </a:r>
        </a:p>
      </dsp:txBody>
      <dsp:txXfrm>
        <a:off x="35327" y="3075990"/>
        <a:ext cx="3879554" cy="653017"/>
      </dsp:txXfrm>
    </dsp:sp>
    <dsp:sp modelId="{77F11957-747E-4F7C-B6DD-7E8BE28DD6A2}">
      <dsp:nvSpPr>
        <dsp:cNvPr id="0" name=""/>
        <dsp:cNvSpPr/>
      </dsp:nvSpPr>
      <dsp:spPr>
        <a:xfrm rot="5400000">
          <a:off x="7172035" y="651058"/>
          <a:ext cx="578937" cy="702259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rtlCol="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kern="1200" noProof="0" dirty="0"/>
            <a:t>Organiser une fête d’anniversaire</a:t>
          </a:r>
        </a:p>
      </dsp:txBody>
      <dsp:txXfrm rot="-5400000">
        <a:off x="3950208" y="3901147"/>
        <a:ext cx="6994331" cy="522415"/>
      </dsp:txXfrm>
    </dsp:sp>
    <dsp:sp modelId="{CF8CF7A4-E273-4E43-A889-DF9FF94D4DC0}">
      <dsp:nvSpPr>
        <dsp:cNvPr id="0" name=""/>
        <dsp:cNvSpPr/>
      </dsp:nvSpPr>
      <dsp:spPr>
        <a:xfrm>
          <a:off x="0" y="3800518"/>
          <a:ext cx="3950208" cy="723671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VI. Production</a:t>
          </a:r>
        </a:p>
      </dsp:txBody>
      <dsp:txXfrm>
        <a:off x="35327" y="3835845"/>
        <a:ext cx="3879554" cy="6530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mois de l’année</a:t>
          </a:r>
          <a:endParaRPr lang="fr-FR" sz="1800" b="0" kern="1200" noProof="0" dirty="0"/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L’impératif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L’anniversaire de stars en France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6804"/>
          <a:ext cx="10128488" cy="797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Les mois de l’année</a:t>
          </a:r>
          <a:endParaRPr lang="fr-FR" sz="1800" b="0" strike="sngStrike" kern="1200" noProof="0" dirty="0"/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L’impératif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L’anniversaire de stars en France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6804"/>
          <a:ext cx="10128488" cy="797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8530B-AE85-44B5-818D-83AC6E948F2C}">
      <dsp:nvSpPr>
        <dsp:cNvPr id="0" name=""/>
        <dsp:cNvSpPr/>
      </dsp:nvSpPr>
      <dsp:spPr>
        <a:xfrm>
          <a:off x="0" y="405567"/>
          <a:ext cx="10515600" cy="17081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300" kern="1200"/>
            <a:t>Impératif </a:t>
          </a:r>
          <a:endParaRPr lang="en-US" sz="4300" kern="1200"/>
        </a:p>
      </dsp:txBody>
      <dsp:txXfrm>
        <a:off x="83387" y="488954"/>
        <a:ext cx="10348826" cy="1541407"/>
      </dsp:txXfrm>
    </dsp:sp>
    <dsp:sp modelId="{C48A83C8-B660-4805-BCD1-AE392EDDBE89}">
      <dsp:nvSpPr>
        <dsp:cNvPr id="0" name=""/>
        <dsp:cNvSpPr/>
      </dsp:nvSpPr>
      <dsp:spPr>
        <a:xfrm>
          <a:off x="0" y="2237589"/>
          <a:ext cx="10515600" cy="17081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300" u="sng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https://play.kahoot.it/v2/?quizId=a89d42cc-d1cf-4b5e-8e08-34394cda1a3c</a:t>
          </a:r>
          <a:endParaRPr lang="en-US" sz="4300" kern="1200" dirty="0">
            <a:solidFill>
              <a:schemeClr val="bg1"/>
            </a:solidFill>
          </a:endParaRPr>
        </a:p>
      </dsp:txBody>
      <dsp:txXfrm>
        <a:off x="83387" y="2320976"/>
        <a:ext cx="10348826" cy="15414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641394"/>
          <a:ext cx="9927499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name</a:t>
          </a:r>
          <a:r>
            <a:rPr lang="fr-FR" sz="2300" kern="1200" dirty="0"/>
            <a:t> the </a:t>
          </a:r>
          <a:r>
            <a:rPr lang="fr-FR" sz="2300" kern="1200" dirty="0" err="1"/>
            <a:t>months</a:t>
          </a:r>
          <a:r>
            <a:rPr lang="fr-FR" sz="2300" kern="1200" dirty="0"/>
            <a:t> of the </a:t>
          </a:r>
          <a:r>
            <a:rPr lang="fr-FR" sz="2300" kern="1200" dirty="0" err="1"/>
            <a:t>year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give</a:t>
          </a:r>
          <a:r>
            <a:rPr lang="fr-FR" sz="2300" kern="1200" dirty="0"/>
            <a:t> an </a:t>
          </a:r>
          <a:r>
            <a:rPr lang="fr-FR" sz="2300" kern="1200" dirty="0" err="1"/>
            <a:t>advise</a:t>
          </a:r>
          <a:r>
            <a:rPr lang="fr-FR" sz="2300" kern="1200" dirty="0"/>
            <a:t> about </a:t>
          </a:r>
          <a:r>
            <a:rPr lang="fr-FR" sz="2300" kern="1200" dirty="0" err="1"/>
            <a:t>birthday</a:t>
          </a:r>
          <a:r>
            <a:rPr lang="fr-FR" sz="2300" kern="1200" dirty="0"/>
            <a:t> planning.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talk about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guests</a:t>
          </a:r>
          <a:r>
            <a:rPr lang="fr-FR" sz="2300" kern="1200" dirty="0"/>
            <a:t>, </a:t>
          </a:r>
          <a:r>
            <a:rPr lang="fr-FR" sz="2300" kern="1200" dirty="0" err="1"/>
            <a:t>especially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 </a:t>
          </a:r>
          <a:r>
            <a:rPr lang="fr-FR" sz="2300" kern="1200" dirty="0" err="1"/>
            <a:t>members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mois de l’année</a:t>
          </a:r>
          <a:endParaRPr lang="fr-FR" sz="1800" b="0" kern="1200" noProof="0" dirty="0"/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L’impératif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L’anniversaire de stars en France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6804"/>
          <a:ext cx="10128488" cy="797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name</a:t>
          </a:r>
          <a:r>
            <a:rPr lang="fr-FR" sz="2300" kern="1200" dirty="0"/>
            <a:t> the </a:t>
          </a:r>
          <a:r>
            <a:rPr lang="fr-FR" sz="2300" kern="1200" dirty="0" err="1"/>
            <a:t>months</a:t>
          </a:r>
          <a:r>
            <a:rPr lang="fr-FR" sz="2300" kern="1200" dirty="0"/>
            <a:t> of the </a:t>
          </a:r>
          <a:r>
            <a:rPr lang="fr-FR" sz="2300" kern="1200" dirty="0" err="1"/>
            <a:t>year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give</a:t>
          </a:r>
          <a:r>
            <a:rPr lang="fr-FR" sz="2300" kern="1200" dirty="0"/>
            <a:t> an </a:t>
          </a:r>
          <a:r>
            <a:rPr lang="fr-FR" sz="2300" kern="1200" dirty="0" err="1"/>
            <a:t>advise</a:t>
          </a:r>
          <a:r>
            <a:rPr lang="fr-FR" sz="2300" kern="1200" dirty="0"/>
            <a:t> about </a:t>
          </a:r>
          <a:r>
            <a:rPr lang="fr-FR" sz="2300" kern="1200" dirty="0" err="1"/>
            <a:t>birthday</a:t>
          </a:r>
          <a:r>
            <a:rPr lang="fr-FR" sz="2300" kern="1200" dirty="0"/>
            <a:t> planning.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talk about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guests</a:t>
          </a:r>
          <a:r>
            <a:rPr lang="fr-FR" sz="2300" kern="1200" dirty="0"/>
            <a:t>, </a:t>
          </a:r>
          <a:r>
            <a:rPr lang="fr-FR" sz="2300" kern="1200" dirty="0" err="1"/>
            <a:t>especially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 </a:t>
          </a:r>
          <a:r>
            <a:rPr lang="fr-FR" sz="2300" kern="1200" dirty="0" err="1"/>
            <a:t>members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619" y="0"/>
          <a:ext cx="2437804" cy="292409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619" y="0"/>
        <a:ext cx="2364702" cy="292409"/>
      </dsp:txXfrm>
    </dsp:sp>
    <dsp:sp modelId="{1B0034AB-7894-4042-9291-74C6831A5E4E}">
      <dsp:nvSpPr>
        <dsp:cNvPr id="0" name=""/>
        <dsp:cNvSpPr/>
      </dsp:nvSpPr>
      <dsp:spPr>
        <a:xfrm>
          <a:off x="1950245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2096450" y="0"/>
        <a:ext cx="2145395" cy="292409"/>
      </dsp:txXfrm>
    </dsp:sp>
    <dsp:sp modelId="{2F548C05-5D23-47B9-9153-0D08392EF497}">
      <dsp:nvSpPr>
        <dsp:cNvPr id="0" name=""/>
        <dsp:cNvSpPr/>
      </dsp:nvSpPr>
      <dsp:spPr>
        <a:xfrm>
          <a:off x="3900489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mois</a:t>
          </a:r>
          <a:endParaRPr lang="fr-FR" sz="1400" kern="1200" dirty="0"/>
        </a:p>
      </dsp:txBody>
      <dsp:txXfrm>
        <a:off x="4046694" y="0"/>
        <a:ext cx="2145395" cy="292409"/>
      </dsp:txXfrm>
    </dsp:sp>
    <dsp:sp modelId="{0BF32CFA-15F8-41C4-A152-C55FC3476C2D}">
      <dsp:nvSpPr>
        <dsp:cNvPr id="0" name=""/>
        <dsp:cNvSpPr/>
      </dsp:nvSpPr>
      <dsp:spPr>
        <a:xfrm>
          <a:off x="5850732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impératif</a:t>
          </a:r>
          <a:endParaRPr lang="fr-FR" sz="1400" kern="1200" dirty="0"/>
        </a:p>
      </dsp:txBody>
      <dsp:txXfrm>
        <a:off x="5996937" y="0"/>
        <a:ext cx="2145395" cy="292409"/>
      </dsp:txXfrm>
    </dsp:sp>
    <dsp:sp modelId="{56B9543B-0CB2-4BC7-931C-14EE9E24960A}">
      <dsp:nvSpPr>
        <dsp:cNvPr id="0" name=""/>
        <dsp:cNvSpPr/>
      </dsp:nvSpPr>
      <dsp:spPr>
        <a:xfrm>
          <a:off x="7800976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Phonétique</a:t>
          </a:r>
          <a:endParaRPr lang="fr-FR" sz="1400" kern="1200" dirty="0"/>
        </a:p>
      </dsp:txBody>
      <dsp:txXfrm>
        <a:off x="7947181" y="0"/>
        <a:ext cx="2145395" cy="292409"/>
      </dsp:txXfrm>
    </dsp:sp>
    <dsp:sp modelId="{2CB68F4E-D058-4ECE-8D28-436B2D71DCC9}">
      <dsp:nvSpPr>
        <dsp:cNvPr id="0" name=""/>
        <dsp:cNvSpPr/>
      </dsp:nvSpPr>
      <dsp:spPr>
        <a:xfrm>
          <a:off x="9752707" y="0"/>
          <a:ext cx="2437804" cy="292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Production</a:t>
          </a:r>
          <a:endParaRPr lang="fr-FR" sz="1400" kern="1200" dirty="0"/>
        </a:p>
      </dsp:txBody>
      <dsp:txXfrm>
        <a:off x="9898912" y="0"/>
        <a:ext cx="2145395" cy="292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AE74E86-BEF4-4D4C-8413-FC2B6150F08A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EEBB5F3-0883-4F0E-BA01-D6EDF30023A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8754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8B7430-80A4-46E1-996D-706C43CCFBCD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C214599-5166-4C3C-A0D0-8382730ED93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432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47ACC5C7-22CB-4DA0-9FAC-C671A1669F6F}" type="slidenum">
              <a:rPr lang="en-US">
                <a:solidFill>
                  <a:prstClr val="black"/>
                </a:solidFill>
                <a:latin typeface="Calibri"/>
              </a:rPr>
              <a:pPr defTabSz="465887">
                <a:defRPr/>
              </a:pPr>
              <a:t>48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248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95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14599-5166-4C3C-A0D0-8382730ED93E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036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2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F750A6-BC86-F529-CE5A-045E6F899F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0D58A2-6110-F809-9702-352AC00CD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E85EA4-CE58-F850-6515-425B20C25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0CFC3B-2E73-AC61-C1B4-28AFB1DD9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D88300-8F7E-4EB2-6173-B3A67BA7F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73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3F9CDD-23A8-10CB-A392-08CD66CFC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A104C29-80EF-E8AC-3DD5-3A7A3F533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B6E23F-3825-F526-142A-0F31D6B73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8BC16C-1370-B600-C40C-F62B032F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D4D325-5570-72FA-1AC1-CAB4644F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764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ECD841E-08CF-DB29-3D6E-749B79A803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0BE9D75-1255-93B2-FED5-99D4CD1E2C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27344B-426D-A77B-6BCC-2DFF3D55E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F37FEF-3250-E74C-2B50-5B71C1FB5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2C23ED-591F-5580-0F35-CAF36D8AC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842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4340C559-FD93-431C-B46A-1EC3CBAD4F93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DE39A8-804B-DDC1-92CD-8FEADBA0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1B524B-9C3C-776A-DB0C-5F905B6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D260FF-6920-4440-30D4-77A96F66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EAA58D-38E7-CEB2-2CC1-E0BC7C50E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05F226-0F58-C954-E281-22E9DB6A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2036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58322F-FD5C-393D-78C8-48F6F3209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209503-3193-C7D1-5D36-290CA9DCF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707234-7D46-BE40-D690-922CAA27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F4F4CB-6A5A-5A2B-3B99-F895E40BA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D5F2DE-CFEB-466F-9D50-156296DC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95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26A6FE-C9BA-A5F8-1D20-B3FA51A8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CB837-C589-81BA-6DDC-BDE517A8B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BF83E5-A5F0-1AF3-367D-670C9262D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EB1827-31AE-7E46-90DE-6FCF1931B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DECD31-CF6B-DE27-8AF1-F107757C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130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42F5A-2701-700E-5385-373D472C5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87CBCD-1C58-3594-6A2C-D1B206BD3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970D8B-BD61-0115-6117-F55512E06E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04A3F2-A714-EC51-9E71-7244D9D15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048AC7-EF45-7FCE-8524-38EBF135D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3A6F6A-F54E-4D93-BAEA-8220D271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54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54EFA-FC9D-A3DF-59B8-97573BB84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9B757A-542C-5DA6-6099-149A369F1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993D6B-3309-5A4B-F47B-C3E408084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8F6947-20B7-F336-643E-3E2964B404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3A7F13B-5EB3-800E-87D1-4AAF190DA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8EF0555-2C26-0D75-B937-E09ECC015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50CCCE0-C89E-FFAD-23EB-06D61A037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8783C4-F086-9303-992C-7C7B7D16E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211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1EC9DB-2212-975E-60C5-E2B9F9220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9955A22-9112-905D-E994-EC2AF6F32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810266-7C91-3282-B9E5-21E2DFA8E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12742C-8CA9-54A4-A857-32A27456E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12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C60812A-0BB0-3973-34C6-6DA1B9136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A07F1C4-AD70-DA01-4661-16887DC6E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E80C8C-49D9-7757-C656-7A71315D0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554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B41F23-E3AA-6DC7-8283-50736A61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A7EBE-9093-9DCB-54B2-74E4FE796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A2EC170-9CDD-94EA-7021-5EF116A256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49A43D-5F27-7D85-3405-CCA7CE6E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549C40-81F9-E7D3-624E-460ABEC31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A250A0-2E75-774C-50F9-DF0E2A88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5439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673D1E-9B3F-4AD2-FACD-2CAF8E67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535EDF-6DD1-8FAE-BEA5-1E7D37984A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BB4908-5D22-F089-499F-CD5CD86AD2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0415BE-5E23-AF7F-76A0-90FBE9D1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7E16707-EED3-FC77-7CA6-DAE05249B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1F784D-AB19-0F68-B8B9-C4C4E0BC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06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E066C8D-9583-5526-CBB6-7194BEED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C2CA64-02B8-0846-61A0-F4F1AAAB1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A8CFD9-F311-3B7F-399E-C7A1585306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83CEB-F540-4208-9B75-BC9F68CCA84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E8F8BE-B882-92B2-3B03-610C1E9400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F5AB90-AAF2-B164-F88A-59804E425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F88CD-2544-4FE3-B8FB-25A2E8CE227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902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7A561CA-4C62-0E8F-6960-A23F7251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8AEEC9-9233-D5F9-820A-5201F06F3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AC75E4-2892-4B56-E530-E5CB38528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D74580-34A4-2547-A874-04F3E36EE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EE1AB4-6940-579E-A955-A93BC6733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9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notesSlide" Target="../notesSlides/notesSlide4.xml"/><Relationship Id="rId7" Type="http://schemas.openxmlformats.org/officeDocument/2006/relationships/diagramQuickStyle" Target="../diagrams/quickStyle12.xm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NkiZYP-XIMw?feature=oembed" TargetMode="Externa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7.jpeg"/><Relationship Id="rId9" Type="http://schemas.microsoft.com/office/2007/relationships/diagramDrawing" Target="../diagrams/drawin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22.png"/><Relationship Id="rId9" Type="http://schemas.microsoft.com/office/2007/relationships/diagramDrawing" Target="../diagrams/drawing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8.xml"/><Relationship Id="rId9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hyperlink" Target="https://play.kahoot.it/v2/?quizId=236b0c82-be29-4292-a328-c2cbef98011f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microsoft.com/office/2007/relationships/diagramDrawing" Target="../diagrams/drawing21.xml"/><Relationship Id="rId3" Type="http://schemas.microsoft.com/office/2007/relationships/media" Target="../media/media3.mp3"/><Relationship Id="rId7" Type="http://schemas.openxmlformats.org/officeDocument/2006/relationships/image" Target="../media/image22.png"/><Relationship Id="rId12" Type="http://schemas.openxmlformats.org/officeDocument/2006/relationships/diagramColors" Target="../diagrams/colors2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diagramQuickStyle" Target="../diagrams/quickStyle21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21.xml"/><Relationship Id="rId4" Type="http://schemas.openxmlformats.org/officeDocument/2006/relationships/audio" Target="../media/media3.mp3"/><Relationship Id="rId9" Type="http://schemas.openxmlformats.org/officeDocument/2006/relationships/diagramData" Target="../diagrams/data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2.xml"/><Relationship Id="rId3" Type="http://schemas.openxmlformats.org/officeDocument/2006/relationships/image" Target="../media/image25.jpeg"/><Relationship Id="rId7" Type="http://schemas.openxmlformats.org/officeDocument/2006/relationships/diagramQuickStyle" Target="../diagrams/quickStyle2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2.xml"/><Relationship Id="rId5" Type="http://schemas.openxmlformats.org/officeDocument/2006/relationships/diagramData" Target="../diagrams/data22.xml"/><Relationship Id="rId4" Type="http://schemas.openxmlformats.org/officeDocument/2006/relationships/image" Target="../media/image14.gif"/><Relationship Id="rId9" Type="http://schemas.microsoft.com/office/2007/relationships/diagramDrawing" Target="../diagrams/drawing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Data" Target="../diagrams/data23.xml"/><Relationship Id="rId5" Type="http://schemas.openxmlformats.org/officeDocument/2006/relationships/image" Target="../media/image22.png"/><Relationship Id="rId10" Type="http://schemas.microsoft.com/office/2007/relationships/diagramDrawing" Target="../diagrams/drawing23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Data" Target="../diagrams/data24.xml"/><Relationship Id="rId5" Type="http://schemas.openxmlformats.org/officeDocument/2006/relationships/image" Target="../media/image22.png"/><Relationship Id="rId10" Type="http://schemas.microsoft.com/office/2007/relationships/diagramDrawing" Target="../diagrams/drawing24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1.xml"/><Relationship Id="rId9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4.xml"/><Relationship Id="rId3" Type="http://schemas.openxmlformats.org/officeDocument/2006/relationships/image" Target="../media/image14.gif"/><Relationship Id="rId7" Type="http://schemas.openxmlformats.org/officeDocument/2006/relationships/diagramColors" Target="../diagrams/colors34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4.xml"/><Relationship Id="rId5" Type="http://schemas.openxmlformats.org/officeDocument/2006/relationships/diagramLayout" Target="../diagrams/layout34.xml"/><Relationship Id="rId4" Type="http://schemas.openxmlformats.org/officeDocument/2006/relationships/diagramData" Target="../diagrams/data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image" Target="../media/image14.gif"/><Relationship Id="rId7" Type="http://schemas.openxmlformats.org/officeDocument/2006/relationships/diagramLayout" Target="../diagrams/layout35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5.xml"/><Relationship Id="rId5" Type="http://schemas.openxmlformats.org/officeDocument/2006/relationships/image" Target="../media/image36.png"/><Relationship Id="rId10" Type="http://schemas.microsoft.com/office/2007/relationships/diagramDrawing" Target="../diagrams/drawing35.xml"/><Relationship Id="rId4" Type="http://schemas.openxmlformats.org/officeDocument/2006/relationships/image" Target="../media/image35.gif"/><Relationship Id="rId9" Type="http://schemas.openxmlformats.org/officeDocument/2006/relationships/diagramColors" Target="../diagrams/colors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6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36.xml"/><Relationship Id="rId5" Type="http://schemas.openxmlformats.org/officeDocument/2006/relationships/image" Target="../media/image37.png"/><Relationship Id="rId10" Type="http://schemas.microsoft.com/office/2007/relationships/diagramDrawing" Target="../diagrams/drawing36.xml"/><Relationship Id="rId4" Type="http://schemas.openxmlformats.org/officeDocument/2006/relationships/image" Target="../media/image22.png"/><Relationship Id="rId9" Type="http://schemas.openxmlformats.org/officeDocument/2006/relationships/diagramColors" Target="../diagrams/colors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0.xml"/><Relationship Id="rId3" Type="http://schemas.openxmlformats.org/officeDocument/2006/relationships/diagramLayout" Target="../diagrams/layout39.xml"/><Relationship Id="rId7" Type="http://schemas.openxmlformats.org/officeDocument/2006/relationships/diagramData" Target="../diagrams/data40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11" Type="http://schemas.microsoft.com/office/2007/relationships/diagramDrawing" Target="../diagrams/drawing40.xml"/><Relationship Id="rId5" Type="http://schemas.openxmlformats.org/officeDocument/2006/relationships/diagramColors" Target="../diagrams/colors39.xml"/><Relationship Id="rId10" Type="http://schemas.openxmlformats.org/officeDocument/2006/relationships/diagramColors" Target="../diagrams/colors40.xml"/><Relationship Id="rId4" Type="http://schemas.openxmlformats.org/officeDocument/2006/relationships/diagramQuickStyle" Target="../diagrams/quickStyle39.xml"/><Relationship Id="rId9" Type="http://schemas.openxmlformats.org/officeDocument/2006/relationships/diagramQuickStyle" Target="../diagrams/quickStyle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1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15.xml"/><Relationship Id="rId1" Type="http://schemas.openxmlformats.org/officeDocument/2006/relationships/video" Target="https://www.youtube.com/embed/NkiZYP-XIMw?feature=oembed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image" Target="../media/image41.png"/><Relationship Id="rId7" Type="http://schemas.openxmlformats.org/officeDocument/2006/relationships/diagramLayout" Target="../diagrams/layout4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44.xml"/><Relationship Id="rId5" Type="http://schemas.openxmlformats.org/officeDocument/2006/relationships/image" Target="../media/image43.png"/><Relationship Id="rId10" Type="http://schemas.microsoft.com/office/2007/relationships/diagramDrawing" Target="../diagrams/drawing44.xml"/><Relationship Id="rId4" Type="http://schemas.openxmlformats.org/officeDocument/2006/relationships/image" Target="../media/image42.gif"/><Relationship Id="rId9" Type="http://schemas.openxmlformats.org/officeDocument/2006/relationships/diagramColors" Target="../diagrams/colors4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6.xml"/><Relationship Id="rId3" Type="http://schemas.openxmlformats.org/officeDocument/2006/relationships/image" Target="../media/image45.png"/><Relationship Id="rId7" Type="http://schemas.openxmlformats.org/officeDocument/2006/relationships/diagramQuickStyle" Target="../diagrams/quickStyle4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46.xml"/><Relationship Id="rId5" Type="http://schemas.openxmlformats.org/officeDocument/2006/relationships/diagramData" Target="../diagrams/data46.xml"/><Relationship Id="rId4" Type="http://schemas.openxmlformats.org/officeDocument/2006/relationships/image" Target="../media/image46.png"/><Relationship Id="rId9" Type="http://schemas.microsoft.com/office/2007/relationships/diagramDrawing" Target="../diagrams/drawing4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Data" Target="../diagrams/data5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4.gif"/><Relationship Id="rId5" Type="http://schemas.openxmlformats.org/officeDocument/2006/relationships/diagramQuickStyle" Target="../diagrams/quickStyle4.xml"/><Relationship Id="rId15" Type="http://schemas.openxmlformats.org/officeDocument/2006/relationships/diagramColors" Target="../diagrams/colors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jpg"/><Relationship Id="rId1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7" y="392345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Progress check : End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033900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379025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6" y="493698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FC373D-24D9-C60C-9622-92613E162B99}"/>
              </a:ext>
            </a:extLst>
          </p:cNvPr>
          <p:cNvSpPr txBox="1"/>
          <p:nvPr/>
        </p:nvSpPr>
        <p:spPr>
          <a:xfrm>
            <a:off x="155208" y="1807022"/>
            <a:ext cx="41704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dirty="0" err="1"/>
              <a:t>Kyky</a:t>
            </a:r>
            <a:r>
              <a:rPr lang="fr-FR" sz="2800" dirty="0"/>
              <a:t> s’</a:t>
            </a:r>
            <a:r>
              <a:rPr lang="fr-FR" sz="2800" dirty="0">
                <a:solidFill>
                  <a:srgbClr val="FF0000"/>
                </a:solidFill>
              </a:rPr>
              <a:t>amuse</a:t>
            </a:r>
            <a:r>
              <a:rPr lang="fr-FR" sz="2800" dirty="0"/>
              <a:t> à l’</a:t>
            </a:r>
            <a:r>
              <a:rPr lang="fr-FR" sz="2800" dirty="0">
                <a:solidFill>
                  <a:srgbClr val="FF0000"/>
                </a:solidFill>
              </a:rPr>
              <a:t>anniversaire </a:t>
            </a:r>
            <a:r>
              <a:rPr lang="fr-FR" sz="2800" dirty="0"/>
              <a:t>de Neymar. Il danse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/>
              <a:t>avec Dani Alves. Ils portent des vêtements </a:t>
            </a:r>
            <a:r>
              <a:rPr lang="fr-FR" sz="2800" dirty="0">
                <a:solidFill>
                  <a:srgbClr val="FF0000"/>
                </a:solidFill>
              </a:rPr>
              <a:t>rouges </a:t>
            </a:r>
            <a:r>
              <a:rPr lang="fr-FR" sz="2800" dirty="0"/>
              <a:t>et </a:t>
            </a:r>
            <a:r>
              <a:rPr lang="fr-FR" sz="2800" dirty="0">
                <a:solidFill>
                  <a:srgbClr val="FF0000"/>
                </a:solidFill>
              </a:rPr>
              <a:t>blancs</a:t>
            </a:r>
            <a:r>
              <a:rPr lang="fr-FR" sz="2800" dirty="0"/>
              <a:t>.</a:t>
            </a:r>
          </a:p>
          <a:p>
            <a:pPr algn="just"/>
            <a:r>
              <a:rPr lang="fr-FR" sz="2800" dirty="0"/>
              <a:t>Le </a:t>
            </a:r>
            <a:r>
              <a:rPr lang="fr-FR" sz="2800" dirty="0">
                <a:solidFill>
                  <a:srgbClr val="FF0000"/>
                </a:solidFill>
              </a:rPr>
              <a:t>conseil</a:t>
            </a:r>
            <a:r>
              <a:rPr lang="fr-FR" sz="2800" dirty="0"/>
              <a:t> de Kylian à Neymar pour son anniversaire : </a:t>
            </a:r>
          </a:p>
          <a:p>
            <a:pPr algn="just"/>
            <a:r>
              <a:rPr lang="fr-FR" sz="2800" dirty="0"/>
              <a:t>« </a:t>
            </a:r>
            <a:r>
              <a:rPr lang="fr-FR" sz="2800" dirty="0">
                <a:solidFill>
                  <a:srgbClr val="FF0000"/>
                </a:solidFill>
              </a:rPr>
              <a:t>N’oublie pas la bonne musique et trouve un super DJ !</a:t>
            </a:r>
            <a:r>
              <a:rPr lang="fr-FR" sz="2800" dirty="0"/>
              <a:t> 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92E318-6CDC-950B-3749-54BCDE067C01}"/>
              </a:ext>
            </a:extLst>
          </p:cNvPr>
          <p:cNvSpPr/>
          <p:nvPr/>
        </p:nvSpPr>
        <p:spPr>
          <a:xfrm>
            <a:off x="2118885" y="1867352"/>
            <a:ext cx="996381" cy="4470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C6D5F70-06A3-7D8C-4649-39C76F1B3FBA}"/>
              </a:ext>
            </a:extLst>
          </p:cNvPr>
          <p:cNvSpPr/>
          <p:nvPr/>
        </p:nvSpPr>
        <p:spPr>
          <a:xfrm>
            <a:off x="761645" y="4002747"/>
            <a:ext cx="130679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9" name="Média en ligne 8" title="Mbappe danse comme un fou à l’anniversaire de Neymar !😂😂">
            <a:hlinkClick r:id="" action="ppaction://media"/>
            <a:extLst>
              <a:ext uri="{FF2B5EF4-FFF2-40B4-BE49-F238E27FC236}">
                <a16:creationId xmlns:a16="http://schemas.microsoft.com/office/drawing/2014/main" id="{4831680B-3734-CECC-DC4C-0CBF806AE2F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85005" y="2027883"/>
            <a:ext cx="6455804" cy="364752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0DA3D3E-80DF-4292-8369-7956B57D2DD7}"/>
              </a:ext>
            </a:extLst>
          </p:cNvPr>
          <p:cNvSpPr/>
          <p:nvPr/>
        </p:nvSpPr>
        <p:spPr>
          <a:xfrm>
            <a:off x="368417" y="2314378"/>
            <a:ext cx="1851367" cy="4470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CD2441-A1F2-4923-3C4A-477DB3C323D3}"/>
              </a:ext>
            </a:extLst>
          </p:cNvPr>
          <p:cNvSpPr/>
          <p:nvPr/>
        </p:nvSpPr>
        <p:spPr>
          <a:xfrm>
            <a:off x="262047" y="3560598"/>
            <a:ext cx="999194" cy="4470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072412-9F54-51CB-E46E-A1C80509514A}"/>
              </a:ext>
            </a:extLst>
          </p:cNvPr>
          <p:cNvSpPr/>
          <p:nvPr/>
        </p:nvSpPr>
        <p:spPr>
          <a:xfrm>
            <a:off x="1663076" y="3560598"/>
            <a:ext cx="916163" cy="4470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5736317-A2C9-EC00-673D-0580D155E076}"/>
              </a:ext>
            </a:extLst>
          </p:cNvPr>
          <p:cNvSpPr/>
          <p:nvPr/>
        </p:nvSpPr>
        <p:spPr>
          <a:xfrm>
            <a:off x="-182879" y="5251504"/>
            <a:ext cx="5167884" cy="14479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3DB8ADE-D39C-03B0-A62F-4E524B6442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3653198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643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6" grpId="0" animBg="1"/>
      <p:bldP spid="19" grpId="0" animBg="1"/>
      <p:bldP spid="17" grpId="0" animBg="1"/>
      <p:bldP spid="18" grpId="0" animBg="1"/>
      <p:bldP spid="20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13FA796-5D8A-2F28-7472-6E63E9F05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3653198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9" y="450221"/>
            <a:ext cx="3362146" cy="39115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A580881-4368-6B5E-12E2-D42353B45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762000"/>
            <a:ext cx="2940851" cy="323057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900" dirty="0">
                <a:solidFill>
                  <a:srgbClr val="FFFFFF"/>
                </a:solidFill>
              </a:rPr>
              <a:t>II. Compréhension de texte</a:t>
            </a:r>
          </a:p>
        </p:txBody>
      </p:sp>
      <p:pic>
        <p:nvPicPr>
          <p:cNvPr id="4" name="Picture 25" descr="Une image contenant texte, journal, capture d’écran&#10;&#10;Description générée automatiquement">
            <a:extLst>
              <a:ext uri="{FF2B5EF4-FFF2-40B4-BE49-F238E27FC236}">
                <a16:creationId xmlns:a16="http://schemas.microsoft.com/office/drawing/2014/main" id="{5CF0C040-5586-7A33-A2C3-22B3D77F4B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84" b="-3"/>
          <a:stretch/>
        </p:blipFill>
        <p:spPr bwMode="auto">
          <a:xfrm>
            <a:off x="3988092" y="448054"/>
            <a:ext cx="4036457" cy="595458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8443" y="445459"/>
            <a:ext cx="3522149" cy="595717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3268CAB-1F9A-C432-D5FE-98EE11169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0981" y="805294"/>
            <a:ext cx="2977071" cy="5237503"/>
          </a:xfrm>
        </p:spPr>
        <p:txBody>
          <a:bodyPr anchor="ctr">
            <a:normAutofit/>
          </a:bodyPr>
          <a:lstStyle/>
          <a:p>
            <a:r>
              <a:rPr lang="fr-F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 est le sujet ? </a:t>
            </a:r>
          </a:p>
          <a:p>
            <a:endParaRPr lang="fr-F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donne des conseils à qui ?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CC4153-3F0D-4F4C-8F12-E8FC3FA40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17136"/>
            <a:ext cx="3362146" cy="1890452"/>
          </a:xfrm>
          <a:prstGeom prst="rect">
            <a:avLst/>
          </a:prstGeom>
          <a:solidFill>
            <a:srgbClr val="5B4A78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A5AF431-E2E6-532A-777D-E4F6AB962D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906904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3763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6396222-CC55-345F-FDE1-D635C7B6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000" dirty="0">
                <a:solidFill>
                  <a:srgbClr val="FFFFFF"/>
                </a:solidFill>
              </a:rPr>
              <a:t>Compréhension détaillée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2816ED-3293-F988-F3C9-02ED5B6CC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Associez les images aux conseils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6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EE7C25E-5DE2-A12C-310D-3B43FD9ECF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114984"/>
              </p:ext>
            </p:extLst>
          </p:nvPr>
        </p:nvGraphicFramePr>
        <p:xfrm>
          <a:off x="5152957" y="2764231"/>
          <a:ext cx="5922013" cy="1206500"/>
        </p:xfrm>
        <a:graphic>
          <a:graphicData uri="http://schemas.openxmlformats.org/drawingml/2006/table">
            <a:tbl>
              <a:tblPr firstRow="1" firstCol="1" bandRow="1"/>
              <a:tblGrid>
                <a:gridCol w="1853248">
                  <a:extLst>
                    <a:ext uri="{9D8B030D-6E8A-4147-A177-3AD203B41FA5}">
                      <a16:colId xmlns:a16="http://schemas.microsoft.com/office/drawing/2014/main" val="1228569016"/>
                    </a:ext>
                  </a:extLst>
                </a:gridCol>
                <a:gridCol w="808673">
                  <a:extLst>
                    <a:ext uri="{9D8B030D-6E8A-4147-A177-3AD203B41FA5}">
                      <a16:colId xmlns:a16="http://schemas.microsoft.com/office/drawing/2014/main" val="3572760995"/>
                    </a:ext>
                  </a:extLst>
                </a:gridCol>
                <a:gridCol w="821373">
                  <a:extLst>
                    <a:ext uri="{9D8B030D-6E8A-4147-A177-3AD203B41FA5}">
                      <a16:colId xmlns:a16="http://schemas.microsoft.com/office/drawing/2014/main" val="733237115"/>
                    </a:ext>
                  </a:extLst>
                </a:gridCol>
                <a:gridCol w="821373">
                  <a:extLst>
                    <a:ext uri="{9D8B030D-6E8A-4147-A177-3AD203B41FA5}">
                      <a16:colId xmlns:a16="http://schemas.microsoft.com/office/drawing/2014/main" val="2226928794"/>
                    </a:ext>
                  </a:extLst>
                </a:gridCol>
                <a:gridCol w="808673">
                  <a:extLst>
                    <a:ext uri="{9D8B030D-6E8A-4147-A177-3AD203B41FA5}">
                      <a16:colId xmlns:a16="http://schemas.microsoft.com/office/drawing/2014/main" val="2482874969"/>
                    </a:ext>
                  </a:extLst>
                </a:gridCol>
                <a:gridCol w="808673">
                  <a:extLst>
                    <a:ext uri="{9D8B030D-6E8A-4147-A177-3AD203B41FA5}">
                      <a16:colId xmlns:a16="http://schemas.microsoft.com/office/drawing/2014/main" val="1229277111"/>
                    </a:ext>
                  </a:extLst>
                </a:gridCol>
              </a:tblGrid>
              <a:tr h="60325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Conseil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462966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Image 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275748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26E7180-A28A-8645-D41D-F5AC189BC233}"/>
              </a:ext>
            </a:extLst>
          </p:cNvPr>
          <p:cNvSpPr/>
          <p:nvPr/>
        </p:nvSpPr>
        <p:spPr>
          <a:xfrm>
            <a:off x="7169426" y="3429000"/>
            <a:ext cx="556591" cy="4671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4C4956-9B8D-49D9-B969-5EE60E37EBD5}"/>
              </a:ext>
            </a:extLst>
          </p:cNvPr>
          <p:cNvSpPr/>
          <p:nvPr/>
        </p:nvSpPr>
        <p:spPr>
          <a:xfrm>
            <a:off x="7974062" y="3428999"/>
            <a:ext cx="556591" cy="4671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14FDF-483D-6BA2-8F41-EC3A7FE6128A}"/>
              </a:ext>
            </a:extLst>
          </p:cNvPr>
          <p:cNvSpPr/>
          <p:nvPr/>
        </p:nvSpPr>
        <p:spPr>
          <a:xfrm>
            <a:off x="8767702" y="3457171"/>
            <a:ext cx="556591" cy="4671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DD4610-2DEF-78AF-7740-2A02D66D2286}"/>
              </a:ext>
            </a:extLst>
          </p:cNvPr>
          <p:cNvSpPr/>
          <p:nvPr/>
        </p:nvSpPr>
        <p:spPr>
          <a:xfrm>
            <a:off x="9601238" y="3440341"/>
            <a:ext cx="556591" cy="4671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8B700D-5254-D022-A5BF-99D2B8E502D2}"/>
              </a:ext>
            </a:extLst>
          </p:cNvPr>
          <p:cNvSpPr/>
          <p:nvPr/>
        </p:nvSpPr>
        <p:spPr>
          <a:xfrm>
            <a:off x="10354983" y="3457171"/>
            <a:ext cx="556591" cy="4671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2C6D7C5-892A-75F6-5E07-9280D33DD7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487187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360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8AEAB7-08A3-8568-560C-5174A7E0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000" dirty="0">
                <a:solidFill>
                  <a:srgbClr val="FFFFFF"/>
                </a:solidFill>
              </a:rPr>
              <a:t>Compréhension détaillée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0F96FC-8459-28C4-3BF5-FE6130CE7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>
            <a:normAutofit fontScale="92500"/>
          </a:bodyPr>
          <a:lstStyle/>
          <a:p>
            <a:r>
              <a:rPr lang="fr-FR" sz="3200"/>
              <a:t>Répérez :</a:t>
            </a:r>
          </a:p>
          <a:p>
            <a:pPr marL="0" indent="0">
              <a:buNone/>
            </a:pPr>
            <a:r>
              <a:rPr lang="fr-FR" sz="3200"/>
              <a:t>- les mois de l’année</a:t>
            </a:r>
          </a:p>
          <a:p>
            <a:pPr marL="0" indent="0">
              <a:buNone/>
            </a:pPr>
            <a:r>
              <a:rPr lang="fr-FR" sz="3200"/>
              <a:t>- les conseils donnés à Oscar</a:t>
            </a:r>
            <a:endParaRPr lang="fr-FR" sz="32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6D93F4-6474-923D-5345-5760B24BF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160101"/>
              </p:ext>
            </p:extLst>
          </p:nvPr>
        </p:nvGraphicFramePr>
        <p:xfrm>
          <a:off x="4662102" y="1603981"/>
          <a:ext cx="6903724" cy="4200562"/>
        </p:xfrm>
        <a:graphic>
          <a:graphicData uri="http://schemas.openxmlformats.org/drawingml/2006/table">
            <a:tbl>
              <a:tblPr firstRow="1" firstCol="1" bandRow="1"/>
              <a:tblGrid>
                <a:gridCol w="2609382">
                  <a:extLst>
                    <a:ext uri="{9D8B030D-6E8A-4147-A177-3AD203B41FA5}">
                      <a16:colId xmlns:a16="http://schemas.microsoft.com/office/drawing/2014/main" val="1647862041"/>
                    </a:ext>
                  </a:extLst>
                </a:gridCol>
                <a:gridCol w="4294342">
                  <a:extLst>
                    <a:ext uri="{9D8B030D-6E8A-4147-A177-3AD203B41FA5}">
                      <a16:colId xmlns:a16="http://schemas.microsoft.com/office/drawing/2014/main" val="1660667497"/>
                    </a:ext>
                  </a:extLst>
                </a:gridCol>
              </a:tblGrid>
              <a:tr h="50385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Mois de l’année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Donner des conseils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481257"/>
                  </a:ext>
                </a:extLst>
              </a:tr>
              <a:tr h="50385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Janvier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Choisis la bonne date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000843"/>
                  </a:ext>
                </a:extLst>
              </a:tr>
              <a:tr h="50385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Février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Imagine un thème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85577"/>
                  </a:ext>
                </a:extLst>
              </a:tr>
              <a:tr h="50385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Mars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Fais ton invitation sur le thème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901618"/>
                  </a:ext>
                </a:extLst>
              </a:tr>
              <a:tr h="50385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Avril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Cherche la bonne musique 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053702"/>
                  </a:ext>
                </a:extLst>
              </a:tr>
              <a:tr h="50385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Trouve un super DJ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941563"/>
                  </a:ext>
                </a:extLst>
              </a:tr>
              <a:tr h="50385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Juin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 range pas seul(e)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5955513"/>
                  </a:ext>
                </a:extLst>
              </a:tr>
              <a:tr h="29329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 dirty="0">
                          <a:effectLst/>
                          <a:latin typeface="Arial" panose="020B0604020202020204" pitchFamily="34" charset="0"/>
                        </a:rPr>
                        <a:t>septembre</a:t>
                      </a: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243" marR="153243" marT="212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46173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91B092C-A9CB-3679-B024-BB7D0190782C}"/>
              </a:ext>
            </a:extLst>
          </p:cNvPr>
          <p:cNvSpPr/>
          <p:nvPr/>
        </p:nvSpPr>
        <p:spPr>
          <a:xfrm>
            <a:off x="4717774" y="2140591"/>
            <a:ext cx="1166191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7E9E8D-B545-BA5B-4828-88BD6EFE58DD}"/>
              </a:ext>
            </a:extLst>
          </p:cNvPr>
          <p:cNvSpPr/>
          <p:nvPr/>
        </p:nvSpPr>
        <p:spPr>
          <a:xfrm>
            <a:off x="4702082" y="2629591"/>
            <a:ext cx="1166191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225379-22A7-E627-CB1A-D30CE6E8A4D2}"/>
              </a:ext>
            </a:extLst>
          </p:cNvPr>
          <p:cNvSpPr/>
          <p:nvPr/>
        </p:nvSpPr>
        <p:spPr>
          <a:xfrm>
            <a:off x="4702083" y="3152814"/>
            <a:ext cx="1166191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78CF86-6C02-5283-AFC5-999D200CF59A}"/>
              </a:ext>
            </a:extLst>
          </p:cNvPr>
          <p:cNvSpPr/>
          <p:nvPr/>
        </p:nvSpPr>
        <p:spPr>
          <a:xfrm>
            <a:off x="4702083" y="3673477"/>
            <a:ext cx="1166191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386F8-3F7D-9D4D-89D5-C7D25E475FA1}"/>
              </a:ext>
            </a:extLst>
          </p:cNvPr>
          <p:cNvSpPr/>
          <p:nvPr/>
        </p:nvSpPr>
        <p:spPr>
          <a:xfrm>
            <a:off x="4702083" y="4153229"/>
            <a:ext cx="1166191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0CD314-31F7-F3F3-1DBC-CB80068FE274}"/>
              </a:ext>
            </a:extLst>
          </p:cNvPr>
          <p:cNvSpPr/>
          <p:nvPr/>
        </p:nvSpPr>
        <p:spPr>
          <a:xfrm>
            <a:off x="4772388" y="4676264"/>
            <a:ext cx="1166191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9A8A99-934A-D2B5-34C7-CFEDC1BB7BC2}"/>
              </a:ext>
            </a:extLst>
          </p:cNvPr>
          <p:cNvSpPr/>
          <p:nvPr/>
        </p:nvSpPr>
        <p:spPr>
          <a:xfrm>
            <a:off x="7381888" y="2140591"/>
            <a:ext cx="4092689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F74619-8C37-829E-70CE-7AB61EC7458F}"/>
              </a:ext>
            </a:extLst>
          </p:cNvPr>
          <p:cNvSpPr/>
          <p:nvPr/>
        </p:nvSpPr>
        <p:spPr>
          <a:xfrm>
            <a:off x="7416480" y="2652020"/>
            <a:ext cx="4092689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2593CC-BF61-AED1-1E8F-3D216A867E2A}"/>
              </a:ext>
            </a:extLst>
          </p:cNvPr>
          <p:cNvSpPr/>
          <p:nvPr/>
        </p:nvSpPr>
        <p:spPr>
          <a:xfrm>
            <a:off x="7381887" y="3136895"/>
            <a:ext cx="4092689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084278-1C34-A816-2F0A-5C044B1ED640}"/>
              </a:ext>
            </a:extLst>
          </p:cNvPr>
          <p:cNvSpPr/>
          <p:nvPr/>
        </p:nvSpPr>
        <p:spPr>
          <a:xfrm>
            <a:off x="7298676" y="3648324"/>
            <a:ext cx="4092689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BD66DA-D1DE-B2F1-10EF-50BF98F41954}"/>
              </a:ext>
            </a:extLst>
          </p:cNvPr>
          <p:cNvSpPr/>
          <p:nvPr/>
        </p:nvSpPr>
        <p:spPr>
          <a:xfrm>
            <a:off x="7381886" y="4132326"/>
            <a:ext cx="4092689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0BD27E-5563-B4AA-E8C4-D61B8955504E}"/>
              </a:ext>
            </a:extLst>
          </p:cNvPr>
          <p:cNvSpPr/>
          <p:nvPr/>
        </p:nvSpPr>
        <p:spPr>
          <a:xfrm>
            <a:off x="7381885" y="4643755"/>
            <a:ext cx="4092689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7A9F61-90C7-D92E-ABF8-1715E036BD1F}"/>
              </a:ext>
            </a:extLst>
          </p:cNvPr>
          <p:cNvSpPr/>
          <p:nvPr/>
        </p:nvSpPr>
        <p:spPr>
          <a:xfrm>
            <a:off x="4702082" y="5196927"/>
            <a:ext cx="1704694" cy="4364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2">
            <a:extLst>
              <a:ext uri="{FF2B5EF4-FFF2-40B4-BE49-F238E27FC236}">
                <a16:creationId xmlns:a16="http://schemas.microsoft.com/office/drawing/2014/main" id="{5111D14B-EA53-7053-FF54-A843ED93D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487187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683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13B2EE-E074-A3B3-9ECE-9C566A6F7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détaillée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01645B-B877-69D9-8D98-AEAB9A67CC35}"/>
              </a:ext>
            </a:extLst>
          </p:cNvPr>
          <p:cNvSpPr txBox="1"/>
          <p:nvPr/>
        </p:nvSpPr>
        <p:spPr>
          <a:xfrm>
            <a:off x="5351164" y="586822"/>
            <a:ext cx="6002636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u="sng" dirty="0">
                <a:effectLst/>
              </a:rPr>
              <a:t>CD2 audio26</a:t>
            </a:r>
            <a:r>
              <a:rPr lang="en-US" u="sng" dirty="0">
                <a:effectLst/>
              </a:rPr>
              <a:t> Dis </a:t>
            </a:r>
            <a:r>
              <a:rPr lang="en-US" u="sng" dirty="0" err="1">
                <a:effectLst/>
              </a:rPr>
              <a:t>quels</a:t>
            </a:r>
            <a:r>
              <a:rPr lang="en-US" u="sng" dirty="0">
                <a:effectLst/>
              </a:rPr>
              <a:t> conseils Oscar suit</a:t>
            </a:r>
            <a:endParaRPr lang="en-US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7D141C4-20E7-8C6C-B051-9AA9DE59EE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901956"/>
              </p:ext>
            </p:extLst>
          </p:nvPr>
        </p:nvGraphicFramePr>
        <p:xfrm>
          <a:off x="618424" y="2734056"/>
          <a:ext cx="11090208" cy="353712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7451956">
                  <a:extLst>
                    <a:ext uri="{9D8B030D-6E8A-4147-A177-3AD203B41FA5}">
                      <a16:colId xmlns:a16="http://schemas.microsoft.com/office/drawing/2014/main" val="1005715950"/>
                    </a:ext>
                  </a:extLst>
                </a:gridCol>
                <a:gridCol w="1747014">
                  <a:extLst>
                    <a:ext uri="{9D8B030D-6E8A-4147-A177-3AD203B41FA5}">
                      <a16:colId xmlns:a16="http://schemas.microsoft.com/office/drawing/2014/main" val="1538440110"/>
                    </a:ext>
                  </a:extLst>
                </a:gridCol>
                <a:gridCol w="1891238">
                  <a:extLst>
                    <a:ext uri="{9D8B030D-6E8A-4147-A177-3AD203B41FA5}">
                      <a16:colId xmlns:a16="http://schemas.microsoft.com/office/drawing/2014/main" val="1444163480"/>
                    </a:ext>
                  </a:extLst>
                </a:gridCol>
              </a:tblGrid>
              <a:tr h="5895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Conseils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Oui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Non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extLst>
                  <a:ext uri="{0D108BD9-81ED-4DB2-BD59-A6C34878D82A}">
                    <a16:rowId xmlns:a16="http://schemas.microsoft.com/office/drawing/2014/main" val="3726094334"/>
                  </a:ext>
                </a:extLst>
              </a:tr>
              <a:tr h="5895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Choisis la bonne date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X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 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extLst>
                  <a:ext uri="{0D108BD9-81ED-4DB2-BD59-A6C34878D82A}">
                    <a16:rowId xmlns:a16="http://schemas.microsoft.com/office/drawing/2014/main" val="4127798215"/>
                  </a:ext>
                </a:extLst>
              </a:tr>
              <a:tr h="5895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Imagine un thème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X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 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extLst>
                  <a:ext uri="{0D108BD9-81ED-4DB2-BD59-A6C34878D82A}">
                    <a16:rowId xmlns:a16="http://schemas.microsoft.com/office/drawing/2014/main" val="3781787678"/>
                  </a:ext>
                </a:extLst>
              </a:tr>
              <a:tr h="5895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Fais ton invitation sur le thème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 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X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extLst>
                  <a:ext uri="{0D108BD9-81ED-4DB2-BD59-A6C34878D82A}">
                    <a16:rowId xmlns:a16="http://schemas.microsoft.com/office/drawing/2014/main" val="1113475803"/>
                  </a:ext>
                </a:extLst>
              </a:tr>
              <a:tr h="5895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Cherche la bonne musique et trouve un super DJ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X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 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extLst>
                  <a:ext uri="{0D108BD9-81ED-4DB2-BD59-A6C34878D82A}">
                    <a16:rowId xmlns:a16="http://schemas.microsoft.com/office/drawing/2014/main" val="1008203847"/>
                  </a:ext>
                </a:extLst>
              </a:tr>
              <a:tr h="5895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Ne range pas seul(e)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X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 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129" marR="168129" marT="0" marB="0"/>
                </a:tc>
                <a:extLst>
                  <a:ext uri="{0D108BD9-81ED-4DB2-BD59-A6C34878D82A}">
                    <a16:rowId xmlns:a16="http://schemas.microsoft.com/office/drawing/2014/main" val="541892007"/>
                  </a:ext>
                </a:extLst>
              </a:tr>
            </a:tbl>
          </a:graphicData>
        </a:graphic>
      </p:graphicFrame>
      <p:pic>
        <p:nvPicPr>
          <p:cNvPr id="7" name="PISTE124">
            <a:hlinkClick r:id="" action="ppaction://media"/>
            <a:extLst>
              <a:ext uri="{FF2B5EF4-FFF2-40B4-BE49-F238E27FC236}">
                <a16:creationId xmlns:a16="http://schemas.microsoft.com/office/drawing/2014/main" id="{D011002C-A558-2A67-B0E0-7D987298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61030" y="1315034"/>
            <a:ext cx="304800" cy="30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EC84EB-F185-8331-7111-CE6A49691FE4}"/>
              </a:ext>
            </a:extLst>
          </p:cNvPr>
          <p:cNvSpPr/>
          <p:nvPr/>
        </p:nvSpPr>
        <p:spPr>
          <a:xfrm>
            <a:off x="8145452" y="3260594"/>
            <a:ext cx="3563179" cy="28821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1829DAA-460D-57DF-FAC7-1FA9281D82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487187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7541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Donner des conseils </a:t>
            </a:r>
          </a:p>
          <a:p>
            <a:pPr algn="ctr"/>
            <a:r>
              <a:rPr lang="fr-FR" sz="3200" dirty="0">
                <a:solidFill>
                  <a:schemeClr val="tx2"/>
                </a:solidFill>
              </a:rPr>
              <a:t>pour organiser une fête d’anniversaire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232157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F1F173-047A-B0F1-6BDB-F252D9C7CF58}"/>
              </a:ext>
            </a:extLst>
          </p:cNvPr>
          <p:cNvSpPr/>
          <p:nvPr/>
        </p:nvSpPr>
        <p:spPr>
          <a:xfrm>
            <a:off x="902955" y="4904291"/>
            <a:ext cx="305271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3B7926-3C37-9A05-4CF5-A6B5070682FA}"/>
              </a:ext>
            </a:extLst>
          </p:cNvPr>
          <p:cNvSpPr txBox="1"/>
          <p:nvPr/>
        </p:nvSpPr>
        <p:spPr>
          <a:xfrm>
            <a:off x="120869" y="6339803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04898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mois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l’année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3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416967 w 3474720"/>
              <a:gd name="connsiteY1" fmla="*/ 0 h 18288"/>
              <a:gd name="connsiteX2" fmla="*/ 833933 w 3474720"/>
              <a:gd name="connsiteY2" fmla="*/ 0 h 18288"/>
              <a:gd name="connsiteX3" fmla="*/ 1633118 w 3474720"/>
              <a:gd name="connsiteY3" fmla="*/ 0 h 18288"/>
              <a:gd name="connsiteX4" fmla="*/ 2432304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536545 w 3474720"/>
              <a:gd name="connsiteY7" fmla="*/ 18288 h 18288"/>
              <a:gd name="connsiteX8" fmla="*/ 1702613 w 3474720"/>
              <a:gd name="connsiteY8" fmla="*/ 18288 h 18288"/>
              <a:gd name="connsiteX9" fmla="*/ 903426 w 3474720"/>
              <a:gd name="connsiteY9" fmla="*/ 18288 h 18288"/>
              <a:gd name="connsiteX10" fmla="*/ 0 w 3474720"/>
              <a:gd name="connsiteY10" fmla="*/ 18288 h 18288"/>
              <a:gd name="connsiteX11" fmla="*/ 0 w 3474720"/>
              <a:gd name="connsiteY11" fmla="*/ 0 h 18288"/>
              <a:gd name="connsiteX0" fmla="*/ 0 w 3474720"/>
              <a:gd name="connsiteY0" fmla="*/ 0 h 18288"/>
              <a:gd name="connsiteX1" fmla="*/ 799185 w 3474720"/>
              <a:gd name="connsiteY1" fmla="*/ 0 h 18288"/>
              <a:gd name="connsiteX2" fmla="*/ 1737360 w 3474720"/>
              <a:gd name="connsiteY2" fmla="*/ 0 h 18288"/>
              <a:gd name="connsiteX3" fmla="*/ 2501798 w 3474720"/>
              <a:gd name="connsiteY3" fmla="*/ 0 h 18288"/>
              <a:gd name="connsiteX4" fmla="*/ 3474720 w 3474720"/>
              <a:gd name="connsiteY4" fmla="*/ 0 h 18288"/>
              <a:gd name="connsiteX5" fmla="*/ 3474720 w 3474720"/>
              <a:gd name="connsiteY5" fmla="*/ 18288 h 18288"/>
              <a:gd name="connsiteX6" fmla="*/ 2640786 w 3474720"/>
              <a:gd name="connsiteY6" fmla="*/ 18288 h 18288"/>
              <a:gd name="connsiteX7" fmla="*/ 1702613 w 3474720"/>
              <a:gd name="connsiteY7" fmla="*/ 18288 h 18288"/>
              <a:gd name="connsiteX8" fmla="*/ 868680 w 3474720"/>
              <a:gd name="connsiteY8" fmla="*/ 18288 h 18288"/>
              <a:gd name="connsiteX9" fmla="*/ 0 w 3474720"/>
              <a:gd name="connsiteY9" fmla="*/ 18288 h 18288"/>
              <a:gd name="connsiteX10" fmla="*/ 0 w 347472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07584" y="-15037"/>
                  <a:pt x="212243" y="-5800"/>
                  <a:pt x="416967" y="0"/>
                </a:cubicBezTo>
                <a:cubicBezTo>
                  <a:pt x="621691" y="5800"/>
                  <a:pt x="750259" y="-15766"/>
                  <a:pt x="833933" y="0"/>
                </a:cubicBezTo>
                <a:cubicBezTo>
                  <a:pt x="1234887" y="-7806"/>
                  <a:pt x="1291268" y="9518"/>
                  <a:pt x="1633118" y="0"/>
                </a:cubicBezTo>
                <a:cubicBezTo>
                  <a:pt x="1949086" y="-23"/>
                  <a:pt x="2116610" y="22841"/>
                  <a:pt x="2432304" y="0"/>
                </a:cubicBezTo>
                <a:cubicBezTo>
                  <a:pt x="2776031" y="-16636"/>
                  <a:pt x="3155934" y="-46316"/>
                  <a:pt x="3474720" y="0"/>
                </a:cubicBezTo>
                <a:cubicBezTo>
                  <a:pt x="3474261" y="7706"/>
                  <a:pt x="3474390" y="9948"/>
                  <a:pt x="3474720" y="18288"/>
                </a:cubicBezTo>
                <a:cubicBezTo>
                  <a:pt x="3008672" y="19656"/>
                  <a:pt x="2890846" y="-26818"/>
                  <a:pt x="2536545" y="18288"/>
                </a:cubicBezTo>
                <a:cubicBezTo>
                  <a:pt x="2161812" y="53521"/>
                  <a:pt x="1928356" y="31082"/>
                  <a:pt x="1702613" y="18288"/>
                </a:cubicBezTo>
                <a:cubicBezTo>
                  <a:pt x="1457488" y="42498"/>
                  <a:pt x="1207699" y="15456"/>
                  <a:pt x="903426" y="18288"/>
                </a:cubicBezTo>
                <a:cubicBezTo>
                  <a:pt x="627332" y="32311"/>
                  <a:pt x="221219" y="41015"/>
                  <a:pt x="0" y="18288"/>
                </a:cubicBezTo>
                <a:cubicBezTo>
                  <a:pt x="-183" y="13378"/>
                  <a:pt x="626" y="772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21384" y="29425"/>
                  <a:pt x="525311" y="-8435"/>
                  <a:pt x="799185" y="0"/>
                </a:cubicBezTo>
                <a:cubicBezTo>
                  <a:pt x="1108207" y="12077"/>
                  <a:pt x="1330466" y="-4577"/>
                  <a:pt x="1737360" y="0"/>
                </a:cubicBezTo>
                <a:cubicBezTo>
                  <a:pt x="2163285" y="-40468"/>
                  <a:pt x="2310284" y="5980"/>
                  <a:pt x="2501798" y="0"/>
                </a:cubicBezTo>
                <a:cubicBezTo>
                  <a:pt x="2702257" y="48604"/>
                  <a:pt x="3212749" y="24177"/>
                  <a:pt x="3474720" y="0"/>
                </a:cubicBezTo>
                <a:cubicBezTo>
                  <a:pt x="3475431" y="6559"/>
                  <a:pt x="3475664" y="9624"/>
                  <a:pt x="3474720" y="18288"/>
                </a:cubicBezTo>
                <a:cubicBezTo>
                  <a:pt x="3202079" y="6812"/>
                  <a:pt x="2931976" y="5414"/>
                  <a:pt x="2640786" y="18288"/>
                </a:cubicBezTo>
                <a:cubicBezTo>
                  <a:pt x="2348155" y="21213"/>
                  <a:pt x="1977228" y="20155"/>
                  <a:pt x="1702613" y="18288"/>
                </a:cubicBezTo>
                <a:cubicBezTo>
                  <a:pt x="1439963" y="-54297"/>
                  <a:pt x="1194707" y="50891"/>
                  <a:pt x="868680" y="18288"/>
                </a:cubicBezTo>
                <a:cubicBezTo>
                  <a:pt x="564397" y="21755"/>
                  <a:pt x="188530" y="-11960"/>
                  <a:pt x="0" y="18288"/>
                </a:cubicBezTo>
                <a:cubicBezTo>
                  <a:pt x="20" y="11529"/>
                  <a:pt x="309" y="7004"/>
                  <a:pt x="0" y="0"/>
                </a:cubicBezTo>
                <a:close/>
              </a:path>
              <a:path w="3474720" h="18288" fill="none" stroke="0" extrusionOk="0">
                <a:moveTo>
                  <a:pt x="0" y="0"/>
                </a:moveTo>
                <a:cubicBezTo>
                  <a:pt x="126808" y="-8461"/>
                  <a:pt x="249630" y="-15251"/>
                  <a:pt x="400288" y="0"/>
                </a:cubicBezTo>
                <a:cubicBezTo>
                  <a:pt x="550946" y="15251"/>
                  <a:pt x="719939" y="-15168"/>
                  <a:pt x="833933" y="0"/>
                </a:cubicBezTo>
                <a:cubicBezTo>
                  <a:pt x="1235614" y="-14547"/>
                  <a:pt x="1287075" y="19576"/>
                  <a:pt x="1633118" y="0"/>
                </a:cubicBezTo>
                <a:cubicBezTo>
                  <a:pt x="1976867" y="13488"/>
                  <a:pt x="2073122" y="30847"/>
                  <a:pt x="2432304" y="0"/>
                </a:cubicBezTo>
                <a:cubicBezTo>
                  <a:pt x="2737712" y="-20004"/>
                  <a:pt x="3071246" y="43586"/>
                  <a:pt x="3474720" y="0"/>
                </a:cubicBezTo>
                <a:cubicBezTo>
                  <a:pt x="3474545" y="7610"/>
                  <a:pt x="3473933" y="10053"/>
                  <a:pt x="3474720" y="18288"/>
                </a:cubicBezTo>
                <a:cubicBezTo>
                  <a:pt x="2994131" y="50555"/>
                  <a:pt x="2892603" y="-20000"/>
                  <a:pt x="2536545" y="18288"/>
                </a:cubicBezTo>
                <a:cubicBezTo>
                  <a:pt x="2218312" y="84493"/>
                  <a:pt x="2003998" y="-1698"/>
                  <a:pt x="1702613" y="18288"/>
                </a:cubicBezTo>
                <a:cubicBezTo>
                  <a:pt x="1473678" y="24961"/>
                  <a:pt x="1172500" y="11504"/>
                  <a:pt x="903426" y="18288"/>
                </a:cubicBezTo>
                <a:cubicBezTo>
                  <a:pt x="639725" y="56379"/>
                  <a:pt x="223085" y="95025"/>
                  <a:pt x="0" y="18288"/>
                </a:cubicBezTo>
                <a:cubicBezTo>
                  <a:pt x="-241" y="12275"/>
                  <a:pt x="-159" y="657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3716"/>
                      <a:gd name="connsiteX1" fmla="*/ 625450 w 2606040"/>
                      <a:gd name="connsiteY1" fmla="*/ 0 h 13716"/>
                      <a:gd name="connsiteX2" fmla="*/ 1224839 w 2606040"/>
                      <a:gd name="connsiteY2" fmla="*/ 0 h 13716"/>
                      <a:gd name="connsiteX3" fmla="*/ 1824228 w 2606040"/>
                      <a:gd name="connsiteY3" fmla="*/ 0 h 13716"/>
                      <a:gd name="connsiteX4" fmla="*/ 2606040 w 2606040"/>
                      <a:gd name="connsiteY4" fmla="*/ 0 h 13716"/>
                      <a:gd name="connsiteX5" fmla="*/ 2606040 w 2606040"/>
                      <a:gd name="connsiteY5" fmla="*/ 13716 h 13716"/>
                      <a:gd name="connsiteX6" fmla="*/ 1902409 w 2606040"/>
                      <a:gd name="connsiteY6" fmla="*/ 13716 h 13716"/>
                      <a:gd name="connsiteX7" fmla="*/ 1276960 w 2606040"/>
                      <a:gd name="connsiteY7" fmla="*/ 13716 h 13716"/>
                      <a:gd name="connsiteX8" fmla="*/ 677570 w 2606040"/>
                      <a:gd name="connsiteY8" fmla="*/ 13716 h 13716"/>
                      <a:gd name="connsiteX9" fmla="*/ 0 w 2606040"/>
                      <a:gd name="connsiteY9" fmla="*/ 13716 h 13716"/>
                      <a:gd name="connsiteX10" fmla="*/ 0 w 2606040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3716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690" y="5728"/>
                          <a:pt x="2605650" y="7624"/>
                          <a:pt x="2606040" y="13716"/>
                        </a:cubicBezTo>
                        <a:cubicBezTo>
                          <a:pt x="2256758" y="26838"/>
                          <a:pt x="2173673" y="-17450"/>
                          <a:pt x="1902409" y="13716"/>
                        </a:cubicBezTo>
                        <a:cubicBezTo>
                          <a:pt x="1631145" y="44882"/>
                          <a:pt x="1461378" y="894"/>
                          <a:pt x="1276960" y="13716"/>
                        </a:cubicBezTo>
                        <a:cubicBezTo>
                          <a:pt x="1092542" y="26538"/>
                          <a:pt x="890442" y="8641"/>
                          <a:pt x="677570" y="13716"/>
                        </a:cubicBezTo>
                        <a:cubicBezTo>
                          <a:pt x="464698" y="18792"/>
                          <a:pt x="187648" y="31265"/>
                          <a:pt x="0" y="13716"/>
                        </a:cubicBezTo>
                        <a:cubicBezTo>
                          <a:pt x="-302" y="10335"/>
                          <a:pt x="417" y="4724"/>
                          <a:pt x="0" y="0"/>
                        </a:cubicBezTo>
                        <a:close/>
                      </a:path>
                      <a:path w="2606040" h="13716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6569" y="5071"/>
                          <a:pt x="2606315" y="7437"/>
                          <a:pt x="2606040" y="13716"/>
                        </a:cubicBezTo>
                        <a:cubicBezTo>
                          <a:pt x="2393024" y="-2332"/>
                          <a:pt x="2191161" y="34687"/>
                          <a:pt x="1980590" y="13716"/>
                        </a:cubicBezTo>
                        <a:cubicBezTo>
                          <a:pt x="1770019" y="-7255"/>
                          <a:pt x="1476440" y="31542"/>
                          <a:pt x="1276960" y="13716"/>
                        </a:cubicBezTo>
                        <a:cubicBezTo>
                          <a:pt x="1077480" y="-4110"/>
                          <a:pt x="880988" y="37553"/>
                          <a:pt x="651510" y="13716"/>
                        </a:cubicBezTo>
                        <a:cubicBezTo>
                          <a:pt x="422032" y="-10121"/>
                          <a:pt x="130744" y="-6519"/>
                          <a:pt x="0" y="13716"/>
                        </a:cubicBezTo>
                        <a:cubicBezTo>
                          <a:pt x="198" y="8947"/>
                          <a:pt x="304" y="52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Ta date </a:t>
            </a:r>
            <a:r>
              <a:rPr lang="en-US" sz="3200" dirty="0" err="1"/>
              <a:t>d’anniversaire</a:t>
            </a:r>
            <a:r>
              <a:rPr lang="en-US" sz="3200" dirty="0"/>
              <a:t>, </a:t>
            </a:r>
            <a:r>
              <a:rPr lang="en-US" sz="3200" dirty="0" err="1"/>
              <a:t>c’est</a:t>
            </a:r>
            <a:r>
              <a:rPr lang="en-US" sz="3200" dirty="0"/>
              <a:t> </a:t>
            </a:r>
            <a:r>
              <a:rPr lang="en-US" sz="3200" dirty="0" err="1"/>
              <a:t>quand</a:t>
            </a:r>
            <a:r>
              <a:rPr lang="en-US" sz="3200" dirty="0"/>
              <a:t> ?</a:t>
            </a:r>
          </a:p>
          <a:p>
            <a:pPr>
              <a:spcAft>
                <a:spcPts val="600"/>
              </a:spcAft>
            </a:pPr>
            <a:endParaRPr lang="en-US" sz="32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/>
              <a:t>L’été, c’est en 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r="13623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17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C6A1839-89F0-6A25-1138-9962BAB71F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283303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6951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711328-1A3D-472E-A3B0-C0A0A118D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2868707"/>
            <a:ext cx="3200400" cy="1631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III. </a:t>
            </a:r>
            <a:r>
              <a:rPr lang="en-US" dirty="0" err="1">
                <a:solidFill>
                  <a:srgbClr val="FFFFFF"/>
                </a:solidFill>
              </a:rPr>
              <a:t>Vocabulaire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702BA30-F8E2-122B-2DEA-8C54DA8D2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dirty="0"/>
              <a:t>Les mois de l’année 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https://play.kahoot.it/v2/?quizId=236b0c82-be29-4292-a328-c2cbef98011f</a:t>
            </a:r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A999CB6-C09D-56EA-9EB2-C8E12A89A1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1870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711328-1A3D-472E-A3B0-C0A0A118D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243995" cy="17190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b">
            <a:noAutofit/>
          </a:bodyPr>
          <a:lstStyle/>
          <a:p>
            <a:r>
              <a:rPr lang="fr-FR" sz="4000" b="1" u="sng" dirty="0">
                <a:solidFill>
                  <a:srgbClr val="0070C0"/>
                </a:solidFill>
              </a:rPr>
              <a:t>III. Vocabulaire: </a:t>
            </a:r>
            <a:br>
              <a:rPr lang="fr-FR" sz="4000" dirty="0">
                <a:solidFill>
                  <a:srgbClr val="0070C0"/>
                </a:solidFill>
              </a:rPr>
            </a:br>
            <a:r>
              <a:rPr lang="fr-FR" sz="4000" dirty="0">
                <a:solidFill>
                  <a:srgbClr val="0070C0"/>
                </a:solidFill>
              </a:rPr>
              <a:t>les jours, les mois, les saisons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Aucune description de photo disponible.">
            <a:extLst>
              <a:ext uri="{FF2B5EF4-FFF2-40B4-BE49-F238E27FC236}">
                <a16:creationId xmlns:a16="http://schemas.microsoft.com/office/drawing/2014/main" id="{380E2FD1-8E38-E72C-11DF-3953DA98E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102" y="640080"/>
            <a:ext cx="6660108" cy="5577840"/>
          </a:xfrm>
          <a:prstGeom prst="rect">
            <a:avLst/>
          </a:prstGeom>
          <a:noFill/>
        </p:spPr>
      </p:pic>
      <p:pic>
        <p:nvPicPr>
          <p:cNvPr id="4" name="mp3-output-ttsfree(dot)com (13)">
            <a:hlinkClick r:id="" action="ppaction://media"/>
            <a:extLst>
              <a:ext uri="{FF2B5EF4-FFF2-40B4-BE49-F238E27FC236}">
                <a16:creationId xmlns:a16="http://schemas.microsoft.com/office/drawing/2014/main" id="{2E54DE26-4B09-00DC-6E7F-FA5ADF2BD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40626" y="3554182"/>
            <a:ext cx="304800" cy="304800"/>
          </a:xfrm>
          <a:prstGeom prst="rect">
            <a:avLst/>
          </a:prstGeom>
        </p:spPr>
      </p:pic>
      <p:pic>
        <p:nvPicPr>
          <p:cNvPr id="5" name="mp3-output-ttsfree(dot)com (14)">
            <a:hlinkClick r:id="" action="ppaction://media"/>
            <a:extLst>
              <a:ext uri="{FF2B5EF4-FFF2-40B4-BE49-F238E27FC236}">
                <a16:creationId xmlns:a16="http://schemas.microsoft.com/office/drawing/2014/main" id="{B0341B6B-81B9-7A98-3EA4-2B2B69B31A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20097" y="2122674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47479" y="5115049"/>
            <a:ext cx="1650562" cy="1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95107" y="2806692"/>
            <a:ext cx="3825205" cy="3369755"/>
          </a:xfrm>
        </p:spPr>
        <p:txBody>
          <a:bodyPr>
            <a:normAutofit/>
          </a:bodyPr>
          <a:lstStyle/>
          <a:p>
            <a:r>
              <a:rPr lang="fr-FR" sz="2400" u="sng" dirty="0"/>
              <a:t>Exemples</a:t>
            </a:r>
            <a:r>
              <a:rPr lang="fr-FR" sz="2400" dirty="0"/>
              <a:t> </a:t>
            </a:r>
          </a:p>
          <a:p>
            <a:pPr marL="0" indent="0">
              <a:buNone/>
            </a:pPr>
            <a:r>
              <a:rPr lang="fr-FR" sz="2400" dirty="0"/>
              <a:t>(Saison, mois) Noël, c’est …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/>
              <a:t>(Année) La prochaine coupe du monde, c’est …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4D9ADA7-CAF9-75B2-C9B7-27D87A8D90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95092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0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874D22-211F-8375-0B46-C7D7D46C6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fr-FR" sz="5400"/>
              <a:t>Organiser une fête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D8CDB38-22D5-A8EA-1876-462AB3B61F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fr-FR" sz="2000"/>
              <a:t>Unité 6 – Leçon 3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Désert sur un tableau">
            <a:extLst>
              <a:ext uri="{FF2B5EF4-FFF2-40B4-BE49-F238E27FC236}">
                <a16:creationId xmlns:a16="http://schemas.microsoft.com/office/drawing/2014/main" id="{6D093195-7D40-40A3-33F3-5B1E2CF717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46" r="1610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4671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483C8B-4A45-5853-9A36-CB91E8F0A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8198"/>
            <a:ext cx="7272130" cy="414540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800"/>
              </a:spcAft>
            </a:pPr>
            <a:r>
              <a:rPr lang="en-US" dirty="0" err="1"/>
              <a:t>Quand</a:t>
            </a:r>
            <a:r>
              <a:rPr lang="en-US" dirty="0"/>
              <a:t> a lieu la fête </a:t>
            </a:r>
            <a:r>
              <a:rPr lang="en-US" dirty="0" err="1"/>
              <a:t>d’anniversaire</a:t>
            </a:r>
            <a:r>
              <a:rPr lang="en-US" dirty="0"/>
              <a:t> </a:t>
            </a:r>
            <a:r>
              <a:rPr lang="en-US" dirty="0" err="1"/>
              <a:t>d’Oscar</a:t>
            </a:r>
            <a:r>
              <a:rPr lang="en-US" dirty="0"/>
              <a:t> ? </a:t>
            </a:r>
          </a:p>
          <a:p>
            <a:pPr>
              <a:spcAft>
                <a:spcPts val="800"/>
              </a:spcAft>
            </a:pPr>
            <a:endParaRPr lang="en-US" dirty="0"/>
          </a:p>
          <a:p>
            <a:pPr>
              <a:spcAft>
                <a:spcPts val="800"/>
              </a:spcAft>
            </a:pP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b="1" u="sng" dirty="0"/>
              <a:t>le</a:t>
            </a:r>
            <a:r>
              <a:rPr lang="en-US" dirty="0"/>
              <a:t> </a:t>
            </a:r>
            <a:r>
              <a:rPr lang="en-US" dirty="0" err="1"/>
              <a:t>samedi</a:t>
            </a:r>
            <a:r>
              <a:rPr lang="en-US" dirty="0"/>
              <a:t> 4 </a:t>
            </a:r>
            <a:r>
              <a:rPr lang="en-US" dirty="0" err="1"/>
              <a:t>avril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Pour dire </a:t>
            </a:r>
            <a:r>
              <a:rPr lang="en-US" dirty="0" err="1"/>
              <a:t>une</a:t>
            </a:r>
            <a:r>
              <a:rPr lang="en-US" dirty="0"/>
              <a:t> date</a:t>
            </a:r>
          </a:p>
          <a:p>
            <a:r>
              <a:rPr lang="en-US" dirty="0">
                <a:solidFill>
                  <a:srgbClr val="FF0000"/>
                </a:solidFill>
              </a:rPr>
              <a:t>le + </a:t>
            </a:r>
            <a:r>
              <a:rPr lang="en-US" dirty="0">
                <a:solidFill>
                  <a:srgbClr val="00B050"/>
                </a:solidFill>
              </a:rPr>
              <a:t>jour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/ </a:t>
            </a:r>
            <a:r>
              <a:rPr lang="en-US" dirty="0" err="1">
                <a:solidFill>
                  <a:srgbClr val="00B050"/>
                </a:solidFill>
              </a:rPr>
              <a:t>mois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dirty="0"/>
              <a:t>04/04 = Nous </a:t>
            </a:r>
            <a:r>
              <a:rPr lang="en-US" dirty="0" err="1"/>
              <a:t>sommes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le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4 </a:t>
            </a:r>
            <a:r>
              <a:rPr lang="en-US" dirty="0" err="1">
                <a:solidFill>
                  <a:srgbClr val="00B050"/>
                </a:solidFill>
              </a:rPr>
              <a:t>avril</a:t>
            </a:r>
            <a:r>
              <a:rPr lang="en-US" dirty="0"/>
              <a:t>, au </a:t>
            </a:r>
            <a:r>
              <a:rPr lang="en-US" dirty="0" err="1"/>
              <a:t>printemps</a:t>
            </a:r>
            <a:r>
              <a:rPr lang="en-US" dirty="0"/>
              <a:t>.</a:t>
            </a:r>
          </a:p>
          <a:p>
            <a:r>
              <a:rPr lang="en-US" dirty="0"/>
              <a:t>01/06 = Nous </a:t>
            </a:r>
            <a:r>
              <a:rPr lang="en-US" dirty="0" err="1"/>
              <a:t>sommes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le</a:t>
            </a:r>
            <a:r>
              <a:rPr lang="en-US" dirty="0"/>
              <a:t> premier </a:t>
            </a:r>
            <a:r>
              <a:rPr lang="en-US" dirty="0" err="1"/>
              <a:t>juin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521066-BF42-189D-AFDB-56037B282B9E}"/>
              </a:ext>
            </a:extLst>
          </p:cNvPr>
          <p:cNvSpPr txBox="1"/>
          <p:nvPr/>
        </p:nvSpPr>
        <p:spPr>
          <a:xfrm>
            <a:off x="6582772" y="682951"/>
            <a:ext cx="5057398" cy="254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2B06E3-FB89-629F-4901-9FEC0C13296C}"/>
              </a:ext>
            </a:extLst>
          </p:cNvPr>
          <p:cNvSpPr/>
          <p:nvPr/>
        </p:nvSpPr>
        <p:spPr>
          <a:xfrm>
            <a:off x="1888312" y="2740040"/>
            <a:ext cx="2239740" cy="3909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11" descr="Dire la date | Fle, Mots français, Apprentissage de la langue française">
            <a:extLst>
              <a:ext uri="{FF2B5EF4-FFF2-40B4-BE49-F238E27FC236}">
                <a16:creationId xmlns:a16="http://schemas.microsoft.com/office/drawing/2014/main" id="{D2271DA9-E346-490D-F356-7423F4F0D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17" y="1798198"/>
            <a:ext cx="3813853" cy="381385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1060B6F-CE1C-8D65-0CEF-2060DDDA72B2}"/>
              </a:ext>
            </a:extLst>
          </p:cNvPr>
          <p:cNvSpPr/>
          <p:nvPr/>
        </p:nvSpPr>
        <p:spPr>
          <a:xfrm>
            <a:off x="907651" y="4462823"/>
            <a:ext cx="6599706" cy="13848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129" y="329992"/>
            <a:ext cx="1642409" cy="164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8FF50C5-5C36-10BD-AA2F-8E3851B977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4531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337C157-FA7C-44F7-8F26-8D60F1E4D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1E6BDE-4282-4B03-AB6B-4B55BB5A5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485C833A-4CAA-4628-90AF-765B4D9CD7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B238B6B-BE4A-43D5-9BF4-F25E4B1102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822A3114-5712-45A9-8D29-C017CBA9C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92AC81A-C7E1-484B-8CE8-35C3B082F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1F04CC80-0868-47FF-81E3-284C107F9E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557CA5F-0383-45CC-ABD6-3F13DF5C11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0AA14ED-4772-4347-AB17-45AE5F24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E3A0F7B3-4CF0-4247-84C0-6588F359D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1084963C-5EA9-4967-9241-33487A7F94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A92CEED-BBF5-4D27-BAEF-3CB7750A1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FE7A7AD6-5681-4FC3-8C0D-39608A2D15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A1DD085-9573-46D7-96D8-FB79FAF0C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4A9B4107-3EEB-48E9-968B-A0A731458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109B0A4-ED54-4DED-96E6-820DD63248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A8C6847A-91A4-4A9B-B064-11CF6443AA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85C9753-33A0-4817-9B8C-3E8A6CC4B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9315F3C9-3634-4926-8C56-00168B1A7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F28382E8-33D6-429A-B585-9579AA2EF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21499034-1E36-46FE-AB69-42EBD104BA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8480B4D-FB9B-4DC7-BF42-94946CF13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3412C15-B417-4C20-A798-77F6B5BFD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C03EF63-B185-48A4-9905-A9BBA70F5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00FC753-51FF-49B1-AE2F-C9BAAFD0B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22">
              <a:extLst>
                <a:ext uri="{FF2B5EF4-FFF2-40B4-BE49-F238E27FC236}">
                  <a16:creationId xmlns:a16="http://schemas.microsoft.com/office/drawing/2014/main" id="{17B242DE-F1CC-479B-97B0-05C00AD52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5338455-991A-4916-AD34-2C870B6DE8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64C588F-6AFA-FFA7-CBED-2A62E512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pPr algn="ctr"/>
            <a:r>
              <a:rPr lang="fr-FR" sz="3600">
                <a:solidFill>
                  <a:srgbClr val="FFFFFE"/>
                </a:solidFill>
              </a:rPr>
              <a:t>Exercice LE 8 p.83</a:t>
            </a:r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00324C0-3F86-4ACD-945B-4AD842C9C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4" y="803186"/>
            <a:ext cx="6269015" cy="2978319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73E54EB-CC0C-7577-C28C-D9AD39562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260" y="1338137"/>
            <a:ext cx="5953177" cy="1905803"/>
          </a:xfrm>
          <a:prstGeom prst="rect">
            <a:avLst/>
          </a:prstGeom>
          <a:ln w="9525">
            <a:noFill/>
          </a:ln>
        </p:spPr>
      </p:pic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43B14FEB-C008-0080-95A9-2F9A06D458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130718"/>
              </p:ext>
            </p:extLst>
          </p:nvPr>
        </p:nvGraphicFramePr>
        <p:xfrm>
          <a:off x="5273260" y="3957718"/>
          <a:ext cx="5899088" cy="95980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982324">
                  <a:extLst>
                    <a:ext uri="{9D8B030D-6E8A-4147-A177-3AD203B41FA5}">
                      <a16:colId xmlns:a16="http://schemas.microsoft.com/office/drawing/2014/main" val="1480361837"/>
                    </a:ext>
                  </a:extLst>
                </a:gridCol>
                <a:gridCol w="982324">
                  <a:extLst>
                    <a:ext uri="{9D8B030D-6E8A-4147-A177-3AD203B41FA5}">
                      <a16:colId xmlns:a16="http://schemas.microsoft.com/office/drawing/2014/main" val="1476500701"/>
                    </a:ext>
                  </a:extLst>
                </a:gridCol>
                <a:gridCol w="983610">
                  <a:extLst>
                    <a:ext uri="{9D8B030D-6E8A-4147-A177-3AD203B41FA5}">
                      <a16:colId xmlns:a16="http://schemas.microsoft.com/office/drawing/2014/main" val="3945520605"/>
                    </a:ext>
                  </a:extLst>
                </a:gridCol>
                <a:gridCol w="983610">
                  <a:extLst>
                    <a:ext uri="{9D8B030D-6E8A-4147-A177-3AD203B41FA5}">
                      <a16:colId xmlns:a16="http://schemas.microsoft.com/office/drawing/2014/main" val="929533689"/>
                    </a:ext>
                  </a:extLst>
                </a:gridCol>
                <a:gridCol w="983610">
                  <a:extLst>
                    <a:ext uri="{9D8B030D-6E8A-4147-A177-3AD203B41FA5}">
                      <a16:colId xmlns:a16="http://schemas.microsoft.com/office/drawing/2014/main" val="170918691"/>
                    </a:ext>
                  </a:extLst>
                </a:gridCol>
                <a:gridCol w="983610">
                  <a:extLst>
                    <a:ext uri="{9D8B030D-6E8A-4147-A177-3AD203B41FA5}">
                      <a16:colId xmlns:a16="http://schemas.microsoft.com/office/drawing/2014/main" val="3272621998"/>
                    </a:ext>
                  </a:extLst>
                </a:gridCol>
              </a:tblGrid>
              <a:tr h="2608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1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3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536720"/>
                  </a:ext>
                </a:extLst>
              </a:tr>
              <a:tr h="6989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4775548"/>
                  </a:ext>
                </a:extLst>
              </a:tr>
            </a:tbl>
          </a:graphicData>
        </a:graphic>
      </p:graphicFrame>
      <p:pic>
        <p:nvPicPr>
          <p:cNvPr id="3" name="PISTE131">
            <a:hlinkClick r:id="" action="ppaction://media"/>
            <a:extLst>
              <a:ext uri="{FF2B5EF4-FFF2-40B4-BE49-F238E27FC236}">
                <a16:creationId xmlns:a16="http://schemas.microsoft.com/office/drawing/2014/main" id="{EA07718D-ACE8-A776-1151-7791EB3BE1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36279" y="2744814"/>
            <a:ext cx="304800" cy="304800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1F5FA5E2-7D18-6E70-F8EA-1F03D48B04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380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9" y="450222"/>
            <a:ext cx="4182520" cy="3603164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BB35F07-2D20-B751-FCBF-BEBE957C5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762000"/>
            <a:ext cx="3595973" cy="301843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LE 9 p.83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094233-2135-4AF1-986E-5751814CD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770" y="4209599"/>
            <a:ext cx="4172809" cy="2173848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836" y="450221"/>
            <a:ext cx="4899923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3EF794A-FE88-40A7-E163-7FB304386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0564" y="909143"/>
            <a:ext cx="4810195" cy="5029586"/>
          </a:xfrm>
        </p:spPr>
        <p:txBody>
          <a:bodyPr anchor="ctr"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L’anniversaire de Lucille, c’est le 19 mai.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L’anniversaire d’Imane, c’est le 30 septembre.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L’anniversaire de Xavier, c’est le 29 octobre.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5866" y="450221"/>
            <a:ext cx="1868033" cy="3603165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442E624-C84A-88C9-AAE1-ABE4D1080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422" y="4693348"/>
            <a:ext cx="3630527" cy="119750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3746" y="4214253"/>
            <a:ext cx="1868033" cy="217384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753C59-8151-E885-9105-5BAC006C920A}"/>
              </a:ext>
            </a:extLst>
          </p:cNvPr>
          <p:cNvSpPr/>
          <p:nvPr/>
        </p:nvSpPr>
        <p:spPr>
          <a:xfrm>
            <a:off x="8302528" y="2204658"/>
            <a:ext cx="718056" cy="3085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CDC572-2E9E-CE5F-DCBA-03E6D725B9A5}"/>
              </a:ext>
            </a:extLst>
          </p:cNvPr>
          <p:cNvSpPr/>
          <p:nvPr/>
        </p:nvSpPr>
        <p:spPr>
          <a:xfrm>
            <a:off x="8213705" y="3260244"/>
            <a:ext cx="1373469" cy="3085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853320-7B5D-A50D-2B75-4E77739F80DD}"/>
              </a:ext>
            </a:extLst>
          </p:cNvPr>
          <p:cNvSpPr/>
          <p:nvPr/>
        </p:nvSpPr>
        <p:spPr>
          <a:xfrm>
            <a:off x="8257648" y="4315830"/>
            <a:ext cx="1144404" cy="3085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STE132">
            <a:hlinkClick r:id="" action="ppaction://media"/>
            <a:extLst>
              <a:ext uri="{FF2B5EF4-FFF2-40B4-BE49-F238E27FC236}">
                <a16:creationId xmlns:a16="http://schemas.microsoft.com/office/drawing/2014/main" id="{BE83696C-FDC8-AE6C-5FE6-06C20845AC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4238" y="2052257"/>
            <a:ext cx="598177" cy="59817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8EE0805-8A8A-7688-FC97-C761F2556D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4326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8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BABED72-0A3C-AF24-5958-477EC6D33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 2 p.38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2938874-61DD-D1A5-6CD1-5C5097934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702137"/>
            <a:ext cx="7188199" cy="345033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EE15EBE-91E1-38D3-0606-F222B40ED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6178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8C9FFC-5F91-F43A-A415-D46CA6801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Lisez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et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répondez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avec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votre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voisin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(e).</a:t>
            </a:r>
          </a:p>
        </p:txBody>
      </p:sp>
      <p:cxnSp>
        <p:nvCxnSpPr>
          <p:cNvPr id="20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8">
            <a:extLst>
              <a:ext uri="{FF2B5EF4-FFF2-40B4-BE49-F238E27FC236}">
                <a16:creationId xmlns:a16="http://schemas.microsoft.com/office/drawing/2014/main" id="{A0BCDABF-5C7B-5258-179A-76B4A04CC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87" t="47466" b="7418"/>
          <a:stretch/>
        </p:blipFill>
        <p:spPr bwMode="auto">
          <a:xfrm>
            <a:off x="5153822" y="1245271"/>
            <a:ext cx="6553545" cy="437540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78D0B1-D64C-41CF-C233-7A06E9BB5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1146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F73C51-7283-F7F3-6533-367683984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Lisez et répondez avec votre voisin(e).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9">
            <a:extLst>
              <a:ext uri="{FF2B5EF4-FFF2-40B4-BE49-F238E27FC236}">
                <a16:creationId xmlns:a16="http://schemas.microsoft.com/office/drawing/2014/main" id="{D61180BE-F642-8E47-17C6-177418B3C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6201" b="29271"/>
          <a:stretch/>
        </p:blipFill>
        <p:spPr bwMode="auto">
          <a:xfrm>
            <a:off x="5153822" y="1370665"/>
            <a:ext cx="6553545" cy="412461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848D27D-A468-105C-1DB3-78FB96151B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5545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endParaRPr lang="en-US" sz="48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10975FB-8CAC-DD5E-AF97-78AC5BABE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mois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l’année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Ta date </a:t>
            </a:r>
            <a:r>
              <a:rPr lang="en-US" sz="3200" dirty="0" err="1"/>
              <a:t>d’anniversaire</a:t>
            </a:r>
            <a:r>
              <a:rPr lang="en-US" sz="3200" dirty="0"/>
              <a:t>, </a:t>
            </a:r>
            <a:r>
              <a:rPr lang="en-US" sz="3200" dirty="0" err="1"/>
              <a:t>c’est</a:t>
            </a:r>
            <a:r>
              <a:rPr lang="en-US" sz="3200" dirty="0"/>
              <a:t> </a:t>
            </a:r>
            <a:r>
              <a:rPr lang="en-US" sz="3200" dirty="0" err="1"/>
              <a:t>quand</a:t>
            </a:r>
            <a:r>
              <a:rPr lang="en-US" sz="3200" dirty="0"/>
              <a:t> ?</a:t>
            </a:r>
          </a:p>
          <a:p>
            <a:pPr>
              <a:spcAft>
                <a:spcPts val="600"/>
              </a:spcAft>
            </a:pPr>
            <a:endParaRPr lang="en-US" sz="32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/>
              <a:t>L’été, c’est en 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r="13623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264A3927-378D-82F9-5636-36863260DC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9399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800" dirty="0"/>
              <a:t>Learning </a:t>
            </a:r>
            <a:r>
              <a:rPr lang="fr-FR" sz="4800" dirty="0" err="1"/>
              <a:t>review</a:t>
            </a:r>
            <a:endParaRPr lang="fr-FR" sz="4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6D3A454-49A2-04F3-18C7-5027208B96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08899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3045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Donner des conseils </a:t>
            </a:r>
          </a:p>
          <a:p>
            <a:pPr algn="ctr"/>
            <a:r>
              <a:rPr lang="fr-FR" sz="3200" dirty="0">
                <a:solidFill>
                  <a:schemeClr val="tx2"/>
                </a:solidFill>
              </a:rPr>
              <a:t>pour organiser une fête d’anniversaire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713047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F1F173-047A-B0F1-6BDB-F252D9C7CF58}"/>
              </a:ext>
            </a:extLst>
          </p:cNvPr>
          <p:cNvSpPr/>
          <p:nvPr/>
        </p:nvSpPr>
        <p:spPr>
          <a:xfrm>
            <a:off x="4632291" y="4904291"/>
            <a:ext cx="305271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3B7926-3C37-9A05-4CF5-A6B5070682FA}"/>
              </a:ext>
            </a:extLst>
          </p:cNvPr>
          <p:cNvSpPr txBox="1"/>
          <p:nvPr/>
        </p:nvSpPr>
        <p:spPr>
          <a:xfrm>
            <a:off x="120869" y="6339803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2821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5"/>
            <a:ext cx="4935863" cy="4877647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U6L1 &amp; U6L2,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Tell the time</a:t>
            </a: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Invite a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friend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at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my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party</a:t>
            </a: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Talk about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daily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activities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838201" y="365125"/>
            <a:ext cx="5251316" cy="180730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1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1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4100" dirty="0">
                <a:latin typeface="+mj-lt"/>
                <a:ea typeface="+mj-ea"/>
                <a:cs typeface="+mj-cs"/>
              </a:rPr>
              <a:t> : </a:t>
            </a:r>
            <a:r>
              <a:rPr lang="en-US" sz="4100" b="1" dirty="0" err="1">
                <a:latin typeface="+mj-lt"/>
                <a:ea typeface="+mj-ea"/>
                <a:cs typeface="+mj-cs"/>
              </a:rPr>
              <a:t>L’impératif</a:t>
            </a:r>
            <a:endParaRPr lang="en-US" sz="4100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838200" y="2333297"/>
            <a:ext cx="4619621" cy="384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Donne un conseil à ton </a:t>
            </a:r>
            <a:r>
              <a:rPr lang="en-US" sz="3200" dirty="0" err="1"/>
              <a:t>copain</a:t>
            </a:r>
            <a:r>
              <a:rPr lang="en-US" sz="3200" dirty="0"/>
              <a:t> qui </a:t>
            </a:r>
            <a:r>
              <a:rPr lang="en-US" sz="3200" dirty="0" err="1"/>
              <a:t>vient</a:t>
            </a:r>
            <a:r>
              <a:rPr lang="en-US" sz="3200" dirty="0"/>
              <a:t> à ton </a:t>
            </a:r>
            <a:r>
              <a:rPr lang="en-US" sz="3200" dirty="0" err="1"/>
              <a:t>anniversaire</a:t>
            </a:r>
            <a:r>
              <a:rPr lang="en-US" sz="3200" dirty="0"/>
              <a:t> :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u="sng" dirty="0"/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« En </a:t>
            </a:r>
            <a:r>
              <a:rPr lang="en-US" sz="3200" dirty="0" err="1"/>
              <a:t>juin</a:t>
            </a:r>
            <a:r>
              <a:rPr lang="en-US" sz="3200" dirty="0"/>
              <a:t>, il fait beau et </a:t>
            </a:r>
            <a:r>
              <a:rPr lang="en-US" sz="3200" dirty="0" err="1"/>
              <a:t>chaud</a:t>
            </a:r>
            <a:r>
              <a:rPr lang="en-US" sz="3200" dirty="0"/>
              <a:t> ! Chez </a:t>
            </a:r>
            <a:r>
              <a:rPr lang="en-US" sz="3200" dirty="0" err="1"/>
              <a:t>moi</a:t>
            </a:r>
            <a:r>
              <a:rPr lang="en-US" sz="3200" dirty="0"/>
              <a:t>, il y a </a:t>
            </a:r>
            <a:r>
              <a:rPr lang="en-US" sz="3200" dirty="0" err="1"/>
              <a:t>une</a:t>
            </a:r>
            <a:r>
              <a:rPr lang="en-US" sz="3200" dirty="0"/>
              <a:t> piscine, </a:t>
            </a:r>
            <a:r>
              <a:rPr lang="en-US" sz="3200" dirty="0" err="1"/>
              <a:t>donc</a:t>
            </a:r>
            <a:r>
              <a:rPr lang="en-US" sz="3200" dirty="0"/>
              <a:t> ……… 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FF8FBC-0A07-0427-CE20-521272102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2" b="11662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C3FEF1B-3C4F-0D85-5ABD-D7486B76D3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679174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57181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D9302AD-C6D8-AA03-59F4-AE4AA799B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2258"/>
            <a:ext cx="10506456" cy="82875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 dirty="0"/>
              <a:t>IV. Grammaire : Donner un conseil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5773AEE-328A-6224-53A1-83765F0DD6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04607"/>
              </p:ext>
            </p:extLst>
          </p:nvPr>
        </p:nvGraphicFramePr>
        <p:xfrm>
          <a:off x="1530626" y="1926266"/>
          <a:ext cx="7912091" cy="4357530"/>
        </p:xfrm>
        <a:graphic>
          <a:graphicData uri="http://schemas.openxmlformats.org/drawingml/2006/table">
            <a:tbl>
              <a:tblPr firstRow="1" firstCol="1" bandRow="1">
                <a:solidFill>
                  <a:srgbClr val="404040"/>
                </a:solidFill>
                <a:tableStyleId>{5C22544A-7EE6-4342-B048-85BDC9FD1C3A}</a:tableStyleId>
              </a:tblPr>
              <a:tblGrid>
                <a:gridCol w="2451652">
                  <a:extLst>
                    <a:ext uri="{9D8B030D-6E8A-4147-A177-3AD203B41FA5}">
                      <a16:colId xmlns:a16="http://schemas.microsoft.com/office/drawing/2014/main" val="212081867"/>
                    </a:ext>
                  </a:extLst>
                </a:gridCol>
                <a:gridCol w="5460439">
                  <a:extLst>
                    <a:ext uri="{9D8B030D-6E8A-4147-A177-3AD203B41FA5}">
                      <a16:colId xmlns:a16="http://schemas.microsoft.com/office/drawing/2014/main" val="2928829609"/>
                    </a:ext>
                  </a:extLst>
                </a:gridCol>
              </a:tblGrid>
              <a:tr h="72476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100" b="0" cap="none" spc="0" dirty="0">
                          <a:solidFill>
                            <a:schemeClr val="bg1"/>
                          </a:solidFill>
                          <a:effectLst/>
                        </a:rPr>
                        <a:t>Donner un conseil</a:t>
                      </a:r>
                      <a:endParaRPr lang="fr-FR" sz="3100" b="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913981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Imagine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un thème.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996384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Cherche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la bonne musique.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02127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Trouve 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un super DJ.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426951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Choisis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la bonne date.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678901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Fais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ton invitation sur le thème.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292320"/>
                  </a:ext>
                </a:extLst>
              </a:tr>
              <a:tr h="6054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b="1" cap="none" spc="0" dirty="0">
                          <a:solidFill>
                            <a:schemeClr val="bg1"/>
                          </a:solidFill>
                          <a:effectLst/>
                        </a:rPr>
                        <a:t>Ne range pas</a:t>
                      </a:r>
                      <a:endParaRPr lang="fr-FR" sz="2300" b="1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300" cap="none" spc="0" dirty="0">
                          <a:solidFill>
                            <a:schemeClr val="bg1"/>
                          </a:solidFill>
                          <a:effectLst/>
                        </a:rPr>
                        <a:t>seul(e).</a:t>
                      </a:r>
                      <a:endParaRPr lang="fr-FR" sz="230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287" marR="132287" marT="176383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094678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FBFEE8B-F65B-4A6E-B3FE-90B3D79503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3851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FE199E-FC1D-A93B-AE61-133CB3F8D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>
                <a:latin typeface="+mj-lt"/>
                <a:ea typeface="+mj-ea"/>
                <a:cs typeface="+mj-cs"/>
              </a:rPr>
              <a:t>Formation de </a:t>
            </a:r>
            <a:r>
              <a:rPr lang="en-US" sz="4800" b="1" kern="1200" dirty="0" err="1">
                <a:latin typeface="+mj-lt"/>
                <a:ea typeface="+mj-ea"/>
                <a:cs typeface="+mj-cs"/>
              </a:rPr>
              <a:t>l’impératif</a:t>
            </a:r>
            <a:endParaRPr lang="en-US" sz="4800" b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2" descr="impératif | La Vie en Rose - FLE">
            <a:extLst>
              <a:ext uri="{FF2B5EF4-FFF2-40B4-BE49-F238E27FC236}">
                <a16:creationId xmlns:a16="http://schemas.microsoft.com/office/drawing/2014/main" id="{2C2934BF-851F-6D71-E4AC-29EACC41B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295" y="2944550"/>
            <a:ext cx="5150277" cy="2874573"/>
          </a:xfrm>
          <a:prstGeom prst="rect">
            <a:avLst/>
          </a:prstGeom>
          <a:noFill/>
        </p:spPr>
      </p:pic>
      <p:sp>
        <p:nvSpPr>
          <p:cNvPr id="20" name="Content Placeholder 14">
            <a:extLst>
              <a:ext uri="{FF2B5EF4-FFF2-40B4-BE49-F238E27FC236}">
                <a16:creationId xmlns:a16="http://schemas.microsoft.com/office/drawing/2014/main" id="{64E590E6-8BE6-EBF2-62D5-DB3244D50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429" y="2405270"/>
            <a:ext cx="4530898" cy="3849756"/>
          </a:xfrm>
          <a:ln w="76200">
            <a:solidFill>
              <a:srgbClr val="FF0000"/>
            </a:solidFill>
          </a:ln>
        </p:spPr>
        <p:txBody>
          <a:bodyPr anchor="ctr">
            <a:normAutofit/>
          </a:bodyPr>
          <a:lstStyle/>
          <a:p>
            <a:r>
              <a:rPr lang="en-US" sz="2000" b="1" dirty="0" err="1"/>
              <a:t>L’impératif</a:t>
            </a:r>
            <a:r>
              <a:rPr lang="en-US" sz="2000" b="1" dirty="0"/>
              <a:t> </a:t>
            </a:r>
            <a:r>
              <a:rPr lang="en-US" sz="2000" b="1" dirty="0" err="1"/>
              <a:t>s’utilise</a:t>
            </a:r>
            <a:r>
              <a:rPr lang="en-US" sz="2000" b="1" dirty="0"/>
              <a:t> pour donner des conseils et des </a:t>
            </a:r>
            <a:r>
              <a:rPr lang="en-US" sz="2000" b="1" dirty="0" err="1"/>
              <a:t>ordres</a:t>
            </a:r>
            <a:r>
              <a:rPr lang="en-US" sz="2000" b="1" dirty="0"/>
              <a:t>.</a:t>
            </a:r>
          </a:p>
          <a:p>
            <a:endParaRPr lang="en-US" sz="2000" b="1" dirty="0"/>
          </a:p>
          <a:p>
            <a:r>
              <a:rPr lang="en-US" sz="2000" b="1" dirty="0" err="1"/>
              <a:t>Seulement</a:t>
            </a:r>
            <a:r>
              <a:rPr lang="en-US" sz="2000" b="1" dirty="0"/>
              <a:t> 3 </a:t>
            </a:r>
            <a:r>
              <a:rPr lang="en-US" sz="2000" b="1" dirty="0" err="1"/>
              <a:t>formes</a:t>
            </a:r>
            <a:r>
              <a:rPr lang="en-US" sz="2000" b="1" dirty="0"/>
              <a:t> (</a:t>
            </a:r>
            <a:r>
              <a:rPr lang="en-US" sz="2000" b="1" dirty="0" err="1"/>
              <a:t>tu</a:t>
            </a:r>
            <a:r>
              <a:rPr lang="en-US" sz="2000" b="1" dirty="0"/>
              <a:t>, nous, </a:t>
            </a:r>
            <a:r>
              <a:rPr lang="en-US" sz="2000" b="1" dirty="0" err="1"/>
              <a:t>vous</a:t>
            </a:r>
            <a:r>
              <a:rPr lang="en-US" sz="2000" b="1" dirty="0"/>
              <a:t>)</a:t>
            </a:r>
          </a:p>
          <a:p>
            <a:endParaRPr lang="en-US" sz="2000" b="1" dirty="0"/>
          </a:p>
          <a:p>
            <a:r>
              <a:rPr lang="en-US" sz="2000" b="1" dirty="0"/>
              <a:t>Pas de </a:t>
            </a:r>
            <a:r>
              <a:rPr lang="en-US" sz="2000" b="1" dirty="0" err="1"/>
              <a:t>pronoms</a:t>
            </a:r>
            <a:r>
              <a:rPr lang="en-US" sz="2000" b="1" dirty="0"/>
              <a:t> </a:t>
            </a:r>
            <a:r>
              <a:rPr lang="en-US" sz="2000" b="1" dirty="0" err="1"/>
              <a:t>sujets</a:t>
            </a:r>
            <a:r>
              <a:rPr lang="en-US" sz="2000" b="1" dirty="0"/>
              <a:t> !</a:t>
            </a:r>
          </a:p>
          <a:p>
            <a:pPr marL="0" indent="0">
              <a:buNone/>
            </a:pPr>
            <a:r>
              <a:rPr lang="en-US" sz="2000" b="1" dirty="0"/>
              <a:t> </a:t>
            </a:r>
          </a:p>
          <a:p>
            <a:r>
              <a:rPr lang="en-US" sz="2000" b="1" dirty="0"/>
              <a:t>Pas de “s” à la 2ème </a:t>
            </a:r>
            <a:r>
              <a:rPr lang="en-US" sz="2000" b="1" dirty="0" err="1"/>
              <a:t>personne</a:t>
            </a:r>
            <a:r>
              <a:rPr lang="en-US" sz="2000" b="1" dirty="0"/>
              <a:t> du </a:t>
            </a:r>
            <a:r>
              <a:rPr lang="en-US" sz="2000" b="1" dirty="0" err="1"/>
              <a:t>singulier</a:t>
            </a:r>
            <a:r>
              <a:rPr lang="en-US" sz="2000" b="1" dirty="0"/>
              <a:t> (</a:t>
            </a:r>
            <a:r>
              <a:rPr lang="en-US" sz="2000" b="1" dirty="0" err="1"/>
              <a:t>tu</a:t>
            </a:r>
            <a:r>
              <a:rPr lang="en-US" sz="2000" b="1" dirty="0"/>
              <a:t>)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213" y="497361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685472" y="2780068"/>
            <a:ext cx="905773" cy="2650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295736" y="2780067"/>
            <a:ext cx="905773" cy="2650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8974347" y="3593366"/>
            <a:ext cx="1472242" cy="2871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7410090" y="4388175"/>
            <a:ext cx="1699403" cy="2871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7753052" y="5454052"/>
            <a:ext cx="243636" cy="2871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1004FCF-9B18-0052-D278-F8B2ADC7F4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5024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36BA38-DFCD-B53B-B1B1-55F7D6D0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Quelques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verbes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à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l’impératif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pic>
        <p:nvPicPr>
          <p:cNvPr id="4" name="Picture 13" descr="FLE: L&amp;#39;impératif">
            <a:extLst>
              <a:ext uri="{FF2B5EF4-FFF2-40B4-BE49-F238E27FC236}">
                <a16:creationId xmlns:a16="http://schemas.microsoft.com/office/drawing/2014/main" id="{4D0DB3A0-AA33-A6B3-F3D0-947D96DA0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784" y="1675227"/>
            <a:ext cx="10588431" cy="4394199"/>
          </a:xfrm>
          <a:prstGeom prst="rect">
            <a:avLst/>
          </a:prstGeom>
          <a:noFill/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21739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e Careful Attention Sticker for iOS &amp; Android | GIPH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107" y="1297074"/>
            <a:ext cx="825320" cy="82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Be Careful Attention Sticker for iOS &amp; Android | GIPH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262567"/>
            <a:ext cx="825320" cy="82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e Careful Attention Sticker for iOS &amp; Android | GIPH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873" y="1262567"/>
            <a:ext cx="825320" cy="82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ttention Stickers for Sale | TeePubl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101" y="5238429"/>
            <a:ext cx="905586" cy="90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24687" y="5238429"/>
            <a:ext cx="229462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ÊTRE et AVOIR </a:t>
            </a:r>
          </a:p>
          <a:p>
            <a:r>
              <a:rPr lang="fr-FR" sz="2400" dirty="0"/>
              <a:t>sont irréguliers !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7591BD5-C89A-3F1A-C524-EA7A6DE36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18612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662795" y="-3745097"/>
            <a:ext cx="1354979" cy="10750169"/>
          </a:xfrm>
          <a:prstGeom prst="downArrow">
            <a:avLst>
              <a:gd name="adj1" fmla="val 100000"/>
              <a:gd name="adj2" fmla="val 22582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81C68E7-0DF7-13E0-F96C-417AE61C3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2" y="1204109"/>
            <a:ext cx="10023398" cy="857894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LE 4 p.82</a:t>
            </a:r>
          </a:p>
        </p:txBody>
      </p:sp>
      <p:pic>
        <p:nvPicPr>
          <p:cNvPr id="7" name="PISTE130">
            <a:hlinkClick r:id="" action="ppaction://media"/>
            <a:extLst>
              <a:ext uri="{FF2B5EF4-FFF2-40B4-BE49-F238E27FC236}">
                <a16:creationId xmlns:a16="http://schemas.microsoft.com/office/drawing/2014/main" id="{1BB7165D-C529-8660-8F35-130B7D43417F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25712" y="3720411"/>
            <a:ext cx="1567015" cy="1567015"/>
          </a:xfr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0A8BBAE-D51D-602A-9FC3-367DA297BC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2103" y="3392676"/>
            <a:ext cx="6691698" cy="1959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994427E-B523-5C36-A4F1-26482609C7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7376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708407-D01D-4E57-8998-FF799DBC3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56CC53-65A3-A8C2-220C-541292AB0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23" y="1622066"/>
            <a:ext cx="3554226" cy="2663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5 p.82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963B07-5C9E-478C-A53E-B6F5B4A78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B0A3169-A1EB-6D90-D93A-1B7A0134E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8104" y="1170782"/>
            <a:ext cx="6472362" cy="393058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75535E1-2A9E-28DA-551D-77BB63E692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8264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6A8CE3D-3774-D3D2-04B3-46AAA137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Exercice </a:t>
            </a:r>
            <a:b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 1 p.38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DD1DAC5-9DAA-B337-F5BA-FE3AD7BC60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4356" y="725752"/>
            <a:ext cx="6408836" cy="525524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E861F92-2A3E-5103-9646-8027DC71BF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8056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52FB62-65BE-C1C8-B399-B6DAFCA86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Kahoot</a:t>
            </a:r>
            <a:r>
              <a:rPr lang="fr-FR" b="1" dirty="0"/>
              <a:t> time !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1412F31C-A1D4-96FE-DEF9-20A4DF8996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3028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E592929-821B-E7BD-EF37-6291E123D9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612562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838201" y="365125"/>
            <a:ext cx="5251316" cy="180730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41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1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4100" dirty="0">
                <a:latin typeface="+mj-lt"/>
                <a:ea typeface="+mj-ea"/>
                <a:cs typeface="+mj-cs"/>
              </a:rPr>
              <a:t> : </a:t>
            </a:r>
            <a:r>
              <a:rPr lang="en-US" sz="4100" b="1" dirty="0" err="1">
                <a:latin typeface="+mj-lt"/>
                <a:ea typeface="+mj-ea"/>
                <a:cs typeface="+mj-cs"/>
              </a:rPr>
              <a:t>L’impératif</a:t>
            </a:r>
            <a:endParaRPr lang="en-US" sz="4100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838200" y="2333297"/>
            <a:ext cx="4619621" cy="38436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Donne un conseil à ton </a:t>
            </a:r>
            <a:r>
              <a:rPr lang="en-US" sz="3200" dirty="0" err="1"/>
              <a:t>copain</a:t>
            </a:r>
            <a:r>
              <a:rPr lang="en-US" sz="3200" dirty="0"/>
              <a:t> qui </a:t>
            </a:r>
            <a:r>
              <a:rPr lang="en-US" sz="3200" dirty="0" err="1"/>
              <a:t>vient</a:t>
            </a:r>
            <a:r>
              <a:rPr lang="en-US" sz="3200" dirty="0"/>
              <a:t> à ton </a:t>
            </a:r>
            <a:r>
              <a:rPr lang="en-US" sz="3200" dirty="0" err="1"/>
              <a:t>anniversaire</a:t>
            </a:r>
            <a:r>
              <a:rPr lang="en-US" sz="3200" dirty="0"/>
              <a:t> :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3200" u="sng" dirty="0"/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« En </a:t>
            </a:r>
            <a:r>
              <a:rPr lang="en-US" sz="3200" dirty="0" err="1"/>
              <a:t>juin</a:t>
            </a:r>
            <a:r>
              <a:rPr lang="en-US" sz="3200" dirty="0"/>
              <a:t>, il fait beau et </a:t>
            </a:r>
            <a:r>
              <a:rPr lang="en-US" sz="3200" dirty="0" err="1"/>
              <a:t>chaud</a:t>
            </a:r>
            <a:r>
              <a:rPr lang="en-US" sz="3200" dirty="0"/>
              <a:t> ! Chez </a:t>
            </a:r>
            <a:r>
              <a:rPr lang="en-US" sz="3200" dirty="0" err="1"/>
              <a:t>moi</a:t>
            </a:r>
            <a:r>
              <a:rPr lang="en-US" sz="3200" dirty="0"/>
              <a:t>, il y a </a:t>
            </a:r>
            <a:r>
              <a:rPr lang="en-US" sz="3200" dirty="0" err="1"/>
              <a:t>une</a:t>
            </a:r>
            <a:r>
              <a:rPr lang="en-US" sz="3200" dirty="0"/>
              <a:t> piscine, </a:t>
            </a:r>
            <a:r>
              <a:rPr lang="en-US" sz="3200" dirty="0" err="1"/>
              <a:t>donc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n’oublie</a:t>
            </a:r>
            <a:r>
              <a:rPr lang="en-US" sz="3200" dirty="0">
                <a:solidFill>
                  <a:srgbClr val="FF0000"/>
                </a:solidFill>
              </a:rPr>
              <a:t> pas de prendre ton maillot de </a:t>
            </a:r>
            <a:r>
              <a:rPr lang="en-US" sz="3200" dirty="0" err="1">
                <a:solidFill>
                  <a:srgbClr val="FF0000"/>
                </a:solidFill>
              </a:rPr>
              <a:t>bain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! 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FF8FBC-0A07-0427-CE20-521272102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2" b="11662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2DB21F-E2BA-7479-2CC7-41B19DA0DB22}"/>
              </a:ext>
            </a:extLst>
          </p:cNvPr>
          <p:cNvSpPr/>
          <p:nvPr/>
        </p:nvSpPr>
        <p:spPr>
          <a:xfrm>
            <a:off x="4010748" y="4870990"/>
            <a:ext cx="1393671" cy="3468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B853B3-DF60-81B2-9ED7-842000FE1276}"/>
              </a:ext>
            </a:extLst>
          </p:cNvPr>
          <p:cNvSpPr/>
          <p:nvPr/>
        </p:nvSpPr>
        <p:spPr>
          <a:xfrm>
            <a:off x="909145" y="5298265"/>
            <a:ext cx="4495274" cy="3468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0D3789-14B3-46A4-7CB8-7C82CAAD4E78}"/>
              </a:ext>
            </a:extLst>
          </p:cNvPr>
          <p:cNvSpPr/>
          <p:nvPr/>
        </p:nvSpPr>
        <p:spPr>
          <a:xfrm>
            <a:off x="909145" y="5645106"/>
            <a:ext cx="1393671" cy="3468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713C2BDF-2530-BE7F-B22E-F7D47095F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296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800" dirty="0"/>
              <a:t>Learning </a:t>
            </a:r>
            <a:r>
              <a:rPr lang="fr-FR" sz="4800" dirty="0" err="1"/>
              <a:t>review</a:t>
            </a:r>
            <a:endParaRPr lang="fr-FR" sz="4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56C0AAD0-88CE-58DF-1A21-44B0CDF529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463055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939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7" y="392345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033900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379025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6" y="493698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FC373D-24D9-C60C-9622-92613E162B99}"/>
              </a:ext>
            </a:extLst>
          </p:cNvPr>
          <p:cNvSpPr txBox="1"/>
          <p:nvPr/>
        </p:nvSpPr>
        <p:spPr>
          <a:xfrm>
            <a:off x="155208" y="1807022"/>
            <a:ext cx="41704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dirty="0" err="1"/>
              <a:t>Kyky</a:t>
            </a:r>
            <a:r>
              <a:rPr lang="fr-FR" sz="2800" dirty="0"/>
              <a:t> s’</a:t>
            </a:r>
            <a:r>
              <a:rPr lang="fr-FR" sz="2800" dirty="0">
                <a:solidFill>
                  <a:srgbClr val="FF0000"/>
                </a:solidFill>
              </a:rPr>
              <a:t>amuse</a:t>
            </a:r>
            <a:r>
              <a:rPr lang="fr-FR" sz="2800" dirty="0"/>
              <a:t> à l’</a:t>
            </a:r>
            <a:r>
              <a:rPr lang="fr-FR" sz="2800" dirty="0">
                <a:solidFill>
                  <a:srgbClr val="FF0000"/>
                </a:solidFill>
              </a:rPr>
              <a:t>anniversaire </a:t>
            </a:r>
            <a:r>
              <a:rPr lang="fr-FR" sz="2800" dirty="0"/>
              <a:t>de Neymar. Il danse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/>
              <a:t>avec Dani Alves. Ils portent des vêtements </a:t>
            </a:r>
            <a:r>
              <a:rPr lang="fr-FR" sz="2800" dirty="0">
                <a:solidFill>
                  <a:srgbClr val="FF0000"/>
                </a:solidFill>
              </a:rPr>
              <a:t>rouges </a:t>
            </a:r>
            <a:r>
              <a:rPr lang="fr-FR" sz="2800" dirty="0"/>
              <a:t>et </a:t>
            </a:r>
            <a:r>
              <a:rPr lang="fr-FR" sz="2800" dirty="0">
                <a:solidFill>
                  <a:srgbClr val="FF0000"/>
                </a:solidFill>
              </a:rPr>
              <a:t>blancs</a:t>
            </a:r>
            <a:r>
              <a:rPr lang="fr-FR" sz="2800" dirty="0"/>
              <a:t>.</a:t>
            </a:r>
          </a:p>
          <a:p>
            <a:pPr algn="just"/>
            <a:r>
              <a:rPr lang="fr-FR" sz="2800" dirty="0"/>
              <a:t>Le </a:t>
            </a:r>
            <a:r>
              <a:rPr lang="fr-FR" sz="2800" dirty="0">
                <a:solidFill>
                  <a:srgbClr val="FF0000"/>
                </a:solidFill>
              </a:rPr>
              <a:t>conseil</a:t>
            </a:r>
            <a:r>
              <a:rPr lang="fr-FR" sz="2800" dirty="0"/>
              <a:t> de Kylian à Neymar pour son anniversaire : </a:t>
            </a:r>
          </a:p>
          <a:p>
            <a:pPr algn="just"/>
            <a:r>
              <a:rPr lang="fr-FR" sz="2800" dirty="0"/>
              <a:t>« </a:t>
            </a:r>
            <a:r>
              <a:rPr lang="fr-FR" sz="2800" dirty="0">
                <a:solidFill>
                  <a:srgbClr val="FF0000"/>
                </a:solidFill>
              </a:rPr>
              <a:t>N’oublie pas la bonne musique et trouve un super DJ !</a:t>
            </a:r>
            <a:r>
              <a:rPr lang="fr-FR" sz="2800" dirty="0"/>
              <a:t> 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92E318-6CDC-950B-3749-54BCDE067C01}"/>
              </a:ext>
            </a:extLst>
          </p:cNvPr>
          <p:cNvSpPr/>
          <p:nvPr/>
        </p:nvSpPr>
        <p:spPr>
          <a:xfrm>
            <a:off x="2118885" y="1867352"/>
            <a:ext cx="996381" cy="4470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C6D5F70-06A3-7D8C-4649-39C76F1B3FBA}"/>
              </a:ext>
            </a:extLst>
          </p:cNvPr>
          <p:cNvSpPr/>
          <p:nvPr/>
        </p:nvSpPr>
        <p:spPr>
          <a:xfrm>
            <a:off x="761645" y="4002747"/>
            <a:ext cx="130679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9" name="Média en ligne 8" title="Mbappe danse comme un fou à l’anniversaire de Neymar !😂😂">
            <a:hlinkClick r:id="" action="ppaction://media"/>
            <a:extLst>
              <a:ext uri="{FF2B5EF4-FFF2-40B4-BE49-F238E27FC236}">
                <a16:creationId xmlns:a16="http://schemas.microsoft.com/office/drawing/2014/main" id="{4831680B-3734-CECC-DC4C-0CBF806AE2F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85005" y="2027883"/>
            <a:ext cx="6455804" cy="364752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0DA3D3E-80DF-4292-8369-7956B57D2DD7}"/>
              </a:ext>
            </a:extLst>
          </p:cNvPr>
          <p:cNvSpPr/>
          <p:nvPr/>
        </p:nvSpPr>
        <p:spPr>
          <a:xfrm>
            <a:off x="368417" y="2314378"/>
            <a:ext cx="1851367" cy="4470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CD2441-A1F2-4923-3C4A-477DB3C323D3}"/>
              </a:ext>
            </a:extLst>
          </p:cNvPr>
          <p:cNvSpPr/>
          <p:nvPr/>
        </p:nvSpPr>
        <p:spPr>
          <a:xfrm>
            <a:off x="262047" y="3560598"/>
            <a:ext cx="999194" cy="4470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072412-9F54-51CB-E46E-A1C80509514A}"/>
              </a:ext>
            </a:extLst>
          </p:cNvPr>
          <p:cNvSpPr/>
          <p:nvPr/>
        </p:nvSpPr>
        <p:spPr>
          <a:xfrm>
            <a:off x="1663076" y="3560598"/>
            <a:ext cx="916163" cy="4470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5736317-A2C9-EC00-673D-0580D155E076}"/>
              </a:ext>
            </a:extLst>
          </p:cNvPr>
          <p:cNvSpPr/>
          <p:nvPr/>
        </p:nvSpPr>
        <p:spPr>
          <a:xfrm>
            <a:off x="52760" y="5197718"/>
            <a:ext cx="4698076" cy="14479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F2E93C-23DB-5A39-F59F-DADD4FD5D0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7535948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9047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7" grpId="0"/>
      <p:bldP spid="16" grpId="0" animBg="1"/>
      <p:bldP spid="19" grpId="0" animBg="1"/>
      <p:bldP spid="17" grpId="0" animBg="1"/>
      <p:bldP spid="18" grpId="0" animBg="1"/>
      <p:bldP spid="20" grpId="0" animBg="1"/>
      <p:bldP spid="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817250E-F47A-AB19-2A5B-C65F0C313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4929532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D71692D-F9A2-2629-4580-1D574B65A9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5692720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384" y="303591"/>
            <a:ext cx="5735590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CB69756-A26C-256C-E7CC-953213C68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5239512" cy="1344975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chemeClr val="bg1"/>
                </a:solidFill>
              </a:rPr>
              <a:t>VI.	Production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E1E5E6-F385-4E9C-B201-BA5BDE5CA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7023" y="2050687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BA6AF1-F575-95DD-2033-61CD91DB5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4885533" cy="3773010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Lisez le document suivant pour organiser une fête d’anniversaire. Utilisez l’impératif.</a:t>
            </a:r>
          </a:p>
          <a:p>
            <a:endParaRPr lang="fr-FR" sz="2000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Différenciation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Give 3 directions to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organise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birthday </a:t>
            </a:r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Give 5 directions to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organise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birthday. Use negative.</a:t>
            </a:r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Give 7 directions to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organise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birthday. Use negative and dates.</a:t>
            </a:r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000" dirty="0">
              <a:solidFill>
                <a:schemeClr val="bg1"/>
              </a:solidFill>
            </a:endParaRPr>
          </a:p>
        </p:txBody>
      </p:sp>
      <p:pic>
        <p:nvPicPr>
          <p:cNvPr id="4" name="Picture 5" descr="La check-list complète pour organiser un anniversaire licorne |  Organisation anniversaire, Anniversaire licorne, Invitations licornes">
            <a:extLst>
              <a:ext uri="{FF2B5EF4-FFF2-40B4-BE49-F238E27FC236}">
                <a16:creationId xmlns:a16="http://schemas.microsoft.com/office/drawing/2014/main" id="{2F29B1C5-E5B4-4447-1BA4-8A795C88EF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5850" y="484632"/>
            <a:ext cx="4056300" cy="5733287"/>
          </a:xfrm>
          <a:prstGeom prst="rect">
            <a:avLst/>
          </a:prstGeom>
          <a:noFill/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E2AAC355-DC9F-07B4-BE77-9468BF9BC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9898562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80234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Look at the check list.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>
                <a:ea typeface="UD Digi Kyokasho NK-R" panose="02020400000000000000" pitchFamily="18" charset="-128"/>
              </a:rPr>
              <a:t>Check </a:t>
            </a:r>
            <a:r>
              <a:rPr lang="en-US" sz="2267" dirty="0">
                <a:ea typeface="UD Digi Kyokasho NK-R" panose="02020400000000000000" pitchFamily="18" charset="-128"/>
              </a:rPr>
              <a:t>the vocab and grammar in the lesson, use a dictionary if necessary.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000" dirty="0">
                <a:ea typeface="UD Digi Kyokasho NK-R" panose="02020400000000000000" pitchFamily="18" charset="-128"/>
              </a:rPr>
              <a:t>Make sentences that you would use in real life!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Lisez le document suivant pour organiser une fête d’anniversaire. Utilisez l’impératif.</a:t>
            </a: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dirty="0"/>
              <a:t>- </a:t>
            </a:r>
            <a:r>
              <a:rPr lang="en-US" sz="2133" dirty="0" err="1"/>
              <a:t>Va</a:t>
            </a:r>
            <a:r>
              <a:rPr lang="en-US" sz="2133" dirty="0"/>
              <a:t> à la boulangerie pour </a:t>
            </a:r>
            <a:r>
              <a:rPr lang="en-US" sz="2133" dirty="0" err="1"/>
              <a:t>acheter</a:t>
            </a:r>
            <a:r>
              <a:rPr lang="en-US" sz="2133" dirty="0"/>
              <a:t> un gâteau !</a:t>
            </a:r>
          </a:p>
          <a:p>
            <a:r>
              <a:rPr lang="en-US" sz="2133" dirty="0"/>
              <a:t>- </a:t>
            </a:r>
            <a:r>
              <a:rPr lang="en-US" sz="2133" dirty="0" err="1"/>
              <a:t>Téléphone</a:t>
            </a:r>
            <a:r>
              <a:rPr lang="en-US" sz="2133" dirty="0"/>
              <a:t> à </a:t>
            </a:r>
            <a:r>
              <a:rPr lang="en-US" sz="2133" dirty="0" err="1"/>
              <a:t>Kylian</a:t>
            </a:r>
            <a:r>
              <a:rPr lang="en-US" sz="2133" dirty="0"/>
              <a:t> pour savoir à quelle </a:t>
            </a:r>
            <a:r>
              <a:rPr lang="en-US" sz="2133" dirty="0" err="1"/>
              <a:t>heure</a:t>
            </a:r>
            <a:r>
              <a:rPr lang="en-US" sz="2133" dirty="0"/>
              <a:t> il </a:t>
            </a:r>
            <a:r>
              <a:rPr lang="en-US" sz="2133" dirty="0" err="1"/>
              <a:t>vient</a:t>
            </a:r>
            <a:r>
              <a:rPr lang="en-US" sz="2133" dirty="0"/>
              <a:t>.</a:t>
            </a:r>
          </a:p>
          <a:p>
            <a:r>
              <a:rPr lang="en-US" sz="2133" dirty="0"/>
              <a:t>- </a:t>
            </a:r>
            <a:r>
              <a:rPr lang="en-US" sz="2133" dirty="0" err="1">
                <a:solidFill>
                  <a:srgbClr val="00B050"/>
                </a:solidFill>
              </a:rPr>
              <a:t>N’</a:t>
            </a:r>
            <a:r>
              <a:rPr lang="en-US" sz="2133" dirty="0" err="1"/>
              <a:t>oublie</a:t>
            </a:r>
            <a:r>
              <a:rPr lang="en-US" sz="2133" dirty="0"/>
              <a:t> </a:t>
            </a:r>
            <a:r>
              <a:rPr lang="en-US" sz="2133" dirty="0">
                <a:solidFill>
                  <a:srgbClr val="00B050"/>
                </a:solidFill>
              </a:rPr>
              <a:t>pas </a:t>
            </a:r>
            <a:r>
              <a:rPr lang="en-US" sz="2133" dirty="0" err="1">
                <a:solidFill>
                  <a:srgbClr val="00B050"/>
                </a:solidFill>
              </a:rPr>
              <a:t>d’</a:t>
            </a:r>
            <a:r>
              <a:rPr lang="en-US" sz="2133" dirty="0" err="1"/>
              <a:t>aller</a:t>
            </a:r>
            <a:r>
              <a:rPr lang="en-US" sz="2133" dirty="0"/>
              <a:t> au </a:t>
            </a:r>
            <a:r>
              <a:rPr lang="en-US" sz="2133" dirty="0" err="1"/>
              <a:t>supermarché</a:t>
            </a:r>
            <a:r>
              <a:rPr lang="en-US" sz="2133" dirty="0"/>
              <a:t> pour prendre les </a:t>
            </a:r>
            <a:r>
              <a:rPr lang="en-US" sz="2133" dirty="0" err="1"/>
              <a:t>boissons</a:t>
            </a:r>
            <a:r>
              <a:rPr lang="en-US" sz="2133" dirty="0"/>
              <a:t> 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Organize your grand parents wedding birthday. Would it be different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fr-FR" altLang="ja-JP" sz="2133" dirty="0">
                <a:solidFill>
                  <a:srgbClr val="00B050"/>
                </a:solidFill>
                <a:ea typeface="ＭＳ Ｐゴシック"/>
              </a:rPr>
              <a:t>Use </a:t>
            </a:r>
            <a:r>
              <a:rPr lang="fr-FR" altLang="ja-JP" sz="2133" dirty="0" err="1">
                <a:solidFill>
                  <a:srgbClr val="00B050"/>
                </a:solidFill>
                <a:ea typeface="ＭＳ Ｐゴシック"/>
              </a:rPr>
              <a:t>negative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5 directions</a:t>
            </a:r>
            <a:endParaRPr lang="en-US" altLang="ja-JP" sz="2133" dirty="0">
              <a:solidFill>
                <a:srgbClr val="00B0F0"/>
              </a:solidFill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2000" dirty="0">
                <a:ea typeface="ＭＳ Ｐゴシック"/>
              </a:rPr>
              <a:t>3 directions</a:t>
            </a:r>
            <a:endParaRPr lang="en-US" sz="20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x-none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organiser </a:t>
            </a:r>
            <a:r>
              <a:rPr lang="fr-FR" sz="3200" dirty="0"/>
              <a:t>mon anniversaire.</a:t>
            </a:r>
            <a:endParaRPr lang="x-none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1E0F1B46-6806-9DD1-323C-CF4497F65F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909003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1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 fontScale="62500" lnSpcReduction="20000"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44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7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06506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How well have you performed with the Learning Objectives?</a:t>
            </a:r>
            <a:endParaRPr lang="x-none" sz="32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14" y="3106668"/>
            <a:ext cx="11479947" cy="3144067"/>
          </a:xfrm>
        </p:spPr>
        <p:txBody>
          <a:bodyPr>
            <a:noAutofit/>
          </a:bodyPr>
          <a:lstStyle/>
          <a:p>
            <a:r>
              <a:rPr lang="fr-FR" sz="3200" b="1" dirty="0" err="1"/>
              <a:t>Giving</a:t>
            </a:r>
            <a:r>
              <a:rPr lang="fr-FR" sz="3200" b="1" dirty="0"/>
              <a:t> </a:t>
            </a:r>
            <a:r>
              <a:rPr lang="fr-FR" sz="3200" dirty="0"/>
              <a:t>directions</a:t>
            </a:r>
            <a:r>
              <a:rPr lang="x-none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x-none" sz="3200" i="1" dirty="0">
              <a:ea typeface="UD Digi Kyokasho NK-R" panose="02020400000000000000" pitchFamily="18" charset="-128"/>
            </a:endParaRPr>
          </a:p>
          <a:p>
            <a:endParaRPr lang="x-none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/>
              <a:t>Using</a:t>
            </a:r>
            <a:r>
              <a:rPr lang="fr-FR" sz="3200" b="1" dirty="0"/>
              <a:t> </a:t>
            </a:r>
            <a:r>
              <a:rPr lang="fr-FR" sz="3200" dirty="0" err="1"/>
              <a:t>imperative</a:t>
            </a:r>
            <a:r>
              <a:rPr lang="x-none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x-none" sz="3200" dirty="0">
              <a:ea typeface="UD Digi Kyokasho NK-R" panose="02020400000000000000" pitchFamily="18" charset="-128"/>
            </a:endParaRPr>
          </a:p>
          <a:p>
            <a:endParaRPr lang="x-none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/>
              <a:t>Knowing</a:t>
            </a:r>
            <a:r>
              <a:rPr lang="fr-FR" sz="3200" b="1" dirty="0"/>
              <a:t> </a:t>
            </a:r>
            <a:r>
              <a:rPr lang="fr-FR" sz="3200" dirty="0" err="1"/>
              <a:t>months</a:t>
            </a:r>
            <a:r>
              <a:rPr lang="fr-FR" sz="3200" dirty="0"/>
              <a:t> of the </a:t>
            </a:r>
            <a:r>
              <a:rPr lang="fr-FR" sz="3200" dirty="0" err="1"/>
              <a:t>year</a:t>
            </a:r>
            <a:r>
              <a:rPr lang="fr-FR" sz="3200" dirty="0"/>
              <a:t>.</a:t>
            </a:r>
            <a:r>
              <a:rPr lang="fr-FR" sz="3200" b="1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  <a:endParaRPr lang="x-none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1306507"/>
            <a:ext cx="1177194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3733" dirty="0">
                <a:solidFill>
                  <a:prstClr val="black"/>
                </a:solidFill>
                <a:latin typeface="Calibri"/>
              </a:rPr>
              <a:t>Write next to each objective, whether you are </a:t>
            </a:r>
          </a:p>
          <a:p>
            <a:pPr algn="ctr" defTabSz="609585">
              <a:defRPr/>
            </a:pPr>
            <a:r>
              <a:rPr lang="en-US" sz="3733" i="1" dirty="0">
                <a:solidFill>
                  <a:srgbClr val="00B050"/>
                </a:solidFill>
                <a:latin typeface="Calibri"/>
              </a:rPr>
              <a:t>Beginning? Developing? Mastering ? </a:t>
            </a:r>
            <a:endParaRPr lang="x-none" sz="3733" i="1" dirty="0">
              <a:solidFill>
                <a:srgbClr val="00B05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/>
          <a:p>
            <a:pPr algn="l"/>
            <a:r>
              <a:rPr lang="en-US" sz="4800"/>
              <a:t>Learning review</a:t>
            </a:r>
            <a:endParaRPr lang="x-none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133" dirty="0"/>
              <a:t>Choose </a:t>
            </a:r>
            <a:r>
              <a:rPr lang="en-US" sz="2133" dirty="0"/>
              <a:t>at least one</a:t>
            </a:r>
            <a:r>
              <a:rPr lang="x-none" sz="2133" dirty="0"/>
              <a:t> outcome from the options and write </a:t>
            </a:r>
            <a:r>
              <a:rPr lang="en-US" sz="2133" dirty="0"/>
              <a:t>it </a:t>
            </a:r>
            <a:r>
              <a:rPr lang="x-none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x-none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x-none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x-none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655285"/>
            <a:ext cx="4609057" cy="2610043"/>
          </a:xfrm>
        </p:spPr>
        <p:txBody>
          <a:bodyPr vert="horz" lIns="121920" tIns="60960" rIns="121920" bIns="60960" rtlCol="0" anchor="b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219170">
              <a:lnSpc>
                <a:spcPct val="90000"/>
              </a:lnSpc>
            </a:pPr>
            <a:r>
              <a:rPr lang="en-US" sz="5467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4373384"/>
            <a:ext cx="4609057" cy="766040"/>
          </a:xfr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lnSpc>
                <a:spcPct val="90000"/>
              </a:lnSpc>
              <a:spcBef>
                <a:spcPts val="1333"/>
              </a:spcBef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532876" cy="1290952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0" y="1"/>
            <a:ext cx="7094160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7579" y="196257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7" y="5450104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450104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900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80737" y="647592"/>
            <a:ext cx="4467792" cy="3060541"/>
          </a:xfrm>
        </p:spPr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</a:pPr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9" y="366810"/>
            <a:ext cx="6124380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8573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5894962" y="1984443"/>
            <a:ext cx="5458839" cy="419252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121917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32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8EC80D9-FCF2-2152-7B66-ED3B4C4C3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78" y="1935523"/>
            <a:ext cx="6143639" cy="39457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Est-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ce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que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tu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organises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une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fête pour ton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anniversaire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? </a:t>
            </a:r>
            <a:b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Si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oui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quelles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sont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les choses les plus et les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moins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1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importantes</a:t>
            </a:r>
            <a:r>
              <a:rPr lang="en-US" sz="31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?</a:t>
            </a:r>
            <a:endParaRPr lang="en-US" sz="31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1260A9-A701-56A7-AE1A-1781FEA28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701" y="422517"/>
            <a:ext cx="4514882" cy="638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3BA7842-2C1D-53FD-D012-DD926287B176}"/>
              </a:ext>
            </a:extLst>
          </p:cNvPr>
          <p:cNvSpPr txBox="1"/>
          <p:nvPr/>
        </p:nvSpPr>
        <p:spPr>
          <a:xfrm>
            <a:off x="388778" y="756745"/>
            <a:ext cx="6295801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5400" dirty="0"/>
              <a:t>I. Starter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066AB20-87A6-3873-46FD-2522F013E5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91502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0300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304002"/>
              </p:ext>
            </p:extLst>
          </p:nvPr>
        </p:nvGraphicFramePr>
        <p:xfrm>
          <a:off x="632372" y="3257441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7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1756343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D94B3A3-A3E2-377B-E3D7-A9A60337B5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3653198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Donner des conseils </a:t>
            </a:r>
          </a:p>
          <a:p>
            <a:pPr algn="ctr"/>
            <a:r>
              <a:rPr lang="fr-FR" sz="3200" dirty="0">
                <a:solidFill>
                  <a:schemeClr val="tx2"/>
                </a:solidFill>
              </a:rPr>
              <a:t>pour organiser une fête d’anniversaire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71639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023092AD-ECD7-814D-732A-59A6D5384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3653198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1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938522"/>
              </p:ext>
            </p:extLst>
          </p:nvPr>
        </p:nvGraphicFramePr>
        <p:xfrm>
          <a:off x="5108537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590C8D8-2188-836B-3182-A5372E6163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3653198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822514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A29C5C7-E71F-D320-5F43-1D17520F4D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3653198"/>
              </p:ext>
            </p:extLst>
          </p:nvPr>
        </p:nvGraphicFramePr>
        <p:xfrm>
          <a:off x="-1" y="12131"/>
          <a:ext cx="12192001" cy="292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1841</TotalTime>
  <Words>2477</Words>
  <Application>Microsoft Office PowerPoint</Application>
  <PresentationFormat>Widescreen</PresentationFormat>
  <Paragraphs>573</Paragraphs>
  <Slides>48</Slides>
  <Notes>10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Thème Office</vt:lpstr>
      <vt:lpstr>Office Theme</vt:lpstr>
      <vt:lpstr>1_Office Theme</vt:lpstr>
      <vt:lpstr>Office Theme</vt:lpstr>
      <vt:lpstr>Thème Office</vt:lpstr>
      <vt:lpstr>Thème Office</vt:lpstr>
      <vt:lpstr>PowerPoint Presentation</vt:lpstr>
      <vt:lpstr>Organiser une fête</vt:lpstr>
      <vt:lpstr>PowerPoint Presentation</vt:lpstr>
      <vt:lpstr>Progress check : Start</vt:lpstr>
      <vt:lpstr>Est-ce que tu organises une fête pour ton anniversaire ?   Si oui, quelles sont les choses les plus et les moins importantes ?</vt:lpstr>
      <vt:lpstr>Learning objectives : À la fin de la leçon</vt:lpstr>
      <vt:lpstr>À la fin de la leçon…</vt:lpstr>
      <vt:lpstr>Learning outcomes</vt:lpstr>
      <vt:lpstr>PowerPoint Presentation</vt:lpstr>
      <vt:lpstr>Progress check : End</vt:lpstr>
      <vt:lpstr>Learning review</vt:lpstr>
      <vt:lpstr>II. Compréhension de texte</vt:lpstr>
      <vt:lpstr>Compréhension détaillée</vt:lpstr>
      <vt:lpstr>Compréhension détaillée</vt:lpstr>
      <vt:lpstr>Compréhension détaillée</vt:lpstr>
      <vt:lpstr>À la fin de la leçon…</vt:lpstr>
      <vt:lpstr>PowerPoint Presentation</vt:lpstr>
      <vt:lpstr>III. Vocabulaire</vt:lpstr>
      <vt:lpstr>III. Vocabulaire:  les jours, les mois, les saisons</vt:lpstr>
      <vt:lpstr>PowerPoint Presentation</vt:lpstr>
      <vt:lpstr>Exercice LE 8 p.83</vt:lpstr>
      <vt:lpstr>LE 9 p.83</vt:lpstr>
      <vt:lpstr>Exercice  CA 2 p.38</vt:lpstr>
      <vt:lpstr>Lisez et répondez avec votre voisin(e).</vt:lpstr>
      <vt:lpstr>Lisez et répondez avec votre voisin(e).</vt:lpstr>
      <vt:lpstr>Online activity </vt:lpstr>
      <vt:lpstr>PowerPoint Presentation</vt:lpstr>
      <vt:lpstr>Learning review</vt:lpstr>
      <vt:lpstr>À la fin de la leçon…</vt:lpstr>
      <vt:lpstr>PowerPoint Presentation</vt:lpstr>
      <vt:lpstr>IV. Grammaire : Donner un conseil</vt:lpstr>
      <vt:lpstr>Formation de l’impératif</vt:lpstr>
      <vt:lpstr>Quelques verbes à l’impératif…</vt:lpstr>
      <vt:lpstr>LE 4 p.82</vt:lpstr>
      <vt:lpstr>LE 5 p.82</vt:lpstr>
      <vt:lpstr>Exercice  CA 1 p.38</vt:lpstr>
      <vt:lpstr>Kahoot time !</vt:lpstr>
      <vt:lpstr>PowerPoint Presentation</vt:lpstr>
      <vt:lpstr>Learning review</vt:lpstr>
      <vt:lpstr>V. Phonétique</vt:lpstr>
      <vt:lpstr>Practice your pronunciation !</vt:lpstr>
      <vt:lpstr>VI. Production </vt:lpstr>
      <vt:lpstr>VII. Production</vt:lpstr>
      <vt:lpstr>Learning outcomes</vt:lpstr>
      <vt:lpstr>How well have you performed with the Learning Objectives?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Organiser une fête</dc:title>
  <dc:creator>Chan, Makara Valery Ouk</dc:creator>
  <cp:lastModifiedBy>Chan, Makara Valery Ouk</cp:lastModifiedBy>
  <cp:revision>35</cp:revision>
  <cp:lastPrinted>2023-05-04T08:51:48Z</cp:lastPrinted>
  <dcterms:created xsi:type="dcterms:W3CDTF">2022-11-07T07:44:36Z</dcterms:created>
  <dcterms:modified xsi:type="dcterms:W3CDTF">2024-01-13T11:32:02Z</dcterms:modified>
</cp:coreProperties>
</file>