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969" r:id="rId2"/>
    <p:sldId id="1564" r:id="rId3"/>
    <p:sldId id="1565" r:id="rId4"/>
    <p:sldId id="352" r:id="rId5"/>
    <p:sldId id="353" r:id="rId6"/>
    <p:sldId id="1944" r:id="rId7"/>
    <p:sldId id="1568" r:id="rId8"/>
    <p:sldId id="1566" r:id="rId9"/>
    <p:sldId id="1567" r:id="rId10"/>
    <p:sldId id="1950" r:id="rId11"/>
    <p:sldId id="380" r:id="rId12"/>
    <p:sldId id="1701" r:id="rId13"/>
    <p:sldId id="1569" r:id="rId14"/>
    <p:sldId id="1570" r:id="rId15"/>
    <p:sldId id="1573" r:id="rId16"/>
    <p:sldId id="1970" r:id="rId17"/>
    <p:sldId id="1571" r:id="rId18"/>
    <p:sldId id="1946" r:id="rId19"/>
    <p:sldId id="391" r:id="rId20"/>
    <p:sldId id="1572" r:id="rId21"/>
    <p:sldId id="1702" r:id="rId22"/>
    <p:sldId id="1574" r:id="rId23"/>
    <p:sldId id="1575" r:id="rId24"/>
    <p:sldId id="1576" r:id="rId25"/>
    <p:sldId id="1577" r:id="rId26"/>
    <p:sldId id="355" r:id="rId27"/>
    <p:sldId id="172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118"/>
    <p:restoredTop sz="95707"/>
  </p:normalViewPr>
  <p:slideViewPr>
    <p:cSldViewPr snapToGrid="0">
      <p:cViewPr varScale="1">
        <p:scale>
          <a:sx n="91" d="100"/>
          <a:sy n="91" d="100"/>
        </p:scale>
        <p:origin x="200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2.36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1924 4120 0 0,'0'0'1972'0'0,"5"-6"-1847"0"0,3-1-83 0 0,-4 3-15 0 0,-1 0 1 0 0,1 0-1 0 0,-1 0 0 0 0,1 0 0 0 0,-1-1 0 0 0,3-5 0 0 0,12-21 122 0 0,-2 0 0 0 0,0-1 0 0 0,-3 0-1 0 0,13-41 1 0 0,-24 63-106 0 0,2 1 1 0 0,-1-1-1 0 0,6-9 1 0 0,-4 11-12 0 0,-1-1 1 0 0,5-17 0 0 0,4-22 154 0 0,39-90 1 0 0,-36 101-95 0 0,-1 0 0 0 0,15-67 1 0 0,-25 86-56 0 0,1 0 1 0 0,9-18-1 0 0,5-17 29 0 0,-18 47-59 0 0,45-133 150 0 0,39-142 132 0 0,-46 135-174 0 0,-33 119-79 0 0,5-40 1 0 0,-8 41-16 0 0,10-35 0 0 0,39-124 95 0 0,-40 152-99 0 0,-8 22-10 0 0,-1-1 0 0 0,4-13 0 0 0,-6 18-5 0 0,-2 3 0 0 0,1 0 0 0 0,0 1 0 0 0,0-1 0 0 0,0 1 0 0 0,0-1 1 0 0,1 1-1 0 0,-1-1 0 0 0,1 1 0 0 0,0 0 0 0 0,2-3 0 0 0,2-5 11 0 0,-6 9-12 0 0,1 1 0 0 0,-1 0 1 0 0,1 0-1 0 0,-1-1 0 0 0,1 1 0 0 0,0 0 0 0 0,-1 0 1 0 0,1 0-1 0 0,0 0 0 0 0,0 0 0 0 0,0 0 1 0 0,-1 0-1 0 0,1 0 0 0 0,0 0 0 0 0,2 0 0 0 0,-2 1 22 0 0,-1-1-22 0 0,1 1 0 0 0,-1 0 0 0 0,1 0 0 0 0,-1 1 0 0 0,1-1 0 0 0,-1 0 0 0 0,1 0-1 0 0,-1 0 1 0 0,1 0 0 0 0,-1 0 0 0 0,1 0 0 0 0,-1 1 0 0 0,1-1 0 0 0,-1 0 0 0 0,1 1-1 0 0,-1-1 1 0 0,1 0 0 0 0,-1 0 0 0 0,1 1 0 0 0,-1-1 0 0 0,1 1 0 0 0,0 2 3 0 0,0-1 0 0 0,0 1 1 0 0,0-1-1 0 0,0 1 1 0 0,0 0-1 0 0,-1-1 0 0 0,1 6 1 0 0,4 11 8 0 0,9 13 13 0 0,-5-11-1 0 0,10 30 0 0 0,40 185 466 0 0,7 25 280 0 0,-2-28-28 0 0,-21-84-186 0 0,-3-10-83 0 0,35 128 405 0 0,-26-109-441 0 0,-25-85-223 0 0,6 5 37 0 0,-9-29-106 0 0,-17-38-98 0 0,1 0 0 0 0,0-1 1 0 0,1 0-1 0 0,0 0 0 0 0,0-1 1 0 0,9 10-1 0 0,-6-7 20 0 0,-1 0 1 0 0,0 0-1 0 0,-1 1 0 0 0,9 22 1 0 0,-15-31-24 0 0,0 0 0 0 0,0 0 0 0 0,-1 0 0 0 0,1 0 0 0 0,-1 0 0 0 0,0 6 0 0 0,-1-4 52 0 0,2-5-92 0 0,-1-1 1 0 0,1 1-1 0 0,-1-1 1 0 0,1 1-1 0 0,0-1 0 0 0,-1 0 1 0 0,1 1-1 0 0,-1-1 1 0 0,1 0-1 0 0,0 1 1 0 0,-1-1-1 0 0,1 0 1 0 0,0 0-1 0 0,0 1 1 0 0,-1-1-1 0 0,1 0 1 0 0,0 0-1 0 0,-1 0 1 0 0,1 0-1 0 0,0 0 1 0 0,0 0-1 0 0,0 0 1 0 0,-1-5 20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3.25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86 7432 0 0,'0'0'2342'0'0,"5"-2"-2252"0"0,14-7 126 0 0,30-11 0 0 0,-43 19-178 0 0,-1-1 1 0 0,0-1-1 0 0,0 1 0 0 0,0-1 1 0 0,6-4-1 0 0,-8 5-18 0 0,0 0 0 0 0,0 0-1 0 0,1 0 1 0 0,-1 0 0 0 0,1 0 0 0 0,-1 1-1 0 0,1-1 1 0 0,0 1 0 0 0,0 0-1 0 0,0 0 1 0 0,-1 1 0 0 0,6-1-1 0 0,43 1 155 0 0,109-4 311 0 0,-132 3-316 0 0,33 1 0 0 0,-42 1-54 0 0,0-1 0 0 0,-1 0 0 0 0,39-7 1 0 0,-43 4-23 0 0,0 1 0 0 0,0 1 0 0 0,-1 0 0 0 0,20 3 0 0 0,-3-2 362 0 0,-30 0-359 0 0,1 10 848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4.64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18 0 6632 0 0,'0'0'504'0'0,"1"8"-320"0"0,1 2-142 0 0,1 8 157 0 0,0 1 0 0 0,-1-1 0 0 0,0 21 0 0 0,-4 58 389 0 0,1-24-270 0 0,1-40-61 0 0,4 35 1 0 0,1 15 196 0 0,-3-28-171 0 0,-1-22-13 0 0,-2 34 0 0 0,-1-50-184 0 0,0 11 167 0 0,0 39 0 0 0,4-38-100 0 0,-1-8 41 0 0,-1 43 1 0 0,-6-21-18 0 0,-1 28 130 0 0,7-57-238 0 0,-7 108 548 0 0,5-74-360 0 0,2-34-143 0 0,-1 0 0 0 0,-2 19-1 0 0,1-26-68 0 0,0 1 21 0 0,1 0 0 0 0,0 0 0 0 0,0-1 1 0 0,1 1-1 0 0,-1 0 0 0 0,2 9 0 0 0,-1-17-59 0 0,1 1 1 0 0,-1-1-1 0 0,0 1 0 0 0,0-1 1 0 0,0 1-1 0 0,0-1 0 0 0,0 1 0 0 0,0-1 1 0 0,0 1-1 0 0,0-1 0 0 0,-1 1 0 0 0,1-1 1 0 0,0 1-1 0 0,0-1 0 0 0,0 1 1 0 0,0-1-1 0 0,-3 12 1419 0 0,3-17-1418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5.63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1 103 7528 0 0,'0'0'270'0'0,"5"-5"-242"0"0,3-4 16 0 0,0 0 0 0 0,13-18-1 0 0,-18 23-26 0 0,0 1-1 0 0,1 0 1 0 0,-1 0 0 0 0,0 1-1 0 0,1-1 1 0 0,0 1-1 0 0,0-1 1 0 0,-1 1 0 0 0,9-3-1 0 0,-8 3-3 0 0,4-1 14 0 0,1-1 0 0 0,-1 1 0 0 0,1 0 0 0 0,-1 1 0 0 0,1 0 0 0 0,0 1 0 0 0,0-1 0 0 0,0 2 0 0 0,0-1 0 0 0,14 2 0 0 0,-13-1 31 0 0,0 1 0 0 0,0 0 0 0 0,0 0 0 0 0,1 1 1 0 0,-1 1-1 0 0,11 3 0 0 0,30 12 201 0 0,-33-12-145 0 0,1 0-1 0 0,19 11 1 0 0,-30-14-78 0 0,-1 0 0 0 0,1 0 1 0 0,0-1-1 0 0,0 0 0 0 0,1-1 1 0 0,7 1-1 0 0,-7-1 0 0 0,-1 1 1 0 0,1-1-1 0 0,-1 1 1 0 0,0 0-1 0 0,0 1 1 0 0,12 5-1 0 0,-7-1 49 0 0,22 6 0 0 0,-28-10-60 0 0,1-1 0 0 0,-1 1 1 0 0,0 0-1 0 0,1 1 0 0 0,-2 0 0 0 0,1 0 0 0 0,0 1 0 0 0,10 9 0 0 0,5 5 65 0 0,-17-14-67 0 0,1 0 0 0 0,-1 0 0 0 0,0 0 0 0 0,0 0 0 0 0,-1 1-1 0 0,1-1 1 0 0,-1 1 0 0 0,4 9 0 0 0,5 12 115 0 0,11 38 1 0 0,-21-56-90 0 0,-1 1 0 0 0,0 0 0 0 0,-1-1 1 0 0,1 1-1 0 0,-2 0 0 0 0,0 0 0 0 0,0 0 1 0 0,-2 10-1 0 0,0-3 52 0 0,-2 0 1 0 0,0 0-1 0 0,-1-1 0 0 0,-8 21 1 0 0,10-30-64 0 0,-1 0 1 0 0,1-1 0 0 0,-1 0-1 0 0,0 0 1 0 0,0 0 0 0 0,-1 0-1 0 0,1-1 1 0 0,-1 0 0 0 0,-1 0-1 0 0,1 0 1 0 0,-1 0 0 0 0,-11 7-1 0 0,-24 11 210 0 0,25-13-84 0 0,0 0-1 0 0,-1-2 0 0 0,0 0 0 0 0,-36 11 0 0 0,27-11 21 0 0,16-6 29 0 0,1 1-1 0 0,0-1 1 0 0,-1 0-1 0 0,-19 0 1 0 0,47-1 39 0 0,-1 0 0 0 0,1 2 1 0 0,-1-1-1 0 0,28 10 0 0 0,15 5-166 0 0,-38-11-52 0 0,-1 0 1 0 0,0 2-1 0 0,-1 0 0 0 0,23 12 1 0 0,-29-12 12 0 0,30 9 0 0 0,-34-13-27 0 0,0-1-1 0 0,0 2 1 0 0,0-1 0 0 0,-1 1 0 0 0,1 1 0 0 0,16 12 0 0 0,-20-13-7 0 0,0 0 0 0 0,0 0 1 0 0,1-1-1 0 0,0 0 0 0 0,0 0 1 0 0,0 0-1 0 0,11 3 0 0 0,-12-5-3 0 0,-1 1-1 0 0,1 0 0 0 0,-1 1 0 0 0,1-1 0 0 0,-1 1 0 0 0,9 8 0 0 0,25 31 57 0 0,-22-23-36 0 0,-7-7-6 0 0,-1 0-1 0 0,15 27 0 0 0,-15-23-9 0 0,-2-2-2 0 0,-1-1 0 0 0,0 1 0 0 0,-2 0-1 0 0,1 0 1 0 0,-2 1 0 0 0,0 0-1 0 0,-1-1 1 0 0,0 19 0 0 0,-2-23 1 0 0,0 1 1 0 0,-1 0-1 0 0,-1 0 0 0 0,-3 14 1 0 0,-2 16 29 0 0,4-26-16 0 0,-1 0-1 0 0,-8 22 1 0 0,3-11 0 0 0,6-18-12 0 0,-1 0 0 0 0,0 0 0 0 0,-1-1-1 0 0,0 1 1 0 0,0-1 0 0 0,0 0 0 0 0,-1 0-1 0 0,-1-1 1 0 0,1 0 0 0 0,-9 7 0 0 0,1-2 40 0 0,0-1 1 0 0,0-1-1 0 0,-1 0 1 0 0,-27 13-1 0 0,29-17 11 0 0,-1-1-1 0 0,0 0 0 0 0,-1-1 1 0 0,1-1-1 0 0,-27 4 1 0 0,9-5 119 0 0,-52-2 1 0 0,5 0 33 0 0,-14-1 43 0 0,-210-11 1242 0 0,302 12-1424 0 0,-9-6 171 0 0,9 3-237 0 0,1 0 0 0 0,0 1 0 0 0,0-1 0 0 0,0 1 0 0 0,1-1 0 0 0,-1 1 1 0 0,1-1-1 0 0,-1 1 0 0 0,2-3 0 0 0,1-7 18 0 0,1-9-12 0 0,8-25 0 0 0,-4 25-20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6-13T18:00:27.69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1035 345 5016 0 0,'8'-16'4'0'0,"-2"5"30"0"0,7-24 0 0 0,-14 16 43 0 0,-1 8 62 0 0,2 9-79 0 0,-1 0-1 0 0,1 0 1 0 0,-1 1 0 0 0,1-1-1 0 0,-1 0 1 0 0,0 1 0 0 0,1-1 0 0 0,-1 1-1 0 0,0-1 1 0 0,0 1 0 0 0,0-1-1 0 0,0 1 1 0 0,-1-1 0 0 0,-1-1 0 0 0,-20-15 485 0 0,-4-5-226 0 0,23 18-261 0 0,-1 0 0 0 0,0 1 0 0 0,-8-5 0 0 0,2 1 133 0 0,0 0 1 0 0,-18-17 0 0 0,20 17-86 0 0,-22-24 245 0 0,18 18-125 0 0,-26-22 1 0 0,35 32-184 0 0,-1 1-1 0 0,1 0 0 0 0,0 1 1 0 0,-1-1-1 0 0,0 1 0 0 0,0 0 1 0 0,0 0-1 0 0,0 0 0 0 0,0 1 0 0 0,0-1 1 0 0,-6 1-1 0 0,-2-1 82 0 0,-3 1 139 0 0,1-1 0 0 0,-1 2-1 0 0,-19 2 1 0 0,3 1 136 0 0,22-2-298 0 0,1-1-1 0 0,0 2 1 0 0,0-1-1 0 0,0 1 0 0 0,0 1 1 0 0,0 0-1 0 0,-10 4 0 0 0,-7 8 213 0 0,0 2-1 0 0,-26 21 1 0 0,28-20-109 0 0,-4 6 132 0 0,1 0 0 0 0,-43 52 1 0 0,25-26 46 0 0,13-22-131 0 0,26-24-207 0 0,1 1 0 0 0,0-1-1 0 0,0 1 1 0 0,0 0 0 0 0,0 0 0 0 0,1 0 0 0 0,0 1 0 0 0,-4 7 0 0 0,-83 189 772 0 0,83-182-785 0 0,-8 24 64 0 0,1 1 0 0 0,3 0-1 0 0,1 1 1 0 0,3 0 0 0 0,1 1 0 0 0,3 0 0 0 0,1 59-1 0 0,4-91-55 0 0,-1 1 0 0 0,2 0 0 0 0,0-1 0 0 0,1 1 0 0 0,1-1 0 0 0,0 0 0 0 0,1 0 0 0 0,0-1 0 0 0,12 23 0 0 0,4 15 78 0 0,-17-42-91 0 0,-1 1 1 0 0,1-1 0 0 0,1 0 0 0 0,0 0-1 0 0,0-1 1 0 0,1 0 0 0 0,0 1-1 0 0,13 13 1 0 0,77 75 333 0 0,-75-81-247 0 0,0 0-1 0 0,32 18 0 0 0,-37-24-66 0 0,-2-3 6 0 0,0 0-1 0 0,1 0 0 0 0,0-2 1 0 0,0 0-1 0 0,0 0 1 0 0,0-2-1 0 0,1 0 1 0 0,0 0-1 0 0,0-2 1 0 0,0 0-1 0 0,23 0 0 0 0,16 2 103 0 0,-40-2-102 0 0,0-1 1 0 0,0 0-1 0 0,28-3 0 0 0,12-5 66 0 0,45-7 66 0 0,-81 11-129 0 0,23-1 0 0 0,-31 4-19 0 0,1-1 0 0 0,0-1 0 0 0,-1 1 0 0 0,1-2 0 0 0,20-7 0 0 0,18-6 121 0 0,-31 10-64 0 0,22-8 0 0 0,63-24 225 0 0,-85 29-252 0 0,-2 2-1 0 0,0-1 0 0 0,0-1 0 0 0,24-18 0 0 0,-6 5 61 0 0,-27 17-82 0 0,0 0-1 0 0,-1 0 0 0 0,14-11 0 0 0,-21 15-35 0 0,1 1 0 0 0,-1 0 0 0 0,1-1 1 0 0,-1 1-1 0 0,0 0 0 0 0,1-1 1 0 0,-1 1-1 0 0,1-1 0 0 0,-1 1 0 0 0,0-1 1 0 0,0 1-1 0 0,1-1 0 0 0,-1 1 0 0 0,0-1 1 0 0,0 1-1 0 0,1-1 0 0 0,-1 1 0 0 0,0-1 1 0 0,0 1-1 0 0,0-1 0 0 0,0 1 0 0 0,0-1 1 0 0,0-1-1 0 0,0 2-8 0 0,-1 0 0 0 0,0-1 1 0 0,1 1-1 0 0,-1 0 0 0 0,0-1 0 0 0,1 1 0 0 0,-1 0 1 0 0,0-1-1 0 0,0 1 0 0 0,1 0 0 0 0,-1 0 0 0 0,0 0 1 0 0,0 0-1 0 0,1 0 0 0 0,-1 0 0 0 0,0 0 0 0 0,-1 0 1 0 0,-4 0-24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00C0B-ACDC-0FE9-28C4-0DAE4CEE0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EED18A-2486-B568-9AD9-70B3677489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824B6-BEE1-99BA-F027-3E08AB21A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3C145-166E-BE3C-8BA8-5B750E81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4BF3B-D39A-B272-6F92-F51DA5852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7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80DB5-370D-0756-013F-74199AF8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99090-E392-89DA-CC3B-B1EC34E90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C142B-9121-D02B-578D-0914A5300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656EC-B0C4-349D-3B2C-4471B640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7D156-6536-D6B2-EA5F-866F781CE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468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A0C882-6AA5-9B2E-A95D-2DC7C0B9B3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153131-C6C7-003D-A1A2-2DA212240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BE3ED-7991-7CFF-F8A7-278DDB518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FEE9A-DDAA-2413-D0A4-932D1593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A6FA0-4B91-144E-4B94-4A6FE5DFE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26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3BA67-4444-D403-0E38-CF77426A5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D721F-F3C1-E567-A1D5-FB5A921CA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16395-E24E-70CF-A72E-0F8A358F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EDDE4-3E57-7FEF-FC80-E41FA0518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D19EB-A423-602D-80B5-2BA4C0F9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5064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85F5D-6B1E-71FB-D972-33BF4AAE9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7B7BF-9BC6-6E37-4FF5-EC4B71441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50CBF-E941-9230-BB4F-D508D7039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4F4FE-56FB-31E7-8908-F7B5C0F11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5CC9A-4767-A236-BC9F-8DC3FD901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7640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3C676-6B63-295F-403D-A03BC1A3A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2EE58-4280-4F5C-AFB6-FB30963CD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73E1EB-2156-8E93-97A2-ED4680682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165D90-9924-2AD9-CB19-8F7BF9E92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B365E-6805-969C-2CC4-ACEAFC8C5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288240-1ED3-0AF2-5DB5-51A0AF75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474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AF025-36BF-70C2-6715-D58E07CCB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EECF4-D65D-AF15-C392-DBED11E0A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49D4C2-92DC-13D7-FA44-0FC13E42F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282D65-3F19-F6DA-97F0-49E123813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FDA3AB-48C9-DDB5-4777-4202A330D5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5390CE-6A4C-5FAB-13F8-F59F7BC48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D5F7CD-9953-99D2-A677-C2A00FE54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68953A-AF63-DAC8-AD95-9071BC8A8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690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C8E13-005E-498D-42FE-1F96FE00A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A2AFE2-2F63-CAC2-D610-6AEED529F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323CDE-8BFD-ACB4-573A-4CDC04767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4333BD-08AC-5718-3C4E-D54F8F8A9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5342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0A5F77-9979-7B61-5155-B8EEF5C70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3C1EE9-D329-5B19-DAC8-5AFE6781C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867C68-008A-85C6-1465-F4DDEFEE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02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230B9-B1F8-3AE2-AF91-E31AE7C96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148B3-9761-EFE2-48BF-E2A949CCC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019471-49C7-B44D-4407-D509BD906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FACE96-BF53-9839-1B60-2B5C943AC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34C21-EE33-2CEA-D92A-A8B759DDB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FBA32D-0AFF-1CEC-F33D-BE9B5E240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61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D4123-2805-3821-CC02-511126F1C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9D4437-7121-1D11-725F-A8535B8F77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731C1A-D56A-7928-A888-6B1CA3145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23A19B-EA53-F841-1925-9D3998559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E7DBD5-7230-17A1-92EF-0F0B05D73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8FCBB-0FD8-7AA0-52C2-0E14F3B34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776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41D377-0CC5-3699-6771-1BFA445EC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ACEFF-A4C9-D5D7-005E-E28C76A65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58D410-D398-EE9A-BA02-263CC4687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6B83B-EA9C-8F4B-B579-55AADEC9480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B2AE7-7700-F44E-0D7A-FCD06284D1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092AE-C124-CC83-1C0A-80E6DC121E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74128-7D33-A341-B531-53A9BAFC2A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5636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3.xml"/><Relationship Id="rId3" Type="http://schemas.openxmlformats.org/officeDocument/2006/relationships/slide" Target="slide12.xml"/><Relationship Id="rId7" Type="http://schemas.openxmlformats.org/officeDocument/2006/relationships/slide" Target="slide20.xml"/><Relationship Id="rId12" Type="http://schemas.openxmlformats.org/officeDocument/2006/relationships/slide" Target="slide1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11" Type="http://schemas.openxmlformats.org/officeDocument/2006/relationships/slide" Target="slide27.xml"/><Relationship Id="rId5" Type="http://schemas.openxmlformats.org/officeDocument/2006/relationships/slide" Target="slide9.xml"/><Relationship Id="rId15" Type="http://schemas.openxmlformats.org/officeDocument/2006/relationships/slide" Target="slide25.xml"/><Relationship Id="rId10" Type="http://schemas.openxmlformats.org/officeDocument/2006/relationships/slide" Target="slide8.xml"/><Relationship Id="rId4" Type="http://schemas.openxmlformats.org/officeDocument/2006/relationships/slide" Target="slide3.xml"/><Relationship Id="rId9" Type="http://schemas.openxmlformats.org/officeDocument/2006/relationships/slide" Target="slide10.xml"/><Relationship Id="rId14" Type="http://schemas.openxmlformats.org/officeDocument/2006/relationships/slide" Target="slide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customXml" Target="../ink/ink5.xml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2.xml"/><Relationship Id="rId12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image" Target="../media/image12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customXml" Target="../ink/ink3.xml"/><Relationship Id="rId1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2117d1cb-7153-44f0-8e0a-6c031e5cfdfa" TargetMode="External"/><Relationship Id="rId2" Type="http://schemas.openxmlformats.org/officeDocument/2006/relationships/hyperlink" Target="https://kahoot.it/solo/oauth2/authenticated?code=fkeJCDWBOXns8d8yNruX83T9W4Uq0HSDsxHjNM7Zrgc&amp;state=ca6340139f1d40d6ba0822313606bd7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quizizz.com/join?gc=85764852" TargetMode="External"/><Relationship Id="rId4" Type="http://schemas.openxmlformats.org/officeDocument/2006/relationships/hyperlink" Target="https://wordwall.net/resource/29506573/grammar/french-subject-pronouns-pronoms-sujet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hyperlink" Target="https://play.kahoot.it/v2/?quizId=a4ff264e-70be-4782-bfa0-910a620b5fb8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microsoft.com/office/2007/relationships/media" Target="../media/media9.mp3"/><Relationship Id="rId18" Type="http://schemas.openxmlformats.org/officeDocument/2006/relationships/image" Target="../media/image18.jpe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audio" Target="../media/media8.mp3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6" Type="http://schemas.openxmlformats.org/officeDocument/2006/relationships/audio" Target="../media/media10.mp3"/><Relationship Id="rId20" Type="http://schemas.openxmlformats.org/officeDocument/2006/relationships/image" Target="../media/image17.png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microsoft.com/office/2007/relationships/media" Target="../media/media8.mp3"/><Relationship Id="rId5" Type="http://schemas.microsoft.com/office/2007/relationships/media" Target="../media/media5.mp3"/><Relationship Id="rId15" Type="http://schemas.microsoft.com/office/2007/relationships/media" Target="../media/media10.mp3"/><Relationship Id="rId10" Type="http://schemas.openxmlformats.org/officeDocument/2006/relationships/audio" Target="../media/media7.mp3"/><Relationship Id="rId19" Type="http://schemas.openxmlformats.org/officeDocument/2006/relationships/image" Target="../media/image3.gif"/><Relationship Id="rId4" Type="http://schemas.openxmlformats.org/officeDocument/2006/relationships/audio" Target="../media/media4.mp3"/><Relationship Id="rId9" Type="http://schemas.microsoft.com/office/2007/relationships/media" Target="../media/media7.mp3"/><Relationship Id="rId14" Type="http://schemas.openxmlformats.org/officeDocument/2006/relationships/audio" Target="../media/media9.mp3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nNcdkuqGWo?feature=oembed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1466248/caract%C3%A8re-et-%C3%A9motions-1-relie-chaque-mot-%C3%A0-limage" TargetMode="External"/><Relationship Id="rId2" Type="http://schemas.openxmlformats.org/officeDocument/2006/relationships/hyperlink" Target="https://wordwall.net/resource/13616132/french/mon-caract%c3%a8re-studio-2-gree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ahoot.it/solo/?quizId=6359b0c5-ee39-4c48-9794-72c9679e66c5" TargetMode="External"/><Relationship Id="rId4" Type="http://schemas.openxmlformats.org/officeDocument/2006/relationships/hyperlink" Target="https://kahoot.it/solo/?quizId=7bc4de19-9a13-41ac-b410-9cde15d6fff2&amp;autoAuth=true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406cb77a-6f16-4de4-a47f-9ae606d818f9" TargetMode="External"/><Relationship Id="rId2" Type="http://schemas.openxmlformats.org/officeDocument/2006/relationships/hyperlink" Target="https://kahoot.it/solo/?quizId=e9c46bd1-33ad-4ad5-bb46-775699e24f1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ahoot.it/solo/?quizId=47f3c1c0-bad6-4fc6-8e83-143102a27d5c" TargetMode="External"/><Relationship Id="rId4" Type="http://schemas.openxmlformats.org/officeDocument/2006/relationships/hyperlink" Target="https://wordwall.net/resource/21817217/les-articles-ind%C3%A9finis-et-les-objet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MMAIRE MonPotager :">
            <a:extLst>
              <a:ext uri="{FF2B5EF4-FFF2-40B4-BE49-F238E27FC236}">
                <a16:creationId xmlns:a16="http://schemas.microsoft.com/office/drawing/2014/main" id="{0FF6C219-9C06-951F-584E-F1D3279D22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5" b="27083"/>
          <a:stretch/>
        </p:blipFill>
        <p:spPr>
          <a:xfrm>
            <a:off x="317540" y="280907"/>
            <a:ext cx="4664061" cy="1355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BF636B-F61A-37EE-50AE-283725EC1AFF}"/>
              </a:ext>
            </a:extLst>
          </p:cNvPr>
          <p:cNvSpPr txBox="1"/>
          <p:nvPr/>
        </p:nvSpPr>
        <p:spPr>
          <a:xfrm>
            <a:off x="500943" y="2030308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 1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BFEFF-BB05-8E9F-CEA2-8F14EACA6127}"/>
              </a:ext>
            </a:extLst>
          </p:cNvPr>
          <p:cNvSpPr txBox="1"/>
          <p:nvPr/>
        </p:nvSpPr>
        <p:spPr>
          <a:xfrm>
            <a:off x="4456731" y="2032201"/>
            <a:ext cx="13487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 2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8A96F-96C8-C6A0-A641-AB55696BEFFA}"/>
              </a:ext>
            </a:extLst>
          </p:cNvPr>
          <p:cNvSpPr txBox="1"/>
          <p:nvPr/>
        </p:nvSpPr>
        <p:spPr>
          <a:xfrm>
            <a:off x="8578523" y="2030307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 3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6D281-CDB5-2A90-CE1A-11E381252177}"/>
              </a:ext>
            </a:extLst>
          </p:cNvPr>
          <p:cNvSpPr txBox="1"/>
          <p:nvPr/>
        </p:nvSpPr>
        <p:spPr>
          <a:xfrm>
            <a:off x="630679" y="25599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72D4F3-34C6-4E94-9AD2-E55C82F18EED}"/>
              </a:ext>
            </a:extLst>
          </p:cNvPr>
          <p:cNvSpPr txBox="1"/>
          <p:nvPr/>
        </p:nvSpPr>
        <p:spPr>
          <a:xfrm>
            <a:off x="648854" y="4075216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18" name="TextBox 17">
            <a:hlinkClick r:id="rId3" action="ppaction://hlinksldjump"/>
            <a:extLst>
              <a:ext uri="{FF2B5EF4-FFF2-40B4-BE49-F238E27FC236}">
                <a16:creationId xmlns:a16="http://schemas.microsoft.com/office/drawing/2014/main" id="{6E083479-D372-805D-4583-7EBE7FF4C4F1}"/>
              </a:ext>
            </a:extLst>
          </p:cNvPr>
          <p:cNvSpPr txBox="1"/>
          <p:nvPr/>
        </p:nvSpPr>
        <p:spPr>
          <a:xfrm>
            <a:off x="630679" y="5735236"/>
            <a:ext cx="2092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1" name="TextBox 20">
            <a:hlinkClick r:id="rId4" action="ppaction://hlinksldjump"/>
            <a:extLst>
              <a:ext uri="{FF2B5EF4-FFF2-40B4-BE49-F238E27FC236}">
                <a16:creationId xmlns:a16="http://schemas.microsoft.com/office/drawing/2014/main" id="{2C45C782-9EED-F010-199D-7AADFCA1E474}"/>
              </a:ext>
            </a:extLst>
          </p:cNvPr>
          <p:cNvSpPr txBox="1"/>
          <p:nvPr/>
        </p:nvSpPr>
        <p:spPr>
          <a:xfrm>
            <a:off x="906595" y="2951461"/>
            <a:ext cx="147835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Se présenter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4" name="TextBox 23">
            <a:hlinkClick r:id="rId5" action="ppaction://hlinksldjump"/>
            <a:extLst>
              <a:ext uri="{FF2B5EF4-FFF2-40B4-BE49-F238E27FC236}">
                <a16:creationId xmlns:a16="http://schemas.microsoft.com/office/drawing/2014/main" id="{6EED46F2-04A4-076D-89DF-00E2758A045C}"/>
              </a:ext>
            </a:extLst>
          </p:cNvPr>
          <p:cNvSpPr txBox="1"/>
          <p:nvPr/>
        </p:nvSpPr>
        <p:spPr>
          <a:xfrm>
            <a:off x="864260" y="4839330"/>
            <a:ext cx="24449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 verbe s'appeler</a:t>
            </a:r>
            <a:endParaRPr lang="fr-FR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29E6D4-19DD-C34A-1210-40447908D784}"/>
              </a:ext>
            </a:extLst>
          </p:cNvPr>
          <p:cNvSpPr txBox="1"/>
          <p:nvPr/>
        </p:nvSpPr>
        <p:spPr>
          <a:xfrm>
            <a:off x="8597749" y="2562730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898A1-E6F4-8A64-AEDF-D7BF1B5243E0}"/>
              </a:ext>
            </a:extLst>
          </p:cNvPr>
          <p:cNvSpPr txBox="1"/>
          <p:nvPr/>
        </p:nvSpPr>
        <p:spPr>
          <a:xfrm>
            <a:off x="4568240" y="4076951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/>
                <a:cs typeface="Calibri"/>
              </a:rPr>
              <a:t>2- Grammaire</a:t>
            </a:r>
          </a:p>
        </p:txBody>
      </p:sp>
      <p:sp>
        <p:nvSpPr>
          <p:cNvPr id="27" name="TextBox 26">
            <a:hlinkClick r:id="rId6" action="ppaction://hlinksldjump"/>
            <a:extLst>
              <a:ext uri="{FF2B5EF4-FFF2-40B4-BE49-F238E27FC236}">
                <a16:creationId xmlns:a16="http://schemas.microsoft.com/office/drawing/2014/main" id="{6EFD721E-92E8-B1DC-2121-FD2DC3F1490B}"/>
              </a:ext>
            </a:extLst>
          </p:cNvPr>
          <p:cNvSpPr txBox="1"/>
          <p:nvPr/>
        </p:nvSpPr>
        <p:spPr>
          <a:xfrm>
            <a:off x="4568240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9" name="TextBox 28">
            <a:hlinkClick r:id="rId7" action="ppaction://hlinksldjump"/>
            <a:extLst>
              <a:ext uri="{FF2B5EF4-FFF2-40B4-BE49-F238E27FC236}">
                <a16:creationId xmlns:a16="http://schemas.microsoft.com/office/drawing/2014/main" id="{5013164E-5DDB-B27B-2B7B-34582E64161D}"/>
              </a:ext>
            </a:extLst>
          </p:cNvPr>
          <p:cNvSpPr txBox="1"/>
          <p:nvPr/>
        </p:nvSpPr>
        <p:spPr>
          <a:xfrm>
            <a:off x="4725427" y="3317328"/>
            <a:ext cx="1541850" cy="345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nombres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0" name="TextBox 29">
            <a:hlinkClick r:id="rId8" action="ppaction://hlinksldjump"/>
            <a:extLst>
              <a:ext uri="{FF2B5EF4-FFF2-40B4-BE49-F238E27FC236}">
                <a16:creationId xmlns:a16="http://schemas.microsoft.com/office/drawing/2014/main" id="{7E8D7290-D126-A175-7C6D-2DB514D52657}"/>
              </a:ext>
            </a:extLst>
          </p:cNvPr>
          <p:cNvSpPr txBox="1"/>
          <p:nvPr/>
        </p:nvSpPr>
        <p:spPr>
          <a:xfrm>
            <a:off x="4725427" y="2951461"/>
            <a:ext cx="147835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 caractère </a:t>
            </a:r>
            <a:endParaRPr lang="fr-FR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2" name="TextBox 31">
            <a:hlinkClick r:id="rId9" action="ppaction://hlinksldjump"/>
            <a:extLst>
              <a:ext uri="{FF2B5EF4-FFF2-40B4-BE49-F238E27FC236}">
                <a16:creationId xmlns:a16="http://schemas.microsoft.com/office/drawing/2014/main" id="{F319EE8C-F099-B036-91C0-BF04220BF104}"/>
              </a:ext>
            </a:extLst>
          </p:cNvPr>
          <p:cNvSpPr txBox="1"/>
          <p:nvPr/>
        </p:nvSpPr>
        <p:spPr>
          <a:xfrm>
            <a:off x="864260" y="5177829"/>
            <a:ext cx="24449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verbes être et avoir</a:t>
            </a:r>
          </a:p>
        </p:txBody>
      </p:sp>
      <p:sp>
        <p:nvSpPr>
          <p:cNvPr id="33" name="TextBox 32">
            <a:hlinkClick r:id="rId10" action="ppaction://hlinksldjump"/>
            <a:extLst>
              <a:ext uri="{FF2B5EF4-FFF2-40B4-BE49-F238E27FC236}">
                <a16:creationId xmlns:a16="http://schemas.microsoft.com/office/drawing/2014/main" id="{71B05828-6594-5231-40EA-CABFD93B2D87}"/>
              </a:ext>
            </a:extLst>
          </p:cNvPr>
          <p:cNvSpPr txBox="1"/>
          <p:nvPr/>
        </p:nvSpPr>
        <p:spPr>
          <a:xfrm>
            <a:off x="864260" y="4494281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pronoms personnels</a:t>
            </a:r>
          </a:p>
        </p:txBody>
      </p:sp>
      <p:sp>
        <p:nvSpPr>
          <p:cNvPr id="34" name="TextBox 33">
            <a:hlinkClick r:id="rId11" action="ppaction://hlinksldjump"/>
            <a:extLst>
              <a:ext uri="{FF2B5EF4-FFF2-40B4-BE49-F238E27FC236}">
                <a16:creationId xmlns:a16="http://schemas.microsoft.com/office/drawing/2014/main" id="{B5382993-A44B-86CD-1739-F94A494E6D1E}"/>
              </a:ext>
            </a:extLst>
          </p:cNvPr>
          <p:cNvSpPr txBox="1"/>
          <p:nvPr/>
        </p:nvSpPr>
        <p:spPr>
          <a:xfrm>
            <a:off x="8597749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418707-8FF2-4BAE-80E5-62E7F0E05F27}"/>
              </a:ext>
            </a:extLst>
          </p:cNvPr>
          <p:cNvSpPr txBox="1"/>
          <p:nvPr/>
        </p:nvSpPr>
        <p:spPr>
          <a:xfrm>
            <a:off x="8597749" y="40797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5EF5E7-0B83-4BAD-021E-F4B1905412A0}"/>
              </a:ext>
            </a:extLst>
          </p:cNvPr>
          <p:cNvSpPr txBox="1"/>
          <p:nvPr/>
        </p:nvSpPr>
        <p:spPr>
          <a:xfrm>
            <a:off x="4568240" y="2555139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7" name="TextBox 6">
            <a:hlinkClick r:id="rId12" action="ppaction://hlinksldjump"/>
            <a:extLst>
              <a:ext uri="{FF2B5EF4-FFF2-40B4-BE49-F238E27FC236}">
                <a16:creationId xmlns:a16="http://schemas.microsoft.com/office/drawing/2014/main" id="{C2DBBD94-6A35-52EC-5C98-946D414A78BE}"/>
              </a:ext>
            </a:extLst>
          </p:cNvPr>
          <p:cNvSpPr txBox="1"/>
          <p:nvPr/>
        </p:nvSpPr>
        <p:spPr>
          <a:xfrm>
            <a:off x="4725427" y="4493991"/>
            <a:ext cx="24449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verbes être et avoir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1F5327-94CE-6963-28DE-2C8D8DE37F28}"/>
              </a:ext>
            </a:extLst>
          </p:cNvPr>
          <p:cNvSpPr txBox="1"/>
          <p:nvPr/>
        </p:nvSpPr>
        <p:spPr>
          <a:xfrm>
            <a:off x="5899954" y="571240"/>
            <a:ext cx="254086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ea typeface="Calibri"/>
                <a:cs typeface="Calibri"/>
              </a:rPr>
              <a:t>Unité 1</a:t>
            </a:r>
            <a:endParaRPr lang="en-US" sz="5400" b="1" dirty="0">
              <a:solidFill>
                <a:srgbClr val="0070C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F83FF0-A505-0C0F-7261-D99A38EEED33}"/>
              </a:ext>
            </a:extLst>
          </p:cNvPr>
          <p:cNvCxnSpPr/>
          <p:nvPr/>
        </p:nvCxnSpPr>
        <p:spPr>
          <a:xfrm>
            <a:off x="204610" y="1880315"/>
            <a:ext cx="116698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hlinkClick r:id="rId13" action="ppaction://hlinksldjump"/>
            <a:extLst>
              <a:ext uri="{FF2B5EF4-FFF2-40B4-BE49-F238E27FC236}">
                <a16:creationId xmlns:a16="http://schemas.microsoft.com/office/drawing/2014/main" id="{1D2EF29C-C539-59A1-BC47-30D9628075DA}"/>
              </a:ext>
            </a:extLst>
          </p:cNvPr>
          <p:cNvSpPr txBox="1"/>
          <p:nvPr/>
        </p:nvSpPr>
        <p:spPr>
          <a:xfrm>
            <a:off x="8815662" y="2947298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fournitures scolaires 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TextBox 12">
            <a:hlinkClick r:id="rId14" action="ppaction://hlinksldjump"/>
            <a:extLst>
              <a:ext uri="{FF2B5EF4-FFF2-40B4-BE49-F238E27FC236}">
                <a16:creationId xmlns:a16="http://schemas.microsoft.com/office/drawing/2014/main" id="{257ED71C-C5B9-4EF8-D9C6-43EAF2A3F59B}"/>
              </a:ext>
            </a:extLst>
          </p:cNvPr>
          <p:cNvSpPr txBox="1"/>
          <p:nvPr/>
        </p:nvSpPr>
        <p:spPr>
          <a:xfrm>
            <a:off x="8723119" y="4493991"/>
            <a:ext cx="24449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Décrire : ” il y a “</a:t>
            </a:r>
          </a:p>
        </p:txBody>
      </p:sp>
      <p:sp>
        <p:nvSpPr>
          <p:cNvPr id="14" name="TextBox 13">
            <a:hlinkClick r:id="rId15" action="ppaction://hlinksldjump"/>
            <a:extLst>
              <a:ext uri="{FF2B5EF4-FFF2-40B4-BE49-F238E27FC236}">
                <a16:creationId xmlns:a16="http://schemas.microsoft.com/office/drawing/2014/main" id="{8EAF89FD-C197-47D0-25CB-F926B683B688}"/>
              </a:ext>
            </a:extLst>
          </p:cNvPr>
          <p:cNvSpPr txBox="1"/>
          <p:nvPr/>
        </p:nvSpPr>
        <p:spPr>
          <a:xfrm>
            <a:off x="8723118" y="4839330"/>
            <a:ext cx="306105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articles indéfinis et définis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C382037C-16E2-66A2-A4F7-3552AD1D949B}"/>
              </a:ext>
            </a:extLst>
          </p:cNvPr>
          <p:cNvSpPr txBox="1">
            <a:spLocks/>
          </p:cNvSpPr>
          <p:nvPr/>
        </p:nvSpPr>
        <p:spPr>
          <a:xfrm>
            <a:off x="8657069" y="625610"/>
            <a:ext cx="2886447" cy="10079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</a:rPr>
              <a:t>Je me présente</a:t>
            </a:r>
          </a:p>
          <a:p>
            <a:pPr marL="800100" lvl="1" indent="-342900"/>
            <a:r>
              <a:rPr lang="fr-FR" dirty="0">
                <a:solidFill>
                  <a:srgbClr val="0070C0"/>
                </a:solidFill>
              </a:rPr>
              <a:t>Say hello</a:t>
            </a:r>
          </a:p>
          <a:p>
            <a:pPr marL="800100" lvl="1" indent="-342900"/>
            <a:r>
              <a:rPr lang="en-CA" dirty="0">
                <a:solidFill>
                  <a:srgbClr val="0070C0"/>
                </a:solidFill>
              </a:rPr>
              <a:t>Introduce myself</a:t>
            </a:r>
          </a:p>
          <a:p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298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0DC52A-D38B-6D2B-302C-E44A8035F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947" y="-375"/>
            <a:ext cx="4849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66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1" b="9571"/>
          <a:stretch/>
        </p:blipFill>
        <p:spPr bwMode="auto">
          <a:xfrm>
            <a:off x="4071599" y="282943"/>
            <a:ext cx="8120402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11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54B0D586-FAEE-9B11-D39D-939CA1D41FA3}"/>
              </a:ext>
            </a:extLst>
          </p:cNvPr>
          <p:cNvGrpSpPr/>
          <p:nvPr/>
        </p:nvGrpSpPr>
        <p:grpSpPr>
          <a:xfrm>
            <a:off x="8637608" y="1088106"/>
            <a:ext cx="475560" cy="722880"/>
            <a:chOff x="8637608" y="1088106"/>
            <a:chExt cx="475560" cy="72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AEEFD7E6-966D-06D8-774C-933FB14FDC02}"/>
                    </a:ext>
                  </a:extLst>
                </p14:cNvPr>
                <p14:cNvContentPartPr/>
                <p14:nvPr/>
              </p14:nvContentPartPr>
              <p14:xfrm>
                <a:off x="8637608" y="1088106"/>
                <a:ext cx="475560" cy="72288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AEEFD7E6-966D-06D8-774C-933FB14FDC0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574608" y="1025106"/>
                  <a:ext cx="601200" cy="84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34D5B80E-075B-F967-68DA-9699405D4D67}"/>
                    </a:ext>
                  </a:extLst>
                </p14:cNvPr>
                <p14:cNvContentPartPr/>
                <p14:nvPr/>
              </p14:nvContentPartPr>
              <p14:xfrm>
                <a:off x="8691968" y="1474386"/>
                <a:ext cx="255600" cy="3132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34D5B80E-075B-F967-68DA-9699405D4D6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628968" y="1411386"/>
                  <a:ext cx="381240" cy="15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6B988C4-40B8-B57E-45B3-42EF8E66AA6C}"/>
              </a:ext>
            </a:extLst>
          </p:cNvPr>
          <p:cNvGrpSpPr/>
          <p:nvPr/>
        </p:nvGrpSpPr>
        <p:grpSpPr>
          <a:xfrm>
            <a:off x="9676928" y="1276026"/>
            <a:ext cx="406440" cy="589680"/>
            <a:chOff x="9676928" y="1276026"/>
            <a:chExt cx="406440" cy="58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A367C4E2-450B-F525-476C-286F7C7AAC87}"/>
                    </a:ext>
                  </a:extLst>
                </p14:cNvPr>
                <p14:cNvContentPartPr/>
                <p14:nvPr/>
              </p14:nvContentPartPr>
              <p14:xfrm>
                <a:off x="9777008" y="1302306"/>
                <a:ext cx="14760" cy="466920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A367C4E2-450B-F525-476C-286F7C7AAC8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714008" y="1239355"/>
                  <a:ext cx="140400" cy="5924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555070B6-4465-F022-3B4F-35FA273134C5}"/>
                    </a:ext>
                  </a:extLst>
                </p14:cNvPr>
                <p14:cNvContentPartPr/>
                <p14:nvPr/>
              </p14:nvContentPartPr>
              <p14:xfrm>
                <a:off x="9676928" y="1276026"/>
                <a:ext cx="406440" cy="58968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555070B6-4465-F022-3B4F-35FA273134C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613928" y="1213026"/>
                  <a:ext cx="532080" cy="715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C8B081B4-EEEB-2506-9F28-9CEFC8324FD7}"/>
                  </a:ext>
                </a:extLst>
              </p14:cNvPr>
              <p14:cNvContentPartPr/>
              <p14:nvPr/>
            </p14:nvContentPartPr>
            <p14:xfrm>
              <a:off x="5855168" y="1366386"/>
              <a:ext cx="501840" cy="57204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C8B081B4-EEEB-2506-9F28-9CEFC8324FD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92168" y="1303386"/>
                <a:ext cx="627480" cy="69768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/>
              <a:t>A : Salut Céline ! Ça va ?</a:t>
            </a:r>
          </a:p>
          <a:p>
            <a:pPr>
              <a:lnSpc>
                <a:spcPct val="150000"/>
              </a:lnSpc>
            </a:pPr>
            <a:r>
              <a:rPr lang="fr-FR" sz="2000"/>
              <a:t>C : Salut Aline ! Ça va bien merci. C’est qui ? </a:t>
            </a:r>
          </a:p>
          <a:p>
            <a:pPr>
              <a:lnSpc>
                <a:spcPct val="150000"/>
              </a:lnSpc>
            </a:pPr>
            <a:r>
              <a:rPr lang="fr-FR" sz="2000"/>
              <a:t>A : C’est mon petit copain.</a:t>
            </a:r>
          </a:p>
          <a:p>
            <a:pPr>
              <a:lnSpc>
                <a:spcPct val="150000"/>
              </a:lnSpc>
            </a:pPr>
            <a:r>
              <a:rPr lang="fr-FR" sz="2000"/>
              <a:t>C : Bonjour, </a:t>
            </a:r>
            <a:r>
              <a:rPr lang="fr-FR" sz="2000">
                <a:solidFill>
                  <a:srgbClr val="FF0000"/>
                </a:solidFill>
              </a:rPr>
              <a:t>vous</a:t>
            </a:r>
            <a:r>
              <a:rPr lang="fr-FR" sz="2000"/>
              <a:t> vous </a:t>
            </a:r>
            <a:r>
              <a:rPr lang="fr-FR" sz="2000">
                <a:solidFill>
                  <a:srgbClr val="FF0000"/>
                </a:solidFill>
              </a:rPr>
              <a:t>appelez</a:t>
            </a:r>
            <a:r>
              <a:rPr lang="fr-FR" sz="2000"/>
              <a:t> comment ?</a:t>
            </a:r>
          </a:p>
          <a:p>
            <a:pPr>
              <a:lnSpc>
                <a:spcPct val="150000"/>
              </a:lnSpc>
            </a:pPr>
            <a:r>
              <a:rPr lang="fr-FR" sz="2000"/>
              <a:t>B : Bonjour Céline, je </a:t>
            </a:r>
            <a:r>
              <a:rPr lang="fr-FR" sz="2000">
                <a:solidFill>
                  <a:srgbClr val="FF0000"/>
                </a:solidFill>
              </a:rPr>
              <a:t>m’appelle</a:t>
            </a:r>
            <a:r>
              <a:rPr lang="fr-FR" sz="2000"/>
              <a:t> Bruno, enchanté.</a:t>
            </a:r>
          </a:p>
          <a:p>
            <a:pPr>
              <a:lnSpc>
                <a:spcPct val="150000"/>
              </a:lnSpc>
            </a:pPr>
            <a:r>
              <a:rPr lang="fr-FR" sz="2000"/>
              <a:t>C : Bonjour Bruno, </a:t>
            </a:r>
            <a:r>
              <a:rPr lang="fr-FR" sz="2000">
                <a:solidFill>
                  <a:srgbClr val="FF0000"/>
                </a:solidFill>
              </a:rPr>
              <a:t>enchantée</a:t>
            </a:r>
            <a:r>
              <a:rPr lang="fr-FR" sz="2000"/>
              <a:t>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CF0144-AD83-B179-61A2-3D541D13EC8F}"/>
              </a:ext>
            </a:extLst>
          </p:cNvPr>
          <p:cNvSpPr/>
          <p:nvPr/>
        </p:nvSpPr>
        <p:spPr>
          <a:xfrm>
            <a:off x="1934472" y="4469015"/>
            <a:ext cx="569242" cy="3061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DDBA85-91D0-B6F3-6E95-858FE0C07B5B}"/>
              </a:ext>
            </a:extLst>
          </p:cNvPr>
          <p:cNvSpPr/>
          <p:nvPr/>
        </p:nvSpPr>
        <p:spPr>
          <a:xfrm>
            <a:off x="3023729" y="4469015"/>
            <a:ext cx="870150" cy="3397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4BA3F3-F7BE-504F-6994-F49C6ECD0B2A}"/>
              </a:ext>
            </a:extLst>
          </p:cNvPr>
          <p:cNvSpPr/>
          <p:nvPr/>
        </p:nvSpPr>
        <p:spPr>
          <a:xfrm>
            <a:off x="2914163" y="5388084"/>
            <a:ext cx="1084523" cy="3305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233D16-BFE8-8449-C4B2-8B733B837276}"/>
              </a:ext>
            </a:extLst>
          </p:cNvPr>
          <p:cNvSpPr/>
          <p:nvPr/>
        </p:nvSpPr>
        <p:spPr>
          <a:xfrm>
            <a:off x="2637261" y="6263501"/>
            <a:ext cx="1114682" cy="3767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5B3B809C-4297-B55C-8E5B-AC62F24251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147503" y="5134402"/>
            <a:ext cx="3048000" cy="1714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F0FAB34-921E-D2F2-9D3B-1B258BDE2C2E}"/>
              </a:ext>
            </a:extLst>
          </p:cNvPr>
          <p:cNvSpPr txBox="1"/>
          <p:nvPr/>
        </p:nvSpPr>
        <p:spPr>
          <a:xfrm>
            <a:off x="640082" y="948024"/>
            <a:ext cx="4338317" cy="11796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>
                <a:latin typeface="+mj-lt"/>
                <a:ea typeface="+mj-ea"/>
                <a:cs typeface="+mj-cs"/>
              </a:rPr>
              <a:t>Practice : fill the blanks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6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Turn the reading view mode on to check your answers</a:t>
            </a:r>
          </a:p>
        </p:txBody>
      </p:sp>
    </p:spTree>
    <p:extLst>
      <p:ext uri="{BB962C8B-B14F-4D97-AF65-F5344CB8AC3E}">
        <p14:creationId xmlns:p14="http://schemas.microsoft.com/office/powerpoint/2010/main" val="118700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/>
              <a:t>Conjugaison du verbe s'appeler</a:t>
            </a:r>
          </a:p>
          <a:p>
            <a:r>
              <a:rPr lang="fr-FR">
                <a:hlinkClick r:id="rId2"/>
              </a:rPr>
              <a:t>https://kahoot.it/solo/oauth2/authenticated?code=fkeJCDWBOXns8d8yNruX83T9W4Uq0HSDsxHjNM7Zrgc&amp;state=ca6340139f1d40d6ba0822313606bd73</a:t>
            </a:r>
            <a:endParaRPr lang="fr-FR"/>
          </a:p>
          <a:p>
            <a:r>
              <a:rPr lang="fr-FR">
                <a:hlinkClick r:id="rId3"/>
              </a:rPr>
              <a:t>https://kahoot.it/solo/?quizId=2117d1cb-7153-44f0-8e0a-6c031e5cfdfa</a:t>
            </a:r>
            <a:endParaRPr lang="fr-FR"/>
          </a:p>
          <a:p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/>
              <a:t>French </a:t>
            </a:r>
            <a:r>
              <a:rPr lang="fr-FR" err="1"/>
              <a:t>Subject</a:t>
            </a:r>
            <a:r>
              <a:rPr lang="fr-FR"/>
              <a:t> </a:t>
            </a:r>
            <a:r>
              <a:rPr lang="fr-FR" err="1"/>
              <a:t>Pronouns</a:t>
            </a:r>
            <a:r>
              <a:rPr lang="fr-FR"/>
              <a:t> / Pronoms Sujets	</a:t>
            </a:r>
          </a:p>
          <a:p>
            <a:r>
              <a:rPr lang="fr-FR">
                <a:hlinkClick r:id="rId4"/>
              </a:rPr>
              <a:t>https://wordwall.net/resource/29506573/grammar/french-subject-pronouns-pronoms-sujets</a:t>
            </a:r>
            <a:endParaRPr lang="fr-FR"/>
          </a:p>
          <a:p>
            <a:endParaRPr lang="fr-FR"/>
          </a:p>
          <a:p>
            <a:r>
              <a:rPr lang="fr-FR"/>
              <a:t>Présentations</a:t>
            </a:r>
          </a:p>
          <a:p>
            <a:pPr marL="0" indent="0">
              <a:buNone/>
            </a:pPr>
            <a:r>
              <a:rPr lang="fr-FR">
                <a:hlinkClick r:id="rId5"/>
              </a:rPr>
              <a:t>https://quizizz.com/join?gc=85764852</a:t>
            </a:r>
            <a:endParaRPr lang="fr-FR"/>
          </a:p>
          <a:p>
            <a:pPr marL="0" indent="0">
              <a:buNone/>
            </a:pPr>
            <a:endParaRPr lang="fr-FR"/>
          </a:p>
          <a:p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1347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CC6C8F-2015-612B-567A-97ACE504C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923" b="20828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Unit 1 – Lesson 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26660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Je présente mes copains</a:t>
            </a:r>
          </a:p>
          <a:p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>
                <a:solidFill>
                  <a:srgbClr val="FFFFFF"/>
                </a:solidFill>
              </a:rPr>
              <a:t> </a:t>
            </a:r>
            <a:r>
              <a:rPr lang="fr-FR" err="1">
                <a:solidFill>
                  <a:srgbClr val="FFFFFF"/>
                </a:solidFill>
              </a:rPr>
              <a:t>Introduce</a:t>
            </a:r>
            <a:r>
              <a:rPr lang="fr-FR">
                <a:solidFill>
                  <a:srgbClr val="FFFFFF"/>
                </a:solidFill>
              </a:rPr>
              <a:t> </a:t>
            </a:r>
            <a:r>
              <a:rPr lang="fr-FR" err="1">
                <a:solidFill>
                  <a:srgbClr val="FFFFFF"/>
                </a:solidFill>
              </a:rPr>
              <a:t>someone</a:t>
            </a:r>
            <a:endParaRPr lang="fr-FR">
              <a:solidFill>
                <a:srgbClr val="FFFFFF"/>
              </a:solidFill>
            </a:endParaRPr>
          </a:p>
          <a:p>
            <a:endParaRPr lang="fr-FR">
              <a:solidFill>
                <a:srgbClr val="FFFFFF"/>
              </a:solidFill>
            </a:endParaRPr>
          </a:p>
          <a:p>
            <a:pPr algn="l"/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94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CCB8B0-4D81-A3BC-2DA4-39ADBE9BFA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/>
              <a:t>Vocabulaire (1) : Le caractère</a:t>
            </a:r>
          </a:p>
        </p:txBody>
      </p:sp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91BACF57-D218-5388-9B94-FC20774D4591}"/>
              </a:ext>
            </a:extLst>
          </p:cNvPr>
          <p:cNvGraphicFramePr>
            <a:graphicFrameLocks/>
          </p:cNvGraphicFramePr>
          <p:nvPr/>
        </p:nvGraphicFramePr>
        <p:xfrm>
          <a:off x="2358571" y="1992380"/>
          <a:ext cx="8958973" cy="4461705"/>
        </p:xfrm>
        <a:graphic>
          <a:graphicData uri="http://schemas.openxmlformats.org/drawingml/2006/table">
            <a:tbl>
              <a:tblPr firstRow="1" firstCol="1" bandRow="1"/>
              <a:tblGrid>
                <a:gridCol w="8958973">
                  <a:extLst>
                    <a:ext uri="{9D8B030D-6E8A-4147-A177-3AD203B41FA5}">
                      <a16:colId xmlns:a16="http://schemas.microsoft.com/office/drawing/2014/main" val="2475257224"/>
                    </a:ext>
                  </a:extLst>
                </a:gridCol>
              </a:tblGrid>
              <a:tr h="67646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Talk about </a:t>
                      </a:r>
                      <a:r>
                        <a:rPr lang="fr-FR" sz="28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</a:t>
                      </a:r>
                      <a:r>
                        <a:rPr lang="fr-FR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friends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888987"/>
                  </a:ext>
                </a:extLst>
              </a:tr>
              <a:tr h="151942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meilleur copain </a:t>
                      </a:r>
                      <a:endParaRPr lang="fr-FR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 meilleure copine</a:t>
                      </a:r>
                      <a:endParaRPr lang="fr-FR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387816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sympa</a:t>
                      </a:r>
                      <a:endParaRPr lang="fr-FR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064402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êtes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super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FR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771673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sng" strike="noStrike">
                          <a:effectLst/>
                          <a:latin typeface="Arial" panose="020B0604020202020204" pitchFamily="34" charset="0"/>
                        </a:rPr>
                        <a:t>Pour parler de mes amis :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</a:rPr>
                        <a:t>Sujet</a:t>
                      </a:r>
                      <a:r>
                        <a:rPr lang="fr-FR" sz="2400" b="0" i="0" u="none" strike="noStrike"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</a:rPr>
                        <a:t>verbe</a:t>
                      </a:r>
                      <a:r>
                        <a:rPr lang="fr-FR" sz="2400" b="0" i="0" u="none" strike="noStrike"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adjectif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011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154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B66958-4153-06C1-321E-C6E2D20D2B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fr-FR"/>
              <a:t>Grammaire : le verbe Être (to </a:t>
            </a:r>
            <a:r>
              <a:rPr lang="fr-FR" err="1"/>
              <a:t>be</a:t>
            </a:r>
            <a:r>
              <a:rPr lang="fr-FR"/>
              <a:t>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778F44B-59DE-CBCA-60F6-AC95DDDABD7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35036" y="2754770"/>
          <a:ext cx="10515601" cy="377260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263172">
                  <a:extLst>
                    <a:ext uri="{9D8B030D-6E8A-4147-A177-3AD203B41FA5}">
                      <a16:colId xmlns:a16="http://schemas.microsoft.com/office/drawing/2014/main" val="1993103371"/>
                    </a:ext>
                  </a:extLst>
                </a:gridCol>
                <a:gridCol w="2984390">
                  <a:extLst>
                    <a:ext uri="{9D8B030D-6E8A-4147-A177-3AD203B41FA5}">
                      <a16:colId xmlns:a16="http://schemas.microsoft.com/office/drawing/2014/main" val="2766679092"/>
                    </a:ext>
                  </a:extLst>
                </a:gridCol>
                <a:gridCol w="2185676">
                  <a:extLst>
                    <a:ext uri="{9D8B030D-6E8A-4147-A177-3AD203B41FA5}">
                      <a16:colId xmlns:a16="http://schemas.microsoft.com/office/drawing/2014/main" val="1007666362"/>
                    </a:ext>
                  </a:extLst>
                </a:gridCol>
                <a:gridCol w="3082363">
                  <a:extLst>
                    <a:ext uri="{9D8B030D-6E8A-4147-A177-3AD203B41FA5}">
                      <a16:colId xmlns:a16="http://schemas.microsoft.com/office/drawing/2014/main" val="2168353325"/>
                    </a:ext>
                  </a:extLst>
                </a:gridCol>
              </a:tblGrid>
              <a:tr h="89679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>
                          <a:solidFill>
                            <a:schemeClr val="lt1"/>
                          </a:solidFill>
                          <a:effectLst/>
                        </a:rPr>
                        <a:t>Singulier</a:t>
                      </a:r>
                      <a:endParaRPr lang="fr-FR" sz="36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>
                          <a:solidFill>
                            <a:schemeClr val="lt1"/>
                          </a:solidFill>
                          <a:effectLst/>
                        </a:rPr>
                        <a:t>Pluriel</a:t>
                      </a:r>
                      <a:endParaRPr lang="fr-FR" sz="36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527114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Je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>
                          <a:solidFill>
                            <a:srgbClr val="FF0000"/>
                          </a:solidFill>
                          <a:effectLst/>
                        </a:rPr>
                        <a:t>suis</a:t>
                      </a:r>
                      <a:endParaRPr lang="fr-FR" sz="2800" cap="none" spc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Nous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>
                          <a:solidFill>
                            <a:srgbClr val="FF0000"/>
                          </a:solidFill>
                          <a:effectLst/>
                        </a:rPr>
                        <a:t>sommes</a:t>
                      </a:r>
                      <a:endParaRPr lang="fr-FR" sz="2800" cap="none" spc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451489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800" cap="none" spc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Vous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>
                          <a:solidFill>
                            <a:srgbClr val="FF0000"/>
                          </a:solidFill>
                          <a:effectLst/>
                        </a:rPr>
                        <a:t>êtes</a:t>
                      </a:r>
                      <a:endParaRPr lang="fr-FR" sz="2800" cap="none" spc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101396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Il / elle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>
                          <a:solidFill>
                            <a:srgbClr val="FF0000"/>
                          </a:solidFill>
                          <a:effectLst/>
                        </a:rPr>
                        <a:t>est</a:t>
                      </a:r>
                      <a:endParaRPr lang="fr-FR" sz="2800" cap="none" spc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Ils / elles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>
                          <a:solidFill>
                            <a:srgbClr val="FF0000"/>
                          </a:solidFill>
                          <a:effectLst/>
                        </a:rPr>
                        <a:t>sont</a:t>
                      </a:r>
                      <a:endParaRPr lang="fr-FR" sz="2800" cap="none" spc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594562"/>
                  </a:ext>
                </a:extLst>
              </a:tr>
            </a:tbl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B235ED2C-26E7-369B-8A4B-8CD23FB1A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142" y="4953000"/>
            <a:ext cx="161280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- 2023-01-29T090407.607">
            <a:hlinkClick r:id="" action="ppaction://media"/>
            <a:extLst>
              <a:ext uri="{FF2B5EF4-FFF2-40B4-BE49-F238E27FC236}">
                <a16:creationId xmlns:a16="http://schemas.microsoft.com/office/drawing/2014/main" id="{3E0E43EE-84F3-B03C-3F75-8ECEC6F25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39838" y="2896401"/>
            <a:ext cx="905996" cy="90599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75A4F9F-F530-9D3A-D115-B9BCAF97DD2A}"/>
              </a:ext>
            </a:extLst>
          </p:cNvPr>
          <p:cNvSpPr txBox="1"/>
          <p:nvPr/>
        </p:nvSpPr>
        <p:spPr>
          <a:xfrm>
            <a:off x="841247" y="1843626"/>
            <a:ext cx="106093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 : </a:t>
            </a:r>
            <a:r>
              <a:rPr lang="fr-FR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https://play.kahoot.it/v2/?quizId=a4ff264e-70be-4782-bfa0-910a620b5fb8</a:t>
            </a:r>
            <a:endParaRPr lang="fr-F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7E482B-14C1-C115-5F11-892A4A5A693A}"/>
              </a:ext>
            </a:extLst>
          </p:cNvPr>
          <p:cNvSpPr txBox="1"/>
          <p:nvPr/>
        </p:nvSpPr>
        <p:spPr>
          <a:xfrm>
            <a:off x="865953" y="2237347"/>
            <a:ext cx="106093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</a:t>
            </a:r>
            <a:r>
              <a:rPr lang="fr-FR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forms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</a:t>
            </a:r>
            <a:r>
              <a:rPr lang="fr-FR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recall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1466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B66958-4153-06C1-321E-C6E2D20D2B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fr-FR" dirty="0"/>
              <a:t>Grammaire : le verbe Avoir (to have)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778F44B-59DE-CBCA-60F6-AC95DDDABD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1362890"/>
              </p:ext>
            </p:extLst>
          </p:nvPr>
        </p:nvGraphicFramePr>
        <p:xfrm>
          <a:off x="935036" y="2754770"/>
          <a:ext cx="10515601" cy="377260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263172">
                  <a:extLst>
                    <a:ext uri="{9D8B030D-6E8A-4147-A177-3AD203B41FA5}">
                      <a16:colId xmlns:a16="http://schemas.microsoft.com/office/drawing/2014/main" val="1993103371"/>
                    </a:ext>
                  </a:extLst>
                </a:gridCol>
                <a:gridCol w="2984390">
                  <a:extLst>
                    <a:ext uri="{9D8B030D-6E8A-4147-A177-3AD203B41FA5}">
                      <a16:colId xmlns:a16="http://schemas.microsoft.com/office/drawing/2014/main" val="2766679092"/>
                    </a:ext>
                  </a:extLst>
                </a:gridCol>
                <a:gridCol w="2185676">
                  <a:extLst>
                    <a:ext uri="{9D8B030D-6E8A-4147-A177-3AD203B41FA5}">
                      <a16:colId xmlns:a16="http://schemas.microsoft.com/office/drawing/2014/main" val="1007666362"/>
                    </a:ext>
                  </a:extLst>
                </a:gridCol>
                <a:gridCol w="3082363">
                  <a:extLst>
                    <a:ext uri="{9D8B030D-6E8A-4147-A177-3AD203B41FA5}">
                      <a16:colId xmlns:a16="http://schemas.microsoft.com/office/drawing/2014/main" val="2168353325"/>
                    </a:ext>
                  </a:extLst>
                </a:gridCol>
              </a:tblGrid>
              <a:tr h="89679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>
                          <a:solidFill>
                            <a:schemeClr val="lt1"/>
                          </a:solidFill>
                          <a:effectLst/>
                        </a:rPr>
                        <a:t>Singulier</a:t>
                      </a:r>
                      <a:endParaRPr lang="fr-FR" sz="36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>
                          <a:solidFill>
                            <a:schemeClr val="lt1"/>
                          </a:solidFill>
                          <a:effectLst/>
                        </a:rPr>
                        <a:t>Pluriel</a:t>
                      </a:r>
                      <a:endParaRPr lang="fr-FR" sz="36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527114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J’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</a:t>
                      </a: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Nous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avons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451489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</a:t>
                      </a: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Vous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avez</a:t>
                      </a: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101396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Il / elle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Ils / elles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ont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594562"/>
                  </a:ext>
                </a:extLst>
              </a:tr>
            </a:tbl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B235ED2C-26E7-369B-8A4B-8CD23FB1A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142" y="4953000"/>
            <a:ext cx="161280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- 2023-01-29T090407.607">
            <a:hlinkClick r:id="" action="ppaction://media"/>
            <a:extLst>
              <a:ext uri="{FF2B5EF4-FFF2-40B4-BE49-F238E27FC236}">
                <a16:creationId xmlns:a16="http://schemas.microsoft.com/office/drawing/2014/main" id="{3E0E43EE-84F3-B03C-3F75-8ECEC6F25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39838" y="2896401"/>
            <a:ext cx="905996" cy="90599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97E482B-14C1-C115-5F11-892A4A5A693A}"/>
              </a:ext>
            </a:extLst>
          </p:cNvPr>
          <p:cNvSpPr txBox="1"/>
          <p:nvPr/>
        </p:nvSpPr>
        <p:spPr>
          <a:xfrm>
            <a:off x="865953" y="2237347"/>
            <a:ext cx="106093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</a:t>
            </a:r>
            <a:r>
              <a:rPr lang="fr-FR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forms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</a:t>
            </a:r>
            <a:r>
              <a:rPr lang="fr-FR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recall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90513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63F662-05A3-E691-DA99-787BC9E82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864680"/>
          </a:xfrm>
        </p:spPr>
        <p:txBody>
          <a:bodyPr anchor="b">
            <a:normAutofit/>
          </a:bodyPr>
          <a:lstStyle/>
          <a:p>
            <a:r>
              <a:rPr lang="fr-FR" sz="5400"/>
              <a:t>Le caractère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A399EA-8004-FA56-2156-BFBFEFCF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465064" cy="35478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r>
              <a:rPr lang="fr-FR" sz="2400"/>
              <a:t>Et toi ? Comment s’appelle ton meilleur ami ou ta meilleure amie ? Elle est comment ? Utilise 3 adjectifs.</a:t>
            </a:r>
          </a:p>
          <a:p>
            <a:pPr algn="just"/>
            <a:endParaRPr lang="fr-FR" sz="2400"/>
          </a:p>
          <a:p>
            <a:pPr algn="just"/>
            <a:r>
              <a:rPr lang="fr-FR" sz="2400">
                <a:solidFill>
                  <a:srgbClr val="00B0F0"/>
                </a:solidFill>
              </a:rPr>
              <a:t>Mon meilleur ami s’appelle Arthur, il est timide, généreux et bavard.</a:t>
            </a:r>
          </a:p>
          <a:p>
            <a:pPr algn="just"/>
            <a:endParaRPr lang="fr-FR" sz="2400">
              <a:solidFill>
                <a:srgbClr val="00B0F0"/>
              </a:solidFill>
            </a:endParaRPr>
          </a:p>
          <a:p>
            <a:pPr algn="just"/>
            <a:r>
              <a:rPr lang="fr-FR" sz="2400">
                <a:solidFill>
                  <a:srgbClr val="00B0F0"/>
                </a:solidFill>
              </a:rPr>
              <a:t>Ma meilleure amie s’appelle Linda, elle est timide, généreuse et bavarde.</a:t>
            </a:r>
          </a:p>
        </p:txBody>
      </p:sp>
      <p:pic>
        <p:nvPicPr>
          <p:cNvPr id="4" name="Picture 15" descr="Le caractère, la personnalité interactive worksheet">
            <a:extLst>
              <a:ext uri="{FF2B5EF4-FFF2-40B4-BE49-F238E27FC236}">
                <a16:creationId xmlns:a16="http://schemas.microsoft.com/office/drawing/2014/main" id="{15E66ECB-2117-9F79-F39E-996308542B68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" r="12233"/>
          <a:stretch/>
        </p:blipFill>
        <p:spPr bwMode="auto">
          <a:xfrm>
            <a:off x="6665118" y="410797"/>
            <a:ext cx="5061095" cy="62379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61AAB0B-6505-3AA1-323D-D5EE9E28A306}"/>
              </a:ext>
            </a:extLst>
          </p:cNvPr>
          <p:cNvCxnSpPr>
            <a:cxnSpLocks/>
          </p:cNvCxnSpPr>
          <p:nvPr/>
        </p:nvCxnSpPr>
        <p:spPr>
          <a:xfrm>
            <a:off x="8052027" y="1452094"/>
            <a:ext cx="2109404" cy="18899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0FA5984-0002-0147-2531-FE29E0F779A4}"/>
              </a:ext>
            </a:extLst>
          </p:cNvPr>
          <p:cNvCxnSpPr>
            <a:cxnSpLocks/>
          </p:cNvCxnSpPr>
          <p:nvPr/>
        </p:nvCxnSpPr>
        <p:spPr>
          <a:xfrm>
            <a:off x="8123351" y="2131441"/>
            <a:ext cx="1980125" cy="3288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88A19B7-8D78-6875-7023-9E5A6F9C5151}"/>
              </a:ext>
            </a:extLst>
          </p:cNvPr>
          <p:cNvCxnSpPr>
            <a:cxnSpLocks/>
          </p:cNvCxnSpPr>
          <p:nvPr/>
        </p:nvCxnSpPr>
        <p:spPr>
          <a:xfrm>
            <a:off x="8178084" y="2714798"/>
            <a:ext cx="1925392" cy="32223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DF4461A-AA60-4B33-4B91-450002C192C7}"/>
              </a:ext>
            </a:extLst>
          </p:cNvPr>
          <p:cNvCxnSpPr>
            <a:cxnSpLocks/>
          </p:cNvCxnSpPr>
          <p:nvPr/>
        </p:nvCxnSpPr>
        <p:spPr>
          <a:xfrm flipV="1">
            <a:off x="8216569" y="1397358"/>
            <a:ext cx="1941640" cy="19674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CA3B648-7B37-A6F1-B4B7-8B685D66EAB0}"/>
              </a:ext>
            </a:extLst>
          </p:cNvPr>
          <p:cNvCxnSpPr>
            <a:cxnSpLocks/>
          </p:cNvCxnSpPr>
          <p:nvPr/>
        </p:nvCxnSpPr>
        <p:spPr>
          <a:xfrm flipV="1">
            <a:off x="8200620" y="2729665"/>
            <a:ext cx="1922174" cy="12917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5AF5B7B-103C-5809-F3EE-7E822F2ACEC5}"/>
              </a:ext>
            </a:extLst>
          </p:cNvPr>
          <p:cNvCxnSpPr>
            <a:cxnSpLocks/>
          </p:cNvCxnSpPr>
          <p:nvPr/>
        </p:nvCxnSpPr>
        <p:spPr>
          <a:xfrm flipV="1">
            <a:off x="8155548" y="4051595"/>
            <a:ext cx="1871557" cy="8464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DAF310E-3538-03D7-2841-034104A49DCA}"/>
              </a:ext>
            </a:extLst>
          </p:cNvPr>
          <p:cNvCxnSpPr>
            <a:cxnSpLocks/>
          </p:cNvCxnSpPr>
          <p:nvPr/>
        </p:nvCxnSpPr>
        <p:spPr>
          <a:xfrm flipV="1">
            <a:off x="8129087" y="2131441"/>
            <a:ext cx="2012874" cy="33665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D825229-60F0-3515-7386-75058117CC7B}"/>
              </a:ext>
            </a:extLst>
          </p:cNvPr>
          <p:cNvCxnSpPr>
            <a:cxnSpLocks/>
          </p:cNvCxnSpPr>
          <p:nvPr/>
        </p:nvCxnSpPr>
        <p:spPr>
          <a:xfrm flipV="1">
            <a:off x="8236039" y="4730942"/>
            <a:ext cx="1905922" cy="16054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237B5FC4-DF41-BE26-ED91-ADDCDB468E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4590" y="248991"/>
            <a:ext cx="195758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p3-output-ttsfree(dot)com - 2023-01-29T085741.753">
            <a:hlinkClick r:id="" action="ppaction://media"/>
            <a:extLst>
              <a:ext uri="{FF2B5EF4-FFF2-40B4-BE49-F238E27FC236}">
                <a16:creationId xmlns:a16="http://schemas.microsoft.com/office/drawing/2014/main" id="{28100824-1A59-818B-C549-C3E7E222C2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1246548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9T085912.914">
            <a:hlinkClick r:id="" action="ppaction://media"/>
            <a:extLst>
              <a:ext uri="{FF2B5EF4-FFF2-40B4-BE49-F238E27FC236}">
                <a16:creationId xmlns:a16="http://schemas.microsoft.com/office/drawing/2014/main" id="{81EDD2B8-3E36-01A3-9513-61365E4DD6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5784761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9T085903.325">
            <a:hlinkClick r:id="" action="ppaction://media"/>
            <a:extLst>
              <a:ext uri="{FF2B5EF4-FFF2-40B4-BE49-F238E27FC236}">
                <a16:creationId xmlns:a16="http://schemas.microsoft.com/office/drawing/2014/main" id="{D89B31BA-CD61-3037-3049-3F9A9963D3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43957" y="5193221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9T085850.825">
            <a:hlinkClick r:id="" action="ppaction://media"/>
            <a:extLst>
              <a:ext uri="{FF2B5EF4-FFF2-40B4-BE49-F238E27FC236}">
                <a16:creationId xmlns:a16="http://schemas.microsoft.com/office/drawing/2014/main" id="{1CB24FEC-574E-97A8-DFC9-777A034C46C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32382" y="4426603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9T085838.609">
            <a:hlinkClick r:id="" action="ppaction://media"/>
            <a:extLst>
              <a:ext uri="{FF2B5EF4-FFF2-40B4-BE49-F238E27FC236}">
                <a16:creationId xmlns:a16="http://schemas.microsoft.com/office/drawing/2014/main" id="{219AA54A-FCCE-CFA1-062B-86BD2E54F92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3899195"/>
            <a:ext cx="304800" cy="304800"/>
          </a:xfrm>
          <a:prstGeom prst="rect">
            <a:avLst/>
          </a:prstGeom>
        </p:spPr>
      </p:pic>
      <p:pic>
        <p:nvPicPr>
          <p:cNvPr id="18" name="mp3-output-ttsfree(dot)com - 2023-01-29T085826.814">
            <a:hlinkClick r:id="" action="ppaction://media"/>
            <a:extLst>
              <a:ext uri="{FF2B5EF4-FFF2-40B4-BE49-F238E27FC236}">
                <a16:creationId xmlns:a16="http://schemas.microsoft.com/office/drawing/2014/main" id="{EDCC4839-6C64-6208-BE4E-E728F2EA53C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16846" y="3212369"/>
            <a:ext cx="304800" cy="304800"/>
          </a:xfrm>
          <a:prstGeom prst="rect">
            <a:avLst/>
          </a:prstGeom>
        </p:spPr>
      </p:pic>
      <p:pic>
        <p:nvPicPr>
          <p:cNvPr id="20" name="mp3-output-ttsfree(dot)com - 2023-01-29T085815.398">
            <a:hlinkClick r:id="" action="ppaction://media"/>
            <a:extLst>
              <a:ext uri="{FF2B5EF4-FFF2-40B4-BE49-F238E27FC236}">
                <a16:creationId xmlns:a16="http://schemas.microsoft.com/office/drawing/2014/main" id="{60FECE43-45A2-6E46-6529-5465DB959F9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2562398"/>
            <a:ext cx="304800" cy="304800"/>
          </a:xfrm>
          <a:prstGeom prst="rect">
            <a:avLst/>
          </a:prstGeom>
        </p:spPr>
      </p:pic>
      <p:pic>
        <p:nvPicPr>
          <p:cNvPr id="22" name="mp3-output-ttsfree(dot)com - 2023-01-29T085756.281">
            <a:hlinkClick r:id="" action="ppaction://media"/>
            <a:extLst>
              <a:ext uri="{FF2B5EF4-FFF2-40B4-BE49-F238E27FC236}">
                <a16:creationId xmlns:a16="http://schemas.microsoft.com/office/drawing/2014/main" id="{EA65F744-3DFB-03A2-413B-BDE41EA0D45B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6768" y="190659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42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122DAC-A145-9FDA-7BF4-0AC5BCAAA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0761" y="643467"/>
            <a:ext cx="9170477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8216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433942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6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Practice : fill the blanks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Turn the reading view mode on to check your answers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67" b="1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" b="1750"/>
          <a:stretch/>
        </p:blipFill>
        <p:spPr bwMode="auto">
          <a:xfrm>
            <a:off x="4930587" y="282943"/>
            <a:ext cx="7261413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19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/>
              <a:t>Les deux élèves parlent beaucoup : ils </a:t>
            </a:r>
            <a:r>
              <a:rPr lang="fr-FR" sz="2400">
                <a:solidFill>
                  <a:srgbClr val="FF0000"/>
                </a:solidFill>
              </a:rPr>
              <a:t>sont</a:t>
            </a:r>
            <a:r>
              <a:rPr lang="fr-FR" sz="2400"/>
              <a:t> très </a:t>
            </a:r>
            <a:r>
              <a:rPr lang="fr-FR" sz="2400">
                <a:solidFill>
                  <a:srgbClr val="FF0000"/>
                </a:solidFill>
              </a:rPr>
              <a:t>bavards</a:t>
            </a:r>
            <a:r>
              <a:rPr lang="fr-FR" sz="2400"/>
              <a:t> 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733251" y="3768111"/>
            <a:ext cx="986913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7E6B9E-B4AA-4079-7889-2D633609FDE6}"/>
              </a:ext>
            </a:extLst>
          </p:cNvPr>
          <p:cNvSpPr/>
          <p:nvPr/>
        </p:nvSpPr>
        <p:spPr>
          <a:xfrm>
            <a:off x="2530362" y="3233797"/>
            <a:ext cx="506442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268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67E04E-E2CC-3C86-E85C-740B8C7DA1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364" b="1438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Unit 1 – Lesson 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20358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Je me présente</a:t>
            </a:r>
          </a:p>
          <a:p>
            <a:endParaRPr lang="fr-FR" dirty="0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FFFF"/>
                </a:solidFill>
              </a:rPr>
              <a:t>Say hello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rgbClr val="FFFFFF"/>
                </a:solidFill>
              </a:rPr>
              <a:t>Introduce</a:t>
            </a:r>
            <a:r>
              <a:rPr lang="fr-FR" dirty="0">
                <a:solidFill>
                  <a:srgbClr val="FFFFFF"/>
                </a:solidFill>
              </a:rPr>
              <a:t> </a:t>
            </a:r>
            <a:r>
              <a:rPr lang="fr-FR" dirty="0" err="1">
                <a:solidFill>
                  <a:srgbClr val="FFFFFF"/>
                </a:solidFill>
              </a:rPr>
              <a:t>myself</a:t>
            </a:r>
            <a:endParaRPr lang="fr-FR" dirty="0">
              <a:solidFill>
                <a:srgbClr val="FFFFFF"/>
              </a:solidFill>
            </a:endParaRPr>
          </a:p>
          <a:p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05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A6B64113-6E9F-7B44-1975-8BC671E5A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1509" y="1609486"/>
            <a:ext cx="8023888" cy="4653855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0F5F754-BDEB-A54A-AF56-86E434563C18}"/>
              </a:ext>
            </a:extLst>
          </p:cNvPr>
          <p:cNvSpPr txBox="1"/>
          <p:nvPr/>
        </p:nvSpPr>
        <p:spPr>
          <a:xfrm>
            <a:off x="351770" y="1662063"/>
            <a:ext cx="33714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/>
              <a:t>Nombres de 1 à 10 000</a:t>
            </a:r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1770" y="4803272"/>
            <a:ext cx="176903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Média en ligne 3" title="Comment on dit #11 🎰 Les chiffres et les nombres : savoir compter en français">
            <a:hlinkClick r:id="" action="ppaction://media"/>
            <a:extLst>
              <a:ext uri="{FF2B5EF4-FFF2-40B4-BE49-F238E27FC236}">
                <a16:creationId xmlns:a16="http://schemas.microsoft.com/office/drawing/2014/main" id="{AE370D19-BE52-0984-7B49-816977CB6E8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51772" y="2125560"/>
            <a:ext cx="3371452" cy="19050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BCFB976A-98E2-FE5F-DE2A-DB459C6F664F}"/>
              </a:ext>
            </a:extLst>
          </p:cNvPr>
          <p:cNvSpPr txBox="1">
            <a:spLocks/>
          </p:cNvSpPr>
          <p:nvPr/>
        </p:nvSpPr>
        <p:spPr>
          <a:xfrm>
            <a:off x="842771" y="459158"/>
            <a:ext cx="10506456" cy="10149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IV. Vocabulaire (2) : Les nombres de 0 à 20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55209A8-23F7-B5BD-C52C-CED66FA53065}"/>
              </a:ext>
            </a:extLst>
          </p:cNvPr>
          <p:cNvSpPr txBox="1"/>
          <p:nvPr/>
        </p:nvSpPr>
        <p:spPr>
          <a:xfrm>
            <a:off x="4071509" y="6263341"/>
            <a:ext cx="6098146" cy="374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ATTN</a:t>
            </a:r>
            <a:r>
              <a:rPr lang="fr-FR" sz="1800" b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: 81 = quatre-vingt </a:t>
            </a:r>
            <a:r>
              <a:rPr lang="fr-FR" sz="1800" b="1" strike="sngStrike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un ; 91 = quatre-vingt </a:t>
            </a:r>
            <a:r>
              <a:rPr lang="fr-FR" sz="1800" b="1" strike="sngStrike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onze</a:t>
            </a:r>
            <a:endParaRPr lang="fr-FR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01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/>
              <a:t>Le caractère</a:t>
            </a:r>
          </a:p>
          <a:p>
            <a:r>
              <a:rPr lang="fr-FR">
                <a:hlinkClick r:id="rId2"/>
              </a:rPr>
              <a:t>https://wordwall.net/resource/13616132/french/mon-caract%c3%a8re-studio-2-green</a:t>
            </a:r>
            <a:endParaRPr lang="fr-FR"/>
          </a:p>
          <a:p>
            <a:r>
              <a:rPr lang="fr-FR">
                <a:hlinkClick r:id="rId3"/>
              </a:rPr>
              <a:t>https://wordwall.net/resource/1466248/caract%C3%A8re-et-%C3%A9motions-1-relie-chaque-mot-%C3%A0-limage</a:t>
            </a:r>
            <a:endParaRPr lang="fr-FR"/>
          </a:p>
          <a:p>
            <a:r>
              <a:rPr lang="fr-FR">
                <a:hlinkClick r:id="rId4"/>
              </a:rPr>
              <a:t>https://kahoot.it/solo/?quizId=59ffe2cc-2590-48c7-9cf0-10b3aea448ff</a:t>
            </a:r>
          </a:p>
          <a:p>
            <a:r>
              <a:rPr lang="fr-FR">
                <a:hlinkClick r:id="rId4"/>
              </a:rPr>
              <a:t>https://kahoot.it/solo/?quizId=7bc4de19-9a13-41ac-b410-9cde15d6fff2&amp;autoAuth=true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/>
              <a:t>Les nombres</a:t>
            </a:r>
          </a:p>
          <a:p>
            <a:r>
              <a:rPr lang="fr-FR">
                <a:hlinkClick r:id="rId5"/>
              </a:rPr>
              <a:t>https://wordwall.net/resource/52446777/les-nombres-de-1-%C3%A0-30</a:t>
            </a:r>
          </a:p>
          <a:p>
            <a:r>
              <a:rPr lang="fr-FR">
                <a:hlinkClick r:id="rId5"/>
              </a:rPr>
              <a:t>https://kahoot.it/solo/?quizId=b66a3fff-7153-4033-ba93-27a467ad6d1a</a:t>
            </a:r>
          </a:p>
          <a:p>
            <a:r>
              <a:rPr lang="fr-FR">
                <a:hlinkClick r:id="rId5"/>
              </a:rPr>
              <a:t>https://kahoot.it/solo/?quizId=6359b0c5-ee39-4c48-9794-72c9679e66c5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6072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A72143-30F3-D03A-5047-B86B9C43C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440" b="2131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Unit 1 – Lesson 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fr-FR">
                <a:solidFill>
                  <a:srgbClr val="FFFFFF"/>
                </a:solidFill>
              </a:rPr>
              <a:t>Les fournitures scolaires</a:t>
            </a:r>
          </a:p>
          <a:p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>
                <a:solidFill>
                  <a:srgbClr val="FFFFFF"/>
                </a:solidFill>
              </a:rPr>
              <a:t>Name </a:t>
            </a:r>
            <a:r>
              <a:rPr lang="fr-FR" err="1">
                <a:solidFill>
                  <a:srgbClr val="FFFFFF"/>
                </a:solidFill>
              </a:rPr>
              <a:t>school</a:t>
            </a:r>
            <a:r>
              <a:rPr lang="fr-FR">
                <a:solidFill>
                  <a:srgbClr val="FFFFFF"/>
                </a:solidFill>
              </a:rPr>
              <a:t> supplies / </a:t>
            </a:r>
            <a:r>
              <a:rPr lang="fr-FR" err="1">
                <a:solidFill>
                  <a:srgbClr val="FFFFFF"/>
                </a:solidFill>
              </a:rPr>
              <a:t>stationary</a:t>
            </a: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27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>
            <a:extLst>
              <a:ext uri="{FF2B5EF4-FFF2-40B4-BE49-F238E27FC236}">
                <a16:creationId xmlns:a16="http://schemas.microsoft.com/office/drawing/2014/main" id="{72F6C3F1-ED02-124A-B912-10F8318F59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4" t="24109" r="56792" b="12783"/>
          <a:stretch/>
        </p:blipFill>
        <p:spPr bwMode="auto">
          <a:xfrm>
            <a:off x="5513203" y="113381"/>
            <a:ext cx="6513429" cy="67147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254A588-D2BE-CC2C-196B-F87BF4F4BB81}"/>
              </a:ext>
            </a:extLst>
          </p:cNvPr>
          <p:cNvSpPr txBox="1"/>
          <p:nvPr/>
        </p:nvSpPr>
        <p:spPr>
          <a:xfrm>
            <a:off x="10247796" y="3982848"/>
            <a:ext cx="1835944" cy="25423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/>
              <a:t>Un téléphone</a:t>
            </a:r>
          </a:p>
          <a:p>
            <a:pPr>
              <a:lnSpc>
                <a:spcPct val="150000"/>
              </a:lnSpc>
            </a:pPr>
            <a:r>
              <a:rPr lang="fr-FR"/>
              <a:t>Un agenda</a:t>
            </a:r>
          </a:p>
          <a:p>
            <a:pPr>
              <a:lnSpc>
                <a:spcPct val="150000"/>
              </a:lnSpc>
            </a:pPr>
            <a:r>
              <a:rPr lang="fr-FR"/>
              <a:t>Une trousse</a:t>
            </a:r>
          </a:p>
          <a:p>
            <a:pPr>
              <a:lnSpc>
                <a:spcPct val="150000"/>
              </a:lnSpc>
            </a:pPr>
            <a:r>
              <a:rPr lang="fr-FR"/>
              <a:t>Un cahier</a:t>
            </a:r>
          </a:p>
          <a:p>
            <a:pPr>
              <a:lnSpc>
                <a:spcPct val="150000"/>
              </a:lnSpc>
            </a:pPr>
            <a:r>
              <a:rPr lang="fr-FR"/>
              <a:t>Une gomme</a:t>
            </a:r>
          </a:p>
          <a:p>
            <a:pPr>
              <a:lnSpc>
                <a:spcPct val="150000"/>
              </a:lnSpc>
            </a:pPr>
            <a:r>
              <a:rPr lang="fr-FR"/>
              <a:t>Un livre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51B6E7-B468-CC31-CE52-697E2F67CD2A}"/>
              </a:ext>
            </a:extLst>
          </p:cNvPr>
          <p:cNvSpPr txBox="1"/>
          <p:nvPr/>
        </p:nvSpPr>
        <p:spPr>
          <a:xfrm>
            <a:off x="4027307" y="45802"/>
            <a:ext cx="1700207" cy="25423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/>
              <a:t>Un livre</a:t>
            </a:r>
          </a:p>
          <a:p>
            <a:pPr>
              <a:lnSpc>
                <a:spcPct val="150000"/>
              </a:lnSpc>
            </a:pPr>
            <a:r>
              <a:rPr lang="fr-FR"/>
              <a:t>Un sac</a:t>
            </a:r>
          </a:p>
          <a:p>
            <a:pPr>
              <a:lnSpc>
                <a:spcPct val="150000"/>
              </a:lnSpc>
            </a:pPr>
            <a:r>
              <a:rPr lang="fr-FR"/>
              <a:t>Une calculatrice</a:t>
            </a:r>
          </a:p>
          <a:p>
            <a:pPr>
              <a:lnSpc>
                <a:spcPct val="150000"/>
              </a:lnSpc>
            </a:pPr>
            <a:r>
              <a:rPr lang="fr-FR"/>
              <a:t>Une clé</a:t>
            </a:r>
          </a:p>
          <a:p>
            <a:pPr>
              <a:lnSpc>
                <a:spcPct val="150000"/>
              </a:lnSpc>
            </a:pPr>
            <a:r>
              <a:rPr lang="fr-FR"/>
              <a:t>Un stylo</a:t>
            </a:r>
          </a:p>
          <a:p>
            <a:pPr>
              <a:lnSpc>
                <a:spcPct val="150000"/>
              </a:lnSpc>
            </a:pPr>
            <a:r>
              <a:rPr lang="fr-FR"/>
              <a:t>Des mouchoirs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366A01D-DC07-1A1A-6E9B-3E00C96BD506}"/>
              </a:ext>
            </a:extLst>
          </p:cNvPr>
          <p:cNvCxnSpPr>
            <a:cxnSpLocks/>
          </p:cNvCxnSpPr>
          <p:nvPr/>
        </p:nvCxnSpPr>
        <p:spPr>
          <a:xfrm>
            <a:off x="4911636" y="734968"/>
            <a:ext cx="3616229" cy="1456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4908C65-4B5C-1BAA-4F26-F51169CED82F}"/>
              </a:ext>
            </a:extLst>
          </p:cNvPr>
          <p:cNvCxnSpPr>
            <a:cxnSpLocks/>
          </p:cNvCxnSpPr>
          <p:nvPr/>
        </p:nvCxnSpPr>
        <p:spPr>
          <a:xfrm>
            <a:off x="5646272" y="1209983"/>
            <a:ext cx="1817174" cy="10065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329AE50-BECA-BD67-80E6-AAAA951BCDAE}"/>
              </a:ext>
            </a:extLst>
          </p:cNvPr>
          <p:cNvCxnSpPr>
            <a:cxnSpLocks/>
          </p:cNvCxnSpPr>
          <p:nvPr/>
        </p:nvCxnSpPr>
        <p:spPr>
          <a:xfrm>
            <a:off x="4936004" y="351024"/>
            <a:ext cx="5599255" cy="1295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901F89E-6061-FCD7-180C-996D4AFB0872}"/>
              </a:ext>
            </a:extLst>
          </p:cNvPr>
          <p:cNvCxnSpPr>
            <a:cxnSpLocks/>
          </p:cNvCxnSpPr>
          <p:nvPr/>
        </p:nvCxnSpPr>
        <p:spPr>
          <a:xfrm>
            <a:off x="4968744" y="1605535"/>
            <a:ext cx="5712777" cy="16074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0B7A3324-7BEC-F056-3353-D5F7924660B2}"/>
              </a:ext>
            </a:extLst>
          </p:cNvPr>
          <p:cNvCxnSpPr/>
          <p:nvPr/>
        </p:nvCxnSpPr>
        <p:spPr>
          <a:xfrm flipV="1">
            <a:off x="10274070" y="2845197"/>
            <a:ext cx="1348673" cy="13999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DF7C70E-DC6A-9DAD-0F73-0C8ACFED759F}"/>
              </a:ext>
            </a:extLst>
          </p:cNvPr>
          <p:cNvCxnSpPr/>
          <p:nvPr/>
        </p:nvCxnSpPr>
        <p:spPr>
          <a:xfrm flipH="1" flipV="1">
            <a:off x="8257990" y="3518500"/>
            <a:ext cx="2016080" cy="11688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E56EDAF-EECD-61B4-B7BA-2C86F954D962}"/>
              </a:ext>
            </a:extLst>
          </p:cNvPr>
          <p:cNvCxnSpPr/>
          <p:nvPr/>
        </p:nvCxnSpPr>
        <p:spPr>
          <a:xfrm flipH="1" flipV="1">
            <a:off x="9005049" y="4943321"/>
            <a:ext cx="1269021" cy="1475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E9FCF31A-59B2-3C54-1D39-C50A6D56FDD7}"/>
              </a:ext>
            </a:extLst>
          </p:cNvPr>
          <p:cNvCxnSpPr/>
          <p:nvPr/>
        </p:nvCxnSpPr>
        <p:spPr>
          <a:xfrm flipH="1">
            <a:off x="7463446" y="5515329"/>
            <a:ext cx="2810624" cy="924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5F4D1EE4-13B6-1E27-9864-F67608136543}"/>
              </a:ext>
            </a:extLst>
          </p:cNvPr>
          <p:cNvCxnSpPr/>
          <p:nvPr/>
        </p:nvCxnSpPr>
        <p:spPr>
          <a:xfrm flipH="1">
            <a:off x="7737628" y="5913292"/>
            <a:ext cx="2536442" cy="249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06793FB5-6F78-CD5A-92BA-64F9729E3DE6}"/>
              </a:ext>
            </a:extLst>
          </p:cNvPr>
          <p:cNvCxnSpPr/>
          <p:nvPr/>
        </p:nvCxnSpPr>
        <p:spPr>
          <a:xfrm flipH="1">
            <a:off x="5586508" y="6348856"/>
            <a:ext cx="468756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CCCA173F-DFE9-0554-D5FE-749E4CD10FF5}"/>
              </a:ext>
            </a:extLst>
          </p:cNvPr>
          <p:cNvCxnSpPr>
            <a:cxnSpLocks/>
          </p:cNvCxnSpPr>
          <p:nvPr/>
        </p:nvCxnSpPr>
        <p:spPr>
          <a:xfrm>
            <a:off x="5030696" y="1980056"/>
            <a:ext cx="3437718" cy="9097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5502B21D-F72A-D75B-7618-FBCF9E688BD6}"/>
              </a:ext>
            </a:extLst>
          </p:cNvPr>
          <p:cNvCxnSpPr/>
          <p:nvPr/>
        </p:nvCxnSpPr>
        <p:spPr>
          <a:xfrm>
            <a:off x="5586508" y="2402938"/>
            <a:ext cx="3567953" cy="8529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26" name="Picture 2" descr="Le blog de FLE de madame Lourido: L'école, les fournitures scolaires et la  salle de classe">
            <a:extLst>
              <a:ext uri="{FF2B5EF4-FFF2-40B4-BE49-F238E27FC236}">
                <a16:creationId xmlns:a16="http://schemas.microsoft.com/office/drawing/2014/main" id="{9F64966A-2AEC-5FF5-42BC-7606152AA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468" y="2757851"/>
            <a:ext cx="3993206" cy="39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6B54003B-D6C4-A0EE-B96B-E3071916F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827" y="5186799"/>
            <a:ext cx="1434641" cy="136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4F7465-B7D5-C858-1790-1C6D1A3B64E5}"/>
              </a:ext>
            </a:extLst>
          </p:cNvPr>
          <p:cNvSpPr txBox="1"/>
          <p:nvPr/>
        </p:nvSpPr>
        <p:spPr>
          <a:xfrm>
            <a:off x="165368" y="283067"/>
            <a:ext cx="3548793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600"/>
              <a:t>Vocabulaire : </a:t>
            </a:r>
          </a:p>
          <a:p>
            <a:r>
              <a:rPr lang="fr-FR" sz="3600"/>
              <a:t>les fournitures scolaires</a:t>
            </a:r>
          </a:p>
        </p:txBody>
      </p:sp>
    </p:spTree>
    <p:extLst>
      <p:ext uri="{BB962C8B-B14F-4D97-AF65-F5344CB8AC3E}">
        <p14:creationId xmlns:p14="http://schemas.microsoft.com/office/powerpoint/2010/main" val="394558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7C9A59-7FC1-03CE-A25F-19D5A5C49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347730"/>
            <a:ext cx="10168128" cy="2052034"/>
          </a:xfrm>
        </p:spPr>
        <p:txBody>
          <a:bodyPr>
            <a:normAutofit/>
          </a:bodyPr>
          <a:lstStyle/>
          <a:p>
            <a:r>
              <a:rPr lang="fr-FR" sz="4800"/>
              <a:t>Grammaire (1) : Décrire le contenu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4191554-3EB3-0EC2-E497-EF8AC9F359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6850" y="2364888"/>
          <a:ext cx="11188913" cy="2830021"/>
        </p:xfrm>
        <a:graphic>
          <a:graphicData uri="http://schemas.openxmlformats.org/drawingml/2006/table">
            <a:tbl>
              <a:tblPr firstRow="1" firstCol="1" bandRow="1"/>
              <a:tblGrid>
                <a:gridCol w="11188913">
                  <a:extLst>
                    <a:ext uri="{9D8B030D-6E8A-4147-A177-3AD203B41FA5}">
                      <a16:colId xmlns:a16="http://schemas.microsoft.com/office/drawing/2014/main" val="3446248943"/>
                    </a:ext>
                  </a:extLst>
                </a:gridCol>
              </a:tblGrid>
              <a:tr h="45401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</a:t>
                      </a:r>
                      <a:r>
                        <a:rPr lang="fr-FR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content</a:t>
                      </a:r>
                      <a:endParaRPr lang="fr-FR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611141"/>
                  </a:ext>
                </a:extLst>
              </a:tr>
              <a:tr h="45401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 mon sac, il y a un agenda, une calculatrice, des livres.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696801"/>
                  </a:ext>
                </a:extLst>
              </a:tr>
              <a:tr h="45401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 la classe, il y a 15 filles et 12 garçons.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62533"/>
                  </a:ext>
                </a:extLst>
              </a:tr>
              <a:tr h="138096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r-F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décrire le contenu ou faire une liste, on utilise :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Y A </a:t>
                      </a:r>
                      <a:r>
                        <a:rPr lang="fr-F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nom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790466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AE2195B-13E7-FBD1-28FC-E2F06F182E3D}"/>
              </a:ext>
            </a:extLst>
          </p:cNvPr>
          <p:cNvSpPr txBox="1"/>
          <p:nvPr/>
        </p:nvSpPr>
        <p:spPr>
          <a:xfrm>
            <a:off x="626850" y="5260956"/>
            <a:ext cx="1032724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i="0">
                <a:solidFill>
                  <a:srgbClr val="0000AA"/>
                </a:solidFill>
                <a:effectLst/>
                <a:latin typeface="Arial" panose="020B0604020202020204" pitchFamily="34" charset="0"/>
              </a:rPr>
              <a:t>Il y a</a:t>
            </a:r>
            <a:r>
              <a:rPr lang="en-US" b="0" i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b="1" i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+ noun</a:t>
            </a:r>
            <a:r>
              <a:rPr lang="en-US" b="0" i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 usually indicates the existence of a person or a thing in the context of a particular setting. It is commonly translated as 'there is' or 'there are.'</a:t>
            </a:r>
            <a:endParaRPr lang="fr-FR"/>
          </a:p>
        </p:txBody>
      </p:sp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A592F0C4-11AE-C678-B168-8A6ECA47F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882" y="325796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03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3E30A6-7B84-4500-2CB2-C040A8547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63" y="598465"/>
            <a:ext cx="10515600" cy="834243"/>
          </a:xfrm>
        </p:spPr>
        <p:txBody>
          <a:bodyPr>
            <a:normAutofit/>
          </a:bodyPr>
          <a:lstStyle/>
          <a:p>
            <a:r>
              <a:rPr lang="fr-FR"/>
              <a:t>Grammaire (2) : Les articles indéfinis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8AA3061-8E33-AFAD-5584-876BF70E8F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5729" y="1493042"/>
          <a:ext cx="8343900" cy="5304624"/>
        </p:xfrm>
        <a:graphic>
          <a:graphicData uri="http://schemas.openxmlformats.org/drawingml/2006/table">
            <a:tbl>
              <a:tblPr firstRow="1" firstCol="1" bandRow="1"/>
              <a:tblGrid>
                <a:gridCol w="2840664">
                  <a:extLst>
                    <a:ext uri="{9D8B030D-6E8A-4147-A177-3AD203B41FA5}">
                      <a16:colId xmlns:a16="http://schemas.microsoft.com/office/drawing/2014/main" val="300277276"/>
                    </a:ext>
                  </a:extLst>
                </a:gridCol>
                <a:gridCol w="2693443">
                  <a:extLst>
                    <a:ext uri="{9D8B030D-6E8A-4147-A177-3AD203B41FA5}">
                      <a16:colId xmlns:a16="http://schemas.microsoft.com/office/drawing/2014/main" val="1481542972"/>
                    </a:ext>
                  </a:extLst>
                </a:gridCol>
                <a:gridCol w="2809793">
                  <a:extLst>
                    <a:ext uri="{9D8B030D-6E8A-4147-A177-3AD203B41FA5}">
                      <a16:colId xmlns:a16="http://schemas.microsoft.com/office/drawing/2014/main" val="1247309924"/>
                    </a:ext>
                  </a:extLst>
                </a:gridCol>
              </a:tblGrid>
              <a:tr h="46148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7" marR="109827" marT="54913" marB="549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7" marR="109827" marT="54913" marB="549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168934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fr-FR" sz="24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483472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agenda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agenda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401038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 à dos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à dos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110511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téléphone portable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téléphone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portable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6788254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livre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livre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01878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cahier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cahier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039695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mouchoir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mouchoir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931018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stylo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stylo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500496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surligneur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surligneur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44022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calculatrice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calculatrice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789989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gomme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gomme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458086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clé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clé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720851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trousse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trousse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260381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règle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règle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55921"/>
                  </a:ext>
                </a:extLst>
              </a:tr>
            </a:tbl>
          </a:graphicData>
        </a:graphic>
      </p:graphicFrame>
      <p:pic>
        <p:nvPicPr>
          <p:cNvPr id="5" name="Picture 1" descr="Parle en français!: 2019">
            <a:extLst>
              <a:ext uri="{FF2B5EF4-FFF2-40B4-BE49-F238E27FC236}">
                <a16:creationId xmlns:a16="http://schemas.microsoft.com/office/drawing/2014/main" id="{3EE6376C-D937-6679-53CA-CD46BA9F60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0"/>
          <a:stretch/>
        </p:blipFill>
        <p:spPr bwMode="auto">
          <a:xfrm>
            <a:off x="8672655" y="1493042"/>
            <a:ext cx="3314558" cy="32857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1B4F3E20-8833-2CCE-CBA9-807C09395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5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89559" y="856180"/>
            <a:ext cx="5111993" cy="11280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>
                <a:latin typeface="+mj-lt"/>
                <a:ea typeface="+mj-ea"/>
                <a:cs typeface="+mj-cs"/>
              </a:rPr>
              <a:t>Practice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b="1">
                <a:latin typeface="+mj-lt"/>
                <a:ea typeface="+mj-ea"/>
                <a:cs typeface="+mj-cs"/>
              </a:rPr>
              <a:t>Les </a:t>
            </a:r>
            <a:r>
              <a:rPr lang="en-US" sz="2500" b="1" err="1">
                <a:latin typeface="+mj-lt"/>
                <a:ea typeface="+mj-ea"/>
                <a:cs typeface="+mj-cs"/>
              </a:rPr>
              <a:t>fournitures</a:t>
            </a:r>
            <a:r>
              <a:rPr lang="en-US" sz="2500" b="1">
                <a:latin typeface="+mj-lt"/>
                <a:ea typeface="+mj-ea"/>
                <a:cs typeface="+mj-cs"/>
              </a:rPr>
              <a:t> </a:t>
            </a:r>
            <a:r>
              <a:rPr lang="en-US" sz="2500" b="1" err="1">
                <a:latin typeface="+mj-lt"/>
                <a:ea typeface="+mj-ea"/>
                <a:cs typeface="+mj-cs"/>
              </a:rPr>
              <a:t>scolaires</a:t>
            </a:r>
            <a:endParaRPr lang="en-US" sz="2500" b="1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590719" y="2330505"/>
            <a:ext cx="4559425" cy="1714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err="1"/>
              <a:t>Qu’est-ce</a:t>
            </a:r>
            <a:r>
              <a:rPr lang="en-US" sz="2000"/>
              <a:t> </a:t>
            </a:r>
            <a:r>
              <a:rPr lang="en-US" sz="2000" err="1"/>
              <a:t>qu’il</a:t>
            </a:r>
            <a:r>
              <a:rPr lang="en-US" sz="2000"/>
              <a:t> y a dans la </a:t>
            </a:r>
            <a:r>
              <a:rPr lang="en-US" sz="2000" err="1"/>
              <a:t>trousse</a:t>
            </a:r>
            <a:r>
              <a:rPr lang="en-US" sz="2000"/>
              <a:t> ?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26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91F8C4E-FF38-A253-8B1F-BDAB695F7D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B9D10F-7636-9987-AAB9-CAB43B1C3C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3234" y="2384612"/>
            <a:ext cx="6174447" cy="286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4221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b="1" err="1"/>
              <a:t>Fournitures</a:t>
            </a:r>
            <a:r>
              <a:rPr lang="en-US" sz="2800" b="1"/>
              <a:t> </a:t>
            </a:r>
            <a:r>
              <a:rPr lang="en-US" sz="2800" b="1" err="1"/>
              <a:t>scolaires</a:t>
            </a:r>
            <a:r>
              <a:rPr lang="en-US" sz="2800" b="1"/>
              <a:t> (genres)</a:t>
            </a:r>
          </a:p>
          <a:p>
            <a:r>
              <a:rPr lang="en-US">
                <a:hlinkClick r:id="rId2"/>
              </a:rPr>
              <a:t>https://kahoot.it/solo/?quizId=e9c46bd1-33ad-4ad5-bb46-775699e24f1e</a:t>
            </a:r>
            <a:endParaRPr lang="en-US"/>
          </a:p>
          <a:p>
            <a:r>
              <a:rPr lang="en-US" sz="2800">
                <a:hlinkClick r:id="rId3"/>
              </a:rPr>
              <a:t>https://kahoot.it/solo/?quizId=406cb77a-6f16-4de4-a47f-9ae606d818f9</a:t>
            </a:r>
            <a:endParaRPr lang="en-US" sz="2800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b="1"/>
              <a:t>Les articles indéfinis</a:t>
            </a:r>
          </a:p>
          <a:p>
            <a:r>
              <a:rPr lang="fr-FR">
                <a:hlinkClick r:id="rId4"/>
              </a:rPr>
              <a:t>https://wordwall.net/resource/21817217/les-articles-ind%C3%A9finis-et-les-objets</a:t>
            </a:r>
            <a:endParaRPr lang="fr-FR"/>
          </a:p>
          <a:p>
            <a:r>
              <a:rPr lang="fr-FR">
                <a:hlinkClick r:id="rId5"/>
              </a:rPr>
              <a:t>https://kahoot.it/solo/?quizId=47f3c1c0-bad6-4fc6-8e83-143102a27d5c</a:t>
            </a:r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442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E417C-CAF9-91A0-EBCF-191EC4F2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609600"/>
            <a:ext cx="10168128" cy="17901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4800" dirty="0"/>
              <a:t>Les présentations</a:t>
            </a:r>
            <a:endParaRPr lang="en-US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5F57BF6-8667-5911-AAFD-6D8E337B31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94410" y="3210480"/>
          <a:ext cx="9803179" cy="2880617"/>
        </p:xfrm>
        <a:graphic>
          <a:graphicData uri="http://schemas.openxmlformats.org/drawingml/2006/table">
            <a:tbl>
              <a:tblPr firstRow="1" firstCol="1" bandRow="1"/>
              <a:tblGrid>
                <a:gridCol w="3339964">
                  <a:extLst>
                    <a:ext uri="{9D8B030D-6E8A-4147-A177-3AD203B41FA5}">
                      <a16:colId xmlns:a16="http://schemas.microsoft.com/office/drawing/2014/main" val="2569274564"/>
                    </a:ext>
                  </a:extLst>
                </a:gridCol>
                <a:gridCol w="3126486">
                  <a:extLst>
                    <a:ext uri="{9D8B030D-6E8A-4147-A177-3AD203B41FA5}">
                      <a16:colId xmlns:a16="http://schemas.microsoft.com/office/drawing/2014/main" val="1954507904"/>
                    </a:ext>
                  </a:extLst>
                </a:gridCol>
                <a:gridCol w="3336729">
                  <a:extLst>
                    <a:ext uri="{9D8B030D-6E8A-4147-A177-3AD203B41FA5}">
                      <a16:colId xmlns:a16="http://schemas.microsoft.com/office/drawing/2014/main" val="3910609055"/>
                    </a:ext>
                  </a:extLst>
                </a:gridCol>
              </a:tblGrid>
              <a:tr h="40118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Ask</a:t>
                      </a:r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someone’s</a:t>
                      </a:r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Introduce</a:t>
                      </a:r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myself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Introduce</a:t>
                      </a:r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someone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907770"/>
                  </a:ext>
                </a:extLst>
              </a:tr>
              <a:tr h="72035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 tu t’appelles ?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m’appelle Lucille. Et toi ?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te présente Samuel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352434"/>
                  </a:ext>
                </a:extLst>
              </a:tr>
              <a:tr h="40118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Moi, c’est Lucille.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840809"/>
                  </a:ext>
                </a:extLst>
              </a:tr>
              <a:tr h="122028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 tu t’appelles ?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t’appelles comment ?</a:t>
                      </a:r>
                      <a:endParaRPr lang="fr-FR" sz="3200" b="0" i="0" u="none" strike="noStrike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m’appelle</a:t>
                      </a:r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prénom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Moi, c’est</a:t>
                      </a:r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prénom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te présente </a:t>
                      </a:r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prénom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</a:t>
                      </a: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présente </a:t>
                      </a:r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prénom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017" marR="122017" marT="169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966687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F6EB3BA-AC53-6F61-4C7B-10D77E341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091" y="509451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29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56051B-AAD5-19C5-120A-9351CEAFF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088EC7-F942-4426-0048-40FCC573D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Leçon n°1 de français pour débutant : se présenter en français">
            <a:extLst>
              <a:ext uri="{FF2B5EF4-FFF2-40B4-BE49-F238E27FC236}">
                <a16:creationId xmlns:a16="http://schemas.microsoft.com/office/drawing/2014/main" id="{D42CD197-CC3F-8935-0E59-CF50B9344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15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DD07BF-E6BC-27AF-AB76-7F761D4E2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8045B2-5FE4-BBB8-3A3D-68204C139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Leçon n°2 de français pour débutant : présenter quelqu'un en français">
            <a:extLst>
              <a:ext uri="{FF2B5EF4-FFF2-40B4-BE49-F238E27FC236}">
                <a16:creationId xmlns:a16="http://schemas.microsoft.com/office/drawing/2014/main" id="{D4781B9F-B331-7394-B83A-7E65E24A2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711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white paper with text on it&#10;&#10;Description automatically generated">
            <a:extLst>
              <a:ext uri="{FF2B5EF4-FFF2-40B4-BE49-F238E27FC236}">
                <a16:creationId xmlns:a16="http://schemas.microsoft.com/office/drawing/2014/main" id="{D8C12B2E-628A-FAB9-A73D-367D83F056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4757" y="643467"/>
            <a:ext cx="944248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8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 descr="Saluer et prendre congé | French greetings, Learning italian, Teaching  french">
            <a:extLst>
              <a:ext uri="{FF2B5EF4-FFF2-40B4-BE49-F238E27FC236}">
                <a16:creationId xmlns:a16="http://schemas.microsoft.com/office/drawing/2014/main" id="{8A46F95F-D1CF-A6A7-38F3-086BFEC483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t="4298" r="4974" b="4912"/>
          <a:stretch/>
        </p:blipFill>
        <p:spPr bwMode="auto">
          <a:xfrm>
            <a:off x="3972949" y="643467"/>
            <a:ext cx="4246102" cy="557106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50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E8579-EC48-8CD7-9F0A-580970AF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4400">
                <a:solidFill>
                  <a:schemeClr val="bg1"/>
                </a:solidFill>
              </a:rPr>
              <a:t>Grammaire (2)</a:t>
            </a:r>
            <a:r>
              <a:rPr lang="fr-FR">
                <a:solidFill>
                  <a:srgbClr val="FFFFFF"/>
                </a:solidFill>
              </a:rPr>
              <a:t> : </a:t>
            </a:r>
            <a:br>
              <a:rPr lang="fr-FR">
                <a:solidFill>
                  <a:srgbClr val="FFFFFF"/>
                </a:solidFill>
              </a:rPr>
            </a:br>
            <a:r>
              <a:rPr lang="fr-FR">
                <a:solidFill>
                  <a:srgbClr val="FFFFFF"/>
                </a:solidFill>
              </a:rPr>
              <a:t>Les pronoms sujets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02CC5B-F0AF-521A-A765-009B4AB8B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18244" r="5393"/>
          <a:stretch/>
        </p:blipFill>
        <p:spPr bwMode="auto">
          <a:xfrm>
            <a:off x="321732" y="2455526"/>
            <a:ext cx="3582537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Pronoms Sujets Teaching Resources | TPT">
            <a:extLst>
              <a:ext uri="{FF2B5EF4-FFF2-40B4-BE49-F238E27FC236}">
                <a16:creationId xmlns:a16="http://schemas.microsoft.com/office/drawing/2014/main" id="{3499A4F2-3117-1828-D498-25E970C66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3" b="-2"/>
          <a:stretch/>
        </p:blipFill>
        <p:spPr bwMode="auto">
          <a:xfrm>
            <a:off x="3943050" y="2455526"/>
            <a:ext cx="3442803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64BB02-C38A-EE8F-7017-D424FD6E8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just"/>
            <a:r>
              <a:rPr lang="en-US" sz="2400">
                <a:solidFill>
                  <a:srgbClr val="FFFFFF"/>
                </a:solidFill>
              </a:rPr>
              <a:t>A pronoun replaces a noun in order to avoid repetition. </a:t>
            </a:r>
          </a:p>
          <a:p>
            <a:pPr marL="0" indent="0" algn="just">
              <a:buNone/>
            </a:pPr>
            <a:endParaRPr lang="en-US" sz="2400">
              <a:solidFill>
                <a:srgbClr val="FFFFFF"/>
              </a:solidFill>
            </a:endParaRPr>
          </a:p>
          <a:p>
            <a:pPr algn="just"/>
            <a:r>
              <a:rPr lang="en-US" sz="2400">
                <a:solidFill>
                  <a:srgbClr val="FFFFFF"/>
                </a:solidFill>
              </a:rPr>
              <a:t>In French, a subject pronoun is (almost) immediately followed by its verb. </a:t>
            </a:r>
          </a:p>
        </p:txBody>
      </p:sp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B130D05F-3F1A-7B75-82EE-D1ED8CB4F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091" y="509451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47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E417C-CAF9-91A0-EBCF-191EC4F2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30658"/>
            <a:ext cx="10909640" cy="10363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6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(3) : le </a:t>
            </a:r>
            <a:r>
              <a:rPr lang="en-US" sz="56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</a:t>
            </a: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« </a:t>
            </a:r>
            <a:r>
              <a:rPr lang="en-US" sz="5600" kern="1200" err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S’appel</a:t>
            </a:r>
            <a:r>
              <a:rPr lang="en-US" sz="5600" u="sng" kern="1200" err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er</a:t>
            </a: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»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5830975-3809-D444-D9A8-80794FCC952B}"/>
              </a:ext>
            </a:extLst>
          </p:cNvPr>
          <p:cNvGraphicFramePr>
            <a:graphicFrameLocks noGrp="1"/>
          </p:cNvGraphicFramePr>
          <p:nvPr/>
        </p:nvGraphicFramePr>
        <p:xfrm>
          <a:off x="638881" y="1953193"/>
          <a:ext cx="8101835" cy="2432568"/>
        </p:xfrm>
        <a:graphic>
          <a:graphicData uri="http://schemas.openxmlformats.org/drawingml/2006/table">
            <a:tbl>
              <a:tblPr firstRow="1" firstCol="1" bandRow="1"/>
              <a:tblGrid>
                <a:gridCol w="1578754">
                  <a:extLst>
                    <a:ext uri="{9D8B030D-6E8A-4147-A177-3AD203B41FA5}">
                      <a16:colId xmlns:a16="http://schemas.microsoft.com/office/drawing/2014/main" val="1125094722"/>
                    </a:ext>
                  </a:extLst>
                </a:gridCol>
                <a:gridCol w="2015532">
                  <a:extLst>
                    <a:ext uri="{9D8B030D-6E8A-4147-A177-3AD203B41FA5}">
                      <a16:colId xmlns:a16="http://schemas.microsoft.com/office/drawing/2014/main" val="1613189712"/>
                    </a:ext>
                  </a:extLst>
                </a:gridCol>
                <a:gridCol w="1848762">
                  <a:extLst>
                    <a:ext uri="{9D8B030D-6E8A-4147-A177-3AD203B41FA5}">
                      <a16:colId xmlns:a16="http://schemas.microsoft.com/office/drawing/2014/main" val="331223706"/>
                    </a:ext>
                  </a:extLst>
                </a:gridCol>
                <a:gridCol w="2658787">
                  <a:extLst>
                    <a:ext uri="{9D8B030D-6E8A-4147-A177-3AD203B41FA5}">
                      <a16:colId xmlns:a16="http://schemas.microsoft.com/office/drawing/2014/main" val="4087619630"/>
                    </a:ext>
                  </a:extLst>
                </a:gridCol>
              </a:tblGrid>
              <a:tr h="871431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360141"/>
                  </a:ext>
                </a:extLst>
              </a:tr>
              <a:tr h="52037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m’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4400" b="0" i="0" u="none" strike="noStrike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appel</a:t>
                      </a: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108385"/>
                  </a:ext>
                </a:extLst>
              </a:tr>
              <a:tr h="52037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t’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4400" b="0" i="0" u="none" strike="noStrike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appel</a:t>
                      </a: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765534"/>
                  </a:ext>
                </a:extLst>
              </a:tr>
              <a:tr h="52037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appell</a:t>
                      </a: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51560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C958B3A-801A-5A59-AF84-A5714F1E1FA6}"/>
              </a:ext>
            </a:extLst>
          </p:cNvPr>
          <p:cNvSpPr txBox="1"/>
          <p:nvPr/>
        </p:nvSpPr>
        <p:spPr>
          <a:xfrm>
            <a:off x="638880" y="4750938"/>
            <a:ext cx="10909639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/>
              <a:t>All</a:t>
            </a:r>
            <a:r>
              <a:rPr lang="en-US">
                <a:solidFill>
                  <a:srgbClr val="00B0F0"/>
                </a:solidFill>
              </a:rPr>
              <a:t> </a:t>
            </a:r>
            <a:r>
              <a:rPr lang="en-US" u="sng">
                <a:solidFill>
                  <a:srgbClr val="00B0F0"/>
                </a:solidFill>
              </a:rPr>
              <a:t>-er</a:t>
            </a:r>
            <a:r>
              <a:rPr lang="en-US">
                <a:solidFill>
                  <a:srgbClr val="00B0F0"/>
                </a:solidFill>
              </a:rPr>
              <a:t> </a:t>
            </a:r>
            <a:r>
              <a:rPr lang="en-US"/>
              <a:t>verbs are considered as “regular verbs”. </a:t>
            </a:r>
          </a:p>
          <a:p>
            <a:pPr algn="just"/>
            <a:r>
              <a:rPr lang="en-US"/>
              <a:t>To conjugate these verbs, drop the </a:t>
            </a:r>
            <a:r>
              <a:rPr lang="en-US" u="sng">
                <a:solidFill>
                  <a:srgbClr val="00B0F0"/>
                </a:solidFill>
              </a:rPr>
              <a:t>-er</a:t>
            </a:r>
            <a:r>
              <a:rPr lang="en-US">
                <a:solidFill>
                  <a:srgbClr val="00B0F0"/>
                </a:solidFill>
              </a:rPr>
              <a:t> </a:t>
            </a:r>
            <a:r>
              <a:rPr lang="en-US"/>
              <a:t>from the </a:t>
            </a:r>
            <a:r>
              <a:rPr lang="en-US">
                <a:solidFill>
                  <a:srgbClr val="00B0F0"/>
                </a:solidFill>
              </a:rPr>
              <a:t>infinitive</a:t>
            </a:r>
            <a:r>
              <a:rPr lang="en-US"/>
              <a:t> to form the stem. Next, add the </a:t>
            </a:r>
            <a:r>
              <a:rPr lang="en-US">
                <a:solidFill>
                  <a:srgbClr val="FF0000"/>
                </a:solidFill>
              </a:rPr>
              <a:t>endings</a:t>
            </a:r>
            <a:r>
              <a:rPr lang="en-US"/>
              <a:t> to the stem.</a:t>
            </a:r>
          </a:p>
          <a:p>
            <a:pPr algn="just"/>
            <a:endParaRPr lang="en-US" b="0" i="0">
              <a:solidFill>
                <a:srgbClr val="303030"/>
              </a:solidFill>
              <a:effectLst/>
            </a:endParaRPr>
          </a:p>
          <a:p>
            <a:pPr algn="just"/>
            <a:r>
              <a:rPr lang="en-US" b="0" i="0">
                <a:solidFill>
                  <a:srgbClr val="303030"/>
                </a:solidFill>
                <a:effectLst/>
              </a:rPr>
              <a:t>The </a:t>
            </a:r>
            <a:r>
              <a:rPr lang="en-US" b="0" i="0">
                <a:solidFill>
                  <a:srgbClr val="FF0000"/>
                </a:solidFill>
                <a:effectLst/>
              </a:rPr>
              <a:t>endings </a:t>
            </a:r>
            <a:r>
              <a:rPr lang="en-US" b="0" i="0">
                <a:solidFill>
                  <a:srgbClr val="303030"/>
                </a:solidFill>
                <a:effectLst/>
              </a:rPr>
              <a:t>given above (</a:t>
            </a:r>
            <a:r>
              <a:rPr lang="en-US" b="1" i="0">
                <a:solidFill>
                  <a:srgbClr val="FF0000"/>
                </a:solidFill>
                <a:effectLst/>
              </a:rPr>
              <a:t>-e</a:t>
            </a:r>
            <a:r>
              <a:rPr lang="en-US" b="0" i="0">
                <a:solidFill>
                  <a:srgbClr val="303030"/>
                </a:solidFill>
                <a:effectLst/>
              </a:rPr>
              <a:t>, </a:t>
            </a:r>
            <a:r>
              <a:rPr lang="en-US" b="1" i="0">
                <a:solidFill>
                  <a:srgbClr val="FF0000"/>
                </a:solidFill>
                <a:effectLst/>
              </a:rPr>
              <a:t>-es</a:t>
            </a:r>
            <a:r>
              <a:rPr lang="en-US" b="0" i="0">
                <a:solidFill>
                  <a:srgbClr val="303030"/>
                </a:solidFill>
                <a:effectLst/>
              </a:rPr>
              <a:t>, </a:t>
            </a:r>
            <a:r>
              <a:rPr lang="en-US" b="1" i="0">
                <a:solidFill>
                  <a:srgbClr val="FF0000"/>
                </a:solidFill>
                <a:effectLst/>
              </a:rPr>
              <a:t>-e</a:t>
            </a:r>
            <a:r>
              <a:rPr lang="en-US" b="0" i="0">
                <a:solidFill>
                  <a:srgbClr val="303030"/>
                </a:solidFill>
                <a:effectLst/>
              </a:rPr>
              <a:t>, </a:t>
            </a:r>
            <a:r>
              <a:rPr lang="en-US" b="1" i="0">
                <a:solidFill>
                  <a:srgbClr val="FF0000"/>
                </a:solidFill>
                <a:effectLst/>
              </a:rPr>
              <a:t>-</a:t>
            </a:r>
            <a:r>
              <a:rPr lang="en-US" b="1" i="0" err="1">
                <a:solidFill>
                  <a:srgbClr val="FF0000"/>
                </a:solidFill>
                <a:effectLst/>
              </a:rPr>
              <a:t>ons</a:t>
            </a:r>
            <a:r>
              <a:rPr lang="en-US" b="0" i="0">
                <a:solidFill>
                  <a:srgbClr val="303030"/>
                </a:solidFill>
                <a:effectLst/>
              </a:rPr>
              <a:t>, </a:t>
            </a:r>
            <a:r>
              <a:rPr lang="en-US" b="1" i="0">
                <a:solidFill>
                  <a:srgbClr val="FF0000"/>
                </a:solidFill>
                <a:effectLst/>
              </a:rPr>
              <a:t>-</a:t>
            </a:r>
            <a:r>
              <a:rPr lang="en-US" b="1" i="0" err="1">
                <a:solidFill>
                  <a:srgbClr val="FF0000"/>
                </a:solidFill>
                <a:effectLst/>
              </a:rPr>
              <a:t>ez</a:t>
            </a:r>
            <a:r>
              <a:rPr lang="en-US" b="0" i="0">
                <a:solidFill>
                  <a:srgbClr val="303030"/>
                </a:solidFill>
                <a:effectLst/>
              </a:rPr>
              <a:t>, </a:t>
            </a:r>
            <a:r>
              <a:rPr lang="en-US" b="1" i="0">
                <a:solidFill>
                  <a:srgbClr val="FF0000"/>
                </a:solidFill>
                <a:effectLst/>
              </a:rPr>
              <a:t>-</a:t>
            </a:r>
            <a:r>
              <a:rPr lang="en-US" b="1" i="0" err="1">
                <a:solidFill>
                  <a:srgbClr val="FF0000"/>
                </a:solidFill>
                <a:effectLst/>
              </a:rPr>
              <a:t>ent</a:t>
            </a:r>
            <a:r>
              <a:rPr lang="en-US" b="0" i="0">
                <a:solidFill>
                  <a:srgbClr val="303030"/>
                </a:solidFill>
                <a:effectLst/>
              </a:rPr>
              <a:t>) are those for </a:t>
            </a:r>
            <a:r>
              <a:rPr lang="en-US" b="1" i="0">
                <a:solidFill>
                  <a:srgbClr val="303030"/>
                </a:solidFill>
                <a:effectLst/>
              </a:rPr>
              <a:t>all</a:t>
            </a:r>
            <a:r>
              <a:rPr lang="en-US" b="0" i="0">
                <a:solidFill>
                  <a:srgbClr val="303030"/>
                </a:solidFill>
                <a:effectLst/>
              </a:rPr>
              <a:t> regular verbs.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E432A8F-FA01-17F4-1C72-E97AAA77055E}"/>
              </a:ext>
            </a:extLst>
          </p:cNvPr>
          <p:cNvSpPr txBox="1"/>
          <p:nvPr/>
        </p:nvSpPr>
        <p:spPr>
          <a:xfrm>
            <a:off x="9371377" y="1800438"/>
            <a:ext cx="2177144" cy="258532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u="sng" err="1"/>
              <a:t>Pronunciation</a:t>
            </a:r>
            <a:r>
              <a:rPr lang="fr-FR" b="1" u="sng"/>
              <a:t> tip !</a:t>
            </a:r>
          </a:p>
          <a:p>
            <a:pPr algn="just"/>
            <a:r>
              <a:rPr lang="en-US" b="0" i="0">
                <a:solidFill>
                  <a:srgbClr val="303030"/>
                </a:solidFill>
                <a:effectLst/>
              </a:rPr>
              <a:t>The </a:t>
            </a:r>
            <a:r>
              <a:rPr lang="en-US" b="0" i="0">
                <a:solidFill>
                  <a:srgbClr val="FF0000"/>
                </a:solidFill>
                <a:effectLst/>
              </a:rPr>
              <a:t>endings</a:t>
            </a:r>
            <a:r>
              <a:rPr lang="en-US" b="0" i="0">
                <a:solidFill>
                  <a:srgbClr val="303030"/>
                </a:solidFill>
                <a:effectLst/>
              </a:rPr>
              <a:t> (</a:t>
            </a:r>
            <a:r>
              <a:rPr lang="en-US" b="0" i="0">
                <a:solidFill>
                  <a:srgbClr val="FF0000"/>
                </a:solidFill>
                <a:effectLst/>
              </a:rPr>
              <a:t>-</a:t>
            </a:r>
            <a:r>
              <a:rPr lang="en-US" b="1" i="0">
                <a:solidFill>
                  <a:srgbClr val="FF0000"/>
                </a:solidFill>
                <a:effectLst/>
              </a:rPr>
              <a:t>e</a:t>
            </a:r>
            <a:r>
              <a:rPr lang="en-US" b="0" i="0">
                <a:solidFill>
                  <a:srgbClr val="303030"/>
                </a:solidFill>
                <a:effectLst/>
              </a:rPr>
              <a:t>, </a:t>
            </a:r>
            <a:r>
              <a:rPr lang="en-US" b="1" i="0">
                <a:solidFill>
                  <a:srgbClr val="FF0000"/>
                </a:solidFill>
                <a:effectLst/>
              </a:rPr>
              <a:t>-es</a:t>
            </a:r>
            <a:r>
              <a:rPr lang="en-US" b="0" i="0">
                <a:solidFill>
                  <a:srgbClr val="303030"/>
                </a:solidFill>
                <a:effectLst/>
              </a:rPr>
              <a:t>, </a:t>
            </a:r>
            <a:r>
              <a:rPr lang="en-US" b="0" i="0">
                <a:solidFill>
                  <a:srgbClr val="FF0000"/>
                </a:solidFill>
                <a:effectLst/>
              </a:rPr>
              <a:t>-</a:t>
            </a:r>
            <a:r>
              <a:rPr lang="en-US" b="1" i="0">
                <a:solidFill>
                  <a:srgbClr val="FF0000"/>
                </a:solidFill>
                <a:effectLst/>
              </a:rPr>
              <a:t>e</a:t>
            </a:r>
            <a:r>
              <a:rPr lang="en-US" b="0" i="0">
                <a:solidFill>
                  <a:srgbClr val="303030"/>
                </a:solidFill>
                <a:effectLst/>
              </a:rPr>
              <a:t>, and </a:t>
            </a:r>
            <a:r>
              <a:rPr lang="en-US" b="0" i="0">
                <a:solidFill>
                  <a:srgbClr val="FF0000"/>
                </a:solidFill>
                <a:effectLst/>
              </a:rPr>
              <a:t>-</a:t>
            </a:r>
            <a:r>
              <a:rPr lang="en-US" b="1" i="0" err="1">
                <a:solidFill>
                  <a:srgbClr val="FF0000"/>
                </a:solidFill>
                <a:effectLst/>
              </a:rPr>
              <a:t>ent</a:t>
            </a:r>
            <a:r>
              <a:rPr lang="en-US" b="0" i="0">
                <a:solidFill>
                  <a:srgbClr val="303030"/>
                </a:solidFill>
                <a:effectLst/>
              </a:rPr>
              <a:t>) are all </a:t>
            </a:r>
            <a:r>
              <a:rPr lang="en-US" b="1" i="0">
                <a:solidFill>
                  <a:srgbClr val="303030"/>
                </a:solidFill>
                <a:effectLst/>
              </a:rPr>
              <a:t>silent</a:t>
            </a:r>
            <a:r>
              <a:rPr lang="en-US" b="0" i="0">
                <a:solidFill>
                  <a:srgbClr val="303030"/>
                </a:solidFill>
                <a:effectLst/>
              </a:rPr>
              <a:t>. The only endings that are pronounced are the </a:t>
            </a:r>
            <a:r>
              <a:rPr lang="en-US" b="0" i="1">
                <a:solidFill>
                  <a:srgbClr val="7030A0"/>
                </a:solidFill>
                <a:effectLst/>
              </a:rPr>
              <a:t>nous</a:t>
            </a:r>
            <a:r>
              <a:rPr lang="en-US" b="0" i="0">
                <a:solidFill>
                  <a:srgbClr val="303030"/>
                </a:solidFill>
                <a:effectLst/>
              </a:rPr>
              <a:t> (</a:t>
            </a:r>
            <a:r>
              <a:rPr lang="en-US" b="0" i="0">
                <a:solidFill>
                  <a:srgbClr val="FF0000"/>
                </a:solidFill>
                <a:effectLst/>
              </a:rPr>
              <a:t>-</a:t>
            </a:r>
            <a:r>
              <a:rPr lang="en-US" b="1" i="0" err="1">
                <a:solidFill>
                  <a:srgbClr val="FF0000"/>
                </a:solidFill>
                <a:effectLst/>
              </a:rPr>
              <a:t>ons</a:t>
            </a:r>
            <a:r>
              <a:rPr lang="en-US" b="0" i="0">
                <a:solidFill>
                  <a:srgbClr val="303030"/>
                </a:solidFill>
                <a:effectLst/>
              </a:rPr>
              <a:t>) and the </a:t>
            </a:r>
            <a:r>
              <a:rPr lang="en-US" b="0" i="1" err="1">
                <a:solidFill>
                  <a:srgbClr val="7030A0"/>
                </a:solidFill>
                <a:effectLst/>
              </a:rPr>
              <a:t>vous</a:t>
            </a:r>
            <a:r>
              <a:rPr lang="en-US" b="0" i="1">
                <a:solidFill>
                  <a:srgbClr val="303030"/>
                </a:solidFill>
                <a:effectLst/>
              </a:rPr>
              <a:t> </a:t>
            </a:r>
            <a:r>
              <a:rPr lang="en-US" b="0" i="0">
                <a:solidFill>
                  <a:srgbClr val="303030"/>
                </a:solidFill>
                <a:effectLst/>
              </a:rPr>
              <a:t>(</a:t>
            </a:r>
            <a:r>
              <a:rPr lang="en-US" b="0" i="0">
                <a:solidFill>
                  <a:srgbClr val="FF0000"/>
                </a:solidFill>
                <a:effectLst/>
              </a:rPr>
              <a:t>-</a:t>
            </a:r>
            <a:r>
              <a:rPr lang="en-US" b="1" i="0" err="1">
                <a:solidFill>
                  <a:srgbClr val="FF0000"/>
                </a:solidFill>
                <a:effectLst/>
              </a:rPr>
              <a:t>ez</a:t>
            </a:r>
            <a:r>
              <a:rPr lang="en-US" b="0" i="0">
                <a:solidFill>
                  <a:srgbClr val="303030"/>
                </a:solidFill>
                <a:effectLst/>
              </a:rPr>
              <a:t>) endings.</a:t>
            </a:r>
            <a:endParaRPr lang="fr-FR"/>
          </a:p>
          <a:p>
            <a:endParaRPr lang="fr-FR"/>
          </a:p>
        </p:txBody>
      </p:sp>
      <p:pic>
        <p:nvPicPr>
          <p:cNvPr id="10" name="Picture 2" descr="Cat Kitty Sticker by 궁디팡팡 캣페스타">
            <a:extLst>
              <a:ext uri="{FF2B5EF4-FFF2-40B4-BE49-F238E27FC236}">
                <a16:creationId xmlns:a16="http://schemas.microsoft.com/office/drawing/2014/main" id="{3C6F4FC4-F25E-8590-882B-1043DC790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091" y="509451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37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1090</Words>
  <Application>Microsoft Macintosh PowerPoint</Application>
  <PresentationFormat>Widescreen</PresentationFormat>
  <Paragraphs>242</Paragraphs>
  <Slides>27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Roboto</vt:lpstr>
      <vt:lpstr>Verdana</vt:lpstr>
      <vt:lpstr>Office Theme</vt:lpstr>
      <vt:lpstr>PowerPoint Presentation</vt:lpstr>
      <vt:lpstr>Unit 1 – Lesson 1</vt:lpstr>
      <vt:lpstr>Les présentations</vt:lpstr>
      <vt:lpstr>PowerPoint Presentation</vt:lpstr>
      <vt:lpstr>PowerPoint Presentation</vt:lpstr>
      <vt:lpstr>PowerPoint Presentation</vt:lpstr>
      <vt:lpstr>PowerPoint Presentation</vt:lpstr>
      <vt:lpstr>Grammaire (2) :  Les pronoms sujets</vt:lpstr>
      <vt:lpstr>Grammaire (3) : le verbe « S’appeler » </vt:lpstr>
      <vt:lpstr>PowerPoint Presentation</vt:lpstr>
      <vt:lpstr>PowerPoint Presentation</vt:lpstr>
      <vt:lpstr>Online activities</vt:lpstr>
      <vt:lpstr>Unit 1 – Lesson 2</vt:lpstr>
      <vt:lpstr>Vocabulaire (1) : Le caractère</vt:lpstr>
      <vt:lpstr>Grammaire : le verbe Être (to be)</vt:lpstr>
      <vt:lpstr>Grammaire : le verbe Avoir (to have)</vt:lpstr>
      <vt:lpstr>Le caractère</vt:lpstr>
      <vt:lpstr>PowerPoint Presentation</vt:lpstr>
      <vt:lpstr>PowerPoint Presentation</vt:lpstr>
      <vt:lpstr>PowerPoint Presentation</vt:lpstr>
      <vt:lpstr>Online activities</vt:lpstr>
      <vt:lpstr>Unit 1 – Lesson 3</vt:lpstr>
      <vt:lpstr>PowerPoint Presentation</vt:lpstr>
      <vt:lpstr>Grammaire (1) : Décrire le contenu</vt:lpstr>
      <vt:lpstr>Grammaire (2) : Les articles indéfinis</vt:lpstr>
      <vt:lpstr>PowerPoint Presentation</vt:lpstr>
      <vt:lpstr>Online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Elise, Marie Piron</dc:creator>
  <cp:lastModifiedBy>Elise, Marie Piron</cp:lastModifiedBy>
  <cp:revision>3</cp:revision>
  <dcterms:created xsi:type="dcterms:W3CDTF">2024-01-09T15:07:12Z</dcterms:created>
  <dcterms:modified xsi:type="dcterms:W3CDTF">2024-01-15T09:02:56Z</dcterms:modified>
</cp:coreProperties>
</file>