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972" r:id="rId2"/>
    <p:sldId id="1593" r:id="rId3"/>
    <p:sldId id="1594" r:id="rId4"/>
    <p:sldId id="1595" r:id="rId5"/>
    <p:sldId id="1948" r:id="rId6"/>
    <p:sldId id="1945" r:id="rId7"/>
    <p:sldId id="1721" r:id="rId8"/>
    <p:sldId id="1596" r:id="rId9"/>
    <p:sldId id="308" r:id="rId10"/>
    <p:sldId id="1597" r:id="rId11"/>
    <p:sldId id="1599" r:id="rId12"/>
    <p:sldId id="1947" r:id="rId13"/>
    <p:sldId id="1786" r:id="rId14"/>
    <p:sldId id="1600" r:id="rId15"/>
    <p:sldId id="1601" r:id="rId16"/>
    <p:sldId id="1943" r:id="rId17"/>
    <p:sldId id="1793" r:id="rId18"/>
    <p:sldId id="1706" r:id="rId19"/>
    <p:sldId id="1602" r:id="rId20"/>
    <p:sldId id="1603" r:id="rId21"/>
    <p:sldId id="1604" r:id="rId22"/>
    <p:sldId id="1792" r:id="rId23"/>
    <p:sldId id="1606" r:id="rId24"/>
    <p:sldId id="1607" r:id="rId25"/>
    <p:sldId id="1608" r:id="rId26"/>
    <p:sldId id="1609" r:id="rId27"/>
    <p:sldId id="1610" r:id="rId28"/>
    <p:sldId id="1805" r:id="rId29"/>
    <p:sldId id="1707" r:id="rId30"/>
    <p:sldId id="1611" r:id="rId31"/>
    <p:sldId id="1612" r:id="rId32"/>
    <p:sldId id="1613" r:id="rId33"/>
    <p:sldId id="1614" r:id="rId34"/>
    <p:sldId id="1806" r:id="rId35"/>
    <p:sldId id="170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6041"/>
  </p:normalViewPr>
  <p:slideViewPr>
    <p:cSldViewPr snapToGrid="0">
      <p:cViewPr varScale="1">
        <p:scale>
          <a:sx n="107" d="100"/>
          <a:sy n="107" d="100"/>
        </p:scale>
        <p:origin x="20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B586A-E205-3839-68F9-100399819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6C5CAB-923B-387E-5276-2CD629F93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8296A-BAF8-8C94-A6FB-EA826722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2246A-760E-3559-C6B1-243047046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FE541-0BBB-F9D4-F853-2716931B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510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AB58B-0825-10DE-C15E-BE7DBC9FD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6CD90-0F68-4F89-8073-926F71FF9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7E84-F65F-648B-7CF2-660E78752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CD586-CF4F-BE97-9CD4-1CD5F17F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8FF63-EA2D-801A-F2FF-52A477C0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01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8C1A78-4559-A4C7-64E8-A4508003EE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C6E51-17EB-D22E-DEFE-0CA1E9E56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FC59F-CB1E-35AC-F37B-77FB4894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770AD-0D12-F25B-6130-08E2377F3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C424B-B2BF-74BD-1832-AF10F400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477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3F369-6FEC-55E3-58D4-FCD7C93C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C806B-C99F-F82B-606B-4DEC1C5A5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1FFF2-8851-2EAC-F0B1-6A6B94224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D7B88-1F0D-1652-4D0B-EB58054C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CB034-98CE-337F-7CCB-7EB169AD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037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C670-2B59-1718-5398-52F5341C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9BC3C-A1B6-91D1-A6B7-19210474A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F9E6E-A876-FDD8-5286-3A205386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F5391-EFCA-27E3-C473-6BF29A60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1FEC6-76E0-0243-6584-B1CE93E95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666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BB8DF-2F7F-8C57-DA10-4A495127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669A5-7147-E09A-4C35-A8EF3D7A8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E503CA-A46A-43EC-10B9-EAABDBC1D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EDF62-7AE2-83E3-F3F5-63682E440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C8E07-4FF2-2400-5B05-F8254D5BC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7D3F7-C986-C232-2B7B-6DF77FF4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36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8396A-8070-D0A4-2E43-86C727C05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92A0D-9E80-968B-B9AD-E18D20433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415EC-8319-599C-59B9-219B213EA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92AD8-8288-7640-6724-A37D8E6A41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88F4-B2CF-A5FA-9A64-EE9E04671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C9C3CC-13AF-8B09-737A-6F5CFA36A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C531A-0BB8-1771-E3EA-7EBCD404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952AA8-B665-5DCD-3237-3796CF0FD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438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520D6-1DC1-D2CA-EBEB-17E4F874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A6C9-7A0D-AA64-3D92-871357D67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37468E-9066-7D32-7715-7D877E070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4A7E8-F36F-BD9B-3052-C88822DC7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559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E78F0C-38E0-3C1E-5A73-9A99B906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352B1B-2B39-335D-9DD8-DED5112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CB142-45D6-B35B-8FFE-4EAD9001E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110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DF7D-330F-27EC-7C90-54DF57B4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0148-9AEA-8C8B-75CA-EBF38166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09883-E969-8F00-AB29-684593490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3D975-77FB-380F-C14E-94922F1B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4A457-3F14-6302-B719-4102EA98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92C20-7906-5AC6-995A-AE20E340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03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115D-E6B1-C69B-D93A-C0673890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1D924D-B41E-9EFF-4C85-D45BA2808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5CBCD8-2487-AAE8-3C14-E33648831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7D79E-54D2-FE2C-49ED-D3AB1293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C45516-7938-8DC2-1770-F07147D5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3AC02-D69C-4D04-CBCF-E30009F3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866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9B8851-D455-B1CF-A148-C731C3D3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49962-AABC-475C-91AF-C213BE3A9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2DC62-D7EB-AD16-AEA8-6B248B681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246B8F-6BD7-DC44-B232-8E7FFD9DDDFD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9DD4D-5578-8BE7-0C85-FEB7682E2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02620-9380-16F8-2CD1-EB94588EB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50BEA9-603A-F746-8D50-D80C393C90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329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11.xml"/><Relationship Id="rId3" Type="http://schemas.openxmlformats.org/officeDocument/2006/relationships/slide" Target="slide18.xml"/><Relationship Id="rId7" Type="http://schemas.openxmlformats.org/officeDocument/2006/relationships/slide" Target="slide35.xml"/><Relationship Id="rId12" Type="http://schemas.openxmlformats.org/officeDocument/2006/relationships/slide" Target="slide3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23.xml"/><Relationship Id="rId5" Type="http://schemas.openxmlformats.org/officeDocument/2006/relationships/slide" Target="slide29.xml"/><Relationship Id="rId15" Type="http://schemas.openxmlformats.org/officeDocument/2006/relationships/slide" Target="slide16.xml"/><Relationship Id="rId10" Type="http://schemas.openxmlformats.org/officeDocument/2006/relationships/slide" Target="slide33.xml"/><Relationship Id="rId4" Type="http://schemas.openxmlformats.org/officeDocument/2006/relationships/slide" Target="slide3.xml"/><Relationship Id="rId9" Type="http://schemas.openxmlformats.org/officeDocument/2006/relationships/slide" Target="slide31.xml"/><Relationship Id="rId1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kahoot.it/solo/?quizId=98cdce55-e3f4-454c-835c-b2d5e66b69bd" TargetMode="External"/><Relationship Id="rId3" Type="http://schemas.openxmlformats.org/officeDocument/2006/relationships/hyperlink" Target="https://wordwall.net/resource/7506668/description-physique" TargetMode="External"/><Relationship Id="rId7" Type="http://schemas.openxmlformats.org/officeDocument/2006/relationships/hyperlink" Target="https://wordwall.net/resource/32042499/ti%e1%ba%bfng-ph%c3%a1p/avoir" TargetMode="External"/><Relationship Id="rId2" Type="http://schemas.openxmlformats.org/officeDocument/2006/relationships/hyperlink" Target="https://wordwall.net/resource/34338362/ngo%e1%ba%a1i-ng%e1%bb%af/description-physique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hoot.it/solo/?quizId=43725ed0-7d90-40de-83d4-b4226ee090c6" TargetMode="External"/><Relationship Id="rId5" Type="http://schemas.openxmlformats.org/officeDocument/2006/relationships/hyperlink" Target="https://kahoot.it/solo/?quizId=3c99e6c2-a65d-46d3-a8ba-c005820f3650" TargetMode="External"/><Relationship Id="rId4" Type="http://schemas.openxmlformats.org/officeDocument/2006/relationships/hyperlink" Target="https://kahoot.it/solo/?quizId=8282827d-f532-48db-98ef-d657a0bfa365" TargetMode="External"/><Relationship Id="rId9" Type="http://schemas.openxmlformats.org/officeDocument/2006/relationships/hyperlink" Target="https://kahoot.it/solo/?quizId=9871a79a-8449-4b56-97ee-70640eff2d96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7.mp3"/><Relationship Id="rId7" Type="http://schemas.openxmlformats.org/officeDocument/2006/relationships/image" Target="../media/image6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slideLayout" Target="../slideLayouts/slideLayout2.xml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audio" Target="../media/media13.mp3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microsoft.com/office/2007/relationships/media" Target="../media/media13.mp3"/><Relationship Id="rId5" Type="http://schemas.microsoft.com/office/2007/relationships/media" Target="../media/media10.mp3"/><Relationship Id="rId15" Type="http://schemas.openxmlformats.org/officeDocument/2006/relationships/image" Target="../media/image6.gif"/><Relationship Id="rId10" Type="http://schemas.openxmlformats.org/officeDocument/2006/relationships/audio" Target="../media/media12.mp3"/><Relationship Id="rId4" Type="http://schemas.openxmlformats.org/officeDocument/2006/relationships/audio" Target="../media/media9.mp3"/><Relationship Id="rId9" Type="http://schemas.microsoft.com/office/2007/relationships/media" Target="../media/media12.mp3"/><Relationship Id="rId1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90d397ea-c384-48fb-a295-639df2615a4f" TargetMode="External"/><Relationship Id="rId2" Type="http://schemas.openxmlformats.org/officeDocument/2006/relationships/hyperlink" Target="https://wordwall.net/resource/13215068/fran%c3%a7ais/f%c3%a9minin-et-pluriel-des-adjectif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hoot.it/solo/?quizId=37389fa2-1755-4270-adc9-bcbcc6743e3f" TargetMode="External"/><Relationship Id="rId4" Type="http://schemas.openxmlformats.org/officeDocument/2006/relationships/hyperlink" Target="https://kahoot.it/solo/?quizId=84ca92ff-a280-4453-a356-10eb3eec0e6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hyperlink" Target="http://www.wordwall.net/fr/resource/34338362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p3"/><Relationship Id="rId13" Type="http://schemas.openxmlformats.org/officeDocument/2006/relationships/image" Target="../media/image6.gif"/><Relationship Id="rId3" Type="http://schemas.microsoft.com/office/2007/relationships/media" Target="../media/media16.mp3"/><Relationship Id="rId7" Type="http://schemas.microsoft.com/office/2007/relationships/media" Target="../media/media18.mp3"/><Relationship Id="rId12" Type="http://schemas.openxmlformats.org/officeDocument/2006/relationships/image" Target="../media/image5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openxmlformats.org/officeDocument/2006/relationships/image" Target="../media/image35.jpeg"/><Relationship Id="rId5" Type="http://schemas.microsoft.com/office/2007/relationships/media" Target="../media/media17.mp3"/><Relationship Id="rId10" Type="http://schemas.openxmlformats.org/officeDocument/2006/relationships/image" Target="../media/image34.png"/><Relationship Id="rId4" Type="http://schemas.openxmlformats.org/officeDocument/2006/relationships/audio" Target="../media/media16.mp3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16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5" Type="http://schemas.microsoft.com/office/2007/relationships/media" Target="../media/media17.mp3"/><Relationship Id="rId10" Type="http://schemas.openxmlformats.org/officeDocument/2006/relationships/image" Target="../media/image6.gif"/><Relationship Id="rId4" Type="http://schemas.openxmlformats.org/officeDocument/2006/relationships/audio" Target="../media/media16.mp3"/><Relationship Id="rId9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20415318/les-v%C3%AAtements-et-les-couleurs" TargetMode="External"/><Relationship Id="rId7" Type="http://schemas.openxmlformats.org/officeDocument/2006/relationships/hyperlink" Target="https://kahoot.it/solo/?quizId=a1f07966-a88b-4934-a66f-5dfd7095d48b" TargetMode="External"/><Relationship Id="rId2" Type="http://schemas.openxmlformats.org/officeDocument/2006/relationships/hyperlink" Target="https://wordwall.net/play/21193/380/25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hoot.it/solo/?quizId=98bec61a-3fab-4a3a-8545-d71487672a8e" TargetMode="External"/><Relationship Id="rId5" Type="http://schemas.openxmlformats.org/officeDocument/2006/relationships/hyperlink" Target="https://kahoot.it/solo/?quizId=d8c56756-8363-4a08-85a0-180dd062b82c" TargetMode="External"/><Relationship Id="rId4" Type="http://schemas.openxmlformats.org/officeDocument/2006/relationships/hyperlink" Target="https://wordwall.net/resource/37218205/v%C3%AAtement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630679" y="5735236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4" y="2951461"/>
            <a:ext cx="276951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description physique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91191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5427" y="2951461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description physique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>
            <a:hlinkClick r:id="rId6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60" y="449428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être et avoir</a:t>
            </a:r>
          </a:p>
        </p:txBody>
      </p:sp>
      <p:sp>
        <p:nvSpPr>
          <p:cNvPr id="34" name="TextBox 33">
            <a:hlinkClick r:id="rId7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2092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24449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pronom « on 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 dirty="0">
                <a:solidFill>
                  <a:srgbClr val="0070C0"/>
                </a:solidFill>
                <a:ea typeface="Calibri"/>
                <a:cs typeface="Calibri"/>
              </a:rPr>
              <a:t>Unité 3</a:t>
            </a:r>
            <a:endParaRPr lang="fr-FR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9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2" y="294729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vêtements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0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8" y="4493991"/>
            <a:ext cx="327681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L’accord des adjectifs de couleur</a:t>
            </a:r>
          </a:p>
        </p:txBody>
      </p:sp>
      <p:sp>
        <p:nvSpPr>
          <p:cNvPr id="9" name="TextBox 8">
            <a:hlinkClick r:id="rId11" action="ppaction://hlinksldjump"/>
            <a:extLst>
              <a:ext uri="{FF2B5EF4-FFF2-40B4-BE49-F238E27FC236}">
                <a16:creationId xmlns:a16="http://schemas.microsoft.com/office/drawing/2014/main" id="{39551007-0EE7-B67A-7BB0-0687434ED712}"/>
              </a:ext>
            </a:extLst>
          </p:cNvPr>
          <p:cNvSpPr txBox="1"/>
          <p:nvPr/>
        </p:nvSpPr>
        <p:spPr>
          <a:xfrm>
            <a:off x="4725426" y="4839330"/>
            <a:ext cx="291040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pluriel des adjectifs</a:t>
            </a:r>
          </a:p>
        </p:txBody>
      </p:sp>
      <p:sp>
        <p:nvSpPr>
          <p:cNvPr id="15" name="TextBox 14">
            <a:hlinkClick r:id="rId12" action="ppaction://hlinksldjump"/>
            <a:extLst>
              <a:ext uri="{FF2B5EF4-FFF2-40B4-BE49-F238E27FC236}">
                <a16:creationId xmlns:a16="http://schemas.microsoft.com/office/drawing/2014/main" id="{6737F56B-1F38-4506-E295-431E4B58C495}"/>
              </a:ext>
            </a:extLst>
          </p:cNvPr>
          <p:cNvSpPr txBox="1"/>
          <p:nvPr/>
        </p:nvSpPr>
        <p:spPr>
          <a:xfrm>
            <a:off x="8815662" y="3285852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couleurs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9BED77-975F-867A-52E2-898C4E440ADE}"/>
              </a:ext>
            </a:extLst>
          </p:cNvPr>
          <p:cNvSpPr txBox="1"/>
          <p:nvPr/>
        </p:nvSpPr>
        <p:spPr>
          <a:xfrm>
            <a:off x="8432280" y="179489"/>
            <a:ext cx="344218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Unité 3 : La description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544DA5-297A-6B19-8158-78B72C56A02D}"/>
              </a:ext>
            </a:extLst>
          </p:cNvPr>
          <p:cNvSpPr txBox="1"/>
          <p:nvPr/>
        </p:nvSpPr>
        <p:spPr>
          <a:xfrm>
            <a:off x="8632933" y="725188"/>
            <a:ext cx="307287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La description Physique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1E054-6D1B-FA1F-FC88-14592F20F948}"/>
              </a:ext>
            </a:extLst>
          </p:cNvPr>
          <p:cNvSpPr txBox="1"/>
          <p:nvPr/>
        </p:nvSpPr>
        <p:spPr>
          <a:xfrm>
            <a:off x="8648921" y="1059859"/>
            <a:ext cx="259287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2- L’accord des adjectifs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A42B41-2132-3B58-6770-E355F26070AC}"/>
              </a:ext>
            </a:extLst>
          </p:cNvPr>
          <p:cNvSpPr txBox="1"/>
          <p:nvPr/>
        </p:nvSpPr>
        <p:spPr>
          <a:xfrm>
            <a:off x="8648921" y="1410275"/>
            <a:ext cx="259287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3- Les vêtements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1" name="TextBox 30">
            <a:hlinkClick r:id="rId13" action="ppaction://hlinksldjump"/>
            <a:extLst>
              <a:ext uri="{FF2B5EF4-FFF2-40B4-BE49-F238E27FC236}">
                <a16:creationId xmlns:a16="http://schemas.microsoft.com/office/drawing/2014/main" id="{6A7D35FE-A669-CF31-12FB-59D22A8940B3}"/>
              </a:ext>
            </a:extLst>
          </p:cNvPr>
          <p:cNvSpPr txBox="1"/>
          <p:nvPr/>
        </p:nvSpPr>
        <p:spPr>
          <a:xfrm>
            <a:off x="864260" y="4860417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L’accord des adjectifs</a:t>
            </a:r>
          </a:p>
        </p:txBody>
      </p:sp>
      <p:sp>
        <p:nvSpPr>
          <p:cNvPr id="32" name="TextBox 31">
            <a:hlinkClick r:id="rId14" action="ppaction://hlinksldjump"/>
            <a:extLst>
              <a:ext uri="{FF2B5EF4-FFF2-40B4-BE49-F238E27FC236}">
                <a16:creationId xmlns:a16="http://schemas.microsoft.com/office/drawing/2014/main" id="{2E489CEB-904E-1EE6-5D18-A22D7CA2C5F0}"/>
              </a:ext>
            </a:extLst>
          </p:cNvPr>
          <p:cNvSpPr txBox="1"/>
          <p:nvPr/>
        </p:nvSpPr>
        <p:spPr>
          <a:xfrm>
            <a:off x="918836" y="3329501"/>
            <a:ext cx="24026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L’âge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5" name="TextBox 34">
            <a:hlinkClick r:id="rId15" action="ppaction://hlinksldjump"/>
            <a:extLst>
              <a:ext uri="{FF2B5EF4-FFF2-40B4-BE49-F238E27FC236}">
                <a16:creationId xmlns:a16="http://schemas.microsoft.com/office/drawing/2014/main" id="{3B1F2147-8195-E5A0-4358-3B3EFA114392}"/>
              </a:ext>
            </a:extLst>
          </p:cNvPr>
          <p:cNvSpPr txBox="1"/>
          <p:nvPr/>
        </p:nvSpPr>
        <p:spPr>
          <a:xfrm>
            <a:off x="864259" y="5239996"/>
            <a:ext cx="31614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Question et réponse : l’âge</a:t>
            </a:r>
          </a:p>
        </p:txBody>
      </p:sp>
    </p:spTree>
    <p:extLst>
      <p:ext uri="{BB962C8B-B14F-4D97-AF65-F5344CB8AC3E}">
        <p14:creationId xmlns:p14="http://schemas.microsoft.com/office/powerpoint/2010/main" val="984785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DD669-BD46-3853-A43B-2AA56BA89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</p:spPr>
        <p:txBody>
          <a:bodyPr>
            <a:normAutofit/>
          </a:bodyPr>
          <a:lstStyle/>
          <a:p>
            <a:r>
              <a:rPr lang="fr-FR"/>
              <a:t>Grammaire (1): décrire l’apparence physique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E0FEB0B-79A7-338E-F33F-71C478EDD4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27800" y="2105959"/>
          <a:ext cx="5745141" cy="427744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5745141">
                  <a:extLst>
                    <a:ext uri="{9D8B030D-6E8A-4147-A177-3AD203B41FA5}">
                      <a16:colId xmlns:a16="http://schemas.microsoft.com/office/drawing/2014/main" val="2780913661"/>
                    </a:ext>
                  </a:extLst>
                </a:gridCol>
              </a:tblGrid>
              <a:tr h="657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</a:t>
                      </a:r>
                      <a:r>
                        <a:rPr lang="fr-FR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</a:t>
                      </a:r>
                      <a:r>
                        <a:rPr lang="fr-FR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appearance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8243667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blond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536905828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brun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571699086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roux</a:t>
                      </a:r>
                      <a:r>
                        <a:rPr lang="fr-FR" sz="1900">
                          <a:effectLst/>
                        </a:rPr>
                        <a:t> (rousse)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9722730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grand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2259697632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petit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80612105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un garçon ou une fille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864622470"/>
                  </a:ext>
                </a:extLst>
              </a:tr>
              <a:tr h="13844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Pour décrire le physique d’une personne,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 </a:t>
                      </a: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Sujet</a:t>
                      </a:r>
                      <a:r>
                        <a:rPr lang="fr-FR" sz="1900">
                          <a:effectLst/>
                        </a:rPr>
                        <a:t> + verbe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ÊTRE</a:t>
                      </a:r>
                      <a:r>
                        <a:rPr lang="fr-FR" sz="1900">
                          <a:effectLst/>
                        </a:rPr>
                        <a:t> +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adjectif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434060"/>
                  </a:ext>
                </a:extLst>
              </a:tr>
            </a:tbl>
          </a:graphicData>
        </a:graphic>
      </p:graphicFrame>
      <p:pic>
        <p:nvPicPr>
          <p:cNvPr id="4098" name="Picture 2" descr="Conjugaison du verbe &quot;être&quot; - Club de français ( FLE ) | Facebook">
            <a:extLst>
              <a:ext uri="{FF2B5EF4-FFF2-40B4-BE49-F238E27FC236}">
                <a16:creationId xmlns:a16="http://schemas.microsoft.com/office/drawing/2014/main" id="{A13CCBB9-EDE3-643C-A33B-33FA2DD1E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77" y="2875699"/>
            <a:ext cx="2043063" cy="304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oday Remember Sticker by Demic">
            <a:extLst>
              <a:ext uri="{FF2B5EF4-FFF2-40B4-BE49-F238E27FC236}">
                <a16:creationId xmlns:a16="http://schemas.microsoft.com/office/drawing/2014/main" id="{B520BA9D-7C13-0117-AEAF-B566A8B2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079" y="21059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175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6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err="1"/>
              <a:t>Grammaire</a:t>
            </a:r>
            <a:r>
              <a:rPr lang="en-US" sz="3400"/>
              <a:t> (2) :  </a:t>
            </a:r>
            <a:r>
              <a:rPr lang="en-US" sz="3400" err="1"/>
              <a:t>L’accord</a:t>
            </a:r>
            <a:r>
              <a:rPr lang="en-US" sz="3400"/>
              <a:t> </a:t>
            </a:r>
            <a:r>
              <a:rPr lang="en-US" sz="3400" err="1"/>
              <a:t>féminin</a:t>
            </a:r>
            <a:r>
              <a:rPr lang="en-US" sz="3400"/>
              <a:t> des </a:t>
            </a:r>
            <a:r>
              <a:rPr lang="en-US" sz="3400" err="1"/>
              <a:t>adjectifs</a:t>
            </a:r>
            <a:endParaRPr lang="en-US" sz="340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3A456B-AE30-6239-21CD-9438573C564F}"/>
              </a:ext>
            </a:extLst>
          </p:cNvPr>
          <p:cNvGraphicFramePr>
            <a:graphicFrameLocks noGrp="1"/>
          </p:cNvGraphicFramePr>
          <p:nvPr/>
        </p:nvGraphicFramePr>
        <p:xfrm>
          <a:off x="1161233" y="2292953"/>
          <a:ext cx="9869534" cy="393227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27069">
                  <a:extLst>
                    <a:ext uri="{9D8B030D-6E8A-4147-A177-3AD203B41FA5}">
                      <a16:colId xmlns:a16="http://schemas.microsoft.com/office/drawing/2014/main" val="3822845549"/>
                    </a:ext>
                  </a:extLst>
                </a:gridCol>
                <a:gridCol w="4742465">
                  <a:extLst>
                    <a:ext uri="{9D8B030D-6E8A-4147-A177-3AD203B41FA5}">
                      <a16:colId xmlns:a16="http://schemas.microsoft.com/office/drawing/2014/main" val="3518781157"/>
                    </a:ext>
                  </a:extLst>
                </a:gridCol>
              </a:tblGrid>
              <a:tr h="5514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u="sng">
                          <a:effectLst/>
                        </a:rPr>
                        <a:t>Adjectifs</a:t>
                      </a:r>
                      <a:endParaRPr lang="fr-FR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24112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>
                          <a:effectLst/>
                        </a:rPr>
                        <a:t>Masculin</a:t>
                      </a:r>
                      <a:endParaRPr lang="fr-FR" sz="2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29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3600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Petit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Petit</a:t>
                      </a:r>
                      <a:r>
                        <a:rPr lang="fr-FR" sz="29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558319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Grand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Grand</a:t>
                      </a:r>
                      <a:r>
                        <a:rPr lang="fr-FR" sz="29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27066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Brun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Brun</a:t>
                      </a:r>
                      <a:r>
                        <a:rPr lang="fr-FR" sz="29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83423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Blond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Blond</a:t>
                      </a:r>
                      <a:r>
                        <a:rPr lang="fr-FR" sz="29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873267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Rou</a:t>
                      </a:r>
                      <a:r>
                        <a:rPr lang="fr-FR" sz="2900" b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900" b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Rou</a:t>
                      </a:r>
                      <a:r>
                        <a:rPr lang="fr-FR" sz="2900">
                          <a:solidFill>
                            <a:srgbClr val="00B0F0"/>
                          </a:solidFill>
                          <a:effectLst/>
                        </a:rPr>
                        <a:t>ss</a:t>
                      </a:r>
                      <a:r>
                        <a:rPr lang="fr-FR" sz="29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754338"/>
                  </a:ext>
                </a:extLst>
              </a:tr>
            </a:tbl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490" y="486623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3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C9B4BF-B272-6E3F-11CD-A1B4DF2EF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891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7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err="1"/>
              <a:t>Donnaruma</a:t>
            </a:r>
            <a:r>
              <a:rPr lang="fr-FR" sz="2400"/>
              <a:t> est </a:t>
            </a:r>
            <a:r>
              <a:rPr lang="fr-FR" sz="2400">
                <a:solidFill>
                  <a:srgbClr val="FF0000"/>
                </a:solidFill>
              </a:rPr>
              <a:t>grand</a:t>
            </a:r>
            <a:r>
              <a:rPr lang="fr-FR" sz="2400"/>
              <a:t> et mince. </a:t>
            </a:r>
          </a:p>
          <a:p>
            <a:pPr algn="just">
              <a:lnSpc>
                <a:spcPct val="200000"/>
              </a:lnSpc>
            </a:pPr>
            <a:r>
              <a:rPr lang="fr-FR" sz="2400"/>
              <a:t>Il est brun. Il a les cheveux </a:t>
            </a:r>
            <a:r>
              <a:rPr lang="fr-FR" sz="2400">
                <a:solidFill>
                  <a:srgbClr val="FF0000"/>
                </a:solidFill>
              </a:rPr>
              <a:t>courts</a:t>
            </a:r>
            <a:r>
              <a:rPr lang="fr-FR" sz="2400"/>
              <a:t> et les </a:t>
            </a:r>
            <a:r>
              <a:rPr lang="fr-FR" sz="2400">
                <a:solidFill>
                  <a:srgbClr val="FF0000"/>
                </a:solidFill>
              </a:rPr>
              <a:t>yeux</a:t>
            </a:r>
            <a:r>
              <a:rPr lang="fr-FR" sz="2400"/>
              <a:t> marron. Il n’a pas de lunettes. Il a une </a:t>
            </a:r>
            <a:r>
              <a:rPr lang="fr-FR" sz="2400">
                <a:solidFill>
                  <a:srgbClr val="FF0000"/>
                </a:solidFill>
              </a:rPr>
              <a:t>moustache</a:t>
            </a:r>
            <a:r>
              <a:rPr lang="fr-FR" sz="2400"/>
              <a:t> et une barbe. Il a la peau claire et des </a:t>
            </a:r>
            <a:r>
              <a:rPr lang="fr-FR" sz="2400">
                <a:solidFill>
                  <a:srgbClr val="FF0000"/>
                </a:solidFill>
              </a:rPr>
              <a:t>tatouages</a:t>
            </a:r>
            <a:r>
              <a:rPr lang="fr-FR" sz="240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La description physique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12885" b="12885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680874" y="2117767"/>
            <a:ext cx="5760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445161" y="2863845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674516" y="3594288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CBD6F7-D6FA-DCE5-3D1F-AC66EBE0B24E}"/>
              </a:ext>
            </a:extLst>
          </p:cNvPr>
          <p:cNvSpPr/>
          <p:nvPr/>
        </p:nvSpPr>
        <p:spPr>
          <a:xfrm>
            <a:off x="778321" y="4312031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1475921" y="5050246"/>
            <a:ext cx="115572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95423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cap="all" spc="30" baseline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 : Demander et donner </a:t>
            </a:r>
            <a:r>
              <a:rPr lang="en-US" sz="3600" kern="1200" cap="all" spc="30" baseline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l’âge</a:t>
            </a:r>
            <a:endParaRPr lang="en-US" sz="3600" kern="1200" cap="all" spc="30" baseline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F3FA0E6-5F8D-924C-D8C7-421BE411E5D9}"/>
              </a:ext>
            </a:extLst>
          </p:cNvPr>
          <p:cNvGraphicFramePr>
            <a:graphicFrameLocks noGrp="1"/>
          </p:cNvGraphicFramePr>
          <p:nvPr/>
        </p:nvGraphicFramePr>
        <p:xfrm>
          <a:off x="863599" y="2067860"/>
          <a:ext cx="10497672" cy="315557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248836">
                  <a:extLst>
                    <a:ext uri="{9D8B030D-6E8A-4147-A177-3AD203B41FA5}">
                      <a16:colId xmlns:a16="http://schemas.microsoft.com/office/drawing/2014/main" val="276467654"/>
                    </a:ext>
                  </a:extLst>
                </a:gridCol>
                <a:gridCol w="5248836">
                  <a:extLst>
                    <a:ext uri="{9D8B030D-6E8A-4147-A177-3AD203B41FA5}">
                      <a16:colId xmlns:a16="http://schemas.microsoft.com/office/drawing/2014/main" val="624347198"/>
                    </a:ext>
                  </a:extLst>
                </a:gridCol>
              </a:tblGrid>
              <a:tr h="6296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err="1">
                          <a:effectLst/>
                        </a:rPr>
                        <a:t>Ask</a:t>
                      </a:r>
                      <a:r>
                        <a:rPr lang="fr-FR" sz="3600" b="1">
                          <a:effectLst/>
                        </a:rPr>
                        <a:t> for the </a:t>
                      </a:r>
                      <a:r>
                        <a:rPr lang="fr-FR" sz="3600" b="1" err="1">
                          <a:effectLst/>
                        </a:rPr>
                        <a:t>age</a:t>
                      </a:r>
                      <a:endParaRPr lang="fr-FR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>
                          <a:effectLst/>
                        </a:rPr>
                        <a:t>Tell the </a:t>
                      </a:r>
                      <a:r>
                        <a:rPr lang="fr-FR" sz="3600" b="1" err="1">
                          <a:effectLst/>
                        </a:rPr>
                        <a:t>age</a:t>
                      </a:r>
                      <a:endParaRPr lang="fr-FR" sz="3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7155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Vous avez </a:t>
                      </a:r>
                      <a:r>
                        <a:rPr lang="fr-FR" sz="2000" b="0">
                          <a:effectLst/>
                          <a:highlight>
                            <a:srgbClr val="FFFF00"/>
                          </a:highlight>
                        </a:rPr>
                        <a:t>quel âge</a:t>
                      </a:r>
                      <a:r>
                        <a:rPr lang="fr-FR" sz="2000" b="0">
                          <a:effectLst/>
                        </a:rPr>
                        <a:t> ?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Nous avons </a:t>
                      </a:r>
                      <a:r>
                        <a:rPr lang="fr-FR" sz="2000">
                          <a:effectLst/>
                          <a:highlight>
                            <a:srgbClr val="00FF00"/>
                          </a:highlight>
                        </a:rPr>
                        <a:t>douze</a:t>
                      </a:r>
                      <a:r>
                        <a:rPr lang="fr-FR" sz="2000">
                          <a:effectLst/>
                        </a:rPr>
                        <a:t> </a:t>
                      </a:r>
                      <a:r>
                        <a:rPr lang="fr-FR" sz="2000">
                          <a:effectLst/>
                          <a:highlight>
                            <a:srgbClr val="00FF00"/>
                          </a:highlight>
                        </a:rPr>
                        <a:t>ans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8671"/>
                  </a:ext>
                </a:extLst>
              </a:tr>
              <a:tr h="19312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Pour demander l’âge : </a:t>
                      </a:r>
                      <a:endParaRPr lang="fr-FR" sz="2400" b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b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fr-FR" sz="2000" b="0">
                          <a:effectLst/>
                        </a:rPr>
                        <a:t>S + </a:t>
                      </a:r>
                      <a:r>
                        <a:rPr lang="fr-FR" sz="2000" b="0" err="1">
                          <a:effectLst/>
                        </a:rPr>
                        <a:t>Vb</a:t>
                      </a:r>
                      <a:r>
                        <a:rPr lang="fr-FR" sz="2000" b="0">
                          <a:effectLst/>
                        </a:rPr>
                        <a:t> AVOIR + </a:t>
                      </a:r>
                      <a:r>
                        <a:rPr lang="fr-FR" sz="2000" b="0">
                          <a:effectLst/>
                          <a:highlight>
                            <a:srgbClr val="FFFF00"/>
                          </a:highlight>
                        </a:rPr>
                        <a:t>QUEL ÂGE</a:t>
                      </a:r>
                      <a:r>
                        <a:rPr lang="fr-FR" sz="2000" b="0">
                          <a:effectLst/>
                        </a:rPr>
                        <a:t> ?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Pour dire l’âge 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S + </a:t>
                      </a:r>
                      <a:r>
                        <a:rPr lang="fr-FR" sz="2000" err="1">
                          <a:effectLst/>
                        </a:rPr>
                        <a:t>Vb</a:t>
                      </a:r>
                      <a:r>
                        <a:rPr lang="fr-FR" sz="2000">
                          <a:effectLst/>
                        </a:rPr>
                        <a:t> AVOIR + </a:t>
                      </a:r>
                      <a:r>
                        <a:rPr lang="fr-FR" sz="2000">
                          <a:effectLst/>
                          <a:highlight>
                            <a:srgbClr val="00FF00"/>
                          </a:highlight>
                        </a:rPr>
                        <a:t>(âge)</a:t>
                      </a:r>
                      <a:r>
                        <a:rPr lang="fr-FR" sz="2000">
                          <a:effectLst/>
                        </a:rPr>
                        <a:t> + </a:t>
                      </a:r>
                      <a:r>
                        <a:rPr lang="fr-FR" sz="2000">
                          <a:effectLst/>
                          <a:highlight>
                            <a:srgbClr val="00FF00"/>
                          </a:highlight>
                        </a:rPr>
                        <a:t>ans</a:t>
                      </a: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4161"/>
                  </a:ext>
                </a:extLst>
              </a:tr>
            </a:tbl>
          </a:graphicData>
        </a:graphic>
      </p:graphicFrame>
      <p:pic>
        <p:nvPicPr>
          <p:cNvPr id="4" name="mp3-output-ttsfree(dot)com (27)">
            <a:hlinkClick r:id="" action="ppaction://media"/>
            <a:extLst>
              <a:ext uri="{FF2B5EF4-FFF2-40B4-BE49-F238E27FC236}">
                <a16:creationId xmlns:a16="http://schemas.microsoft.com/office/drawing/2014/main" id="{F3E61C68-1709-F2E7-9184-0F3D7292C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25427" y="3884223"/>
            <a:ext cx="806695" cy="806695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858" y="48354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71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005B9-15D6-E8C7-17A5-A978DD65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Le </a:t>
            </a:r>
            <a:r>
              <a:rPr lang="en-US" err="1"/>
              <a:t>verbe</a:t>
            </a:r>
            <a:r>
              <a:rPr lang="en-US"/>
              <a:t> </a:t>
            </a:r>
            <a:r>
              <a:rPr lang="en-US" err="1"/>
              <a:t>avoir</a:t>
            </a:r>
            <a:endParaRPr lang="en-US"/>
          </a:p>
        </p:txBody>
      </p:sp>
      <p:pic>
        <p:nvPicPr>
          <p:cNvPr id="6146" name="Picture 2" descr="Le verbe AVOIR au présent Le verbe AVOIR au présent de l'indicatif">
            <a:extLst>
              <a:ext uri="{FF2B5EF4-FFF2-40B4-BE49-F238E27FC236}">
                <a16:creationId xmlns:a16="http://schemas.microsoft.com/office/drawing/2014/main" id="{8FA8D82F-6043-B3D0-E82C-094AAC222A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8449" y="723901"/>
            <a:ext cx="7213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26)">
            <a:hlinkClick r:id="" action="ppaction://media"/>
            <a:extLst>
              <a:ext uri="{FF2B5EF4-FFF2-40B4-BE49-F238E27FC236}">
                <a16:creationId xmlns:a16="http://schemas.microsoft.com/office/drawing/2014/main" id="{A412D713-B4D4-9B7D-EB8B-6B888F058D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" y="2887840"/>
            <a:ext cx="2705148" cy="2705148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2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2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1A4952-EAA1-1879-1598-C205F7CB0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30410" y="725171"/>
            <a:ext cx="3941528" cy="5571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1D98CA-AA88-FEFB-E633-0325113D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063" y="556260"/>
            <a:ext cx="394152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22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2074531"/>
            <a:ext cx="5578327" cy="2197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/>
              <a:t>Eugénie </a:t>
            </a:r>
            <a:r>
              <a:rPr lang="fr-FR" sz="2400">
                <a:solidFill>
                  <a:srgbClr val="FF0000"/>
                </a:solidFill>
              </a:rPr>
              <a:t>a</a:t>
            </a:r>
            <a:r>
              <a:rPr lang="fr-FR" sz="2400"/>
              <a:t> 25 </a:t>
            </a:r>
            <a:r>
              <a:rPr lang="fr-FR" sz="2400">
                <a:solidFill>
                  <a:srgbClr val="FF0000"/>
                </a:solidFill>
              </a:rPr>
              <a:t>ans</a:t>
            </a:r>
            <a:r>
              <a:rPr lang="fr-FR" sz="2400"/>
              <a:t>. </a:t>
            </a:r>
          </a:p>
          <a:p>
            <a:pPr algn="just">
              <a:lnSpc>
                <a:spcPct val="200000"/>
              </a:lnSpc>
            </a:pPr>
            <a:r>
              <a:rPr lang="fr-FR" sz="2400"/>
              <a:t>Elle </a:t>
            </a:r>
            <a:r>
              <a:rPr lang="fr-FR" sz="2400">
                <a:solidFill>
                  <a:srgbClr val="FF0000"/>
                </a:solidFill>
              </a:rPr>
              <a:t>a</a:t>
            </a:r>
            <a:r>
              <a:rPr lang="fr-FR" sz="2400"/>
              <a:t> les cheveux raides et blonds.</a:t>
            </a:r>
          </a:p>
          <a:p>
            <a:pPr algn="just">
              <a:lnSpc>
                <a:spcPct val="200000"/>
              </a:lnSpc>
            </a:pPr>
            <a:r>
              <a:rPr lang="fr-FR" sz="2400"/>
              <a:t>Moi </a:t>
            </a:r>
            <a:r>
              <a:rPr lang="fr-FR" sz="2400">
                <a:solidFill>
                  <a:srgbClr val="FF0000"/>
                </a:solidFill>
              </a:rPr>
              <a:t>j’ai </a:t>
            </a:r>
            <a:r>
              <a:rPr lang="fr-FR" sz="2400"/>
              <a:t>16 ans, et</a:t>
            </a:r>
            <a:r>
              <a:rPr lang="fr-FR" sz="2400">
                <a:solidFill>
                  <a:srgbClr val="FF0000"/>
                </a:solidFill>
              </a:rPr>
              <a:t> j’ai </a:t>
            </a:r>
            <a:r>
              <a:rPr lang="fr-FR" sz="2400"/>
              <a:t>les cheveux bruns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46589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Le </a:t>
            </a:r>
            <a:r>
              <a:rPr lang="en-US" sz="3200" b="1" err="1">
                <a:latin typeface="+mj-lt"/>
                <a:ea typeface="+mj-ea"/>
                <a:cs typeface="+mj-cs"/>
              </a:rPr>
              <a:t>verbe</a:t>
            </a:r>
            <a:r>
              <a:rPr lang="en-US" sz="3200" b="1">
                <a:latin typeface="+mj-lt"/>
                <a:ea typeface="+mj-ea"/>
                <a:cs typeface="+mj-cs"/>
              </a:rPr>
              <a:t> AVOIR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9" b="8329"/>
          <a:stretch/>
        </p:blipFill>
        <p:spPr bwMode="auto">
          <a:xfrm>
            <a:off x="6408141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17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1503417" y="2385852"/>
            <a:ext cx="2442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1027383" y="3114260"/>
            <a:ext cx="215405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06B7AC-70A6-F7B6-73DC-82AB16D4C42B}"/>
              </a:ext>
            </a:extLst>
          </p:cNvPr>
          <p:cNvSpPr/>
          <p:nvPr/>
        </p:nvSpPr>
        <p:spPr>
          <a:xfrm>
            <a:off x="1027383" y="3851611"/>
            <a:ext cx="476034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5D8859-B9BD-4DA6-471B-97BDCF6804B3}"/>
              </a:ext>
            </a:extLst>
          </p:cNvPr>
          <p:cNvSpPr/>
          <p:nvPr/>
        </p:nvSpPr>
        <p:spPr>
          <a:xfrm>
            <a:off x="2709555" y="3851611"/>
            <a:ext cx="44558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654532-4F18-AF24-556E-CDDA2275CD39}"/>
              </a:ext>
            </a:extLst>
          </p:cNvPr>
          <p:cNvSpPr/>
          <p:nvPr/>
        </p:nvSpPr>
        <p:spPr>
          <a:xfrm>
            <a:off x="5021764" y="3114260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2D7609-78C9-1CAE-04A3-7A5115B0CD60}"/>
              </a:ext>
            </a:extLst>
          </p:cNvPr>
          <p:cNvSpPr/>
          <p:nvPr/>
        </p:nvSpPr>
        <p:spPr>
          <a:xfrm>
            <a:off x="2152759" y="2385852"/>
            <a:ext cx="432758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4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 animBg="1"/>
      <p:bldP spid="2" grpId="0" animBg="1"/>
      <p:bldP spid="11" grpId="0" animBg="1"/>
      <p:bldP spid="14" grpId="0" animBg="1"/>
      <p:bldP spid="3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46963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/>
              <a:t>Physical description</a:t>
            </a:r>
          </a:p>
          <a:p>
            <a:r>
              <a:rPr lang="fr-FR">
                <a:hlinkClick r:id="rId2"/>
              </a:rPr>
              <a:t>https://wordwall.net/resource/34338362/ngo%e1%ba%a1i-ng%e1%bb%af/description-physique-1</a:t>
            </a:r>
            <a:endParaRPr lang="fr-FR"/>
          </a:p>
          <a:p>
            <a:r>
              <a:rPr lang="fr-FR">
                <a:hlinkClick r:id="rId3"/>
              </a:rPr>
              <a:t>https://wordwall.net/resource/7506668/description-physique</a:t>
            </a:r>
            <a:endParaRPr lang="fr-FR"/>
          </a:p>
          <a:p>
            <a:r>
              <a:rPr lang="fr-FR">
                <a:hlinkClick r:id="rId4"/>
              </a:rPr>
              <a:t>https://kahoot.it/solo/?quizId=8282827d-f532-48db-98ef-d657a0bfa365</a:t>
            </a:r>
            <a:endParaRPr lang="fr-FR"/>
          </a:p>
          <a:p>
            <a:r>
              <a:rPr lang="fr-FR">
                <a:hlinkClick r:id="rId5"/>
              </a:rPr>
              <a:t>https://kahoot.it/solo/?quizId=3c99e6c2-a65d-46d3-a8ba-c005820f3650</a:t>
            </a:r>
            <a:endParaRPr lang="fr-FR"/>
          </a:p>
          <a:p>
            <a:r>
              <a:rPr lang="fr-FR">
                <a:hlinkClick r:id="rId6"/>
              </a:rPr>
              <a:t>https://kahoot.it/solo/?quizId=43725ed0-7d90-40de-83d4-b4226ee090c6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err="1"/>
              <a:t>Verb</a:t>
            </a:r>
            <a:r>
              <a:rPr lang="fr-FR"/>
              <a:t> AVOIR</a:t>
            </a:r>
          </a:p>
          <a:p>
            <a:r>
              <a:rPr lang="fr-FR">
                <a:hlinkClick r:id="rId7"/>
              </a:rPr>
              <a:t>https://wordwall.net/resource/32042499/ti%e1%ba%bfng-ph%c3%a1p/avoir</a:t>
            </a:r>
            <a:endParaRPr lang="fr-FR"/>
          </a:p>
          <a:p>
            <a:r>
              <a:rPr lang="fr-FR">
                <a:hlinkClick r:id="rId8"/>
              </a:rPr>
              <a:t>https://kahoot.it/solo/?quizId=98cdce55-e3f4-454c-835c-b2d5e66b69bd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/>
              <a:t>Age and </a:t>
            </a:r>
            <a:r>
              <a:rPr lang="fr-FR" err="1"/>
              <a:t>numbers</a:t>
            </a:r>
            <a:endParaRPr lang="fr-FR"/>
          </a:p>
          <a:p>
            <a:r>
              <a:rPr lang="fr-FR">
                <a:hlinkClick r:id="rId9"/>
              </a:rPr>
              <a:t>https://kahoot.it/solo/?quizId=9871a79a-8449-4b56-97ee-70640eff2d96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371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2C4D34-617F-323A-23FF-56DAADC702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25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985923"/>
          </a:xfrm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Unit 3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2040"/>
            <a:ext cx="10515600" cy="1384310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La description physique (2)</a:t>
            </a:r>
          </a:p>
          <a:p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>
                <a:solidFill>
                  <a:srgbClr val="FFFFFF"/>
                </a:solidFill>
              </a:rPr>
              <a:t>Adjective </a:t>
            </a:r>
            <a:r>
              <a:rPr lang="fr-FR" err="1">
                <a:solidFill>
                  <a:srgbClr val="FFFFFF"/>
                </a:solidFill>
              </a:rPr>
              <a:t>matching</a:t>
            </a:r>
            <a:r>
              <a:rPr lang="fr-FR">
                <a:solidFill>
                  <a:srgbClr val="FFFFFF"/>
                </a:solidFill>
              </a:rPr>
              <a:t>/agreement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5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>
            <a:extLst>
              <a:ext uri="{FF2B5EF4-FFF2-40B4-BE49-F238E27FC236}">
                <a16:creationId xmlns:a16="http://schemas.microsoft.com/office/drawing/2014/main" id="{EBFF2BF5-1405-DA4A-74C3-2F30E7B594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272" b="5714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5030310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Unit 3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996" y="1740381"/>
            <a:ext cx="5449479" cy="583094"/>
          </a:xfrm>
        </p:spPr>
        <p:txBody>
          <a:bodyPr anchor="b">
            <a:normAutofit/>
          </a:bodyPr>
          <a:lstStyle/>
          <a:p>
            <a:pPr algn="l"/>
            <a:r>
              <a:rPr lang="fr-FR"/>
              <a:t>La description physique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ABDC5D-5F64-85AE-4039-B7B0AE2873C3}"/>
              </a:ext>
            </a:extLst>
          </p:cNvPr>
          <p:cNvSpPr txBox="1"/>
          <p:nvPr/>
        </p:nvSpPr>
        <p:spPr>
          <a:xfrm>
            <a:off x="1693889" y="3147934"/>
            <a:ext cx="96386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/>
              <a:t>Physical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/>
              <a:t>Tell the </a:t>
            </a:r>
            <a:r>
              <a:rPr lang="fr-FR" sz="2800" err="1"/>
              <a:t>age</a:t>
            </a:r>
            <a:endParaRPr lang="fr-FR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4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3866D-5F85-9E0D-09BD-FC95D27E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01" y="603503"/>
            <a:ext cx="10851735" cy="1739267"/>
          </a:xfrm>
        </p:spPr>
        <p:txBody>
          <a:bodyPr anchor="t">
            <a:normAutofit/>
          </a:bodyPr>
          <a:lstStyle/>
          <a:p>
            <a:r>
              <a:rPr lang="fr-FR"/>
              <a:t>Grammaire (1): le pronom « ON »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AD140AC-8E77-345A-8548-0735727A20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7747" y="1974434"/>
          <a:ext cx="8716505" cy="3148847"/>
        </p:xfrm>
        <a:graphic>
          <a:graphicData uri="http://schemas.openxmlformats.org/drawingml/2006/table">
            <a:tbl>
              <a:tblPr firstRow="1" firstCol="1" bandRow="1"/>
              <a:tblGrid>
                <a:gridCol w="4555576">
                  <a:extLst>
                    <a:ext uri="{9D8B030D-6E8A-4147-A177-3AD203B41FA5}">
                      <a16:colId xmlns:a16="http://schemas.microsoft.com/office/drawing/2014/main" val="2640250922"/>
                    </a:ext>
                  </a:extLst>
                </a:gridCol>
                <a:gridCol w="4160929">
                  <a:extLst>
                    <a:ext uri="{9D8B030D-6E8A-4147-A177-3AD203B41FA5}">
                      <a16:colId xmlns:a16="http://schemas.microsoft.com/office/drawing/2014/main" val="1051564933"/>
                    </a:ext>
                  </a:extLst>
                </a:gridCol>
              </a:tblGrid>
              <a:tr h="72094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fr-FR" sz="26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pronoun</a:t>
                      </a:r>
                      <a:r>
                        <a:rPr lang="fr-FR" sz="2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 on »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14450" marR="214450" marT="107225" marB="1072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353574"/>
                  </a:ext>
                </a:extLst>
              </a:tr>
              <a:tr h="52883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nous appelons Lise et Léa. 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 </a:t>
                      </a: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 très différentes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356753"/>
                  </a:ext>
                </a:extLst>
              </a:tr>
              <a:tr h="94953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avons les cheveux longs et blonds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</a:t>
                      </a:r>
                      <a:r>
                        <a:rPr lang="fr-FR" sz="2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aime les jumeaux célèbres !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906144"/>
                  </a:ext>
                </a:extLst>
              </a:tr>
              <a:tr h="949538">
                <a:tc gridSpan="2">
                  <a:txBody>
                    <a:bodyPr/>
                    <a:lstStyle/>
                    <a:p>
                      <a:pPr marL="571500" indent="-571500"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ON</a:t>
                      </a: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s’utilise </a:t>
                      </a:r>
                      <a:r>
                        <a:rPr lang="fr-FR" sz="2400" b="0" i="0" u="sng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surtout à l’oral</a:t>
                      </a:r>
                    </a:p>
                    <a:p>
                      <a:pPr marL="571500" indent="-571500"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ON</a:t>
                      </a: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suit la conjugaison de</a:t>
                      </a:r>
                      <a:r>
                        <a:rPr lang="fr-FR" sz="2400" b="0" i="0" u="none" strike="noStrike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24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IL/ELLE </a:t>
                      </a: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(3</a:t>
                      </a:r>
                      <a:r>
                        <a:rPr lang="fr-FR" sz="2400" b="0" i="0" u="none" strike="noStrike" baseline="30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  <a:r>
                        <a:rPr lang="fr-FR" sz="24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personne singulier)</a:t>
                      </a: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0838" marR="160838" marT="223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120201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34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 Verbe Etre - Lessons - Blendspace">
            <a:extLst>
              <a:ext uri="{FF2B5EF4-FFF2-40B4-BE49-F238E27FC236}">
                <a16:creationId xmlns:a16="http://schemas.microsoft.com/office/drawing/2014/main" id="{4D290F96-AC29-4111-CCFE-A6BF1235EF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6" b="19798"/>
          <a:stretch/>
        </p:blipFill>
        <p:spPr bwMode="auto">
          <a:xfrm>
            <a:off x="777875" y="671603"/>
            <a:ext cx="10715253" cy="550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2DADBE64-170D-567C-EC68-595C75AD1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64)">
            <a:hlinkClick r:id="" action="ppaction://media"/>
            <a:extLst>
              <a:ext uri="{FF2B5EF4-FFF2-40B4-BE49-F238E27FC236}">
                <a16:creationId xmlns:a16="http://schemas.microsoft.com/office/drawing/2014/main" id="{328B5EFF-6967-0004-7ECD-1A8E4F67A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3878" y="1951976"/>
            <a:ext cx="523745" cy="523745"/>
          </a:xfrm>
          <a:prstGeom prst="rect">
            <a:avLst/>
          </a:prstGeom>
        </p:spPr>
      </p:pic>
      <p:pic>
        <p:nvPicPr>
          <p:cNvPr id="5" name="mp3-output-ttsfree(dot)com (65)">
            <a:hlinkClick r:id="" action="ppaction://media"/>
            <a:extLst>
              <a:ext uri="{FF2B5EF4-FFF2-40B4-BE49-F238E27FC236}">
                <a16:creationId xmlns:a16="http://schemas.microsoft.com/office/drawing/2014/main" id="{9FF9DCE9-2845-2172-0D57-94D0C9A8F7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32433" y="1951976"/>
            <a:ext cx="523745" cy="5237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8E9EB91-5D8E-F87D-CD25-6DAC52D3AFF6}"/>
              </a:ext>
            </a:extLst>
          </p:cNvPr>
          <p:cNvSpPr/>
          <p:nvPr/>
        </p:nvSpPr>
        <p:spPr>
          <a:xfrm>
            <a:off x="3751274" y="3429000"/>
            <a:ext cx="679921" cy="63395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2BA885-42BB-C179-DD15-DD10178548BC}"/>
              </a:ext>
            </a:extLst>
          </p:cNvPr>
          <p:cNvSpPr/>
          <p:nvPr/>
        </p:nvSpPr>
        <p:spPr>
          <a:xfrm>
            <a:off x="8072198" y="3478464"/>
            <a:ext cx="679921" cy="63395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17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2204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/>
              <a:t>Ousmane et moi, </a:t>
            </a:r>
            <a:r>
              <a:rPr lang="fr-FR" sz="2400">
                <a:solidFill>
                  <a:srgbClr val="FF0000"/>
                </a:solidFill>
              </a:rPr>
              <a:t>on</a:t>
            </a:r>
            <a:r>
              <a:rPr lang="fr-FR" sz="2400"/>
              <a:t> est français et </a:t>
            </a:r>
            <a:r>
              <a:rPr lang="fr-FR" sz="2400">
                <a:solidFill>
                  <a:srgbClr val="FF0000"/>
                </a:solidFill>
              </a:rPr>
              <a:t>nous</a:t>
            </a:r>
            <a:r>
              <a:rPr lang="fr-FR" sz="2400"/>
              <a:t> jouons dans la même équipe nationale, mais dans des clubs différents.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err="1">
                <a:latin typeface="+mj-lt"/>
                <a:ea typeface="+mj-ea"/>
                <a:cs typeface="+mj-cs"/>
              </a:rPr>
              <a:t>Parler</a:t>
            </a:r>
            <a:r>
              <a:rPr lang="en-US" sz="3200" b="1">
                <a:latin typeface="+mj-lt"/>
                <a:ea typeface="+mj-ea"/>
                <a:cs typeface="+mj-cs"/>
              </a:rPr>
              <a:t> de nous-</a:t>
            </a:r>
            <a:r>
              <a:rPr lang="en-US" sz="3200" b="1" err="1">
                <a:latin typeface="+mj-lt"/>
                <a:ea typeface="+mj-ea"/>
                <a:cs typeface="+mj-cs"/>
              </a:rPr>
              <a:t>même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8" r="20048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B2D57-4535-5D01-455C-1F67DA30A700}"/>
              </a:ext>
            </a:extLst>
          </p:cNvPr>
          <p:cNvSpPr/>
          <p:nvPr/>
        </p:nvSpPr>
        <p:spPr>
          <a:xfrm>
            <a:off x="2901802" y="2110179"/>
            <a:ext cx="393416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403F53-2510-F772-C4A7-AF9ED44243DD}"/>
              </a:ext>
            </a:extLst>
          </p:cNvPr>
          <p:cNvSpPr/>
          <p:nvPr/>
        </p:nvSpPr>
        <p:spPr>
          <a:xfrm>
            <a:off x="5341821" y="2110179"/>
            <a:ext cx="63360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7462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535485F-948F-13F2-CF18-F443591008D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6325" y="1304946"/>
          <a:ext cx="10944198" cy="3995467"/>
        </p:xfrm>
        <a:graphic>
          <a:graphicData uri="http://schemas.openxmlformats.org/drawingml/2006/table">
            <a:tbl>
              <a:tblPr firstRow="1" firstCol="1" bandRow="1"/>
              <a:tblGrid>
                <a:gridCol w="2989555">
                  <a:extLst>
                    <a:ext uri="{9D8B030D-6E8A-4147-A177-3AD203B41FA5}">
                      <a16:colId xmlns:a16="http://schemas.microsoft.com/office/drawing/2014/main" val="1292910288"/>
                    </a:ext>
                  </a:extLst>
                </a:gridCol>
                <a:gridCol w="2876526">
                  <a:extLst>
                    <a:ext uri="{9D8B030D-6E8A-4147-A177-3AD203B41FA5}">
                      <a16:colId xmlns:a16="http://schemas.microsoft.com/office/drawing/2014/main" val="3357342726"/>
                    </a:ext>
                  </a:extLst>
                </a:gridCol>
                <a:gridCol w="2579425">
                  <a:extLst>
                    <a:ext uri="{9D8B030D-6E8A-4147-A177-3AD203B41FA5}">
                      <a16:colId xmlns:a16="http://schemas.microsoft.com/office/drawing/2014/main" val="1161081890"/>
                    </a:ext>
                  </a:extLst>
                </a:gridCol>
                <a:gridCol w="2498692">
                  <a:extLst>
                    <a:ext uri="{9D8B030D-6E8A-4147-A177-3AD203B41FA5}">
                      <a16:colId xmlns:a16="http://schemas.microsoft.com/office/drawing/2014/main" val="2272567227"/>
                    </a:ext>
                  </a:extLst>
                </a:gridCol>
              </a:tblGrid>
              <a:tr h="5826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224380"/>
                  </a:ext>
                </a:extLst>
              </a:tr>
              <a:tr h="77876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647065" algn="ctr"/>
                          <a:tab pos="1294130" algn="r"/>
                        </a:tabLs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Masculin (-)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 (-s)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(-es)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7989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824572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312800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8320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01516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05626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72120"/>
                  </a:ext>
                </a:extLst>
              </a:tr>
            </a:tbl>
          </a:graphicData>
        </a:graphic>
      </p:graphicFrame>
      <p:pic>
        <p:nvPicPr>
          <p:cNvPr id="3" name="mp3-output-ttsfree(dot)com (28)">
            <a:hlinkClick r:id="" action="ppaction://media"/>
            <a:extLst>
              <a:ext uri="{FF2B5EF4-FFF2-40B4-BE49-F238E27FC236}">
                <a16:creationId xmlns:a16="http://schemas.microsoft.com/office/drawing/2014/main" id="{52863244-C0E3-B075-674B-741E14ABA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2835275"/>
            <a:ext cx="304800" cy="304800"/>
          </a:xfrm>
          <a:prstGeom prst="rect">
            <a:avLst/>
          </a:prstGeom>
        </p:spPr>
      </p:pic>
      <p:pic>
        <p:nvPicPr>
          <p:cNvPr id="5" name="mp3-output-ttsfree(dot)com (29)">
            <a:hlinkClick r:id="" action="ppaction://media"/>
            <a:extLst>
              <a:ext uri="{FF2B5EF4-FFF2-40B4-BE49-F238E27FC236}">
                <a16:creationId xmlns:a16="http://schemas.microsoft.com/office/drawing/2014/main" id="{21F60E2F-8B74-85A4-84C1-90DA73F52B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51987" y="3265671"/>
            <a:ext cx="304800" cy="304800"/>
          </a:xfrm>
          <a:prstGeom prst="rect">
            <a:avLst/>
          </a:prstGeom>
        </p:spPr>
      </p:pic>
      <p:pic>
        <p:nvPicPr>
          <p:cNvPr id="6" name="mp3-output-ttsfree(dot)com (30)">
            <a:hlinkClick r:id="" action="ppaction://media"/>
            <a:extLst>
              <a:ext uri="{FF2B5EF4-FFF2-40B4-BE49-F238E27FC236}">
                <a16:creationId xmlns:a16="http://schemas.microsoft.com/office/drawing/2014/main" id="{8E4F7EF9-BE3E-0A12-9817-450ED31D7FC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3677407"/>
            <a:ext cx="304800" cy="304800"/>
          </a:xfrm>
          <a:prstGeom prst="rect">
            <a:avLst/>
          </a:prstGeom>
        </p:spPr>
      </p:pic>
      <p:pic>
        <p:nvPicPr>
          <p:cNvPr id="7" name="mp3-output-ttsfree(dot)com (31)">
            <a:hlinkClick r:id="" action="ppaction://media"/>
            <a:extLst>
              <a:ext uri="{FF2B5EF4-FFF2-40B4-BE49-F238E27FC236}">
                <a16:creationId xmlns:a16="http://schemas.microsoft.com/office/drawing/2014/main" id="{034C2B56-A649-5C3F-B74A-C2B9D51405C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107803"/>
            <a:ext cx="304800" cy="304800"/>
          </a:xfrm>
          <a:prstGeom prst="rect">
            <a:avLst/>
          </a:prstGeom>
        </p:spPr>
      </p:pic>
      <p:pic>
        <p:nvPicPr>
          <p:cNvPr id="8" name="mp3-output-ttsfree(dot)com (32)">
            <a:hlinkClick r:id="" action="ppaction://media"/>
            <a:extLst>
              <a:ext uri="{FF2B5EF4-FFF2-40B4-BE49-F238E27FC236}">
                <a16:creationId xmlns:a16="http://schemas.microsoft.com/office/drawing/2014/main" id="{3AFC05D2-D3AF-E7B9-26F8-5DA556E0991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519539"/>
            <a:ext cx="304800" cy="304800"/>
          </a:xfrm>
          <a:prstGeom prst="rect">
            <a:avLst/>
          </a:prstGeom>
        </p:spPr>
      </p:pic>
      <p:pic>
        <p:nvPicPr>
          <p:cNvPr id="9" name="mp3-output-ttsfree(dot)com (33)">
            <a:hlinkClick r:id="" action="ppaction://media"/>
            <a:extLst>
              <a:ext uri="{FF2B5EF4-FFF2-40B4-BE49-F238E27FC236}">
                <a16:creationId xmlns:a16="http://schemas.microsoft.com/office/drawing/2014/main" id="{A700FC81-5FAA-1B95-2C7C-95F962BEFA6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931275"/>
            <a:ext cx="304800" cy="304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68C86B-2E23-0554-74B0-40C4105E474F}"/>
              </a:ext>
            </a:extLst>
          </p:cNvPr>
          <p:cNvSpPr txBox="1"/>
          <p:nvPr/>
        </p:nvSpPr>
        <p:spPr>
          <a:xfrm>
            <a:off x="802432" y="5313604"/>
            <a:ext cx="343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(*) « Marron » ne change pas</a:t>
            </a:r>
          </a:p>
        </p:txBody>
      </p:sp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A535DFE3-7527-0536-2D86-91717254F90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476" y="503729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B580EC95-8991-7026-683E-D9738A652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608" y="348981"/>
            <a:ext cx="10851735" cy="623913"/>
          </a:xfrm>
        </p:spPr>
        <p:txBody>
          <a:bodyPr anchor="t">
            <a:normAutofit fontScale="90000"/>
          </a:bodyPr>
          <a:lstStyle/>
          <a:p>
            <a:r>
              <a:rPr lang="fr-FR"/>
              <a:t>Grammaire (2): le pluriel des adjectifs</a:t>
            </a:r>
          </a:p>
        </p:txBody>
      </p:sp>
    </p:spTree>
    <p:extLst>
      <p:ext uri="{BB962C8B-B14F-4D97-AF65-F5344CB8AC3E}">
        <p14:creationId xmlns:p14="http://schemas.microsoft.com/office/powerpoint/2010/main" val="37788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Les Adjectifs Réguliers - ppt télécharger">
            <a:extLst>
              <a:ext uri="{FF2B5EF4-FFF2-40B4-BE49-F238E27FC236}">
                <a16:creationId xmlns:a16="http://schemas.microsoft.com/office/drawing/2014/main" id="{345540FE-8FF7-E7E6-E81A-005B8D61F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r="-2" b="9183"/>
          <a:stretch/>
        </p:blipFill>
        <p:spPr bwMode="auto">
          <a:xfrm>
            <a:off x="779230" y="71447"/>
            <a:ext cx="10716192" cy="671510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7BD7ABAE-6BEE-1622-6743-ADB2C2559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36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B84E4FB-E5A4-35F0-5E25-3DDE12C032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4904" y="2589119"/>
          <a:ext cx="10837544" cy="38427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084446">
                  <a:extLst>
                    <a:ext uri="{9D8B030D-6E8A-4147-A177-3AD203B41FA5}">
                      <a16:colId xmlns:a16="http://schemas.microsoft.com/office/drawing/2014/main" val="2531892023"/>
                    </a:ext>
                  </a:extLst>
                </a:gridCol>
                <a:gridCol w="5753098">
                  <a:extLst>
                    <a:ext uri="{9D8B030D-6E8A-4147-A177-3AD203B41FA5}">
                      <a16:colId xmlns:a16="http://schemas.microsoft.com/office/drawing/2014/main" val="1733647635"/>
                    </a:ext>
                  </a:extLst>
                </a:gridCol>
              </a:tblGrid>
              <a:tr h="7115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Sophie</a:t>
                      </a:r>
                      <a:r>
                        <a:rPr lang="fr-FR" sz="2400" b="0"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est</a:t>
                      </a:r>
                      <a:r>
                        <a:rPr lang="fr-FR" sz="2400" b="0">
                          <a:effectLst/>
                        </a:rPr>
                        <a:t> blond</a:t>
                      </a:r>
                      <a:r>
                        <a:rPr lang="fr-FR" sz="2400" b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Sophie a les </a:t>
                      </a: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cheveux</a:t>
                      </a:r>
                      <a:r>
                        <a:rPr lang="fr-FR" sz="2400" b="0">
                          <a:effectLst/>
                        </a:rPr>
                        <a:t> blond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95653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</a:rPr>
                        <a:t>est brun</a:t>
                      </a:r>
                      <a:r>
                        <a:rPr lang="fr-FR" sz="2400" b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b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Sophie a les </a:t>
                      </a: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</a:rPr>
                        <a:t> </a:t>
                      </a:r>
                      <a:r>
                        <a:rPr lang="fr-FR" sz="2400" b="0">
                          <a:effectLst/>
                        </a:rPr>
                        <a:t>brun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  <a:endParaRPr lang="fr-FR" sz="2400" b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4979329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>
                          <a:effectLst/>
                        </a:rPr>
                        <a:t> est rou</a:t>
                      </a:r>
                      <a:r>
                        <a:rPr lang="fr-FR" sz="2400" b="0">
                          <a:solidFill>
                            <a:srgbClr val="FF0000"/>
                          </a:solidFill>
                          <a:effectLst/>
                        </a:rPr>
                        <a:t>sse</a:t>
                      </a:r>
                      <a:endParaRPr lang="fr-FR" sz="2400" b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Sophie a les </a:t>
                      </a:r>
                      <a:r>
                        <a:rPr lang="fr-FR" sz="2400" b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>
                          <a:effectLst/>
                        </a:rPr>
                        <a:t> rou</a:t>
                      </a:r>
                      <a:r>
                        <a:rPr lang="fr-FR" sz="2400" b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400" b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532563"/>
                  </a:ext>
                </a:extLst>
              </a:tr>
              <a:tr h="16880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 the verb </a:t>
                      </a:r>
                      <a:r>
                        <a:rPr lang="en-US" sz="2800" b="0" err="1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the adjective must agree with the 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related subject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2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Otherwise, adjectives must agree with (masculine, feminine, singular and plural) 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highlight>
                            <a:srgbClr val="FF00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nouns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fr-FR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02807"/>
                  </a:ext>
                </a:extLst>
              </a:tr>
            </a:tbl>
          </a:graphicData>
        </a:graphic>
      </p:graphicFrame>
      <p:sp>
        <p:nvSpPr>
          <p:cNvPr id="2" name="Flèche : courbe vers le bas 1">
            <a:extLst>
              <a:ext uri="{FF2B5EF4-FFF2-40B4-BE49-F238E27FC236}">
                <a16:creationId xmlns:a16="http://schemas.microsoft.com/office/drawing/2014/main" id="{E3B322B7-B59C-A4AF-038E-8D09DAFA69E3}"/>
              </a:ext>
            </a:extLst>
          </p:cNvPr>
          <p:cNvSpPr/>
          <p:nvPr/>
        </p:nvSpPr>
        <p:spPr>
          <a:xfrm flipH="1">
            <a:off x="8570594" y="2175966"/>
            <a:ext cx="1161967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Flèche : courbe vers le bas 2">
            <a:extLst>
              <a:ext uri="{FF2B5EF4-FFF2-40B4-BE49-F238E27FC236}">
                <a16:creationId xmlns:a16="http://schemas.microsoft.com/office/drawing/2014/main" id="{E46FBEB2-4F47-6EA4-3838-71C898898667}"/>
              </a:ext>
            </a:extLst>
          </p:cNvPr>
          <p:cNvSpPr/>
          <p:nvPr/>
        </p:nvSpPr>
        <p:spPr>
          <a:xfrm flipH="1">
            <a:off x="1666875" y="2175967"/>
            <a:ext cx="1695500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Picture 4" descr="Attention Warning Sticker by Redmatters">
            <a:extLst>
              <a:ext uri="{FF2B5EF4-FFF2-40B4-BE49-F238E27FC236}">
                <a16:creationId xmlns:a16="http://schemas.microsoft.com/office/drawing/2014/main" id="{0B4173B2-BCC1-42EE-5805-8C165CC17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28" y="5561041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ttention Warning Sticker by Redmatters">
            <a:extLst>
              <a:ext uri="{FF2B5EF4-FFF2-40B4-BE49-F238E27FC236}">
                <a16:creationId xmlns:a16="http://schemas.microsoft.com/office/drawing/2014/main" id="{228DE8FB-47A1-AFB6-C8E5-D6C7CDB79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363" y="5475313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A25D6B-C397-26B2-F7A0-568C682B9971}"/>
              </a:ext>
            </a:extLst>
          </p:cNvPr>
          <p:cNvSpPr/>
          <p:nvPr/>
        </p:nvSpPr>
        <p:spPr>
          <a:xfrm>
            <a:off x="9636143" y="2637450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A5BBA-2882-95FB-D062-DDD1FAE9CAC9}"/>
              </a:ext>
            </a:extLst>
          </p:cNvPr>
          <p:cNvSpPr/>
          <p:nvPr/>
        </p:nvSpPr>
        <p:spPr>
          <a:xfrm>
            <a:off x="9489965" y="3382307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B7410B-2E0A-08F6-9A68-FC9F59786027}"/>
              </a:ext>
            </a:extLst>
          </p:cNvPr>
          <p:cNvSpPr/>
          <p:nvPr/>
        </p:nvSpPr>
        <p:spPr>
          <a:xfrm>
            <a:off x="9344205" y="4089842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Dog Attention Sticker by Miss NoProblem">
            <a:extLst>
              <a:ext uri="{FF2B5EF4-FFF2-40B4-BE49-F238E27FC236}">
                <a16:creationId xmlns:a16="http://schemas.microsoft.com/office/drawing/2014/main" id="{BB89F8EB-D28C-3D4E-14EC-E9EA59B59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653" y="426101"/>
            <a:ext cx="2954693" cy="211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at Kitty Sticker by 궁디팡팡 캣페스타">
            <a:extLst>
              <a:ext uri="{FF2B5EF4-FFF2-40B4-BE49-F238E27FC236}">
                <a16:creationId xmlns:a16="http://schemas.microsoft.com/office/drawing/2014/main" id="{92476AE4-D4C7-A965-90B4-CD394F1F3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67" y="53263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37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B7AD906-757F-6CA9-0556-66D6F937A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68" y="483031"/>
            <a:ext cx="10607049" cy="4818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ts val="2800"/>
              </a:lnSpc>
              <a:buFont typeface="Wingdings 2" panose="05020102010507070707" pitchFamily="18" charset="2"/>
              <a:buChar char=""/>
            </a:pPr>
            <a:r>
              <a:rPr lang="en-US" sz="2800" err="1">
                <a:solidFill>
                  <a:schemeClr val="tx1"/>
                </a:solidFill>
              </a:rPr>
              <a:t>Décris</a:t>
            </a:r>
            <a:r>
              <a:rPr lang="en-US" sz="2800">
                <a:solidFill>
                  <a:schemeClr val="tx1"/>
                </a:solidFill>
              </a:rPr>
              <a:t> </a:t>
            </a:r>
            <a:r>
              <a:rPr lang="en-US" sz="2800" err="1">
                <a:solidFill>
                  <a:schemeClr val="tx1"/>
                </a:solidFill>
              </a:rPr>
              <a:t>une</a:t>
            </a:r>
            <a:r>
              <a:rPr lang="en-US" sz="2800">
                <a:solidFill>
                  <a:schemeClr val="tx1"/>
                </a:solidFill>
              </a:rPr>
              <a:t> </a:t>
            </a:r>
            <a:r>
              <a:rPr lang="en-US" sz="2800" err="1">
                <a:solidFill>
                  <a:schemeClr val="tx1"/>
                </a:solidFill>
              </a:rPr>
              <a:t>personne</a:t>
            </a:r>
            <a:r>
              <a:rPr lang="en-US" sz="2800">
                <a:solidFill>
                  <a:schemeClr val="tx1"/>
                </a:solidFill>
              </a:rPr>
              <a:t> et ton </a:t>
            </a:r>
            <a:r>
              <a:rPr lang="en-US" sz="2800" err="1">
                <a:solidFill>
                  <a:schemeClr val="tx1"/>
                </a:solidFill>
              </a:rPr>
              <a:t>voisin</a:t>
            </a:r>
            <a:r>
              <a:rPr lang="en-US" sz="2800">
                <a:solidFill>
                  <a:schemeClr val="tx1"/>
                </a:solidFill>
              </a:rPr>
              <a:t> </a:t>
            </a:r>
            <a:r>
              <a:rPr lang="en-US" sz="2800" err="1">
                <a:solidFill>
                  <a:schemeClr val="tx1"/>
                </a:solidFill>
              </a:rPr>
              <a:t>devine</a:t>
            </a:r>
            <a:r>
              <a:rPr lang="en-US" sz="2800">
                <a:solidFill>
                  <a:schemeClr val="tx1"/>
                </a:solidFill>
              </a:rPr>
              <a:t> de qui il </a:t>
            </a:r>
            <a:r>
              <a:rPr lang="en-US" sz="2800" err="1">
                <a:solidFill>
                  <a:schemeClr val="tx1"/>
                </a:solidFill>
              </a:rPr>
              <a:t>s’agit</a:t>
            </a:r>
            <a:r>
              <a:rPr lang="en-US" sz="280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1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EF1243DB-5E70-7D00-43CB-9B0B2B49D5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275" t="10069" r="9995" b="12500"/>
          <a:stretch/>
        </p:blipFill>
        <p:spPr bwMode="auto">
          <a:xfrm>
            <a:off x="1689680" y="1304999"/>
            <a:ext cx="4001690" cy="529368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1F7F3F26-DD7F-E5C2-ADC5-E1DA645E9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27" t="10069" r="7842" b="12500"/>
          <a:stretch/>
        </p:blipFill>
        <p:spPr bwMode="auto">
          <a:xfrm>
            <a:off x="6272184" y="1304999"/>
            <a:ext cx="3971899" cy="525427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651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5575D-2DD4-6BB9-1A1C-23C76FE0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00" y="576263"/>
            <a:ext cx="2647470" cy="8498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err="1"/>
              <a:t>Mémo</a:t>
            </a:r>
            <a:r>
              <a:rPr lang="en-US" sz="4800"/>
              <a:t>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8A93712-03D1-2791-B7B4-DF40327E1F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06" y="349768"/>
            <a:ext cx="7120166" cy="6336949"/>
          </a:xfrm>
          <a:prstGeom prst="rect">
            <a:avLst/>
          </a:prstGeom>
        </p:spPr>
      </p:pic>
      <p:pic>
        <p:nvPicPr>
          <p:cNvPr id="1024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378" y="43584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89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368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/>
              <a:t>Les footballeurs sont des garçons </a:t>
            </a:r>
            <a:r>
              <a:rPr lang="fr-FR" sz="2400">
                <a:solidFill>
                  <a:srgbClr val="FF0000"/>
                </a:solidFill>
              </a:rPr>
              <a:t>originaux</a:t>
            </a:r>
            <a:r>
              <a:rPr lang="fr-FR" sz="2400"/>
              <a:t>. Pogba est un footballeur très à la mode ! Il a souvent des coupes de cheveux </a:t>
            </a:r>
            <a:r>
              <a:rPr lang="fr-FR" sz="2400">
                <a:solidFill>
                  <a:srgbClr val="FF0000"/>
                </a:solidFill>
              </a:rPr>
              <a:t>différentes</a:t>
            </a:r>
            <a:r>
              <a:rPr lang="fr-FR" sz="2400"/>
              <a:t>. Sur la photo, il a les cheveux </a:t>
            </a:r>
            <a:r>
              <a:rPr lang="fr-FR" sz="2400">
                <a:solidFill>
                  <a:srgbClr val="FF0000"/>
                </a:solidFill>
              </a:rPr>
              <a:t>bleus</a:t>
            </a:r>
            <a:r>
              <a:rPr lang="fr-FR" sz="2400"/>
              <a:t> et </a:t>
            </a:r>
            <a:r>
              <a:rPr lang="fr-FR" sz="2400">
                <a:solidFill>
                  <a:srgbClr val="FF0000"/>
                </a:solidFill>
              </a:rPr>
              <a:t>blonds</a:t>
            </a:r>
            <a:r>
              <a:rPr lang="fr-FR" sz="2400"/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Le </a:t>
            </a:r>
            <a:r>
              <a:rPr lang="en-US" sz="3200" b="1" err="1">
                <a:latin typeface="+mj-lt"/>
                <a:ea typeface="+mj-ea"/>
                <a:cs typeface="+mj-cs"/>
              </a:rPr>
              <a:t>pluriel</a:t>
            </a:r>
            <a:r>
              <a:rPr lang="en-US" sz="3200" b="1">
                <a:latin typeface="+mj-lt"/>
                <a:ea typeface="+mj-ea"/>
                <a:cs typeface="+mj-cs"/>
              </a:rPr>
              <a:t> des </a:t>
            </a:r>
            <a:r>
              <a:rPr lang="en-US" sz="3200" b="1" err="1">
                <a:latin typeface="+mj-lt"/>
                <a:ea typeface="+mj-ea"/>
                <a:cs typeface="+mj-cs"/>
              </a:rPr>
              <a:t>adjectifs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r="27536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4F57AC-3EE7-D814-0B83-DF6538A0681A}"/>
              </a:ext>
            </a:extLst>
          </p:cNvPr>
          <p:cNvSpPr/>
          <p:nvPr/>
        </p:nvSpPr>
        <p:spPr>
          <a:xfrm>
            <a:off x="4728171" y="2123559"/>
            <a:ext cx="112246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E07EDF-0355-8D8F-D09F-59E4D78F5A10}"/>
              </a:ext>
            </a:extLst>
          </p:cNvPr>
          <p:cNvSpPr/>
          <p:nvPr/>
        </p:nvSpPr>
        <p:spPr>
          <a:xfrm>
            <a:off x="521641" y="4313765"/>
            <a:ext cx="1358180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C09D89-9C5D-CE54-DD75-58FF22BDD410}"/>
              </a:ext>
            </a:extLst>
          </p:cNvPr>
          <p:cNvSpPr/>
          <p:nvPr/>
        </p:nvSpPr>
        <p:spPr>
          <a:xfrm>
            <a:off x="521321" y="5076669"/>
            <a:ext cx="696961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5C1290-ED64-50E1-1FBF-971A47DF35B2}"/>
              </a:ext>
            </a:extLst>
          </p:cNvPr>
          <p:cNvSpPr/>
          <p:nvPr/>
        </p:nvSpPr>
        <p:spPr>
          <a:xfrm>
            <a:off x="1581760" y="5076669"/>
            <a:ext cx="843323" cy="37911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8704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/>
              <a:t>Le pluriel des adjectifs</a:t>
            </a:r>
          </a:p>
          <a:p>
            <a:pPr marL="0" indent="0">
              <a:buNone/>
            </a:pPr>
            <a:r>
              <a:rPr lang="fr-FR">
                <a:hlinkClick r:id="rId2"/>
              </a:rPr>
              <a:t>https://wordwall.net/resource/13215068/fran%c3%a7ais/f%c3%a9minin-et-pluriel-des-adjectifs</a:t>
            </a:r>
            <a:endParaRPr lang="fr-FR"/>
          </a:p>
          <a:p>
            <a:pPr marL="0" indent="0">
              <a:buNone/>
            </a:pPr>
            <a:r>
              <a:rPr lang="en-US" u="sng">
                <a:effectLst/>
                <a:hlinkClick r:id="rId3"/>
              </a:rPr>
              <a:t>https://kahoot.it/solo/?quizId=90d397ea-c384-48fb-a295-639df2615a4f</a:t>
            </a:r>
            <a:endParaRPr lang="en-US" u="sng">
              <a:effectLst/>
            </a:endParaRPr>
          </a:p>
          <a:p>
            <a:pPr marL="0" indent="0">
              <a:buNone/>
            </a:pPr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/>
              <a:t>Adjective agreement</a:t>
            </a:r>
          </a:p>
          <a:p>
            <a:r>
              <a:rPr lang="fr-FR">
                <a:hlinkClick r:id="rId4"/>
              </a:rPr>
              <a:t>https://kahoot.it/solo/?quizId=84ca92ff-a280-4453-a356-10eb3eec0e6f</a:t>
            </a:r>
            <a:endParaRPr lang="fr-FR"/>
          </a:p>
          <a:p>
            <a:r>
              <a:rPr lang="fr-FR">
                <a:hlinkClick r:id="rId5"/>
              </a:rPr>
              <a:t>https://kahoot.it/solo/?quizId=37389fa2-1755-4270-adc9-bcbcc6743e3f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6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1E2351-933F-B184-BAD6-505D0F77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11" y="545643"/>
            <a:ext cx="5933795" cy="1129127"/>
          </a:xfrm>
        </p:spPr>
        <p:txBody>
          <a:bodyPr>
            <a:normAutofit fontScale="90000"/>
          </a:bodyPr>
          <a:lstStyle/>
          <a:p>
            <a:r>
              <a:rPr lang="fr-FR"/>
              <a:t>Vocabulaire</a:t>
            </a:r>
            <a:br>
              <a:rPr lang="fr-FR"/>
            </a:br>
            <a:r>
              <a:rPr lang="fr-FR"/>
              <a:t>La description physique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F0AD9F-E6E5-CB33-1D13-AE6DA56D2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4111" y="2362815"/>
            <a:ext cx="1920945" cy="1920945"/>
          </a:xfr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F7964BAB-852B-D74B-AB5E-FF6C612A32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12" b="5230"/>
          <a:stretch/>
        </p:blipFill>
        <p:spPr bwMode="auto">
          <a:xfrm>
            <a:off x="6857999" y="211541"/>
            <a:ext cx="5270863" cy="653557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BD5846-EDDF-29D1-C853-03F5B5831182}"/>
              </a:ext>
            </a:extLst>
          </p:cNvPr>
          <p:cNvSpPr txBox="1"/>
          <p:nvPr/>
        </p:nvSpPr>
        <p:spPr>
          <a:xfrm>
            <a:off x="694111" y="1866229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>
                <a:solidFill>
                  <a:srgbClr val="202020"/>
                </a:solidFill>
                <a:effectLst/>
                <a:latin typeface="Rubik"/>
                <a:hlinkClick r:id="rId6"/>
              </a:rPr>
              <a:t>www.wordwall.net/fr/resource/34338362</a:t>
            </a:r>
            <a:endParaRPr lang="en-US" b="1" i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5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FF48D47F-723C-7644-8C45-EE9F587853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EA82427D-A82D-3D66-4555-397C0D699C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E3FD2F1-AC53-78F3-A18C-FC3415E301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70311331-F5A6-96A2-4F71-E0DB389EC7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1BE3548E-26AC-C44E-99D3-CF0BF6E5EE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4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DA5F310D-A037-8059-E307-FDA6B2CF0D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3A0C249-BB46-C5E8-B9F9-FB8DC8A8DE56}"/>
              </a:ext>
            </a:extLst>
          </p:cNvPr>
          <p:cNvSpPr txBox="1"/>
          <p:nvPr/>
        </p:nvSpPr>
        <p:spPr>
          <a:xfrm>
            <a:off x="2654649" y="2428810"/>
            <a:ext cx="4290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</a:t>
            </a:r>
            <a:r>
              <a:rPr lang="fr-FR"/>
              <a:t>u te souviens de combien de mots ?</a:t>
            </a:r>
          </a:p>
        </p:txBody>
      </p:sp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6D42D472-151D-0E3B-6BB2-B7A1D18F6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842" y="4848398"/>
            <a:ext cx="19126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ERBE ÊTRE ET AVOIR AU PRÉSENT DE L'INDICATIF | placedufle">
            <a:extLst>
              <a:ext uri="{FF2B5EF4-FFF2-40B4-BE49-F238E27FC236}">
                <a16:creationId xmlns:a16="http://schemas.microsoft.com/office/drawing/2014/main" id="{33EB1067-7EE7-4821-6480-67FDA012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651" y="3747541"/>
            <a:ext cx="3909282" cy="299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oday Remember Sticker by Demic">
            <a:extLst>
              <a:ext uri="{FF2B5EF4-FFF2-40B4-BE49-F238E27FC236}">
                <a16:creationId xmlns:a16="http://schemas.microsoft.com/office/drawing/2014/main" id="{5734F99A-8900-3CC9-B8F4-54845E62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769" y="3182081"/>
            <a:ext cx="1085244" cy="10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53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EF616E-B9F8-4BD4-67A9-63B991D30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/>
              <a:t>Unit 3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r-FR"/>
              <a:t>Les vêtements</a:t>
            </a:r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/>
              <a:t>Clothes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22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9672F6-5D39-260F-90D8-570F8312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 : les </a:t>
            </a:r>
            <a:r>
              <a:rPr lang="en-US" sz="52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vêtements</a:t>
            </a:r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DF56B3B5-9587-6F22-B24B-0A8BA8986D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" b="568"/>
          <a:stretch/>
        </p:blipFill>
        <p:spPr bwMode="auto">
          <a:xfrm>
            <a:off x="2098766" y="1334702"/>
            <a:ext cx="7820297" cy="5338493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mp3-output-ttsfree(dot)com (34)">
            <a:hlinkClick r:id="" action="ppaction://media"/>
            <a:extLst>
              <a:ext uri="{FF2B5EF4-FFF2-40B4-BE49-F238E27FC236}">
                <a16:creationId xmlns:a16="http://schemas.microsoft.com/office/drawing/2014/main" id="{62117FDF-49E8-D5F7-B33C-A261B33830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895" y="2742448"/>
            <a:ext cx="1638011" cy="163801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31E2C9-84B0-0572-C355-2BE7253B4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5DF0C-93AF-83C2-9E51-7D5091F665E5}"/>
              </a:ext>
            </a:extLst>
          </p:cNvPr>
          <p:cNvSpPr txBox="1"/>
          <p:nvPr/>
        </p:nvSpPr>
        <p:spPr>
          <a:xfrm>
            <a:off x="7343204" y="5414682"/>
            <a:ext cx="2575859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/>
              <a:t>Attention au genre des mots (masculin ou féminin) pour l’accord des adjectifs !</a:t>
            </a:r>
          </a:p>
        </p:txBody>
      </p:sp>
    </p:spTree>
    <p:extLst>
      <p:ext uri="{BB962C8B-B14F-4D97-AF65-F5344CB8AC3E}">
        <p14:creationId xmlns:p14="http://schemas.microsoft.com/office/powerpoint/2010/main" val="405853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F4AF2BE8-98D0-2B58-0F1F-EB9CDC9D45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844675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1" descr="LES ILES EN FLE. Les vêtements Un t-shirt Une chemiseUne veste Un pullUn  manteauUn imper(méable) Un anorak Une robeUne jupeDes collantsUn pantalon  Un. - ppt télécharger">
            <a:extLst>
              <a:ext uri="{FF2B5EF4-FFF2-40B4-BE49-F238E27FC236}">
                <a16:creationId xmlns:a16="http://schemas.microsoft.com/office/drawing/2014/main" id="{85DDC920-87DF-F1CE-CDE5-36590C73A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r="8540"/>
          <a:stretch/>
        </p:blipFill>
        <p:spPr bwMode="auto">
          <a:xfrm>
            <a:off x="5932488" y="1844675"/>
            <a:ext cx="4957763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59672F6-5D39-260F-90D8-570F8312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(2): les couleurs et les matières</a:t>
            </a:r>
          </a:p>
        </p:txBody>
      </p:sp>
      <p:pic>
        <p:nvPicPr>
          <p:cNvPr id="4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485E65B8-F337-A366-DD7F-C35D683B7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3200666"/>
            <a:ext cx="304800" cy="304800"/>
          </a:xfrm>
          <a:prstGeom prst="rect">
            <a:avLst/>
          </a:prstGeom>
        </p:spPr>
      </p:pic>
      <p:pic>
        <p:nvPicPr>
          <p:cNvPr id="5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FB72BC54-0F42-6160-F976-CA0102B53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4303612"/>
            <a:ext cx="304800" cy="304800"/>
          </a:xfrm>
          <a:prstGeom prst="rect">
            <a:avLst/>
          </a:prstGeom>
        </p:spPr>
      </p:pic>
      <p:pic>
        <p:nvPicPr>
          <p:cNvPr id="8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D224AFD9-8258-764B-8A1A-66724404FA4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5654940"/>
            <a:ext cx="304800" cy="304800"/>
          </a:xfrm>
          <a:prstGeom prst="rect">
            <a:avLst/>
          </a:prstGeom>
        </p:spPr>
      </p:pic>
      <p:pic>
        <p:nvPicPr>
          <p:cNvPr id="9" name="mp3-output-ttsfree(dot)com (38)">
            <a:hlinkClick r:id="" action="ppaction://media"/>
            <a:extLst>
              <a:ext uri="{FF2B5EF4-FFF2-40B4-BE49-F238E27FC236}">
                <a16:creationId xmlns:a16="http://schemas.microsoft.com/office/drawing/2014/main" id="{0156E92A-AB1A-F86A-39CC-F4B8C3C535C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38333" y="1799311"/>
            <a:ext cx="527449" cy="527449"/>
          </a:xfrm>
          <a:prstGeom prst="rect">
            <a:avLst/>
          </a:prstGeom>
        </p:spPr>
      </p:pic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0FF72284-5BCB-582F-8E7F-2EA403C8D5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51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94B84-F02E-844D-0931-1DDE03CA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Grammaire : l’accord des adjectifs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DCAD14C-CF74-B5DC-B637-02386B53EB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85117" y="1918816"/>
          <a:ext cx="4868683" cy="1155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2904363529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642291713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4085188971"/>
                    </a:ext>
                  </a:extLst>
                </a:gridCol>
              </a:tblGrid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Masculin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340479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Singulier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vert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vert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4043951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vert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vert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55429"/>
                  </a:ext>
                </a:extLst>
              </a:tr>
            </a:tbl>
          </a:graphicData>
        </a:graphic>
      </p:graphicFrame>
      <p:pic>
        <p:nvPicPr>
          <p:cNvPr id="4" name="Picture 16">
            <a:extLst>
              <a:ext uri="{FF2B5EF4-FFF2-40B4-BE49-F238E27FC236}">
                <a16:creationId xmlns:a16="http://schemas.microsoft.com/office/drawing/2014/main" id="{B38FD909-E8C1-2D5D-B7FB-8603E5386F5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844675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3EF28F6-59EB-D91C-CB6B-F13D01AD6EAF}"/>
              </a:ext>
            </a:extLst>
          </p:cNvPr>
          <p:cNvGraphicFramePr>
            <a:graphicFrameLocks noGrp="1"/>
          </p:cNvGraphicFramePr>
          <p:nvPr/>
        </p:nvGraphicFramePr>
        <p:xfrm>
          <a:off x="6485116" y="5015444"/>
          <a:ext cx="4868683" cy="1278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3797216304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214201806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2020874501"/>
                    </a:ext>
                  </a:extLst>
                </a:gridCol>
              </a:tblGrid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Masculin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4991121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Singulier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blanc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blanc</a:t>
                      </a:r>
                      <a:r>
                        <a:rPr lang="fr-FR" sz="240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670638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blanc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>
                          <a:effectLst/>
                        </a:rPr>
                        <a:t>blanc</a:t>
                      </a:r>
                      <a:r>
                        <a:rPr lang="fr-FR" sz="240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83428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6B5B6E8-0A68-415D-B9B4-7487C8B3D8C0}"/>
              </a:ext>
            </a:extLst>
          </p:cNvPr>
          <p:cNvGraphicFramePr>
            <a:graphicFrameLocks noGrp="1"/>
          </p:cNvGraphicFramePr>
          <p:nvPr/>
        </p:nvGraphicFramePr>
        <p:xfrm>
          <a:off x="6485116" y="3444935"/>
          <a:ext cx="4868683" cy="11220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1933676310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470396384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3703804192"/>
                    </a:ext>
                  </a:extLst>
                </a:gridCol>
              </a:tblGrid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Masculin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52232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Singulier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violet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violet</a:t>
                      </a:r>
                      <a:r>
                        <a:rPr lang="fr-FR" sz="240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5750907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violet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violet</a:t>
                      </a:r>
                      <a:r>
                        <a:rPr lang="fr-FR" sz="240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70653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22630CA0-DF11-E830-CFF2-2BA4F0445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52" y="-18293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05CE46FE-5177-3354-F762-C567A6057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3200666"/>
            <a:ext cx="304800" cy="304800"/>
          </a:xfrm>
          <a:prstGeom prst="rect">
            <a:avLst/>
          </a:prstGeom>
        </p:spPr>
      </p:pic>
      <p:pic>
        <p:nvPicPr>
          <p:cNvPr id="10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24E1AED0-4315-31AC-352B-7F2B3A05E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4303612"/>
            <a:ext cx="304800" cy="304800"/>
          </a:xfrm>
          <a:prstGeom prst="rect">
            <a:avLst/>
          </a:prstGeom>
        </p:spPr>
      </p:pic>
      <p:pic>
        <p:nvPicPr>
          <p:cNvPr id="11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6DE923FB-AF17-1336-DBC9-8835CE06ED4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5654940"/>
            <a:ext cx="304800" cy="304800"/>
          </a:xfrm>
          <a:prstGeom prst="rect">
            <a:avLst/>
          </a:prstGeom>
        </p:spPr>
      </p:pic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1A5E8B03-E016-B040-D9CD-3314E5AB61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11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727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/>
              <a:t>Qu’est-ce que Gong Yoo porte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>
                <a:latin typeface="+mj-lt"/>
                <a:ea typeface="+mj-ea"/>
                <a:cs typeface="+mj-cs"/>
              </a:rPr>
              <a:t>Practice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>
                <a:latin typeface="+mj-lt"/>
                <a:ea typeface="+mj-ea"/>
                <a:cs typeface="+mj-cs"/>
              </a:rPr>
              <a:t>Les </a:t>
            </a:r>
            <a:r>
              <a:rPr lang="en-US" sz="3200" b="1" err="1">
                <a:latin typeface="+mj-lt"/>
                <a:ea typeface="+mj-ea"/>
                <a:cs typeface="+mj-cs"/>
              </a:rPr>
              <a:t>vêtements</a:t>
            </a:r>
            <a:endParaRPr lang="en-US" sz="3200" b="1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4177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Vêtements et couleurs </a:t>
            </a:r>
          </a:p>
          <a:p>
            <a:r>
              <a:rPr lang="fr-FR" sz="2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https://wordwall.net/play/21193/380/251</a:t>
            </a:r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https://wordwall.net/resource/20415318/les-v%C3%AAtements-et-les-couleurs</a:t>
            </a:r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https://wordwall.net/resource/37218205/v%C3%AAtements</a:t>
            </a:r>
            <a:endParaRPr lang="fr-FR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https://kahoot.it/solo/?quizId=d8c56756-8363-4a08-85a0-180dd062b82c</a:t>
            </a:r>
            <a:endParaRPr lang="fr-FR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https://kahoot.it/solo/?quizId=98bec61a-3fab-4a3a-8545-d71487672a8e</a:t>
            </a:r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2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https://kahoot.it/solo/?quizId=a1f07966-a88b-4934-a66f-5dfd7095d48b</a:t>
            </a:r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u="sng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7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8F7D3-1379-0473-FB18-C8DFDEBF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r-FR" sz="4000" u="sng"/>
              <a:t>Pour décrire l’apparence physique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364C09-9ED5-53B4-5C0C-002A0F97E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4840967" cy="4002264"/>
          </a:xfrm>
        </p:spPr>
        <p:txBody>
          <a:bodyPr>
            <a:normAutofit/>
          </a:bodyPr>
          <a:lstStyle/>
          <a:p>
            <a:pPr algn="just"/>
            <a:r>
              <a:rPr lang="fr-FR" sz="2000" b="1"/>
              <a:t>C’est + genre (nom)</a:t>
            </a:r>
          </a:p>
          <a:p>
            <a:pPr marL="0" indent="0" algn="just">
              <a:buNone/>
            </a:pPr>
            <a:r>
              <a:rPr lang="fr-FR" sz="2000" i="1"/>
              <a:t>C’est une femme, c’est un homme.</a:t>
            </a:r>
          </a:p>
          <a:p>
            <a:pPr marL="0" indent="0" algn="just">
              <a:buNone/>
            </a:pPr>
            <a:endParaRPr lang="fr-FR" sz="2000" i="1"/>
          </a:p>
          <a:p>
            <a:pPr algn="just"/>
            <a:r>
              <a:rPr lang="fr-FR" sz="2000" b="1"/>
              <a:t>Il </a:t>
            </a:r>
            <a:r>
              <a:rPr lang="fr-FR" sz="2000" b="1">
                <a:solidFill>
                  <a:srgbClr val="00B0F0"/>
                </a:solidFill>
              </a:rPr>
              <a:t>est</a:t>
            </a:r>
            <a:r>
              <a:rPr lang="fr-FR" sz="2000" b="1"/>
              <a:t> / elle </a:t>
            </a:r>
            <a:r>
              <a:rPr lang="fr-FR" sz="2000" b="1">
                <a:solidFill>
                  <a:srgbClr val="00B0F0"/>
                </a:solidFill>
              </a:rPr>
              <a:t>est</a:t>
            </a:r>
            <a:r>
              <a:rPr lang="fr-FR" sz="2000" b="1"/>
              <a:t> + </a:t>
            </a:r>
            <a:r>
              <a:rPr lang="fr-FR" sz="2000" b="1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/>
              <a:t>Il </a:t>
            </a:r>
            <a:r>
              <a:rPr lang="fr-FR" sz="2000" i="1">
                <a:solidFill>
                  <a:srgbClr val="00B0F0"/>
                </a:solidFill>
              </a:rPr>
              <a:t>est</a:t>
            </a:r>
            <a:r>
              <a:rPr lang="fr-FR" sz="2000" i="1"/>
              <a:t> </a:t>
            </a:r>
            <a:r>
              <a:rPr lang="fr-FR" sz="2000" i="1">
                <a:solidFill>
                  <a:schemeClr val="accent4"/>
                </a:solidFill>
              </a:rPr>
              <a:t>petit</a:t>
            </a:r>
            <a:r>
              <a:rPr lang="fr-FR" sz="2000" i="1"/>
              <a:t>, elle </a:t>
            </a:r>
            <a:r>
              <a:rPr lang="fr-FR" sz="2000" i="1">
                <a:solidFill>
                  <a:srgbClr val="00B0F0"/>
                </a:solidFill>
              </a:rPr>
              <a:t>est</a:t>
            </a:r>
            <a:r>
              <a:rPr lang="fr-FR" sz="2000" i="1"/>
              <a:t> </a:t>
            </a:r>
            <a:r>
              <a:rPr lang="fr-FR" sz="2000" i="1">
                <a:solidFill>
                  <a:schemeClr val="accent4"/>
                </a:solidFill>
              </a:rPr>
              <a:t>mince</a:t>
            </a:r>
            <a:r>
              <a:rPr lang="fr-FR" sz="2000" i="1"/>
              <a:t>.</a:t>
            </a:r>
          </a:p>
          <a:p>
            <a:pPr marL="0" indent="0" algn="just">
              <a:buNone/>
            </a:pPr>
            <a:endParaRPr lang="fr-FR" sz="2000" i="1"/>
          </a:p>
          <a:p>
            <a:pPr algn="just"/>
            <a:r>
              <a:rPr lang="fr-FR" sz="2000" b="1"/>
              <a:t>Il </a:t>
            </a:r>
            <a:r>
              <a:rPr lang="fr-FR" sz="2000" b="1">
                <a:solidFill>
                  <a:srgbClr val="00B050"/>
                </a:solidFill>
              </a:rPr>
              <a:t>a</a:t>
            </a:r>
            <a:r>
              <a:rPr lang="fr-FR" sz="2000" b="1"/>
              <a:t> / elle </a:t>
            </a:r>
            <a:r>
              <a:rPr lang="fr-FR" sz="2000" b="1">
                <a:solidFill>
                  <a:srgbClr val="00B050"/>
                </a:solidFill>
              </a:rPr>
              <a:t>a</a:t>
            </a:r>
            <a:r>
              <a:rPr lang="fr-FR" sz="2000" b="1"/>
              <a:t> + </a:t>
            </a:r>
            <a:r>
              <a:rPr lang="fr-FR" sz="2000" b="1">
                <a:solidFill>
                  <a:srgbClr val="7030A0"/>
                </a:solidFill>
              </a:rPr>
              <a:t>nom</a:t>
            </a:r>
            <a:r>
              <a:rPr lang="fr-FR" sz="2000" b="1"/>
              <a:t> + </a:t>
            </a:r>
            <a:r>
              <a:rPr lang="fr-FR" sz="2000" b="1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/>
              <a:t>Il </a:t>
            </a:r>
            <a:r>
              <a:rPr lang="fr-FR" sz="2000" i="1">
                <a:solidFill>
                  <a:srgbClr val="00B050"/>
                </a:solidFill>
              </a:rPr>
              <a:t>a</a:t>
            </a:r>
            <a:r>
              <a:rPr lang="fr-FR" sz="2000" i="1"/>
              <a:t> </a:t>
            </a:r>
            <a:r>
              <a:rPr lang="fr-FR" sz="2000" i="1">
                <a:solidFill>
                  <a:srgbClr val="7030A0"/>
                </a:solidFill>
              </a:rPr>
              <a:t>les yeux </a:t>
            </a:r>
            <a:r>
              <a:rPr lang="fr-FR" sz="2000" i="1">
                <a:solidFill>
                  <a:schemeClr val="accent4"/>
                </a:solidFill>
              </a:rPr>
              <a:t>bleus</a:t>
            </a:r>
            <a:r>
              <a:rPr lang="fr-FR" sz="2000" i="1"/>
              <a:t>, elle </a:t>
            </a:r>
            <a:r>
              <a:rPr lang="fr-FR" sz="2000" i="1">
                <a:solidFill>
                  <a:srgbClr val="00B050"/>
                </a:solidFill>
              </a:rPr>
              <a:t>a</a:t>
            </a:r>
            <a:r>
              <a:rPr lang="fr-FR" sz="2000" i="1"/>
              <a:t> </a:t>
            </a:r>
            <a:r>
              <a:rPr lang="fr-FR" sz="2000" i="1">
                <a:solidFill>
                  <a:srgbClr val="7030A0"/>
                </a:solidFill>
              </a:rPr>
              <a:t>les cheveux </a:t>
            </a:r>
            <a:r>
              <a:rPr lang="fr-FR" sz="2000" i="1">
                <a:solidFill>
                  <a:schemeClr val="accent4"/>
                </a:solidFill>
              </a:rPr>
              <a:t>blonds</a:t>
            </a:r>
            <a:r>
              <a:rPr lang="fr-FR" sz="2000" i="1"/>
              <a:t>, ils </a:t>
            </a:r>
            <a:r>
              <a:rPr lang="fr-FR" sz="2000" i="1">
                <a:solidFill>
                  <a:srgbClr val="00B050"/>
                </a:solidFill>
              </a:rPr>
              <a:t>ont</a:t>
            </a:r>
            <a:r>
              <a:rPr lang="fr-FR" sz="2000" i="1"/>
              <a:t> </a:t>
            </a:r>
            <a:r>
              <a:rPr lang="fr-FR" sz="2000" i="1">
                <a:solidFill>
                  <a:srgbClr val="7030A0"/>
                </a:solidFill>
              </a:rPr>
              <a:t>la peau</a:t>
            </a:r>
            <a:r>
              <a:rPr lang="fr-FR" sz="2000" i="1"/>
              <a:t> </a:t>
            </a:r>
            <a:r>
              <a:rPr lang="fr-FR" sz="2000" i="1">
                <a:solidFill>
                  <a:schemeClr val="accent4"/>
                </a:solidFill>
              </a:rPr>
              <a:t>mate</a:t>
            </a:r>
            <a:r>
              <a:rPr lang="fr-FR" sz="2000" i="1"/>
              <a:t>.</a:t>
            </a:r>
          </a:p>
          <a:p>
            <a:pPr marL="0" indent="0">
              <a:buNone/>
            </a:pPr>
            <a:endParaRPr lang="fr-FR" sz="2000" i="1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092A7F-E5E3-87D4-5B39-83F0BC77E6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62" b="4667"/>
          <a:stretch/>
        </p:blipFill>
        <p:spPr bwMode="auto">
          <a:xfrm>
            <a:off x="6994949" y="155388"/>
            <a:ext cx="5197051" cy="6650360"/>
          </a:xfrm>
          <a:prstGeom prst="rect">
            <a:avLst/>
          </a:prstGeom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E048F4FB-1E8A-58FD-D12F-7D0B58BE2E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38" y="3161167"/>
            <a:ext cx="171771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3EFA861B-3945-EBAC-F173-6B3E743D48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23F39DA1-EA08-B9C4-D6CF-3A2CA48DC4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ADCFF7E-D371-FA1C-A376-F58ACEADE3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1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A17722F-F2B1-41D4-A066-FFA3B63EE00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8FC2D874-903E-5810-CFC4-58706D432E0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3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699FD377-3050-8165-2DF3-4F562BEFEC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71B82E-81C2-20C5-3299-2E2BA3979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320" y="0"/>
            <a:ext cx="4849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C4568F-598B-3D16-4C58-77222B543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6178" y="643467"/>
            <a:ext cx="5459644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75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5575D-2DD4-6BB9-1A1C-23C76FE0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00" y="576263"/>
            <a:ext cx="2647470" cy="8498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err="1"/>
              <a:t>Mémo</a:t>
            </a:r>
            <a:r>
              <a:rPr lang="en-US" sz="4800"/>
              <a:t>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8A93712-03D1-2791-B7B4-DF40327E1F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06" y="349768"/>
            <a:ext cx="7120166" cy="6336949"/>
          </a:xfrm>
          <a:prstGeom prst="rect">
            <a:avLst/>
          </a:prstGeom>
        </p:spPr>
      </p:pic>
      <p:pic>
        <p:nvPicPr>
          <p:cNvPr id="1024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378" y="43584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10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9128FAD7-336C-D10E-1985-89528382DEE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861273" y="1070112"/>
          <a:ext cx="5630092" cy="495839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511692">
                  <a:extLst>
                    <a:ext uri="{9D8B030D-6E8A-4147-A177-3AD203B41FA5}">
                      <a16:colId xmlns:a16="http://schemas.microsoft.com/office/drawing/2014/main" val="796865449"/>
                    </a:ext>
                  </a:extLst>
                </a:gridCol>
                <a:gridCol w="1118400">
                  <a:extLst>
                    <a:ext uri="{9D8B030D-6E8A-4147-A177-3AD203B41FA5}">
                      <a16:colId xmlns:a16="http://schemas.microsoft.com/office/drawing/2014/main" val="3321180347"/>
                    </a:ext>
                  </a:extLst>
                </a:gridCol>
              </a:tblGrid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très petit. Il est à moitié chauve et il a les cheveux blancs. Il a une moustache minuscule.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err="1">
                          <a:effectLst/>
                        </a:rPr>
                        <a:t>Ortopedix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314980793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jeune et rapide. Il a les cheveux raides, courts et blonds. Il a les yeux noirs.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err="1">
                          <a:effectLst/>
                        </a:rPr>
                        <a:t>Keskonrix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47066825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très petit. Il a les cheveux châtains et courts. Il a un grand nez et une moustache.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err="1">
                          <a:effectLst/>
                        </a:rPr>
                        <a:t>Alambix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507980363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grand, gros et fort. Il a les cheveux roux et il a des nattes.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>
                          <a:effectLst/>
                        </a:rPr>
                        <a:t>Obélix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680233087"/>
                  </a:ext>
                </a:extLst>
              </a:tr>
              <a:tr h="88626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très vieux. Il a une longue barbe blanche et une moustache blanche.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err="1">
                          <a:effectLst/>
                        </a:rPr>
                        <a:t>Panoramix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121512872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Elle est vieille, grosse et petite. Elle a les cheveux longs et gris.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>
                          <a:effectLst/>
                        </a:rPr>
                        <a:t>Gélatine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692699531"/>
                  </a:ext>
                </a:extLst>
              </a:tr>
            </a:tbl>
          </a:graphicData>
        </a:graphic>
      </p:graphicFrame>
      <p:pic>
        <p:nvPicPr>
          <p:cNvPr id="5" name="Picture 5" descr="Astérix et ses amis worksheet">
            <a:extLst>
              <a:ext uri="{FF2B5EF4-FFF2-40B4-BE49-F238E27FC236}">
                <a16:creationId xmlns:a16="http://schemas.microsoft.com/office/drawing/2014/main" id="{489E698E-E866-5BCD-3B38-B3C04178DA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5" b="5120"/>
          <a:stretch/>
        </p:blipFill>
        <p:spPr bwMode="auto">
          <a:xfrm>
            <a:off x="646610" y="874170"/>
            <a:ext cx="4676503" cy="5200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408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287409-0809-9765-9554-FE2A0B305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182" y="685116"/>
            <a:ext cx="4665617" cy="548857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Dwayne Johnson c’est un homme, il est grand et beau. Il a les yeux noirs. Il </a:t>
            </a:r>
            <a:r>
              <a:rPr lang="fr-FR" sz="22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cheveux (= il est chauve). Il a la peau foncée et il a des tatouages.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Reine Elisabeth, c’est une femme. Elle est vieille et petite. Elle a des lunettes. Elle a les cheveux mi-longs, blancs et gris. Elle </a:t>
            </a:r>
            <a:r>
              <a:rPr lang="fr-FR" sz="22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piercing.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Jackson, c’est un homme. Il est de taille moyenne et mince. Il a les cheveux longs et bruns. Il a la peau mate. Il a les yeux marron bouclés.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6C92EA06-6CE7-FB49-AE40-FD250DEC7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1414342"/>
            <a:ext cx="4572563" cy="488848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0DD973-5F3A-CC3F-EC15-5EB3C2665967}"/>
              </a:ext>
            </a:extLst>
          </p:cNvPr>
          <p:cNvSpPr txBox="1"/>
          <p:nvPr/>
        </p:nvSpPr>
        <p:spPr>
          <a:xfrm>
            <a:off x="1574073" y="607423"/>
            <a:ext cx="457256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u="sng"/>
              <a:t>Décris 3 personnalités de ton choix </a:t>
            </a:r>
          </a:p>
        </p:txBody>
      </p:sp>
      <p:pic>
        <p:nvPicPr>
          <p:cNvPr id="2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346ED298-9712-BE26-0D0D-2EF67A7F79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8" y="5778920"/>
            <a:ext cx="1867859" cy="105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1249</Words>
  <Application>Microsoft Macintosh PowerPoint</Application>
  <PresentationFormat>Widescreen</PresentationFormat>
  <Paragraphs>243</Paragraphs>
  <Slides>35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Courier New</vt:lpstr>
      <vt:lpstr>Rubik</vt:lpstr>
      <vt:lpstr>Wingdings 2</vt:lpstr>
      <vt:lpstr>Office Theme</vt:lpstr>
      <vt:lpstr>PowerPoint Presentation</vt:lpstr>
      <vt:lpstr>Unit 3 – Lesson 1</vt:lpstr>
      <vt:lpstr>Vocabulaire La description physique</vt:lpstr>
      <vt:lpstr>Pour décrire l’apparence physique :</vt:lpstr>
      <vt:lpstr>PowerPoint Presentation</vt:lpstr>
      <vt:lpstr>PowerPoint Presentation</vt:lpstr>
      <vt:lpstr>Mémo </vt:lpstr>
      <vt:lpstr>PowerPoint Presentation</vt:lpstr>
      <vt:lpstr>PowerPoint Presentation</vt:lpstr>
      <vt:lpstr>Grammaire (1): décrire l’apparence physique</vt:lpstr>
      <vt:lpstr>Grammaire (2) :  L’accord féminin des adjectifs</vt:lpstr>
      <vt:lpstr>PowerPoint Presentation</vt:lpstr>
      <vt:lpstr>PowerPoint Presentation</vt:lpstr>
      <vt:lpstr>Grammaire (3) : Demander et donner l’âge</vt:lpstr>
      <vt:lpstr>Le verbe avoir</vt:lpstr>
      <vt:lpstr>PowerPoint Presentation</vt:lpstr>
      <vt:lpstr>PowerPoint Presentation</vt:lpstr>
      <vt:lpstr>Online activities</vt:lpstr>
      <vt:lpstr>Unit 3 – Lesson 2</vt:lpstr>
      <vt:lpstr>Grammaire (1): le pronom « ON »</vt:lpstr>
      <vt:lpstr>PowerPoint Presentation</vt:lpstr>
      <vt:lpstr>PowerPoint Presentation</vt:lpstr>
      <vt:lpstr>Grammaire (2): le pluriel des adjectifs</vt:lpstr>
      <vt:lpstr>PowerPoint Presentation</vt:lpstr>
      <vt:lpstr>PowerPoint Presentation</vt:lpstr>
      <vt:lpstr>PowerPoint Presentation</vt:lpstr>
      <vt:lpstr>Mémo </vt:lpstr>
      <vt:lpstr>PowerPoint Presentation</vt:lpstr>
      <vt:lpstr>Online activities</vt:lpstr>
      <vt:lpstr>Unit 3 – Lesson 3</vt:lpstr>
      <vt:lpstr>Vocabulaire (1) : les vêtements</vt:lpstr>
      <vt:lpstr>Vocabulaire (2): les couleurs et les matières</vt:lpstr>
      <vt:lpstr>Grammaire : l’accord des adjectifs</vt:lpstr>
      <vt:lpstr>PowerPoint Presentation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4</cp:revision>
  <dcterms:created xsi:type="dcterms:W3CDTF">2024-01-15T08:49:31Z</dcterms:created>
  <dcterms:modified xsi:type="dcterms:W3CDTF">2024-01-15T10:58:52Z</dcterms:modified>
</cp:coreProperties>
</file>