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1978" r:id="rId2"/>
    <p:sldId id="1615" r:id="rId3"/>
    <p:sldId id="1616" r:id="rId4"/>
    <p:sldId id="1952" r:id="rId5"/>
    <p:sldId id="1617" r:id="rId6"/>
    <p:sldId id="1788" r:id="rId7"/>
    <p:sldId id="1618" r:id="rId8"/>
    <p:sldId id="1979" r:id="rId9"/>
    <p:sldId id="1953" r:id="rId10"/>
    <p:sldId id="1784" r:id="rId11"/>
    <p:sldId id="1619" r:id="rId12"/>
    <p:sldId id="1620" r:id="rId13"/>
    <p:sldId id="1955" r:id="rId14"/>
    <p:sldId id="1795" r:id="rId15"/>
    <p:sldId id="1621" r:id="rId16"/>
    <p:sldId id="1807" r:id="rId17"/>
    <p:sldId id="1709" r:id="rId18"/>
    <p:sldId id="1622" r:id="rId19"/>
    <p:sldId id="1623" r:id="rId20"/>
    <p:sldId id="1624" r:id="rId21"/>
    <p:sldId id="340" r:id="rId22"/>
    <p:sldId id="1625" r:id="rId23"/>
    <p:sldId id="1626" r:id="rId24"/>
    <p:sldId id="1627" r:id="rId25"/>
    <p:sldId id="416" r:id="rId26"/>
    <p:sldId id="1629" r:id="rId27"/>
    <p:sldId id="1710" r:id="rId28"/>
    <p:sldId id="1630" r:id="rId29"/>
    <p:sldId id="328" r:id="rId30"/>
    <p:sldId id="1632" r:id="rId31"/>
    <p:sldId id="1808" r:id="rId32"/>
    <p:sldId id="1711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6041"/>
  </p:normalViewPr>
  <p:slideViewPr>
    <p:cSldViewPr snapToGrid="0">
      <p:cViewPr varScale="1">
        <p:scale>
          <a:sx n="107" d="100"/>
          <a:sy n="107" d="100"/>
        </p:scale>
        <p:origin x="2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II. </a:t>
          </a:r>
          <a:r>
            <a:rPr lang="fr-FR" sz="1600" dirty="0" err="1"/>
            <a:t>Comp</a:t>
          </a:r>
          <a:r>
            <a:rPr lang="fr-FR" sz="1600" dirty="0"/>
            <a:t>. de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600" dirty="0"/>
            <a:t>III. </a:t>
          </a:r>
          <a:r>
            <a:rPr lang="fr-FR" sz="1600" dirty="0" err="1"/>
            <a:t>Voc</a:t>
          </a:r>
          <a:r>
            <a:rPr lang="fr-FR" sz="1600" dirty="0"/>
            <a:t>: nombres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600" dirty="0"/>
            <a:t>IV. Gr: questions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600" dirty="0"/>
            <a:t>V.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600" dirty="0"/>
            <a:t>VI.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8" y="0"/>
          <a:ext cx="2437804" cy="18310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1488" y="0"/>
        <a:ext cx="2392027" cy="183107"/>
      </dsp:txXfrm>
    </dsp:sp>
    <dsp:sp modelId="{1B0034AB-7894-4042-9291-74C6831A5E4E}">
      <dsp:nvSpPr>
        <dsp:cNvPr id="0" name=""/>
        <dsp:cNvSpPr/>
      </dsp:nvSpPr>
      <dsp:spPr>
        <a:xfrm>
          <a:off x="1951732" y="0"/>
          <a:ext cx="2437804" cy="183107"/>
        </a:xfrm>
        <a:prstGeom prst="chevron">
          <a:avLst/>
        </a:prstGeom>
        <a:solidFill>
          <a:schemeClr val="accent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</a:t>
          </a:r>
          <a:r>
            <a:rPr lang="fr-FR" sz="1600" kern="1200" dirty="0" err="1"/>
            <a:t>Comp</a:t>
          </a:r>
          <a:r>
            <a:rPr lang="fr-FR" sz="1600" kern="1200" dirty="0"/>
            <a:t>. de texte</a:t>
          </a:r>
        </a:p>
      </dsp:txBody>
      <dsp:txXfrm>
        <a:off x="2043286" y="0"/>
        <a:ext cx="2254697" cy="183107"/>
      </dsp:txXfrm>
    </dsp:sp>
    <dsp:sp modelId="{2F548C05-5D23-47B9-9153-0D08392EF497}">
      <dsp:nvSpPr>
        <dsp:cNvPr id="0" name=""/>
        <dsp:cNvSpPr/>
      </dsp:nvSpPr>
      <dsp:spPr>
        <a:xfrm>
          <a:off x="3901976" y="0"/>
          <a:ext cx="2437804" cy="18310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</a:t>
          </a:r>
          <a:r>
            <a:rPr lang="fr-FR" sz="1600" kern="1200" dirty="0" err="1"/>
            <a:t>Voc</a:t>
          </a:r>
          <a:r>
            <a:rPr lang="fr-FR" sz="1600" kern="1200" dirty="0"/>
            <a:t>: nombres</a:t>
          </a:r>
        </a:p>
      </dsp:txBody>
      <dsp:txXfrm>
        <a:off x="3993530" y="0"/>
        <a:ext cx="2254697" cy="183107"/>
      </dsp:txXfrm>
    </dsp:sp>
    <dsp:sp modelId="{56B9543B-0CB2-4BC7-931C-14EE9E24960A}">
      <dsp:nvSpPr>
        <dsp:cNvPr id="0" name=""/>
        <dsp:cNvSpPr/>
      </dsp:nvSpPr>
      <dsp:spPr>
        <a:xfrm>
          <a:off x="5852220" y="0"/>
          <a:ext cx="2437804" cy="183107"/>
        </a:xfrm>
        <a:prstGeom prst="chevron">
          <a:avLst/>
        </a:prstGeom>
        <a:solidFill>
          <a:srgbClr val="FFC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Gr: questions</a:t>
          </a:r>
        </a:p>
      </dsp:txBody>
      <dsp:txXfrm>
        <a:off x="5943774" y="0"/>
        <a:ext cx="2254697" cy="183107"/>
      </dsp:txXfrm>
    </dsp:sp>
    <dsp:sp modelId="{92430BDE-7174-4B03-866C-936903DF07F9}">
      <dsp:nvSpPr>
        <dsp:cNvPr id="0" name=""/>
        <dsp:cNvSpPr/>
      </dsp:nvSpPr>
      <dsp:spPr>
        <a:xfrm>
          <a:off x="7802463" y="0"/>
          <a:ext cx="2437804" cy="18310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Phonétique</a:t>
          </a:r>
        </a:p>
      </dsp:txBody>
      <dsp:txXfrm>
        <a:off x="7894017" y="0"/>
        <a:ext cx="2254697" cy="183107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18310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Production</a:t>
          </a:r>
        </a:p>
      </dsp:txBody>
      <dsp:txXfrm>
        <a:off x="9844261" y="0"/>
        <a:ext cx="2254697" cy="1831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1F267-CA77-91AA-D08A-10FBF850E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15414C-3D75-176A-14EF-F1BB7E91DE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4DEC77-6797-E134-9D18-B8DEDA15F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3804B-B7EB-854B-990A-6873D5559D5B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25F9-A89C-5DF9-E3C6-0803D177A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07B48-0EBD-B9BE-5DEF-60384C44F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31CEB-541B-8244-B828-11AD82FDC90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1157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44647-5CD1-1660-3122-3D1785820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284EC8-2D34-7D2B-A252-0A3CE559DC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8B8430-2C56-17A0-1DB9-F83F8CA2B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3804B-B7EB-854B-990A-6873D5559D5B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37DEE5-7311-C948-4B29-4F637F388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566AE6-7664-1434-CDE4-C00BE2F80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31CEB-541B-8244-B828-11AD82FDC90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74121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7F9AF6-7619-0FEB-544B-C6C0199B94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05AACA-B0A9-7E27-241E-066C3EE8B2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1F6EB7-A259-8932-02DC-4C49566C5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3804B-B7EB-854B-990A-6873D5559D5B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A4AC9D-5C6D-4F4B-D3A1-915A84A86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8B6AB8-039F-22E2-6CD5-916EB0CC4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31CEB-541B-8244-B828-11AD82FDC90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67266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A77C2-28A8-0B58-9FDF-BD9B0BFE6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3C0DC-8E15-FEF3-D2D8-EC7F359A8C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3F698F-A120-557B-DD3E-538F2C30E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3804B-B7EB-854B-990A-6873D5559D5B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A6BD07-B1DB-5573-A391-2DC6403F7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1927E-14D7-E0EF-AC67-977F296B2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31CEB-541B-8244-B828-11AD82FDC90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29549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B85F5-EF01-C0EA-BA59-3A0E88732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7D1885-6B2D-C884-A9AE-A1AA2DBC1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3B1F52-79F6-7925-1CFD-B8C5EFC74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3804B-B7EB-854B-990A-6873D5559D5B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15490-8498-E036-61C9-39D7F6357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09D20-5EC8-1B28-0B9D-6B6BFB4A0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31CEB-541B-8244-B828-11AD82FDC90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7951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CF9D2-4502-BC3B-DC7D-75256E404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3B286-4E71-96D5-7332-1AD0230746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6E4FBB-43E7-DD74-CCA2-9C67026C2F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A27747-1533-BF3A-650B-FB94524F5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3804B-B7EB-854B-990A-6873D5559D5B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8DDC65-4F0F-8AD8-8D3F-B5E66142C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B67890-D8CE-7312-9563-85300A8D8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31CEB-541B-8244-B828-11AD82FDC90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64684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B10B8-A528-78CE-29A4-71813D391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3056AF-9FF5-B5DB-1557-C5496E6086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B46B7C-00B6-FD85-9A89-6E54A70BF5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683EFB-89D6-D879-D50C-B663090539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F5A3A4-8403-B8F7-883A-611E127D50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8A72CF-956A-D55F-C2EF-A568F7B4A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3804B-B7EB-854B-990A-6873D5559D5B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A99684-DD14-44ED-9D5C-F7E5DEA0E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1281B7-A091-0E2E-5A6F-ED7A7732D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31CEB-541B-8244-B828-11AD82FDC90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78671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A5A15-3D51-A54C-B90E-837B402A7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DC9B08-11EA-7821-27A8-ADADAF927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3804B-B7EB-854B-990A-6873D5559D5B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6A90C9-A703-4031-FE05-63496486F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A8D2EB-95EA-4F53-A9FD-8164E7109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31CEB-541B-8244-B828-11AD82FDC90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49256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A6A3B2-8D55-A177-AE2A-5CD4B0D0E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3804B-B7EB-854B-990A-6873D5559D5B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318E66-BB00-F499-993A-A9B0C9D4D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FE2160-E22A-45A9-575B-F80525F69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31CEB-541B-8244-B828-11AD82FDC90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31226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47F03-EBDE-DB92-084C-6A76D594D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2192C9-213C-2E63-55E2-1F1827FD42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340ECA-A820-52DD-4913-0D1B1E2CDE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F3CC1C-A513-61E1-CF49-587490C79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3804B-B7EB-854B-990A-6873D5559D5B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CE92B1-916D-C656-0AF9-ED93F8CD8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4CA445-8B06-7711-B53B-F3A38AACD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31CEB-541B-8244-B828-11AD82FDC90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08821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6F967-0503-C66E-045F-8E1C05E5A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FBE127-0D45-9AA2-34DE-29EF36B2CC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3512F6-35EA-155F-A829-BFE4FFA91A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2A33DE-870B-6099-5360-2972D5D94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3804B-B7EB-854B-990A-6873D5559D5B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949604-FD90-0A76-09F1-1543F234B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5E08AC-0DF6-F9AF-008E-EC1B89355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31CEB-541B-8244-B828-11AD82FDC90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12322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F58F25-DEFC-8048-A239-39A5D89A8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2CB587-7F4A-8734-FA4C-240B76578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19161F-754E-654F-8469-39FC71678F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43804B-B7EB-854B-990A-6873D5559D5B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D487C-EF31-81E7-CA62-890AC71F0C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AA8C90-2723-7562-7226-256F6D6098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931CEB-541B-8244-B828-11AD82FDC90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73570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slide" Target="slide19.xml"/><Relationship Id="rId3" Type="http://schemas.openxmlformats.org/officeDocument/2006/relationships/slide" Target="slide17.xml"/><Relationship Id="rId7" Type="http://schemas.openxmlformats.org/officeDocument/2006/relationships/slide" Target="slide32.xml"/><Relationship Id="rId12" Type="http://schemas.openxmlformats.org/officeDocument/2006/relationships/slide" Target="slide1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29.xml"/><Relationship Id="rId5" Type="http://schemas.openxmlformats.org/officeDocument/2006/relationships/slide" Target="slide27.xml"/><Relationship Id="rId10" Type="http://schemas.openxmlformats.org/officeDocument/2006/relationships/slide" Target="slide25.xml"/><Relationship Id="rId4" Type="http://schemas.openxmlformats.org/officeDocument/2006/relationships/slide" Target="slide3.xml"/><Relationship Id="rId9" Type="http://schemas.openxmlformats.org/officeDocument/2006/relationships/slide" Target="slide30.xml"/><Relationship Id="rId14" Type="http://schemas.openxmlformats.org/officeDocument/2006/relationships/slide" Target="slide1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5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1.png"/><Relationship Id="rId4" Type="http://schemas.openxmlformats.org/officeDocument/2006/relationships/image" Target="../media/image5.g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kahoot.it/solo/?quizId=b4446557-cadf-4d56-aeb1-5ea9a5113d27" TargetMode="External"/><Relationship Id="rId2" Type="http://schemas.openxmlformats.org/officeDocument/2006/relationships/hyperlink" Target="https://kahoot.it/solo/?quizId=aadbe33f-41cf-494e-bc56-ea69d63a0cd0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media8.mp3"/><Relationship Id="rId13" Type="http://schemas.microsoft.com/office/2007/relationships/media" Target="../media/media11.mp3"/><Relationship Id="rId18" Type="http://schemas.openxmlformats.org/officeDocument/2006/relationships/audio" Target="../media/media13.mp3"/><Relationship Id="rId26" Type="http://schemas.openxmlformats.org/officeDocument/2006/relationships/image" Target="../media/image16.jpeg"/><Relationship Id="rId3" Type="http://schemas.microsoft.com/office/2007/relationships/media" Target="../media/media6.mp3"/><Relationship Id="rId21" Type="http://schemas.microsoft.com/office/2007/relationships/media" Target="../media/media15.mp3"/><Relationship Id="rId7" Type="http://schemas.microsoft.com/office/2007/relationships/media" Target="../media/media8.mp3"/><Relationship Id="rId12" Type="http://schemas.openxmlformats.org/officeDocument/2006/relationships/audio" Target="../media/media10.mp3"/><Relationship Id="rId17" Type="http://schemas.microsoft.com/office/2007/relationships/media" Target="../media/media13.mp3"/><Relationship Id="rId25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6" Type="http://schemas.openxmlformats.org/officeDocument/2006/relationships/audio" Target="../media/media12.mp3"/><Relationship Id="rId20" Type="http://schemas.openxmlformats.org/officeDocument/2006/relationships/audio" Target="../media/media14.mp3"/><Relationship Id="rId29" Type="http://schemas.openxmlformats.org/officeDocument/2006/relationships/image" Target="../media/image17.png"/><Relationship Id="rId1" Type="http://schemas.microsoft.com/office/2007/relationships/media" Target="../media/media5.mp3"/><Relationship Id="rId6" Type="http://schemas.openxmlformats.org/officeDocument/2006/relationships/audio" Target="../media/media7.mp3"/><Relationship Id="rId11" Type="http://schemas.microsoft.com/office/2007/relationships/media" Target="../media/media10.mp3"/><Relationship Id="rId24" Type="http://schemas.openxmlformats.org/officeDocument/2006/relationships/audio" Target="../media/media16.mp3"/><Relationship Id="rId32" Type="http://schemas.openxmlformats.org/officeDocument/2006/relationships/image" Target="../media/image19.gif"/><Relationship Id="rId5" Type="http://schemas.microsoft.com/office/2007/relationships/media" Target="../media/media7.mp3"/><Relationship Id="rId15" Type="http://schemas.microsoft.com/office/2007/relationships/media" Target="../media/media12.mp3"/><Relationship Id="rId23" Type="http://schemas.microsoft.com/office/2007/relationships/media" Target="../media/media16.mp3"/><Relationship Id="rId28" Type="http://schemas.openxmlformats.org/officeDocument/2006/relationships/image" Target="../media/image11.png"/><Relationship Id="rId10" Type="http://schemas.openxmlformats.org/officeDocument/2006/relationships/audio" Target="../media/media9.mp3"/><Relationship Id="rId19" Type="http://schemas.microsoft.com/office/2007/relationships/media" Target="../media/media14.mp3"/><Relationship Id="rId31" Type="http://schemas.openxmlformats.org/officeDocument/2006/relationships/image" Target="../media/image18.jpeg"/><Relationship Id="rId4" Type="http://schemas.openxmlformats.org/officeDocument/2006/relationships/audio" Target="../media/media6.mp3"/><Relationship Id="rId9" Type="http://schemas.microsoft.com/office/2007/relationships/media" Target="../media/media9.mp3"/><Relationship Id="rId14" Type="http://schemas.openxmlformats.org/officeDocument/2006/relationships/audio" Target="../media/media11.mp3"/><Relationship Id="rId22" Type="http://schemas.openxmlformats.org/officeDocument/2006/relationships/audio" Target="../media/media15.mp3"/><Relationship Id="rId27" Type="http://schemas.openxmlformats.org/officeDocument/2006/relationships/image" Target="../media/image5.gif"/><Relationship Id="rId30" Type="http://schemas.openxmlformats.org/officeDocument/2006/relationships/hyperlink" Target="http://www.wordwall.net/resource/7430225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media20.mp3"/><Relationship Id="rId13" Type="http://schemas.openxmlformats.org/officeDocument/2006/relationships/slideLayout" Target="../slideLayouts/slideLayout2.xml"/><Relationship Id="rId3" Type="http://schemas.microsoft.com/office/2007/relationships/media" Target="../media/media18.mp3"/><Relationship Id="rId7" Type="http://schemas.microsoft.com/office/2007/relationships/media" Target="../media/media20.mp3"/><Relationship Id="rId12" Type="http://schemas.openxmlformats.org/officeDocument/2006/relationships/audio" Target="../media/media22.mp3"/><Relationship Id="rId2" Type="http://schemas.openxmlformats.org/officeDocument/2006/relationships/audio" Target="../media/media17.mp3"/><Relationship Id="rId16" Type="http://schemas.openxmlformats.org/officeDocument/2006/relationships/image" Target="../media/image22.gif"/><Relationship Id="rId1" Type="http://schemas.microsoft.com/office/2007/relationships/media" Target="../media/media17.mp3"/><Relationship Id="rId6" Type="http://schemas.openxmlformats.org/officeDocument/2006/relationships/audio" Target="../media/media19.mp3"/><Relationship Id="rId11" Type="http://schemas.microsoft.com/office/2007/relationships/media" Target="../media/media22.mp3"/><Relationship Id="rId5" Type="http://schemas.microsoft.com/office/2007/relationships/media" Target="../media/media19.mp3"/><Relationship Id="rId15" Type="http://schemas.openxmlformats.org/officeDocument/2006/relationships/image" Target="../media/image11.png"/><Relationship Id="rId10" Type="http://schemas.openxmlformats.org/officeDocument/2006/relationships/audio" Target="../media/media21.mp3"/><Relationship Id="rId4" Type="http://schemas.openxmlformats.org/officeDocument/2006/relationships/audio" Target="../media/media18.mp3"/><Relationship Id="rId9" Type="http://schemas.microsoft.com/office/2007/relationships/media" Target="../media/media21.mp3"/><Relationship Id="rId14" Type="http://schemas.openxmlformats.org/officeDocument/2006/relationships/image" Target="../media/image5.gi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kahoot.it/solo/?quizId=ceb45b3e-f0e2-441b-920c-7be860f2fb49" TargetMode="External"/><Relationship Id="rId2" Type="http://schemas.openxmlformats.org/officeDocument/2006/relationships/hyperlink" Target="https://wordwall.net/resource/17681524/les-parties-du-corp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kahoot.it/solo/?quizId=da49ffc3-fc24-46b7-b8a2-3a3c96dab155" TargetMode="External"/><Relationship Id="rId4" Type="http://schemas.openxmlformats.org/officeDocument/2006/relationships/hyperlink" Target="https://wordwall.net/resource/31692423/adjectifs-possessifs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gi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kahoot.it/solo/?quizId=98f07e4f-fde1-4474-a350-32b314a1fe97" TargetMode="External"/><Relationship Id="rId2" Type="http://schemas.openxmlformats.org/officeDocument/2006/relationships/hyperlink" Target="https://create.kahoot.it/details/98f07e4f-fde1-4474-a350-32b314a1fe97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gif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OMMAIRE MonPotager :">
            <a:extLst>
              <a:ext uri="{FF2B5EF4-FFF2-40B4-BE49-F238E27FC236}">
                <a16:creationId xmlns:a16="http://schemas.microsoft.com/office/drawing/2014/main" id="{0FF6C219-9C06-951F-584E-F1D3279D22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5" b="27083"/>
          <a:stretch/>
        </p:blipFill>
        <p:spPr>
          <a:xfrm>
            <a:off x="317540" y="280907"/>
            <a:ext cx="4664061" cy="13556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BF636B-F61A-37EE-50AE-283725EC1AFF}"/>
              </a:ext>
            </a:extLst>
          </p:cNvPr>
          <p:cNvSpPr txBox="1"/>
          <p:nvPr/>
        </p:nvSpPr>
        <p:spPr>
          <a:xfrm>
            <a:off x="500943" y="2030308"/>
            <a:ext cx="136707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>
                <a:solidFill>
                  <a:srgbClr val="002060"/>
                </a:solidFill>
                <a:ea typeface="Calibri"/>
                <a:cs typeface="Calibri"/>
              </a:rPr>
              <a:t>Leçon 1</a:t>
            </a:r>
            <a:endParaRPr lang="fr-FR" sz="2400" b="1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3BFEFF-BB05-8E9F-CEA2-8F14EACA6127}"/>
              </a:ext>
            </a:extLst>
          </p:cNvPr>
          <p:cNvSpPr txBox="1"/>
          <p:nvPr/>
        </p:nvSpPr>
        <p:spPr>
          <a:xfrm>
            <a:off x="4456731" y="2032201"/>
            <a:ext cx="134871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>
                <a:solidFill>
                  <a:srgbClr val="002060"/>
                </a:solidFill>
                <a:ea typeface="Calibri"/>
                <a:cs typeface="Calibri"/>
              </a:rPr>
              <a:t>Leçon 2</a:t>
            </a:r>
            <a:endParaRPr lang="fr-FR" sz="2400" b="1">
              <a:solidFill>
                <a:srgbClr val="00206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38A96F-96C8-C6A0-A641-AB55696BEFFA}"/>
              </a:ext>
            </a:extLst>
          </p:cNvPr>
          <p:cNvSpPr txBox="1"/>
          <p:nvPr/>
        </p:nvSpPr>
        <p:spPr>
          <a:xfrm>
            <a:off x="8578523" y="2030307"/>
            <a:ext cx="136707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ea typeface="Calibri"/>
                <a:cs typeface="Calibri"/>
              </a:rPr>
              <a:t>Leçon 3</a:t>
            </a:r>
            <a:endParaRPr lang="fr-FR" sz="2400" b="1" dirty="0">
              <a:solidFill>
                <a:srgbClr val="00206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F6D281-CDB5-2A90-CE1A-11E381252177}"/>
              </a:ext>
            </a:extLst>
          </p:cNvPr>
          <p:cNvSpPr txBox="1"/>
          <p:nvPr/>
        </p:nvSpPr>
        <p:spPr>
          <a:xfrm>
            <a:off x="630679" y="2559933"/>
            <a:ext cx="187501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 dirty="0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1- Vocabulaire 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372D4F3-34C6-4E94-9AD2-E55C82F18EED}"/>
              </a:ext>
            </a:extLst>
          </p:cNvPr>
          <p:cNvSpPr txBox="1"/>
          <p:nvPr/>
        </p:nvSpPr>
        <p:spPr>
          <a:xfrm>
            <a:off x="648854" y="4075216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>
                <a:solidFill>
                  <a:srgbClr val="00B050"/>
                </a:solidFill>
                <a:ea typeface="Calibri" panose="020F0502020204030204"/>
                <a:cs typeface="Calibri" panose="020F0502020204030204"/>
              </a:rPr>
              <a:t>2- Grammaire</a:t>
            </a:r>
            <a:endParaRPr lang="fr-FR">
              <a:solidFill>
                <a:srgbClr val="00B050"/>
              </a:solidFill>
            </a:endParaRPr>
          </a:p>
        </p:txBody>
      </p:sp>
      <p:sp>
        <p:nvSpPr>
          <p:cNvPr id="18" name="TextBox 17">
            <a:hlinkClick r:id="rId3" action="ppaction://hlinksldjump"/>
            <a:extLst>
              <a:ext uri="{FF2B5EF4-FFF2-40B4-BE49-F238E27FC236}">
                <a16:creationId xmlns:a16="http://schemas.microsoft.com/office/drawing/2014/main" id="{6E083479-D372-805D-4583-7EBE7FF4C4F1}"/>
              </a:ext>
            </a:extLst>
          </p:cNvPr>
          <p:cNvSpPr txBox="1"/>
          <p:nvPr/>
        </p:nvSpPr>
        <p:spPr>
          <a:xfrm>
            <a:off x="630679" y="5735236"/>
            <a:ext cx="2092183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FFC000"/>
                </a:solidFill>
                <a:ea typeface="Calibri" panose="020F0502020204030204"/>
                <a:cs typeface="Calibri" panose="020F0502020204030204"/>
              </a:rPr>
              <a:t>3- Pratique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21" name="TextBox 20">
            <a:hlinkClick r:id="rId4" action="ppaction://hlinksldjump"/>
            <a:extLst>
              <a:ext uri="{FF2B5EF4-FFF2-40B4-BE49-F238E27FC236}">
                <a16:creationId xmlns:a16="http://schemas.microsoft.com/office/drawing/2014/main" id="{2C45C782-9EED-F010-199D-7AADFCA1E474}"/>
              </a:ext>
            </a:extLst>
          </p:cNvPr>
          <p:cNvSpPr txBox="1"/>
          <p:nvPr/>
        </p:nvSpPr>
        <p:spPr>
          <a:xfrm>
            <a:off x="906595" y="2951461"/>
            <a:ext cx="240262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 sports </a:t>
            </a:r>
            <a:endParaRPr lang="fr-FR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D29E6D4-19DD-C34A-1210-40447908D784}"/>
              </a:ext>
            </a:extLst>
          </p:cNvPr>
          <p:cNvSpPr txBox="1"/>
          <p:nvPr/>
        </p:nvSpPr>
        <p:spPr>
          <a:xfrm>
            <a:off x="8597749" y="2562730"/>
            <a:ext cx="187501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 dirty="0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1- Vocabulaire 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A9898A1-E6F4-8A64-AEDF-D7BF1B5243E0}"/>
              </a:ext>
            </a:extLst>
          </p:cNvPr>
          <p:cNvSpPr txBox="1"/>
          <p:nvPr/>
        </p:nvSpPr>
        <p:spPr>
          <a:xfrm>
            <a:off x="4568240" y="4076951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>
                <a:solidFill>
                  <a:srgbClr val="00B050"/>
                </a:solidFill>
                <a:ea typeface="Calibri"/>
                <a:cs typeface="Calibri"/>
              </a:rPr>
              <a:t>2- Grammaire</a:t>
            </a:r>
          </a:p>
        </p:txBody>
      </p:sp>
      <p:sp>
        <p:nvSpPr>
          <p:cNvPr id="27" name="TextBox 26">
            <a:hlinkClick r:id="rId5" action="ppaction://hlinksldjump"/>
            <a:extLst>
              <a:ext uri="{FF2B5EF4-FFF2-40B4-BE49-F238E27FC236}">
                <a16:creationId xmlns:a16="http://schemas.microsoft.com/office/drawing/2014/main" id="{6EFD721E-92E8-B1DC-2121-FD2DC3F1490B}"/>
              </a:ext>
            </a:extLst>
          </p:cNvPr>
          <p:cNvSpPr txBox="1"/>
          <p:nvPr/>
        </p:nvSpPr>
        <p:spPr>
          <a:xfrm>
            <a:off x="4568240" y="5732004"/>
            <a:ext cx="212040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FFC000"/>
                </a:solidFill>
                <a:ea typeface="Calibri" panose="020F0502020204030204"/>
                <a:cs typeface="Calibri" panose="020F0502020204030204"/>
              </a:rPr>
              <a:t>3- Pratique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3" name="TextBox 32">
            <a:hlinkClick r:id="rId6" action="ppaction://hlinksldjump"/>
            <a:extLst>
              <a:ext uri="{FF2B5EF4-FFF2-40B4-BE49-F238E27FC236}">
                <a16:creationId xmlns:a16="http://schemas.microsoft.com/office/drawing/2014/main" id="{71B05828-6594-5231-40EA-CABFD93B2D87}"/>
              </a:ext>
            </a:extLst>
          </p:cNvPr>
          <p:cNvSpPr txBox="1"/>
          <p:nvPr/>
        </p:nvSpPr>
        <p:spPr>
          <a:xfrm>
            <a:off x="864259" y="4494281"/>
            <a:ext cx="341964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  verbes « jouer » et « faire »</a:t>
            </a:r>
          </a:p>
        </p:txBody>
      </p:sp>
      <p:sp>
        <p:nvSpPr>
          <p:cNvPr id="34" name="TextBox 33">
            <a:hlinkClick r:id="rId7" action="ppaction://hlinksldjump"/>
            <a:extLst>
              <a:ext uri="{FF2B5EF4-FFF2-40B4-BE49-F238E27FC236}">
                <a16:creationId xmlns:a16="http://schemas.microsoft.com/office/drawing/2014/main" id="{B5382993-A44B-86CD-1739-F94A494E6D1E}"/>
              </a:ext>
            </a:extLst>
          </p:cNvPr>
          <p:cNvSpPr txBox="1"/>
          <p:nvPr/>
        </p:nvSpPr>
        <p:spPr>
          <a:xfrm>
            <a:off x="8597749" y="5732004"/>
            <a:ext cx="212040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FFC000"/>
                </a:solidFill>
                <a:ea typeface="Calibri" panose="020F0502020204030204"/>
                <a:cs typeface="Calibri" panose="020F0502020204030204"/>
              </a:rPr>
              <a:t>3- Pratique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0418707-8FF2-4BAE-80E5-62E7F0E05F27}"/>
              </a:ext>
            </a:extLst>
          </p:cNvPr>
          <p:cNvSpPr txBox="1"/>
          <p:nvPr/>
        </p:nvSpPr>
        <p:spPr>
          <a:xfrm>
            <a:off x="8597749" y="4079733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>
                <a:solidFill>
                  <a:srgbClr val="00B050"/>
                </a:solidFill>
                <a:ea typeface="Calibri" panose="020F0502020204030204"/>
                <a:cs typeface="Calibri" panose="020F0502020204030204"/>
              </a:rPr>
              <a:t>2- Grammaire</a:t>
            </a:r>
            <a:endParaRPr lang="fr-FR">
              <a:solidFill>
                <a:srgbClr val="00B05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95EF5E7-0B83-4BAD-021E-F4B1905412A0}"/>
              </a:ext>
            </a:extLst>
          </p:cNvPr>
          <p:cNvSpPr txBox="1"/>
          <p:nvPr/>
        </p:nvSpPr>
        <p:spPr>
          <a:xfrm>
            <a:off x="4568240" y="2555139"/>
            <a:ext cx="202256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 dirty="0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1- Vocabulaire 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hlinkClick r:id="rId8" action="ppaction://hlinksldjump"/>
            <a:extLst>
              <a:ext uri="{FF2B5EF4-FFF2-40B4-BE49-F238E27FC236}">
                <a16:creationId xmlns:a16="http://schemas.microsoft.com/office/drawing/2014/main" id="{C2DBBD94-6A35-52EC-5C98-946D414A78BE}"/>
              </a:ext>
            </a:extLst>
          </p:cNvPr>
          <p:cNvSpPr txBox="1"/>
          <p:nvPr/>
        </p:nvSpPr>
        <p:spPr>
          <a:xfrm>
            <a:off x="4725427" y="4493991"/>
            <a:ext cx="2922282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  adjectifs possessifs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1F5327-94CE-6963-28DE-2C8D8DE37F28}"/>
              </a:ext>
            </a:extLst>
          </p:cNvPr>
          <p:cNvSpPr txBox="1"/>
          <p:nvPr/>
        </p:nvSpPr>
        <p:spPr>
          <a:xfrm>
            <a:off x="5947907" y="497077"/>
            <a:ext cx="2630616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5400" b="1" dirty="0">
                <a:solidFill>
                  <a:srgbClr val="0070C0"/>
                </a:solidFill>
                <a:ea typeface="Calibri"/>
                <a:cs typeface="Calibri"/>
              </a:rPr>
              <a:t>Unité 4</a:t>
            </a:r>
            <a:endParaRPr lang="fr-FR" sz="5400" b="1" dirty="0">
              <a:solidFill>
                <a:srgbClr val="0070C0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3F83FF0-A505-0C0F-7261-D99A38EEED33}"/>
              </a:ext>
            </a:extLst>
          </p:cNvPr>
          <p:cNvCxnSpPr/>
          <p:nvPr/>
        </p:nvCxnSpPr>
        <p:spPr>
          <a:xfrm>
            <a:off x="204610" y="1880315"/>
            <a:ext cx="1166985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D2EF29C-C539-59A1-BC47-30D9628075DA}"/>
              </a:ext>
            </a:extLst>
          </p:cNvPr>
          <p:cNvSpPr txBox="1"/>
          <p:nvPr/>
        </p:nvSpPr>
        <p:spPr>
          <a:xfrm>
            <a:off x="8815662" y="2947298"/>
            <a:ext cx="2569262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 différents sports</a:t>
            </a:r>
            <a:endParaRPr lang="fr-FR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3" name="TextBox 12">
            <a:hlinkClick r:id="rId9" action="ppaction://hlinksldjump"/>
            <a:extLst>
              <a:ext uri="{FF2B5EF4-FFF2-40B4-BE49-F238E27FC236}">
                <a16:creationId xmlns:a16="http://schemas.microsoft.com/office/drawing/2014/main" id="{257ED71C-C5B9-4EF8-D9C6-43EAF2A3F59B}"/>
              </a:ext>
            </a:extLst>
          </p:cNvPr>
          <p:cNvSpPr txBox="1"/>
          <p:nvPr/>
        </p:nvSpPr>
        <p:spPr>
          <a:xfrm>
            <a:off x="8723119" y="4493991"/>
            <a:ext cx="306105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 questions « est-ce que »</a:t>
            </a:r>
          </a:p>
        </p:txBody>
      </p:sp>
      <p:sp>
        <p:nvSpPr>
          <p:cNvPr id="9" name="TextBox 8">
            <a:hlinkClick r:id="rId10" action="ppaction://hlinksldjump"/>
            <a:extLst>
              <a:ext uri="{FF2B5EF4-FFF2-40B4-BE49-F238E27FC236}">
                <a16:creationId xmlns:a16="http://schemas.microsoft.com/office/drawing/2014/main" id="{39551007-0EE7-B67A-7BB0-0687434ED712}"/>
              </a:ext>
            </a:extLst>
          </p:cNvPr>
          <p:cNvSpPr txBox="1"/>
          <p:nvPr/>
        </p:nvSpPr>
        <p:spPr>
          <a:xfrm>
            <a:off x="4725426" y="4839330"/>
            <a:ext cx="354126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 questions et explications</a:t>
            </a:r>
          </a:p>
        </p:txBody>
      </p:sp>
      <p:sp>
        <p:nvSpPr>
          <p:cNvPr id="15" name="TextBox 14">
            <a:hlinkClick r:id="rId11" action="ppaction://hlinksldjump"/>
            <a:extLst>
              <a:ext uri="{FF2B5EF4-FFF2-40B4-BE49-F238E27FC236}">
                <a16:creationId xmlns:a16="http://schemas.microsoft.com/office/drawing/2014/main" id="{6737F56B-1F38-4506-E295-431E4B58C495}"/>
              </a:ext>
            </a:extLst>
          </p:cNvPr>
          <p:cNvSpPr txBox="1"/>
          <p:nvPr/>
        </p:nvSpPr>
        <p:spPr>
          <a:xfrm>
            <a:off x="8815662" y="3285852"/>
            <a:ext cx="2569262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 raisons</a:t>
            </a:r>
            <a:endParaRPr lang="fr-FR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B1D956C-D021-9DDD-858E-857CA2D371E9}"/>
              </a:ext>
            </a:extLst>
          </p:cNvPr>
          <p:cNvSpPr txBox="1"/>
          <p:nvPr/>
        </p:nvSpPr>
        <p:spPr>
          <a:xfrm>
            <a:off x="8910559" y="701934"/>
            <a:ext cx="263061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 dirty="0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1- Les différents sports 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065D703-C6EC-6B9A-27DB-C3CF56D80E83}"/>
              </a:ext>
            </a:extLst>
          </p:cNvPr>
          <p:cNvSpPr txBox="1"/>
          <p:nvPr/>
        </p:nvSpPr>
        <p:spPr>
          <a:xfrm>
            <a:off x="8782058" y="175580"/>
            <a:ext cx="300211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ea typeface="Calibri"/>
                <a:cs typeface="Calibri"/>
              </a:rPr>
              <a:t>Unité 4 : Les sports</a:t>
            </a:r>
            <a:endParaRPr lang="fr-FR" sz="2400" b="1" dirty="0">
              <a:solidFill>
                <a:srgbClr val="00206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EC7EA99-784E-BB0C-DEC7-F60F6D2BA84C}"/>
              </a:ext>
            </a:extLst>
          </p:cNvPr>
          <p:cNvSpPr txBox="1"/>
          <p:nvPr/>
        </p:nvSpPr>
        <p:spPr>
          <a:xfrm>
            <a:off x="8910559" y="1042326"/>
            <a:ext cx="229406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 dirty="0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2- Le corps humain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EC0BC6D-989C-AE24-58A5-21A004681444}"/>
              </a:ext>
            </a:extLst>
          </p:cNvPr>
          <p:cNvSpPr txBox="1"/>
          <p:nvPr/>
        </p:nvSpPr>
        <p:spPr>
          <a:xfrm>
            <a:off x="8910559" y="1380880"/>
            <a:ext cx="229406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 dirty="0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3-  Les questions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hlinkClick r:id="rId12" action="ppaction://hlinksldjump"/>
            <a:extLst>
              <a:ext uri="{FF2B5EF4-FFF2-40B4-BE49-F238E27FC236}">
                <a16:creationId xmlns:a16="http://schemas.microsoft.com/office/drawing/2014/main" id="{9329F140-76F0-63A4-EBAF-A18A541A727B}"/>
              </a:ext>
            </a:extLst>
          </p:cNvPr>
          <p:cNvSpPr txBox="1"/>
          <p:nvPr/>
        </p:nvSpPr>
        <p:spPr>
          <a:xfrm>
            <a:off x="864259" y="4832545"/>
            <a:ext cx="306105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  articles contractés:</a:t>
            </a:r>
          </a:p>
          <a:p>
            <a:pPr marL="514350" lvl="2"/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 « du /de la/ au /à la » </a:t>
            </a:r>
          </a:p>
        </p:txBody>
      </p:sp>
      <p:sp>
        <p:nvSpPr>
          <p:cNvPr id="20" name="TextBox 19">
            <a:hlinkClick r:id="rId13" action="ppaction://hlinksldjump"/>
            <a:extLst>
              <a:ext uri="{FF2B5EF4-FFF2-40B4-BE49-F238E27FC236}">
                <a16:creationId xmlns:a16="http://schemas.microsoft.com/office/drawing/2014/main" id="{4B471CDF-90F3-7FFC-5D80-ECE462A02427}"/>
              </a:ext>
            </a:extLst>
          </p:cNvPr>
          <p:cNvSpPr txBox="1"/>
          <p:nvPr/>
        </p:nvSpPr>
        <p:spPr>
          <a:xfrm>
            <a:off x="4725426" y="2946807"/>
            <a:ext cx="240262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 corps humain </a:t>
            </a:r>
            <a:endParaRPr lang="fr-FR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6" name="TextBox 15">
            <a:hlinkClick r:id="rId14" action="ppaction://hlinksldjump"/>
            <a:extLst>
              <a:ext uri="{FF2B5EF4-FFF2-40B4-BE49-F238E27FC236}">
                <a16:creationId xmlns:a16="http://schemas.microsoft.com/office/drawing/2014/main" id="{04A80AB7-1E81-BBD7-EEF6-6FF668CE7405}"/>
              </a:ext>
            </a:extLst>
          </p:cNvPr>
          <p:cNvSpPr txBox="1"/>
          <p:nvPr/>
        </p:nvSpPr>
        <p:spPr>
          <a:xfrm>
            <a:off x="858731" y="5343175"/>
            <a:ext cx="354126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 questions « est-ce que »</a:t>
            </a:r>
          </a:p>
        </p:txBody>
      </p:sp>
    </p:spTree>
    <p:extLst>
      <p:ext uri="{BB962C8B-B14F-4D97-AF65-F5344CB8AC3E}">
        <p14:creationId xmlns:p14="http://schemas.microsoft.com/office/powerpoint/2010/main" val="1797917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791442"/>
            <a:ext cx="10617200" cy="1200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600"/>
              <a:t>Practice : </a:t>
            </a:r>
          </a:p>
          <a:p>
            <a:r>
              <a:rPr lang="fr-FR" sz="3600"/>
              <a:t>Le verbe FAIRE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854036"/>
            <a:ext cx="10241280" cy="32175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800"/>
              <a:t>Le lundi, je </a:t>
            </a:r>
            <a:r>
              <a:rPr lang="fr-FR" sz="2800">
                <a:solidFill>
                  <a:srgbClr val="FF0000"/>
                </a:solidFill>
              </a:rPr>
              <a:t>fais</a:t>
            </a:r>
            <a:r>
              <a:rPr lang="fr-FR" sz="2800"/>
              <a:t> du football. </a:t>
            </a:r>
          </a:p>
          <a:p>
            <a:pPr marL="0" indent="0">
              <a:buNone/>
            </a:pPr>
            <a:r>
              <a:rPr lang="fr-FR" sz="2800"/>
              <a:t>Le mercredi, avec ma sœur Lise, nous </a:t>
            </a:r>
            <a:r>
              <a:rPr lang="fr-FR" sz="2800">
                <a:solidFill>
                  <a:srgbClr val="FF0000"/>
                </a:solidFill>
              </a:rPr>
              <a:t>faisons</a:t>
            </a:r>
            <a:r>
              <a:rPr lang="fr-FR" sz="2800"/>
              <a:t> du tennis.</a:t>
            </a:r>
          </a:p>
          <a:p>
            <a:pPr marL="0" indent="0">
              <a:buNone/>
            </a:pPr>
            <a:r>
              <a:rPr lang="fr-FR" sz="2800"/>
              <a:t>Le vendredi, Lise et ses amis vont à la piscine, ils </a:t>
            </a:r>
            <a:r>
              <a:rPr lang="fr-FR" sz="2800">
                <a:solidFill>
                  <a:srgbClr val="FF0000"/>
                </a:solidFill>
              </a:rPr>
              <a:t>font</a:t>
            </a:r>
            <a:r>
              <a:rPr lang="fr-FR" sz="2800"/>
              <a:t> de la natation.</a:t>
            </a:r>
          </a:p>
          <a:p>
            <a:pPr marL="0" indent="0">
              <a:buNone/>
            </a:pPr>
            <a:r>
              <a:rPr lang="fr-FR" sz="2800"/>
              <a:t>Moi, j’adore les chevaux, donc le dimanche je vais à la ferme pour </a:t>
            </a:r>
            <a:r>
              <a:rPr lang="fr-FR" sz="2800">
                <a:solidFill>
                  <a:srgbClr val="FF0000"/>
                </a:solidFill>
              </a:rPr>
              <a:t>faire</a:t>
            </a:r>
            <a:r>
              <a:rPr lang="fr-FR" sz="2800"/>
              <a:t> de l’équitation !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DAC1AD-CD9A-2971-EB96-EE49659F8D8A}"/>
              </a:ext>
            </a:extLst>
          </p:cNvPr>
          <p:cNvSpPr/>
          <p:nvPr/>
        </p:nvSpPr>
        <p:spPr>
          <a:xfrm>
            <a:off x="3083724" y="2948320"/>
            <a:ext cx="567732" cy="33829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C304893-C837-CFE0-6073-865AC3E1A93F}"/>
              </a:ext>
            </a:extLst>
          </p:cNvPr>
          <p:cNvSpPr/>
          <p:nvPr/>
        </p:nvSpPr>
        <p:spPr>
          <a:xfrm>
            <a:off x="6936368" y="3422482"/>
            <a:ext cx="1005773" cy="33829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E85176-EDDF-5EE6-FFED-73465EC7E2F3}"/>
              </a:ext>
            </a:extLst>
          </p:cNvPr>
          <p:cNvSpPr/>
          <p:nvPr/>
        </p:nvSpPr>
        <p:spPr>
          <a:xfrm>
            <a:off x="8479852" y="3950458"/>
            <a:ext cx="567732" cy="33829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FFBA32E-FCA8-22E5-1E47-FF6F365A235E}"/>
              </a:ext>
            </a:extLst>
          </p:cNvPr>
          <p:cNvSpPr/>
          <p:nvPr/>
        </p:nvSpPr>
        <p:spPr>
          <a:xfrm>
            <a:off x="1417795" y="4843932"/>
            <a:ext cx="686956" cy="33829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4798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301874AA-133E-DDCE-6BD2-27E755E326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981582"/>
            <a:ext cx="4841076" cy="1388227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110000"/>
              </a:lnSpc>
            </a:pPr>
            <a:r>
              <a:rPr lang="fr-FR" sz="4000">
                <a:solidFill>
                  <a:schemeClr val="tx1"/>
                </a:solidFill>
              </a:rPr>
              <a:t>Tous les sports </a:t>
            </a:r>
          </a:p>
          <a:p>
            <a:pPr algn="ctr">
              <a:lnSpc>
                <a:spcPct val="110000"/>
              </a:lnSpc>
            </a:pPr>
            <a:r>
              <a:rPr lang="fr-FR" sz="4000">
                <a:solidFill>
                  <a:schemeClr val="tx1"/>
                </a:solidFill>
              </a:rPr>
              <a:t>et activités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63A7DEE-31C3-B204-25EE-19D5736083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1981582"/>
            <a:ext cx="4846320" cy="138822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fr-FR" sz="4000">
                <a:solidFill>
                  <a:schemeClr val="tx1"/>
                </a:solidFill>
              </a:rPr>
              <a:t>Sports avec</a:t>
            </a:r>
            <a:r>
              <a:rPr lang="fr-FR" sz="4000">
                <a:solidFill>
                  <a:srgbClr val="FF0000"/>
                </a:solidFill>
              </a:rPr>
              <a:t> ballon </a:t>
            </a:r>
          </a:p>
          <a:p>
            <a:pPr algn="ctr"/>
            <a:r>
              <a:rPr lang="fr-FR" sz="4000">
                <a:solidFill>
                  <a:schemeClr val="tx1"/>
                </a:solidFill>
              </a:rPr>
              <a:t>ou jeux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B24CD4F4-F62C-FB8D-04A0-B52F1A8BA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589135"/>
          </a:xfrm>
        </p:spPr>
        <p:txBody>
          <a:bodyPr>
            <a:normAutofit fontScale="90000"/>
          </a:bodyPr>
          <a:lstStyle/>
          <a:p>
            <a:pPr algn="ctr"/>
            <a:r>
              <a:rPr lang="fr-FR"/>
              <a:t>Faire ou jouer ?</a:t>
            </a:r>
          </a:p>
        </p:txBody>
      </p:sp>
      <p:pic>
        <p:nvPicPr>
          <p:cNvPr id="7" name="Picture 2" descr="SPORTS (Verbes FAIRE et JOUER) worksheet | School subjects, Google  classroom, Workbook">
            <a:extLst>
              <a:ext uri="{FF2B5EF4-FFF2-40B4-BE49-F238E27FC236}">
                <a16:creationId xmlns:a16="http://schemas.microsoft.com/office/drawing/2014/main" id="{A2B5CA78-B708-5D16-89D6-E998D9DBBF1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9" b="47425"/>
          <a:stretch/>
        </p:blipFill>
        <p:spPr bwMode="auto">
          <a:xfrm>
            <a:off x="1371600" y="3452105"/>
            <a:ext cx="4935077" cy="284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SPORTS (Verbes FAIRE et JOUER) worksheet | School subjects, Google  classroom, Workbook">
            <a:extLst>
              <a:ext uri="{FF2B5EF4-FFF2-40B4-BE49-F238E27FC236}">
                <a16:creationId xmlns:a16="http://schemas.microsoft.com/office/drawing/2014/main" id="{D4526323-A6C9-8F18-5B67-FC80C60F1D78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92" b="8302"/>
          <a:stretch/>
        </p:blipFill>
        <p:spPr bwMode="auto">
          <a:xfrm>
            <a:off x="6766560" y="3452105"/>
            <a:ext cx="4935077" cy="284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at Kitty Sticker by 궁디팡팡 캣페스타">
            <a:extLst>
              <a:ext uri="{FF2B5EF4-FFF2-40B4-BE49-F238E27FC236}">
                <a16:creationId xmlns:a16="http://schemas.microsoft.com/office/drawing/2014/main" id="{00F7D553-1E7B-21A0-7D7E-6B04925EB2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1764" y="21963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494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4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944D15-EE72-ED8A-0E7B-83F43DC5E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1" y="457200"/>
            <a:ext cx="9549442" cy="1010093"/>
          </a:xfrm>
        </p:spPr>
        <p:txBody>
          <a:bodyPr anchor="b">
            <a:normAutofit/>
          </a:bodyPr>
          <a:lstStyle/>
          <a:p>
            <a:pPr algn="just"/>
            <a:r>
              <a:rPr lang="fr-FR"/>
              <a:t>Les articles contractés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BBE586D0-BAD0-EE98-DC34-E2FE6691317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98451" y="1970263"/>
          <a:ext cx="10414934" cy="3885864"/>
        </p:xfrm>
        <a:graphic>
          <a:graphicData uri="http://schemas.openxmlformats.org/drawingml/2006/table">
            <a:tbl>
              <a:tblPr firstRow="1" firstCol="1" bandRow="1"/>
              <a:tblGrid>
                <a:gridCol w="1647683">
                  <a:extLst>
                    <a:ext uri="{9D8B030D-6E8A-4147-A177-3AD203B41FA5}">
                      <a16:colId xmlns:a16="http://schemas.microsoft.com/office/drawing/2014/main" val="2713135401"/>
                    </a:ext>
                  </a:extLst>
                </a:gridCol>
                <a:gridCol w="3914892">
                  <a:extLst>
                    <a:ext uri="{9D8B030D-6E8A-4147-A177-3AD203B41FA5}">
                      <a16:colId xmlns:a16="http://schemas.microsoft.com/office/drawing/2014/main" val="3871462256"/>
                    </a:ext>
                  </a:extLst>
                </a:gridCol>
                <a:gridCol w="1421686">
                  <a:extLst>
                    <a:ext uri="{9D8B030D-6E8A-4147-A177-3AD203B41FA5}">
                      <a16:colId xmlns:a16="http://schemas.microsoft.com/office/drawing/2014/main" val="3637869234"/>
                    </a:ext>
                  </a:extLst>
                </a:gridCol>
                <a:gridCol w="3430673">
                  <a:extLst>
                    <a:ext uri="{9D8B030D-6E8A-4147-A177-3AD203B41FA5}">
                      <a16:colId xmlns:a16="http://schemas.microsoft.com/office/drawing/2014/main" val="3785763624"/>
                    </a:ext>
                  </a:extLst>
                </a:gridCol>
              </a:tblGrid>
              <a:tr h="1013512">
                <a:tc rowSpan="3"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joue </a:t>
                      </a:r>
                      <a:endParaRPr lang="fr-FR" sz="2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910" marR="230910" marT="115455" marB="1154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</a:t>
                      </a:r>
                      <a:r>
                        <a:rPr lang="fr-FR" sz="28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foot, </a:t>
                      </a:r>
                      <a:r>
                        <a:rPr lang="fr-FR" sz="28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</a:t>
                      </a:r>
                      <a:r>
                        <a:rPr lang="fr-FR" sz="28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basket, </a:t>
                      </a: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</a:t>
                      </a:r>
                      <a:r>
                        <a:rPr lang="fr-FR" sz="28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tennis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fais</a:t>
                      </a:r>
                      <a:endParaRPr lang="fr-FR" sz="2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910" marR="230910" marT="115455" marB="1154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</a:t>
                      </a: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foot, </a:t>
                      </a:r>
                      <a:r>
                        <a:rPr lang="fr-FR" sz="2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</a:t>
                      </a: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yoga, </a:t>
                      </a: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</a:t>
                      </a: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théâtre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6866594"/>
                  </a:ext>
                </a:extLst>
              </a:tr>
              <a:tr h="101351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à la</a:t>
                      </a:r>
                      <a:r>
                        <a:rPr lang="fr-FR" sz="28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pétanque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la</a:t>
                      </a: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danse, </a:t>
                      </a: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la</a:t>
                      </a: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natation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4872319"/>
                  </a:ext>
                </a:extLst>
              </a:tr>
              <a:tr h="101351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</a:t>
                      </a:r>
                      <a:r>
                        <a:rPr lang="fr-FR" sz="2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jeux vidéo, </a:t>
                      </a: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</a:t>
                      </a: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cartes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l’</a:t>
                      </a: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équitation, </a:t>
                      </a: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l’</a:t>
                      </a: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athlétisme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5936127"/>
                  </a:ext>
                </a:extLst>
              </a:tr>
              <a:tr h="769515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Jouer </a:t>
                      </a:r>
                      <a:r>
                        <a:rPr lang="fr-FR" sz="28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 / à la / aux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910" marR="230910" marT="115455" marB="1154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1926590" algn="l"/>
                        </a:tabLst>
                      </a:pPr>
                      <a:r>
                        <a:rPr lang="fr-FR" sz="2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Faire </a:t>
                      </a:r>
                      <a:r>
                        <a:rPr lang="fr-FR" sz="2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 / de la / de l’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910" marR="230910" marT="115455" marB="1154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425038"/>
                  </a:ext>
                </a:extLst>
              </a:tr>
            </a:tbl>
          </a:graphicData>
        </a:graphic>
      </p:graphicFrame>
      <p:pic>
        <p:nvPicPr>
          <p:cNvPr id="3" name="mp3-output-ttsfree(dot)com (41)">
            <a:hlinkClick r:id="" action="ppaction://media"/>
            <a:extLst>
              <a:ext uri="{FF2B5EF4-FFF2-40B4-BE49-F238E27FC236}">
                <a16:creationId xmlns:a16="http://schemas.microsoft.com/office/drawing/2014/main" id="{FCD99A76-309F-3F15-0554-45107989EB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58946" y="5351369"/>
            <a:ext cx="304800" cy="304800"/>
          </a:xfrm>
          <a:prstGeom prst="rect">
            <a:avLst/>
          </a:prstGeom>
        </p:spPr>
      </p:pic>
      <p:pic>
        <p:nvPicPr>
          <p:cNvPr id="5" name="mp3-output-ttsfree(dot)com (42)">
            <a:hlinkClick r:id="" action="ppaction://media"/>
            <a:extLst>
              <a:ext uri="{FF2B5EF4-FFF2-40B4-BE49-F238E27FC236}">
                <a16:creationId xmlns:a16="http://schemas.microsoft.com/office/drawing/2014/main" id="{526A80E2-8B11-43C0-9716-EF00FCCECF8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12264" y="5309534"/>
            <a:ext cx="304800" cy="304800"/>
          </a:xfrm>
          <a:prstGeom prst="rect">
            <a:avLst/>
          </a:prstGeom>
        </p:spPr>
      </p:pic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62DAAD63-A277-DF35-1F84-A4DD0C191B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5370" y="527028"/>
            <a:ext cx="1781241" cy="178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9576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D852E39-AC66-CCB9-E00F-A01CC33D57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29694" y="643467"/>
            <a:ext cx="3732612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88417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220842"/>
            <a:ext cx="10241280" cy="544068"/>
          </a:xfrm>
        </p:spPr>
        <p:txBody>
          <a:bodyPr>
            <a:normAutofit fontScale="90000"/>
          </a:bodyPr>
          <a:lstStyle/>
          <a:p>
            <a:r>
              <a:rPr lang="fr-FR"/>
              <a:t>Complète le texte suivant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87400" y="955333"/>
            <a:ext cx="10617200" cy="1200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600">
                <a:solidFill>
                  <a:schemeClr val="tx1"/>
                </a:solidFill>
              </a:rPr>
              <a:t>Practice</a:t>
            </a:r>
          </a:p>
          <a:p>
            <a:r>
              <a:rPr lang="fr-FR" sz="3600"/>
              <a:t>Les articles contractés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840931"/>
            <a:ext cx="10241280" cy="39656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/>
              <a:t>Le lundi, je fais </a:t>
            </a:r>
            <a:r>
              <a:rPr lang="fr-FR" sz="3200">
                <a:solidFill>
                  <a:srgbClr val="00B0F0"/>
                </a:solidFill>
              </a:rPr>
              <a:t>du</a:t>
            </a:r>
            <a:r>
              <a:rPr lang="fr-FR" sz="3200"/>
              <a:t> football et </a:t>
            </a:r>
            <a:r>
              <a:rPr lang="fr-FR" sz="3200">
                <a:solidFill>
                  <a:srgbClr val="00B0F0"/>
                </a:solidFill>
              </a:rPr>
              <a:t>de la </a:t>
            </a:r>
            <a:r>
              <a:rPr lang="fr-FR" sz="3200"/>
              <a:t>danse.</a:t>
            </a:r>
          </a:p>
          <a:p>
            <a:pPr marL="0" indent="0">
              <a:buNone/>
            </a:pPr>
            <a:r>
              <a:rPr lang="fr-FR" sz="3200"/>
              <a:t>Le mercredi, avec ma sœur Lise, nous jouons </a:t>
            </a:r>
            <a:r>
              <a:rPr lang="fr-FR" sz="3200">
                <a:solidFill>
                  <a:srgbClr val="00B050"/>
                </a:solidFill>
              </a:rPr>
              <a:t>au </a:t>
            </a:r>
            <a:r>
              <a:rPr lang="fr-FR" sz="3200"/>
              <a:t>tennis et</a:t>
            </a:r>
          </a:p>
          <a:p>
            <a:pPr marL="0" indent="0">
              <a:buNone/>
            </a:pPr>
            <a:r>
              <a:rPr lang="fr-FR" sz="3200"/>
              <a:t> </a:t>
            </a:r>
            <a:r>
              <a:rPr lang="fr-FR" sz="3200">
                <a:solidFill>
                  <a:srgbClr val="00B050"/>
                </a:solidFill>
              </a:rPr>
              <a:t>à la </a:t>
            </a:r>
            <a:r>
              <a:rPr lang="fr-FR" sz="3200"/>
              <a:t>pétanque.</a:t>
            </a:r>
          </a:p>
          <a:p>
            <a:pPr marL="0" indent="0">
              <a:buNone/>
            </a:pPr>
            <a:r>
              <a:rPr lang="fr-FR" sz="3200"/>
              <a:t>Le vendredi, Lise et ses amis vont à la piscine, ils font </a:t>
            </a:r>
            <a:r>
              <a:rPr lang="fr-FR" sz="3200">
                <a:solidFill>
                  <a:srgbClr val="00B0F0"/>
                </a:solidFill>
              </a:rPr>
              <a:t>de la </a:t>
            </a:r>
            <a:r>
              <a:rPr lang="fr-FR" sz="3200"/>
              <a:t>natation et jouent </a:t>
            </a:r>
            <a:r>
              <a:rPr lang="fr-FR" sz="3200">
                <a:solidFill>
                  <a:srgbClr val="00B050"/>
                </a:solidFill>
              </a:rPr>
              <a:t>aux</a:t>
            </a:r>
            <a:r>
              <a:rPr lang="fr-FR" sz="3200"/>
              <a:t> cartes et </a:t>
            </a:r>
            <a:r>
              <a:rPr lang="fr-FR" sz="3200">
                <a:solidFill>
                  <a:srgbClr val="00B050"/>
                </a:solidFill>
              </a:rPr>
              <a:t>aux</a:t>
            </a:r>
            <a:r>
              <a:rPr lang="fr-FR" sz="3200"/>
              <a:t> jeux vidéo.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DAC1AD-CD9A-2971-EB96-EE49659F8D8A}"/>
              </a:ext>
            </a:extLst>
          </p:cNvPr>
          <p:cNvSpPr/>
          <p:nvPr/>
        </p:nvSpPr>
        <p:spPr>
          <a:xfrm>
            <a:off x="3920438" y="2830090"/>
            <a:ext cx="514350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2E8136-9BE0-B9FE-7D10-5E525035DF59}"/>
              </a:ext>
            </a:extLst>
          </p:cNvPr>
          <p:cNvSpPr/>
          <p:nvPr/>
        </p:nvSpPr>
        <p:spPr>
          <a:xfrm>
            <a:off x="8851246" y="3435656"/>
            <a:ext cx="495300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17EA133-003A-1B9C-6F18-2CE3560E40EA}"/>
              </a:ext>
            </a:extLst>
          </p:cNvPr>
          <p:cNvSpPr/>
          <p:nvPr/>
        </p:nvSpPr>
        <p:spPr>
          <a:xfrm>
            <a:off x="1430549" y="3994369"/>
            <a:ext cx="755650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84A452-8B91-4571-C92F-AC340A74EB01}"/>
              </a:ext>
            </a:extLst>
          </p:cNvPr>
          <p:cNvSpPr/>
          <p:nvPr/>
        </p:nvSpPr>
        <p:spPr>
          <a:xfrm>
            <a:off x="10208247" y="4576094"/>
            <a:ext cx="882650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0005A9-5247-8E0F-5D0F-2420DF625BAC}"/>
              </a:ext>
            </a:extLst>
          </p:cNvPr>
          <p:cNvSpPr/>
          <p:nvPr/>
        </p:nvSpPr>
        <p:spPr>
          <a:xfrm flipH="1">
            <a:off x="6331296" y="2840931"/>
            <a:ext cx="837566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74D2A4-A29C-3E7B-D82C-81504C28FF37}"/>
              </a:ext>
            </a:extLst>
          </p:cNvPr>
          <p:cNvSpPr/>
          <p:nvPr/>
        </p:nvSpPr>
        <p:spPr>
          <a:xfrm>
            <a:off x="4500750" y="5005405"/>
            <a:ext cx="679449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A4D2A9-87B1-CB77-75CA-66E56F83A38C}"/>
              </a:ext>
            </a:extLst>
          </p:cNvPr>
          <p:cNvSpPr/>
          <p:nvPr/>
        </p:nvSpPr>
        <p:spPr>
          <a:xfrm>
            <a:off x="6672078" y="5005405"/>
            <a:ext cx="679450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0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3" grpId="0" animBg="1"/>
      <p:bldP spid="4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F653F0-DE11-6DAA-59CC-A044EB9EA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/>
              <a:t>Grammaire (3): Poser des questions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CB354BB4-8003-9857-6BD7-618DD0AEE03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21129" y="2402541"/>
          <a:ext cx="11666071" cy="2417883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5193553">
                  <a:extLst>
                    <a:ext uri="{9D8B030D-6E8A-4147-A177-3AD203B41FA5}">
                      <a16:colId xmlns:a16="http://schemas.microsoft.com/office/drawing/2014/main" val="2276643195"/>
                    </a:ext>
                  </a:extLst>
                </a:gridCol>
                <a:gridCol w="6472518">
                  <a:extLst>
                    <a:ext uri="{9D8B030D-6E8A-4147-A177-3AD203B41FA5}">
                      <a16:colId xmlns:a16="http://schemas.microsoft.com/office/drawing/2014/main" val="1498483035"/>
                    </a:ext>
                  </a:extLst>
                </a:gridCol>
              </a:tblGrid>
              <a:tr h="5429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Ask</a:t>
                      </a: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if </a:t>
                      </a:r>
                      <a:r>
                        <a:rPr lang="fr-FR" sz="2400" b="1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someone</a:t>
                      </a: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400" b="1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play</a:t>
                      </a: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sport</a:t>
                      </a:r>
                      <a:endParaRPr lang="fr-FR" sz="2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Ask</a:t>
                      </a: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400" b="1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someone</a:t>
                      </a: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400" b="1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what</a:t>
                      </a: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sport </a:t>
                      </a:r>
                      <a:r>
                        <a:rPr lang="fr-FR" sz="2400" b="1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</a:t>
                      </a: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fr-FR" sz="2400" b="1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she</a:t>
                      </a: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likes</a:t>
                      </a:r>
                      <a:endParaRPr lang="fr-FR" sz="2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475525"/>
                  </a:ext>
                </a:extLst>
              </a:tr>
              <a:tr h="50396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Est-ce que </a:t>
                      </a:r>
                      <a:r>
                        <a:rPr lang="fr-FR" sz="2400" b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</a:t>
                      </a:r>
                      <a:r>
                        <a:rPr lang="fr-FR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400" b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fais</a:t>
                      </a:r>
                      <a:r>
                        <a:rPr lang="fr-FR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400" b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 sport </a:t>
                      </a:r>
                      <a:r>
                        <a:rPr lang="fr-FR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Qu’</a:t>
                      </a:r>
                      <a:r>
                        <a:rPr lang="fr-FR" sz="240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est-ce que </a:t>
                      </a:r>
                      <a:r>
                        <a:rPr lang="fr-FR" sz="240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</a:t>
                      </a: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4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aimes</a:t>
                      </a: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40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comme sport </a:t>
                      </a: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9330909"/>
                  </a:ext>
                </a:extLst>
              </a:tr>
              <a:tr h="50396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Est-ce que </a:t>
                      </a:r>
                      <a:r>
                        <a:rPr lang="fr-FR" sz="2400" b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</a:t>
                      </a:r>
                      <a:r>
                        <a:rPr lang="fr-FR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400" b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joues</a:t>
                      </a:r>
                      <a:r>
                        <a:rPr lang="fr-FR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400" b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 foot </a:t>
                      </a:r>
                      <a:r>
                        <a:rPr lang="fr-FR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Qu’</a:t>
                      </a:r>
                      <a:r>
                        <a:rPr lang="fr-FR" sz="240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est-ce que </a:t>
                      </a:r>
                      <a:r>
                        <a:rPr lang="fr-FR" sz="240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</a:t>
                      </a: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4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fais</a:t>
                      </a: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40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(comme sport) </a:t>
                      </a: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0522284"/>
                  </a:ext>
                </a:extLst>
              </a:tr>
              <a:tr h="46315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i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fr-FR" sz="2400" i="1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Closed</a:t>
                      </a:r>
                      <a:r>
                        <a:rPr lang="fr-FR" sz="2400" i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question)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est-ce que+ </a:t>
                      </a:r>
                      <a:r>
                        <a:rPr lang="fr-FR" sz="240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sujet</a:t>
                      </a: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fr-FR" sz="24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verbe</a:t>
                      </a: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fr-FR" sz="240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complément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i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(Open question)</a:t>
                      </a:r>
                      <a:endParaRPr lang="fr-FR" sz="2400" b="1" i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Qu’</a:t>
                      </a:r>
                      <a:r>
                        <a:rPr lang="fr-FR" sz="2400" b="1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est-ce que </a:t>
                      </a:r>
                      <a:r>
                        <a:rPr lang="fr-FR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fr-FR" sz="2400" b="1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sujet</a:t>
                      </a:r>
                      <a:r>
                        <a:rPr lang="fr-FR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fr-FR" sz="2400" b="1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verbe</a:t>
                      </a:r>
                      <a:r>
                        <a:rPr lang="fr-FR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fr-FR" sz="2400" b="1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complément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3510762"/>
                  </a:ext>
                </a:extLst>
              </a:tr>
            </a:tbl>
          </a:graphicData>
        </a:graphic>
      </p:graphicFrame>
      <p:pic>
        <p:nvPicPr>
          <p:cNvPr id="7" name="Picture 2" descr="Cat Kitty Sticker by 궁디팡팡 캣페스타">
            <a:extLst>
              <a:ext uri="{FF2B5EF4-FFF2-40B4-BE49-F238E27FC236}">
                <a16:creationId xmlns:a16="http://schemas.microsoft.com/office/drawing/2014/main" id="{092AD021-0065-3AAE-2DFD-B00E2D2ACB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5370" y="527028"/>
            <a:ext cx="1781241" cy="178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mp3-output-ttsfree(dot)com (43)">
            <a:hlinkClick r:id="" action="ppaction://media"/>
            <a:extLst>
              <a:ext uri="{FF2B5EF4-FFF2-40B4-BE49-F238E27FC236}">
                <a16:creationId xmlns:a16="http://schemas.microsoft.com/office/drawing/2014/main" id="{67693267-5253-E425-5886-48484D5E6B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11346" y="492080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14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9922FC2-B751-D057-6838-F6CEA23C42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sz="4400">
                <a:solidFill>
                  <a:srgbClr val="FF0000"/>
                </a:solidFill>
              </a:rPr>
              <a:t> Est-ce que tu fais du sport ? </a:t>
            </a:r>
          </a:p>
          <a:p>
            <a:pPr marL="0" indent="0">
              <a:buNone/>
            </a:pPr>
            <a:r>
              <a:rPr lang="fr-FR" sz="4400"/>
              <a:t>- Oui, je fais du sport.</a:t>
            </a:r>
          </a:p>
          <a:p>
            <a:pPr marL="457200" indent="-457200">
              <a:buFont typeface="+mj-lt"/>
              <a:buAutoNum type="arabicPeriod"/>
            </a:pPr>
            <a:endParaRPr lang="fr-FR" sz="4400"/>
          </a:p>
          <a:p>
            <a:pPr marL="0" indent="0">
              <a:buNone/>
            </a:pPr>
            <a:r>
              <a:rPr lang="fr-FR" sz="4400">
                <a:solidFill>
                  <a:srgbClr val="FF0000"/>
                </a:solidFill>
              </a:rPr>
              <a:t>2. Qu’est-ce que tu fais comme sport ? </a:t>
            </a:r>
          </a:p>
          <a:p>
            <a:pPr marL="0" indent="0">
              <a:buNone/>
            </a:pPr>
            <a:r>
              <a:rPr lang="fr-FR" sz="4400"/>
              <a:t>- Je fais du badminton.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FB7265-BA08-9FA1-6CAF-4EA2E1EA9574}"/>
              </a:ext>
            </a:extLst>
          </p:cNvPr>
          <p:cNvSpPr/>
          <p:nvPr/>
        </p:nvSpPr>
        <p:spPr>
          <a:xfrm>
            <a:off x="1357671" y="1737838"/>
            <a:ext cx="6153785" cy="738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96DE1B-5FC2-D493-36BC-6211FAA9F85C}"/>
              </a:ext>
            </a:extLst>
          </p:cNvPr>
          <p:cNvSpPr/>
          <p:nvPr/>
        </p:nvSpPr>
        <p:spPr>
          <a:xfrm>
            <a:off x="1403699" y="3957400"/>
            <a:ext cx="7837170" cy="738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729668"/>
            <a:ext cx="10617200" cy="64633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600">
                <a:solidFill>
                  <a:schemeClr val="tx1"/>
                </a:solidFill>
              </a:rPr>
              <a:t>Practice : Poser des questions</a:t>
            </a:r>
          </a:p>
        </p:txBody>
      </p:sp>
    </p:spTree>
    <p:extLst>
      <p:ext uri="{BB962C8B-B14F-4D97-AF65-F5344CB8AC3E}">
        <p14:creationId xmlns:p14="http://schemas.microsoft.com/office/powerpoint/2010/main" val="3097001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FA746-CA18-8D50-D298-5C63ED049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Online </a:t>
            </a:r>
            <a:r>
              <a:rPr lang="fr-FR" err="1"/>
              <a:t>activities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07B69-1E52-7E42-9976-7D2AB291E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/>
              <a:t>Les sports</a:t>
            </a:r>
          </a:p>
          <a:p>
            <a:pPr marL="0" indent="0">
              <a:buNone/>
            </a:pPr>
            <a:r>
              <a:rPr lang="fr-FR">
                <a:hlinkClick r:id="rId2"/>
              </a:rPr>
              <a:t>https://kahoot.it/solo/?quizId=aadbe33f-41cf-494e-bc56-ea69d63a0cd0</a:t>
            </a: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r>
              <a:rPr lang="fr-FR"/>
              <a:t>Les articles contractés</a:t>
            </a:r>
          </a:p>
          <a:p>
            <a:pPr marL="0" indent="0">
              <a:buNone/>
            </a:pPr>
            <a:r>
              <a:rPr lang="fr-FR">
                <a:hlinkClick r:id="rId3"/>
              </a:rPr>
              <a:t>https://kahoot.it/solo/?quizId=b4446557-cadf-4d56-aeb1-5ea9a5113d27</a:t>
            </a:r>
            <a:endParaRPr lang="fr-FR"/>
          </a:p>
          <a:p>
            <a:pPr marL="0" indent="0">
              <a:buNone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73595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C68EAA3-B4DD-154D-9F32-A5F9222CB0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47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2AECE14-3D6A-3B01-AE0A-8BD4902F3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733" y="554845"/>
            <a:ext cx="10656891" cy="3902673"/>
          </a:xfrm>
        </p:spPr>
        <p:txBody>
          <a:bodyPr anchor="t">
            <a:normAutofit/>
          </a:bodyPr>
          <a:lstStyle/>
          <a:p>
            <a:pPr algn="l"/>
            <a:r>
              <a:rPr lang="fr-FR" sz="5200">
                <a:solidFill>
                  <a:srgbClr val="FFFFFF"/>
                </a:solidFill>
              </a:rPr>
              <a:t>Unit 4 – Lesson 2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A07F5CE-A4BC-C374-8305-4E3B4EE29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5523" y="2623279"/>
            <a:ext cx="10678296" cy="3269793"/>
          </a:xfrm>
        </p:spPr>
        <p:txBody>
          <a:bodyPr anchor="b">
            <a:normAutofit/>
          </a:bodyPr>
          <a:lstStyle/>
          <a:p>
            <a:pPr algn="l"/>
            <a:r>
              <a:rPr lang="fr-FR"/>
              <a:t>Les parties du corps</a:t>
            </a:r>
          </a:p>
          <a:p>
            <a:pPr algn="l"/>
            <a:endParaRPr lang="fr-FR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/>
              <a:t>Body parts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err="1"/>
              <a:t>Ask</a:t>
            </a:r>
            <a:r>
              <a:rPr lang="fr-FR"/>
              <a:t> and </a:t>
            </a:r>
            <a:r>
              <a:rPr lang="fr-FR" err="1"/>
              <a:t>give</a:t>
            </a:r>
            <a:r>
              <a:rPr lang="fr-FR"/>
              <a:t> an </a:t>
            </a:r>
            <a:r>
              <a:rPr lang="fr-FR" err="1"/>
              <a:t>explanation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934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88BA9E-C606-2270-2828-152E16732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65125"/>
            <a:ext cx="5245543" cy="1325563"/>
          </a:xfrm>
        </p:spPr>
        <p:txBody>
          <a:bodyPr/>
          <a:lstStyle/>
          <a:p>
            <a:r>
              <a:rPr lang="fr-FR" u="sng"/>
              <a:t>Vocabulaire :</a:t>
            </a:r>
            <a:br>
              <a:rPr lang="fr-FR" u="sng"/>
            </a:br>
            <a:r>
              <a:rPr lang="fr-FR" u="sng"/>
              <a:t>Les parties du corps</a:t>
            </a:r>
          </a:p>
        </p:txBody>
      </p:sp>
      <p:pic>
        <p:nvPicPr>
          <p:cNvPr id="1026" name="Picture 2" descr="FLE en ESO: Les parties du corps : regardez , cliquez , chantez">
            <a:extLst>
              <a:ext uri="{FF2B5EF4-FFF2-40B4-BE49-F238E27FC236}">
                <a16:creationId xmlns:a16="http://schemas.microsoft.com/office/drawing/2014/main" id="{0A3441F0-E2FC-667E-535C-5805D628613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543" y="228772"/>
            <a:ext cx="5864417" cy="6400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at Kitty Sticker by 궁디팡팡 캣페스타">
            <a:extLst>
              <a:ext uri="{FF2B5EF4-FFF2-40B4-BE49-F238E27FC236}">
                <a16:creationId xmlns:a16="http://schemas.microsoft.com/office/drawing/2014/main" id="{3DE7F9AE-7910-F7B1-DE5A-3A7C04189EB8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4842" y="4848398"/>
            <a:ext cx="191262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mp3-output-ttsfree(dot)com (45)">
            <a:hlinkClick r:id="" action="ppaction://media"/>
            <a:extLst>
              <a:ext uri="{FF2B5EF4-FFF2-40B4-BE49-F238E27FC236}">
                <a16:creationId xmlns:a16="http://schemas.microsoft.com/office/drawing/2014/main" id="{EEAAAF4D-4D56-86F3-B852-F285479F69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5550343" y="440197"/>
            <a:ext cx="304800" cy="304800"/>
          </a:xfrm>
          <a:prstGeom prst="rect">
            <a:avLst/>
          </a:prstGeom>
        </p:spPr>
      </p:pic>
      <p:pic>
        <p:nvPicPr>
          <p:cNvPr id="6" name="mp3-output-ttsfree(dot)com (46)">
            <a:hlinkClick r:id="" action="ppaction://media"/>
            <a:extLst>
              <a:ext uri="{FF2B5EF4-FFF2-40B4-BE49-F238E27FC236}">
                <a16:creationId xmlns:a16="http://schemas.microsoft.com/office/drawing/2014/main" id="{A13A1052-CCAA-FC97-F48D-BBC34DBF9EB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5550343" y="1256959"/>
            <a:ext cx="304800" cy="304800"/>
          </a:xfrm>
          <a:prstGeom prst="rect">
            <a:avLst/>
          </a:prstGeom>
        </p:spPr>
      </p:pic>
      <p:pic>
        <p:nvPicPr>
          <p:cNvPr id="7" name="mp3-output-ttsfree(dot)com (47)">
            <a:hlinkClick r:id="" action="ppaction://media"/>
            <a:extLst>
              <a:ext uri="{FF2B5EF4-FFF2-40B4-BE49-F238E27FC236}">
                <a16:creationId xmlns:a16="http://schemas.microsoft.com/office/drawing/2014/main" id="{899070F5-CC9C-F588-0BE0-349A4EAB545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5566445" y="2035450"/>
            <a:ext cx="304800" cy="304800"/>
          </a:xfrm>
          <a:prstGeom prst="rect">
            <a:avLst/>
          </a:prstGeom>
        </p:spPr>
      </p:pic>
      <p:pic>
        <p:nvPicPr>
          <p:cNvPr id="8" name="mp3-output-ttsfree(dot)com (48)">
            <a:hlinkClick r:id="" action="ppaction://media"/>
            <a:extLst>
              <a:ext uri="{FF2B5EF4-FFF2-40B4-BE49-F238E27FC236}">
                <a16:creationId xmlns:a16="http://schemas.microsoft.com/office/drawing/2014/main" id="{8E3A22AA-764A-909E-9A4F-67CFF36614C3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5648922" y="2827020"/>
            <a:ext cx="304800" cy="304800"/>
          </a:xfrm>
          <a:prstGeom prst="rect">
            <a:avLst/>
          </a:prstGeom>
        </p:spPr>
      </p:pic>
      <p:pic>
        <p:nvPicPr>
          <p:cNvPr id="9" name="mp3-output-ttsfree(dot)com (49)">
            <a:hlinkClick r:id="" action="ppaction://media"/>
            <a:extLst>
              <a:ext uri="{FF2B5EF4-FFF2-40B4-BE49-F238E27FC236}">
                <a16:creationId xmlns:a16="http://schemas.microsoft.com/office/drawing/2014/main" id="{ECC9399E-71F5-0858-6601-FE26AA1A9CB4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5725554" y="4115752"/>
            <a:ext cx="304800" cy="304800"/>
          </a:xfrm>
          <a:prstGeom prst="rect">
            <a:avLst/>
          </a:prstGeom>
        </p:spPr>
      </p:pic>
      <p:pic>
        <p:nvPicPr>
          <p:cNvPr id="10" name="mp3-output-ttsfree(dot)com (50)">
            <a:hlinkClick r:id="" action="ppaction://media"/>
            <a:extLst>
              <a:ext uri="{FF2B5EF4-FFF2-40B4-BE49-F238E27FC236}">
                <a16:creationId xmlns:a16="http://schemas.microsoft.com/office/drawing/2014/main" id="{DD98EE57-3689-9E60-AC76-F1F592180932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5445692" y="5177704"/>
            <a:ext cx="304800" cy="304800"/>
          </a:xfrm>
          <a:prstGeom prst="rect">
            <a:avLst/>
          </a:prstGeom>
        </p:spPr>
      </p:pic>
      <p:pic>
        <p:nvPicPr>
          <p:cNvPr id="11" name="mp3-output-ttsfree(dot)com (51)">
            <a:hlinkClick r:id="" action="ppaction://media"/>
            <a:extLst>
              <a:ext uri="{FF2B5EF4-FFF2-40B4-BE49-F238E27FC236}">
                <a16:creationId xmlns:a16="http://schemas.microsoft.com/office/drawing/2014/main" id="{73065DDC-12A3-CC7A-C56F-DB3C065FA27C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5397943" y="6001719"/>
            <a:ext cx="304800" cy="304800"/>
          </a:xfrm>
          <a:prstGeom prst="rect">
            <a:avLst/>
          </a:prstGeom>
        </p:spPr>
      </p:pic>
      <p:pic>
        <p:nvPicPr>
          <p:cNvPr id="12" name="mp3-output-ttsfree(dot)com (52)">
            <a:hlinkClick r:id="" action="ppaction://media"/>
            <a:extLst>
              <a:ext uri="{FF2B5EF4-FFF2-40B4-BE49-F238E27FC236}">
                <a16:creationId xmlns:a16="http://schemas.microsoft.com/office/drawing/2014/main" id="{A9C8CAF7-701C-AEEA-1276-3729095AB61D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1382251" y="1015977"/>
            <a:ext cx="304800" cy="304800"/>
          </a:xfrm>
          <a:prstGeom prst="rect">
            <a:avLst/>
          </a:prstGeom>
        </p:spPr>
      </p:pic>
      <p:pic>
        <p:nvPicPr>
          <p:cNvPr id="13" name="mp3-output-ttsfree(dot)com (53)">
            <a:hlinkClick r:id="" action="ppaction://media"/>
            <a:extLst>
              <a:ext uri="{FF2B5EF4-FFF2-40B4-BE49-F238E27FC236}">
                <a16:creationId xmlns:a16="http://schemas.microsoft.com/office/drawing/2014/main" id="{34454637-3BF8-7AAD-03BD-CB243D94BE49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1201400" y="2477763"/>
            <a:ext cx="304800" cy="304800"/>
          </a:xfrm>
          <a:prstGeom prst="rect">
            <a:avLst/>
          </a:prstGeom>
        </p:spPr>
      </p:pic>
      <p:pic>
        <p:nvPicPr>
          <p:cNvPr id="14" name="mp3-output-ttsfree(dot)com (54)">
            <a:hlinkClick r:id="" action="ppaction://media"/>
            <a:extLst>
              <a:ext uri="{FF2B5EF4-FFF2-40B4-BE49-F238E27FC236}">
                <a16:creationId xmlns:a16="http://schemas.microsoft.com/office/drawing/2014/main" id="{F5F7527C-6395-21EB-AC2E-8CD84F078442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1201400" y="3323177"/>
            <a:ext cx="304800" cy="304800"/>
          </a:xfrm>
          <a:prstGeom prst="rect">
            <a:avLst/>
          </a:prstGeom>
        </p:spPr>
      </p:pic>
      <p:pic>
        <p:nvPicPr>
          <p:cNvPr id="15" name="mp3-output-ttsfree(dot)com (55)">
            <a:hlinkClick r:id="" action="ppaction://media"/>
            <a:extLst>
              <a:ext uri="{FF2B5EF4-FFF2-40B4-BE49-F238E27FC236}">
                <a16:creationId xmlns:a16="http://schemas.microsoft.com/office/drawing/2014/main" id="{B69E8AD8-05CC-BDC5-F223-8448ED9B4967}"/>
              </a:ext>
            </a:extLst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1186160" y="4130788"/>
            <a:ext cx="304800" cy="304800"/>
          </a:xfrm>
          <a:prstGeom prst="rect">
            <a:avLst/>
          </a:prstGeom>
        </p:spPr>
      </p:pic>
      <p:pic>
        <p:nvPicPr>
          <p:cNvPr id="16" name="mp3-output-ttsfree(dot)com (56)">
            <a:hlinkClick r:id="" action="ppaction://media"/>
            <a:extLst>
              <a:ext uri="{FF2B5EF4-FFF2-40B4-BE49-F238E27FC236}">
                <a16:creationId xmlns:a16="http://schemas.microsoft.com/office/drawing/2014/main" id="{999B65CA-1805-30CA-805F-8E4D5F79F32F}"/>
              </a:ext>
            </a:extLst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1490960" y="5253904"/>
            <a:ext cx="304800" cy="304800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47BE658C-2383-73E1-A6B8-0F66BFC4BF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9" y="2116750"/>
            <a:ext cx="2154206" cy="2154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53E938B0-9AB8-CEA8-8607-64919C5FD9EF}"/>
              </a:ext>
            </a:extLst>
          </p:cNvPr>
          <p:cNvSpPr txBox="1"/>
          <p:nvPr/>
        </p:nvSpPr>
        <p:spPr>
          <a:xfrm>
            <a:off x="701040" y="1818518"/>
            <a:ext cx="39085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0">
                <a:solidFill>
                  <a:srgbClr val="202020"/>
                </a:solidFill>
                <a:effectLst/>
                <a:latin typeface="Rubik"/>
                <a:hlinkClick r:id="rId30"/>
              </a:rPr>
              <a:t>www.wordwall.net/resource/7430225</a:t>
            </a:r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28F7547-8260-5420-9B37-8CEC89304F55}"/>
              </a:ext>
            </a:extLst>
          </p:cNvPr>
          <p:cNvSpPr txBox="1"/>
          <p:nvPr/>
        </p:nvSpPr>
        <p:spPr>
          <a:xfrm>
            <a:off x="2389945" y="2365355"/>
            <a:ext cx="24128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/>
              <a:t>Combien de parties du corps est-ce que tu te souviens ?</a:t>
            </a:r>
          </a:p>
        </p:txBody>
      </p:sp>
      <p:pic>
        <p:nvPicPr>
          <p:cNvPr id="21" name="Picture 2" descr="J'apprends le français.com - A1 - Conjugaison : le verbe avoir au présent |  Facebook">
            <a:extLst>
              <a:ext uri="{FF2B5EF4-FFF2-40B4-BE49-F238E27FC236}">
                <a16:creationId xmlns:a16="http://schemas.microsoft.com/office/drawing/2014/main" id="{6116B5BF-D8ED-26CA-2416-1D935D297F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154" y="4420552"/>
            <a:ext cx="1861060" cy="2332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oday Remember Sticker by Demic">
            <a:extLst>
              <a:ext uri="{FF2B5EF4-FFF2-40B4-BE49-F238E27FC236}">
                <a16:creationId xmlns:a16="http://schemas.microsoft.com/office/drawing/2014/main" id="{F615618F-5D26-D3C6-3CD6-3C0F9FA6AC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157" y="4435588"/>
            <a:ext cx="866969" cy="86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152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63A8F0-BBB2-70F2-5370-FF314EDB63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b="6250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2AECE14-3D6A-3B01-AE0A-8BD4902F3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1523878"/>
            <a:ext cx="7955671" cy="3810245"/>
          </a:xfrm>
        </p:spPr>
        <p:txBody>
          <a:bodyPr anchor="ctr">
            <a:normAutofit/>
          </a:bodyPr>
          <a:lstStyle/>
          <a:p>
            <a:pPr algn="l"/>
            <a:r>
              <a:rPr lang="fr-FR" sz="5200">
                <a:solidFill>
                  <a:srgbClr val="FFFFFF"/>
                </a:solidFill>
              </a:rPr>
              <a:t>Unit 4 – Lesson 1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A07F5CE-A4BC-C374-8305-4E3B4EE29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89454" y="1523878"/>
            <a:ext cx="2361298" cy="3810245"/>
          </a:xfrm>
        </p:spPr>
        <p:txBody>
          <a:bodyPr anchor="ctr">
            <a:normAutofit/>
          </a:bodyPr>
          <a:lstStyle/>
          <a:p>
            <a:pPr algn="r"/>
            <a:r>
              <a:rPr lang="fr-FR">
                <a:solidFill>
                  <a:srgbClr val="FFFFFF"/>
                </a:solidFill>
              </a:rPr>
              <a:t>Le sport</a:t>
            </a:r>
          </a:p>
          <a:p>
            <a:pPr algn="r"/>
            <a:endParaRPr lang="fr-FR">
              <a:solidFill>
                <a:srgbClr val="FFFFFF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>
                <a:solidFill>
                  <a:srgbClr val="FFFFFF"/>
                </a:solidFill>
              </a:rPr>
              <a:t>Name sports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err="1">
                <a:solidFill>
                  <a:srgbClr val="FFFFFF"/>
                </a:solidFill>
              </a:rPr>
              <a:t>Ask</a:t>
            </a:r>
            <a:r>
              <a:rPr lang="fr-FR">
                <a:solidFill>
                  <a:srgbClr val="FFFFFF"/>
                </a:solidFill>
              </a:rPr>
              <a:t> questions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15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Voici une illustration pour réviser le vocabulaire du corps humain: Je vous  propose encore quelques pag… | Parties du corps humain, Partie du corps, Le  corps">
            <a:extLst>
              <a:ext uri="{FF2B5EF4-FFF2-40B4-BE49-F238E27FC236}">
                <a16:creationId xmlns:a16="http://schemas.microsoft.com/office/drawing/2014/main" id="{A2B61D27-6852-CCB0-ACE2-48F4041588A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70"/>
          <a:stretch/>
        </p:blipFill>
        <p:spPr bwMode="auto">
          <a:xfrm>
            <a:off x="1088943" y="257514"/>
            <a:ext cx="3620215" cy="644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A5062CBC-E8C6-ECB5-C7FA-4E1F93A98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2" t="18272" r="632" b="4975"/>
          <a:stretch/>
        </p:blipFill>
        <p:spPr bwMode="auto">
          <a:xfrm>
            <a:off x="5900717" y="666206"/>
            <a:ext cx="6005705" cy="6146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69E6E45-13EB-FDD3-CB4F-77AC310A7F40}"/>
              </a:ext>
            </a:extLst>
          </p:cNvPr>
          <p:cNvSpPr txBox="1"/>
          <p:nvPr/>
        </p:nvSpPr>
        <p:spPr>
          <a:xfrm>
            <a:off x="6368143" y="311300"/>
            <a:ext cx="1312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A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335F7B8-55F7-8D52-695E-4E5D0B5408A6}"/>
              </a:ext>
            </a:extLst>
          </p:cNvPr>
          <p:cNvSpPr txBox="1"/>
          <p:nvPr/>
        </p:nvSpPr>
        <p:spPr>
          <a:xfrm>
            <a:off x="7680960" y="311300"/>
            <a:ext cx="1312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B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7EB8987-A841-0584-E2D2-B75F901255A2}"/>
              </a:ext>
            </a:extLst>
          </p:cNvPr>
          <p:cNvSpPr txBox="1"/>
          <p:nvPr/>
        </p:nvSpPr>
        <p:spPr>
          <a:xfrm>
            <a:off x="8936226" y="311300"/>
            <a:ext cx="1312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C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D993577-4721-96D0-52E6-F030BAB47951}"/>
              </a:ext>
            </a:extLst>
          </p:cNvPr>
          <p:cNvSpPr txBox="1"/>
          <p:nvPr/>
        </p:nvSpPr>
        <p:spPr>
          <a:xfrm>
            <a:off x="10191492" y="311300"/>
            <a:ext cx="1312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D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BAAF6FE-F22C-29CB-B6E7-320282601AA9}"/>
              </a:ext>
            </a:extLst>
          </p:cNvPr>
          <p:cNvSpPr txBox="1"/>
          <p:nvPr/>
        </p:nvSpPr>
        <p:spPr>
          <a:xfrm>
            <a:off x="5621384" y="1110343"/>
            <a:ext cx="47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5AF4EBC-AD3D-7E75-DD2A-84E8C3AB2F40}"/>
              </a:ext>
            </a:extLst>
          </p:cNvPr>
          <p:cNvSpPr txBox="1"/>
          <p:nvPr/>
        </p:nvSpPr>
        <p:spPr>
          <a:xfrm>
            <a:off x="5621384" y="2053046"/>
            <a:ext cx="47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F6E4933-83CE-9136-B045-055410DCFC33}"/>
              </a:ext>
            </a:extLst>
          </p:cNvPr>
          <p:cNvSpPr txBox="1"/>
          <p:nvPr/>
        </p:nvSpPr>
        <p:spPr>
          <a:xfrm>
            <a:off x="5621384" y="2995749"/>
            <a:ext cx="47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3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DA69DDB-3B03-F095-FB87-FD58FB8D7DCA}"/>
              </a:ext>
            </a:extLst>
          </p:cNvPr>
          <p:cNvSpPr txBox="1"/>
          <p:nvPr/>
        </p:nvSpPr>
        <p:spPr>
          <a:xfrm>
            <a:off x="5621384" y="4066291"/>
            <a:ext cx="47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4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9DF19A0-063E-0222-3A6E-0D5AF18914C3}"/>
              </a:ext>
            </a:extLst>
          </p:cNvPr>
          <p:cNvSpPr txBox="1"/>
          <p:nvPr/>
        </p:nvSpPr>
        <p:spPr>
          <a:xfrm>
            <a:off x="5621384" y="5069953"/>
            <a:ext cx="47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5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991095B-5E5F-15EF-B447-7899B6209A58}"/>
              </a:ext>
            </a:extLst>
          </p:cNvPr>
          <p:cNvSpPr txBox="1"/>
          <p:nvPr/>
        </p:nvSpPr>
        <p:spPr>
          <a:xfrm>
            <a:off x="5621384" y="6073615"/>
            <a:ext cx="47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14297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D315E7-DCBC-3E50-CD37-01A8D20A5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49" y="1780309"/>
            <a:ext cx="10899321" cy="19606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Et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toi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?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Qu’est-ce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que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tu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fais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comme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sport ?</a:t>
            </a:r>
            <a:b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Quelles parties du corps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est-ce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que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tu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utilises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1108C4-3853-93BC-5B5D-FA650978C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604397"/>
            <a:ext cx="10515600" cy="64746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Pose la question à ton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voisin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voisine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écris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réponse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sur ton cahier.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1200" dirty="0" smtClean="0"/>
              <a:pPr>
                <a:spcAft>
                  <a:spcPts val="600"/>
                </a:spcAft>
              </a:pPr>
              <a:t>21</a:t>
            </a:fld>
            <a:endParaRPr lang="en-US" sz="12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736600" y="760811"/>
            <a:ext cx="10617200" cy="64633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600" dirty="0"/>
              <a:t>Practice: les parties du corps</a:t>
            </a:r>
          </a:p>
        </p:txBody>
      </p:sp>
    </p:spTree>
    <p:extLst>
      <p:ext uri="{BB962C8B-B14F-4D97-AF65-F5344CB8AC3E}">
        <p14:creationId xmlns:p14="http://schemas.microsoft.com/office/powerpoint/2010/main" val="222457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07F1E1-2C19-F6B8-0964-47D2FCD5E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639520"/>
            <a:ext cx="11343348" cy="58583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Grammaire</a:t>
            </a:r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(1): les </a:t>
            </a:r>
            <a:r>
              <a:rPr lang="en-US" sz="3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adjectifs</a:t>
            </a:r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possessifs</a:t>
            </a:r>
            <a:endParaRPr lang="en-US" sz="3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00D5FE50-99A0-9971-EEB4-E0E909B142B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82314" y="1875278"/>
          <a:ext cx="7875034" cy="3705978"/>
        </p:xfrm>
        <a:graphic>
          <a:graphicData uri="http://schemas.openxmlformats.org/drawingml/2006/table">
            <a:tbl>
              <a:tblPr firstRow="1" firstCol="1" bandRow="1"/>
              <a:tblGrid>
                <a:gridCol w="2101727">
                  <a:extLst>
                    <a:ext uri="{9D8B030D-6E8A-4147-A177-3AD203B41FA5}">
                      <a16:colId xmlns:a16="http://schemas.microsoft.com/office/drawing/2014/main" val="940538783"/>
                    </a:ext>
                  </a:extLst>
                </a:gridCol>
                <a:gridCol w="1598433">
                  <a:extLst>
                    <a:ext uri="{9D8B030D-6E8A-4147-A177-3AD203B41FA5}">
                      <a16:colId xmlns:a16="http://schemas.microsoft.com/office/drawing/2014/main" val="3198188368"/>
                    </a:ext>
                  </a:extLst>
                </a:gridCol>
                <a:gridCol w="1716771">
                  <a:extLst>
                    <a:ext uri="{9D8B030D-6E8A-4147-A177-3AD203B41FA5}">
                      <a16:colId xmlns:a16="http://schemas.microsoft.com/office/drawing/2014/main" val="351667104"/>
                    </a:ext>
                  </a:extLst>
                </a:gridCol>
                <a:gridCol w="1379924">
                  <a:extLst>
                    <a:ext uri="{9D8B030D-6E8A-4147-A177-3AD203B41FA5}">
                      <a16:colId xmlns:a16="http://schemas.microsoft.com/office/drawing/2014/main" val="4210311211"/>
                    </a:ext>
                  </a:extLst>
                </a:gridCol>
                <a:gridCol w="1078179">
                  <a:extLst>
                    <a:ext uri="{9D8B030D-6E8A-4147-A177-3AD203B41FA5}">
                      <a16:colId xmlns:a16="http://schemas.microsoft.com/office/drawing/2014/main" val="1235032916"/>
                    </a:ext>
                  </a:extLst>
                </a:gridCol>
              </a:tblGrid>
              <a:tr h="315596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Singulier</a:t>
                      </a:r>
                      <a:endParaRPr lang="fr-FR" sz="33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 dirty="0">
                          <a:solidFill>
                            <a:srgbClr val="4472C4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Pluriel</a:t>
                      </a:r>
                      <a:endParaRPr lang="fr-FR" sz="33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0526549"/>
                  </a:ext>
                </a:extLst>
              </a:tr>
              <a:tr h="176852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5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5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Masculin</a:t>
                      </a:r>
                      <a:endParaRPr lang="fr-FR" sz="3300" b="0" i="0" u="none" strike="noStrike" dirty="0">
                        <a:effectLst/>
                        <a:highlight>
                          <a:srgbClr val="00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5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Féminin</a:t>
                      </a:r>
                      <a:endParaRPr lang="fr-FR" sz="3300" b="0" i="0" u="none" strike="noStrike" dirty="0">
                        <a:effectLst/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Masculin</a:t>
                      </a:r>
                      <a:endParaRPr lang="fr-FR" sz="33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Féminin</a:t>
                      </a:r>
                      <a:endParaRPr lang="fr-FR" sz="33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5979744"/>
                  </a:ext>
                </a:extLst>
              </a:tr>
              <a:tr h="315596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(c’est à moi)</a:t>
                      </a:r>
                      <a:endParaRPr lang="fr-FR" sz="33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00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mon</a:t>
                      </a: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2000" b="0" i="0" u="none" strike="noStrike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bras</a:t>
                      </a:r>
                      <a:endParaRPr lang="fr-FR" sz="33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ma</a:t>
                      </a: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2000" b="0" i="0" u="none" strike="noStrike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jambe*</a:t>
                      </a:r>
                      <a:endParaRPr lang="fr-FR" sz="33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mes </a:t>
                      </a:r>
                      <a:r>
                        <a:rPr lang="fr-FR" sz="2000" b="0" i="0" u="none" strike="noStrike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bras / jambes</a:t>
                      </a:r>
                      <a:endParaRPr lang="fr-FR" sz="33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4290884"/>
                  </a:ext>
                </a:extLst>
              </a:tr>
              <a:tr h="315596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(c’est à toi)</a:t>
                      </a:r>
                      <a:endParaRPr lang="fr-FR" sz="33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00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ton</a:t>
                      </a: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2000" b="0" i="0" u="none" strike="noStrike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bras</a:t>
                      </a:r>
                      <a:endParaRPr lang="fr-FR" sz="33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ta</a:t>
                      </a: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2000" b="0" i="0" u="none" strike="noStrike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jambe*</a:t>
                      </a:r>
                      <a:endParaRPr lang="fr-FR" sz="33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tes </a:t>
                      </a:r>
                      <a:r>
                        <a:rPr lang="fr-FR" sz="2000" b="0" i="0" u="none" strike="noStrike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bras / jambes</a:t>
                      </a:r>
                      <a:endParaRPr lang="fr-FR" sz="33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9550706"/>
                  </a:ext>
                </a:extLst>
              </a:tr>
              <a:tr h="423142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(c’est à lui/elle)</a:t>
                      </a:r>
                      <a:endParaRPr lang="fr-FR" sz="33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00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son</a:t>
                      </a: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2000" b="0" i="0" u="none" strike="noStrike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bras</a:t>
                      </a:r>
                      <a:endParaRPr lang="fr-FR" sz="33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sa</a:t>
                      </a: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2000" b="0" i="0" u="none" strike="noStrike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jambe*</a:t>
                      </a:r>
                      <a:endParaRPr lang="fr-FR" sz="33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ses </a:t>
                      </a:r>
                      <a:r>
                        <a:rPr lang="fr-FR" sz="2000" b="0" i="0" u="none" strike="noStrike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bras / jambes</a:t>
                      </a:r>
                      <a:endParaRPr lang="fr-FR" sz="33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9237858"/>
                  </a:ext>
                </a:extLst>
              </a:tr>
              <a:tr h="315596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(c’est à nous)</a:t>
                      </a:r>
                      <a:endParaRPr lang="fr-FR" sz="33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notre </a:t>
                      </a:r>
                      <a:r>
                        <a:rPr lang="fr-FR" sz="2000" b="0" i="0" u="none" strike="noStrike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bras / jambe</a:t>
                      </a:r>
                      <a:endParaRPr lang="fr-FR" sz="33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nos </a:t>
                      </a:r>
                      <a:r>
                        <a:rPr lang="fr-FR" sz="2000" b="0" i="0" u="none" strike="noStrike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bras / jambes</a:t>
                      </a:r>
                      <a:endParaRPr lang="fr-FR" sz="33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6819073"/>
                  </a:ext>
                </a:extLst>
              </a:tr>
              <a:tr h="315596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(c’est à vous)</a:t>
                      </a:r>
                      <a:endParaRPr lang="fr-FR" sz="33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votre </a:t>
                      </a:r>
                      <a:r>
                        <a:rPr lang="fr-FR" sz="2000" b="0" i="0" u="none" strike="noStrike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bras / jambe</a:t>
                      </a:r>
                      <a:endParaRPr lang="fr-FR" sz="33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vos </a:t>
                      </a:r>
                      <a:r>
                        <a:rPr lang="fr-FR" sz="2000" b="0" i="0" u="none" strike="noStrike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bras / jambes</a:t>
                      </a:r>
                      <a:endParaRPr lang="fr-FR" sz="33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6884733"/>
                  </a:ext>
                </a:extLst>
              </a:tr>
              <a:tr h="423142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(c’est à eux/elles)</a:t>
                      </a:r>
                      <a:endParaRPr lang="fr-FR" sz="33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leur </a:t>
                      </a:r>
                      <a:r>
                        <a:rPr lang="fr-FR" sz="2000" b="0" i="0" u="none" strike="noStrike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bras / jambe</a:t>
                      </a:r>
                      <a:endParaRPr lang="fr-FR" sz="33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leurs </a:t>
                      </a:r>
                      <a:r>
                        <a:rPr lang="fr-FR" sz="2000" b="0" i="0" u="none" strike="noStrike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bras / jambes</a:t>
                      </a:r>
                      <a:endParaRPr lang="fr-FR" sz="33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4358564"/>
                  </a:ext>
                </a:extLst>
              </a:tr>
            </a:tbl>
          </a:graphicData>
        </a:graphic>
      </p:graphicFrame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4169" y="5079202"/>
            <a:ext cx="1651783" cy="1778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mp3-output-ttsfree(dot)com (58)">
            <a:hlinkClick r:id="" action="ppaction://media"/>
            <a:extLst>
              <a:ext uri="{FF2B5EF4-FFF2-40B4-BE49-F238E27FC236}">
                <a16:creationId xmlns:a16="http://schemas.microsoft.com/office/drawing/2014/main" id="{634CC042-01EE-5F21-EA9B-CDCD147B14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798907" y="2759024"/>
            <a:ext cx="304800" cy="304800"/>
          </a:xfrm>
          <a:prstGeom prst="rect">
            <a:avLst/>
          </a:prstGeom>
        </p:spPr>
      </p:pic>
      <p:pic>
        <p:nvPicPr>
          <p:cNvPr id="7" name="mp3-output-ttsfree(dot)com (59)">
            <a:hlinkClick r:id="" action="ppaction://media"/>
            <a:extLst>
              <a:ext uri="{FF2B5EF4-FFF2-40B4-BE49-F238E27FC236}">
                <a16:creationId xmlns:a16="http://schemas.microsoft.com/office/drawing/2014/main" id="{7BF5CC31-3E0F-EEE7-7F14-A32CAEAB6FE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779063" y="3220612"/>
            <a:ext cx="304800" cy="304800"/>
          </a:xfrm>
          <a:prstGeom prst="rect">
            <a:avLst/>
          </a:prstGeom>
        </p:spPr>
      </p:pic>
      <p:pic>
        <p:nvPicPr>
          <p:cNvPr id="8" name="mp3-output-ttsfree(dot)com (60)">
            <a:hlinkClick r:id="" action="ppaction://media"/>
            <a:extLst>
              <a:ext uri="{FF2B5EF4-FFF2-40B4-BE49-F238E27FC236}">
                <a16:creationId xmlns:a16="http://schemas.microsoft.com/office/drawing/2014/main" id="{B08744B0-49DB-2A3A-6A46-8607853CE5B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798907" y="3699566"/>
            <a:ext cx="304800" cy="304800"/>
          </a:xfrm>
          <a:prstGeom prst="rect">
            <a:avLst/>
          </a:prstGeom>
        </p:spPr>
      </p:pic>
      <p:pic>
        <p:nvPicPr>
          <p:cNvPr id="9" name="mp3-output-ttsfree(dot)com (61)">
            <a:hlinkClick r:id="" action="ppaction://media"/>
            <a:extLst>
              <a:ext uri="{FF2B5EF4-FFF2-40B4-BE49-F238E27FC236}">
                <a16:creationId xmlns:a16="http://schemas.microsoft.com/office/drawing/2014/main" id="{E7039B7E-697E-EB7F-8D6B-B5BA7EB14D1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779063" y="4192927"/>
            <a:ext cx="304800" cy="304800"/>
          </a:xfrm>
          <a:prstGeom prst="rect">
            <a:avLst/>
          </a:prstGeom>
        </p:spPr>
      </p:pic>
      <p:pic>
        <p:nvPicPr>
          <p:cNvPr id="11" name="mp3-output-ttsfree(dot)com (62)">
            <a:hlinkClick r:id="" action="ppaction://media"/>
            <a:extLst>
              <a:ext uri="{FF2B5EF4-FFF2-40B4-BE49-F238E27FC236}">
                <a16:creationId xmlns:a16="http://schemas.microsoft.com/office/drawing/2014/main" id="{E1B27D49-768B-18A1-D5CA-EBECB5A0D9A8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801658" y="4710259"/>
            <a:ext cx="304800" cy="304800"/>
          </a:xfrm>
          <a:prstGeom prst="rect">
            <a:avLst/>
          </a:prstGeom>
        </p:spPr>
      </p:pic>
      <p:pic>
        <p:nvPicPr>
          <p:cNvPr id="12" name="mp3-output-ttsfree(dot)com (63)">
            <a:hlinkClick r:id="" action="ppaction://media"/>
            <a:extLst>
              <a:ext uri="{FF2B5EF4-FFF2-40B4-BE49-F238E27FC236}">
                <a16:creationId xmlns:a16="http://schemas.microsoft.com/office/drawing/2014/main" id="{B4C1875E-FC12-A653-C936-956C8219347F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812773" y="5189213"/>
            <a:ext cx="304800" cy="304800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11DC29F8-75EF-B89C-0655-5E0F116E81AB}"/>
              </a:ext>
            </a:extLst>
          </p:cNvPr>
          <p:cNvSpPr txBox="1"/>
          <p:nvPr/>
        </p:nvSpPr>
        <p:spPr>
          <a:xfrm>
            <a:off x="1603140" y="5720952"/>
            <a:ext cx="6454588" cy="97885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steps to know which adjective you must use :</a:t>
            </a:r>
            <a:endParaRPr lang="fr-F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 does this belong to ? </a:t>
            </a: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(à moi, à toi, à lui/à elle, etc.)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number (sg/pl) and gender (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masc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/fem) of the </a:t>
            </a:r>
            <a:r>
              <a:rPr lang="en-US" sz="14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object </a:t>
            </a:r>
            <a:r>
              <a:rPr lang="en-US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fr-FR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4535472-0B16-61DB-093E-678A5817D69C}"/>
              </a:ext>
            </a:extLst>
          </p:cNvPr>
          <p:cNvSpPr txBox="1"/>
          <p:nvPr/>
        </p:nvSpPr>
        <p:spPr>
          <a:xfrm>
            <a:off x="8748443" y="2588321"/>
            <a:ext cx="3443557" cy="212365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sz="2200" dirty="0"/>
              <a:t>(*)Devant </a:t>
            </a:r>
            <a:r>
              <a:rPr lang="en-US" sz="2200" dirty="0" err="1"/>
              <a:t>une</a:t>
            </a:r>
            <a:r>
              <a:rPr lang="en-US" sz="2200" dirty="0"/>
              <a:t> </a:t>
            </a:r>
            <a:r>
              <a:rPr lang="en-US" sz="2200" dirty="0" err="1">
                <a:solidFill>
                  <a:srgbClr val="00B050"/>
                </a:solidFill>
              </a:rPr>
              <a:t>voyelle</a:t>
            </a:r>
            <a:r>
              <a:rPr lang="en-US" sz="2200" dirty="0"/>
              <a:t>, </a:t>
            </a:r>
          </a:p>
          <a:p>
            <a:pPr lvl="0"/>
            <a:r>
              <a:rPr lang="en-US" sz="2200" dirty="0"/>
              <a:t>on </a:t>
            </a:r>
            <a:r>
              <a:rPr lang="en-US" sz="2200" dirty="0" err="1"/>
              <a:t>utilise</a:t>
            </a:r>
            <a:r>
              <a:rPr lang="en-US" sz="2200" dirty="0"/>
              <a:t> </a:t>
            </a:r>
            <a:r>
              <a:rPr lang="en-US" sz="2200" i="1" dirty="0" err="1">
                <a:solidFill>
                  <a:srgbClr val="FF0000"/>
                </a:solidFill>
                <a:highlight>
                  <a:srgbClr val="00FF00"/>
                </a:highlight>
              </a:rPr>
              <a:t>mon</a:t>
            </a:r>
            <a:r>
              <a:rPr lang="en-US" sz="2200" i="1" dirty="0">
                <a:solidFill>
                  <a:srgbClr val="FF0000"/>
                </a:solidFill>
              </a:rPr>
              <a:t>, </a:t>
            </a:r>
            <a:r>
              <a:rPr lang="en-US" sz="2200" i="1" dirty="0">
                <a:solidFill>
                  <a:srgbClr val="FF0000"/>
                </a:solidFill>
                <a:highlight>
                  <a:srgbClr val="00FF00"/>
                </a:highlight>
              </a:rPr>
              <a:t>ton</a:t>
            </a:r>
            <a:r>
              <a:rPr lang="en-US" sz="2200" i="1" dirty="0">
                <a:solidFill>
                  <a:srgbClr val="FF0000"/>
                </a:solidFill>
              </a:rPr>
              <a:t>, </a:t>
            </a:r>
            <a:r>
              <a:rPr lang="en-US" sz="2200" i="1" dirty="0">
                <a:solidFill>
                  <a:srgbClr val="FF0000"/>
                </a:solidFill>
                <a:highlight>
                  <a:srgbClr val="00FF00"/>
                </a:highlight>
              </a:rPr>
              <a:t>son</a:t>
            </a:r>
            <a:r>
              <a:rPr lang="en-US" sz="2200" i="1" dirty="0">
                <a:solidFill>
                  <a:srgbClr val="FF0000"/>
                </a:solidFill>
              </a:rPr>
              <a:t> </a:t>
            </a:r>
          </a:p>
          <a:p>
            <a:pPr lvl="0"/>
            <a:r>
              <a:rPr lang="en-US" sz="2200" dirty="0"/>
              <a:t>à la place de </a:t>
            </a:r>
            <a:r>
              <a:rPr lang="en-US" sz="2200" i="1" dirty="0">
                <a:highlight>
                  <a:srgbClr val="FFFF00"/>
                </a:highlight>
              </a:rPr>
              <a:t>ma</a:t>
            </a:r>
            <a:r>
              <a:rPr lang="en-US" sz="2200" i="1" dirty="0"/>
              <a:t>, </a:t>
            </a:r>
            <a:r>
              <a:rPr lang="en-US" sz="2200" i="1" dirty="0">
                <a:highlight>
                  <a:srgbClr val="FFFF00"/>
                </a:highlight>
              </a:rPr>
              <a:t>ta</a:t>
            </a:r>
            <a:r>
              <a:rPr lang="en-US" sz="2200" i="1" dirty="0"/>
              <a:t>, </a:t>
            </a:r>
            <a:r>
              <a:rPr lang="en-US" sz="2200" i="1" dirty="0" err="1">
                <a:highlight>
                  <a:srgbClr val="FFFF00"/>
                </a:highlight>
              </a:rPr>
              <a:t>sa</a:t>
            </a:r>
            <a:r>
              <a:rPr lang="en-US" sz="2200" dirty="0"/>
              <a:t>. </a:t>
            </a:r>
          </a:p>
          <a:p>
            <a:pPr lvl="0"/>
            <a:endParaRPr lang="en-US" sz="2200"/>
          </a:p>
          <a:p>
            <a:pPr lvl="0"/>
            <a:endParaRPr lang="en-US" sz="2200"/>
          </a:p>
          <a:p>
            <a:r>
              <a:rPr lang="en-US" sz="2200" strike="sngStrike" dirty="0">
                <a:highlight>
                  <a:srgbClr val="FFFF00"/>
                </a:highlight>
              </a:rPr>
              <a:t>Ma</a:t>
            </a:r>
            <a:r>
              <a:rPr lang="en-US" sz="2200" dirty="0"/>
              <a:t> </a:t>
            </a:r>
            <a:r>
              <a:rPr lang="en-US" sz="2200" dirty="0" err="1"/>
              <a:t>épaule</a:t>
            </a:r>
            <a:r>
              <a:rPr lang="en-US" sz="2200" dirty="0"/>
              <a:t> --&gt; </a:t>
            </a:r>
            <a:r>
              <a:rPr lang="en-US" sz="2200" dirty="0" err="1">
                <a:solidFill>
                  <a:srgbClr val="FF0000"/>
                </a:solidFill>
                <a:highlight>
                  <a:srgbClr val="00FF00"/>
                </a:highlight>
              </a:rPr>
              <a:t>mon</a:t>
            </a:r>
            <a:r>
              <a:rPr lang="en-US" sz="2200" dirty="0"/>
              <a:t> </a:t>
            </a:r>
            <a:r>
              <a:rPr lang="en-US" sz="2200" dirty="0" err="1">
                <a:solidFill>
                  <a:srgbClr val="00B050"/>
                </a:solidFill>
              </a:rPr>
              <a:t>é</a:t>
            </a:r>
            <a:r>
              <a:rPr lang="en-US" sz="2200" dirty="0" err="1"/>
              <a:t>paule</a:t>
            </a:r>
            <a:endParaRPr lang="en-US" sz="2200" dirty="0"/>
          </a:p>
        </p:txBody>
      </p:sp>
      <p:pic>
        <p:nvPicPr>
          <p:cNvPr id="25" name="Picture 5" descr="Sign Warning Sticker by Marcela Sabiá">
            <a:extLst>
              <a:ext uri="{FF2B5EF4-FFF2-40B4-BE49-F238E27FC236}">
                <a16:creationId xmlns:a16="http://schemas.microsoft.com/office/drawing/2014/main" id="{8CCD5D85-683F-E423-4086-BF2B2F887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2217" y="3144554"/>
            <a:ext cx="859812" cy="85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25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4" grpId="0" animBg="1"/>
      <p:bldP spid="2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Aucune description de photo disponible.">
            <a:extLst>
              <a:ext uri="{FF2B5EF4-FFF2-40B4-BE49-F238E27FC236}">
                <a16:creationId xmlns:a16="http://schemas.microsoft.com/office/drawing/2014/main" id="{7140F3B7-714B-E1B4-54E9-CDB563F1EE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69990" y="643467"/>
            <a:ext cx="6652020" cy="55710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446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485900"/>
            <a:ext cx="10241280" cy="544068"/>
          </a:xfrm>
        </p:spPr>
        <p:txBody>
          <a:bodyPr>
            <a:normAutofit fontScale="90000"/>
          </a:bodyPr>
          <a:lstStyle/>
          <a:p>
            <a:r>
              <a:rPr lang="fr-FR" dirty="0"/>
              <a:t>Complète le texte suivant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209550"/>
            <a:ext cx="10617200" cy="64633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600" dirty="0"/>
              <a:t>Comment exprimer ce qui est à quelqu’un ?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05989"/>
            <a:ext cx="10241280" cy="39656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3200" dirty="0"/>
              <a:t>Pour jouer au football, j’utilise mes pieds et ma tête. Ma sœur Lise utilise ses jambes pour jouer au tennis. Elle porte des vêtements colorés, son t-shirt est jaune, sa jupe est violette et ses baskets sont blanches.</a:t>
            </a:r>
          </a:p>
          <a:p>
            <a:pPr marL="0" indent="0" algn="just">
              <a:buNone/>
            </a:pPr>
            <a:r>
              <a:rPr lang="fr-FR" sz="3200" dirty="0"/>
              <a:t>Mes copains aiment faire de la natation, et leurs équipements sont adaptés : un maillot de bain en nylon, des lunettes et un bonnet de bain en caoutchouc !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DAC1AD-CD9A-2971-EB96-EE49659F8D8A}"/>
              </a:ext>
            </a:extLst>
          </p:cNvPr>
          <p:cNvSpPr/>
          <p:nvPr/>
        </p:nvSpPr>
        <p:spPr>
          <a:xfrm>
            <a:off x="6846462" y="2105989"/>
            <a:ext cx="755650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2E8136-9BE0-B9FE-7D10-5E525035DF59}"/>
              </a:ext>
            </a:extLst>
          </p:cNvPr>
          <p:cNvSpPr/>
          <p:nvPr/>
        </p:nvSpPr>
        <p:spPr>
          <a:xfrm>
            <a:off x="4219963" y="2522104"/>
            <a:ext cx="603250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17EA133-003A-1B9C-6F18-2CE3560E40EA}"/>
              </a:ext>
            </a:extLst>
          </p:cNvPr>
          <p:cNvSpPr/>
          <p:nvPr/>
        </p:nvSpPr>
        <p:spPr>
          <a:xfrm>
            <a:off x="5596179" y="3017404"/>
            <a:ext cx="668564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84A452-8B91-4571-C92F-AC340A74EB01}"/>
              </a:ext>
            </a:extLst>
          </p:cNvPr>
          <p:cNvSpPr/>
          <p:nvPr/>
        </p:nvSpPr>
        <p:spPr>
          <a:xfrm>
            <a:off x="10743453" y="3983760"/>
            <a:ext cx="812800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6F1877-7DE6-FAE2-3736-F4537905B6DA}"/>
              </a:ext>
            </a:extLst>
          </p:cNvPr>
          <p:cNvSpPr/>
          <p:nvPr/>
        </p:nvSpPr>
        <p:spPr>
          <a:xfrm>
            <a:off x="9225940" y="2110475"/>
            <a:ext cx="614680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529E23-B05F-97CB-CB48-BFDA654767A4}"/>
              </a:ext>
            </a:extLst>
          </p:cNvPr>
          <p:cNvSpPr/>
          <p:nvPr/>
        </p:nvSpPr>
        <p:spPr>
          <a:xfrm>
            <a:off x="9496076" y="3017404"/>
            <a:ext cx="487588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21968A-3EFB-26EC-5976-EEC1B4C24CC2}"/>
              </a:ext>
            </a:extLst>
          </p:cNvPr>
          <p:cNvSpPr/>
          <p:nvPr/>
        </p:nvSpPr>
        <p:spPr>
          <a:xfrm>
            <a:off x="3249131" y="3429000"/>
            <a:ext cx="487588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Picture 2" descr="Cat Kitty Sticker by 궁디팡팡 캣페스타">
            <a:extLst>
              <a:ext uri="{FF2B5EF4-FFF2-40B4-BE49-F238E27FC236}">
                <a16:creationId xmlns:a16="http://schemas.microsoft.com/office/drawing/2014/main" id="{98D10FD6-D426-59E5-4F35-8F91201914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353" y="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299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3" grpId="0" animBg="1"/>
      <p:bldP spid="4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2911B04-8B3C-3A45-28D0-8B056087E35F}"/>
              </a:ext>
            </a:extLst>
          </p:cNvPr>
          <p:cNvGraphicFramePr>
            <a:graphicFrameLocks noGrp="1"/>
          </p:cNvGraphicFramePr>
          <p:nvPr/>
        </p:nvGraphicFramePr>
        <p:xfrm>
          <a:off x="612559" y="1249030"/>
          <a:ext cx="10741242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70621">
                  <a:extLst>
                    <a:ext uri="{9D8B030D-6E8A-4147-A177-3AD203B41FA5}">
                      <a16:colId xmlns:a16="http://schemas.microsoft.com/office/drawing/2014/main" val="348727669"/>
                    </a:ext>
                  </a:extLst>
                </a:gridCol>
                <a:gridCol w="5370621">
                  <a:extLst>
                    <a:ext uri="{9D8B030D-6E8A-4147-A177-3AD203B41FA5}">
                      <a16:colId xmlns:a16="http://schemas.microsoft.com/office/drawing/2014/main" val="2255226120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kern="1200" dirty="0">
                          <a:solidFill>
                            <a:srgbClr val="FFFFFE"/>
                          </a:solidFill>
                          <a:latin typeface="+mn-lt"/>
                          <a:ea typeface="+mn-ea"/>
                          <a:cs typeface="+mn-cs"/>
                        </a:rPr>
                        <a:t>Tell why I play sport</a:t>
                      </a:r>
                      <a:endParaRPr lang="fr-F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42344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FR" sz="2000" dirty="0"/>
                        <a:t>Le sport c’est bon      pour être   dans une équipe.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Le sport, c’est bon        pour le corps et la tête ! </a:t>
                      </a:r>
                      <a:endParaRPr lang="fr-FR" sz="2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24926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FR" sz="2000" dirty="0"/>
                        <a:t>Le sport c’est bon      pour avoir  des copains.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La natation, c’est bon  pour le dos !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60573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FR" sz="2000" dirty="0"/>
                        <a:t>Le basket, c’est bon  pour être    dans une équipe.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FR" sz="2000" dirty="0"/>
                        <a:t>Le sport c’est bon         pour le corps et la tête.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86329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FR" sz="2000" dirty="0"/>
                        <a:t>Le basket, c’est bon  pour avoir  des copains.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FR" sz="2000" dirty="0"/>
                        <a:t>Je fais du sport              pour le plaisir.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6270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FR" sz="2000" dirty="0"/>
                        <a:t>Je fais du sport          pour faire   de l’exercice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FR" sz="2000" dirty="0"/>
                        <a:t>J’aime faire du sport    pour le plaisir.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9666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FR" sz="2000" dirty="0"/>
                        <a:t>Je fais du sport          pour faire   des compétitions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7437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J’aime faire du sport pour faire de l’exercice.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0132521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fr-FR" sz="3200" b="1" dirty="0">
                          <a:solidFill>
                            <a:srgbClr val="FF0000"/>
                          </a:solidFill>
                        </a:rPr>
                        <a:t>To express the </a:t>
                      </a:r>
                      <a:r>
                        <a:rPr lang="fr-FR" sz="3200" b="1" dirty="0" err="1">
                          <a:solidFill>
                            <a:srgbClr val="FF0000"/>
                          </a:solidFill>
                        </a:rPr>
                        <a:t>purpose</a:t>
                      </a:r>
                      <a:r>
                        <a:rPr lang="fr-FR" sz="3200" b="1" dirty="0">
                          <a:solidFill>
                            <a:srgbClr val="FF0000"/>
                          </a:solidFill>
                        </a:rPr>
                        <a:t> : </a:t>
                      </a:r>
                      <a:endParaRPr lang="fr-FR" sz="3200" b="1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00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027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Pour + verbe à l’infinitif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/>
                        <a:t>Pour + article + nom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855222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2062703A-AE81-A915-D0F1-8DCB34D4EFB2}"/>
              </a:ext>
            </a:extLst>
          </p:cNvPr>
          <p:cNvSpPr/>
          <p:nvPr/>
        </p:nvSpPr>
        <p:spPr>
          <a:xfrm>
            <a:off x="2787589" y="1828800"/>
            <a:ext cx="550416" cy="270769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B50523-DC71-F3B9-2F5C-B4BD68AB22A9}"/>
              </a:ext>
            </a:extLst>
          </p:cNvPr>
          <p:cNvSpPr/>
          <p:nvPr/>
        </p:nvSpPr>
        <p:spPr>
          <a:xfrm>
            <a:off x="2034468" y="5151279"/>
            <a:ext cx="550416" cy="32172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36C933-C153-F80A-6E11-0EA5D71ED2DC}"/>
              </a:ext>
            </a:extLst>
          </p:cNvPr>
          <p:cNvSpPr/>
          <p:nvPr/>
        </p:nvSpPr>
        <p:spPr>
          <a:xfrm>
            <a:off x="7581903" y="5172332"/>
            <a:ext cx="550416" cy="32172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0C24D6-442E-447E-00F9-98625DD66F0F}"/>
              </a:ext>
            </a:extLst>
          </p:cNvPr>
          <p:cNvSpPr/>
          <p:nvPr/>
        </p:nvSpPr>
        <p:spPr>
          <a:xfrm>
            <a:off x="8337612" y="1835889"/>
            <a:ext cx="550416" cy="185722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44E92B-0733-FDBC-A435-1FD9E1ABFE29}"/>
              </a:ext>
            </a:extLst>
          </p:cNvPr>
          <p:cNvSpPr/>
          <p:nvPr/>
        </p:nvSpPr>
        <p:spPr>
          <a:xfrm>
            <a:off x="3373517" y="1819922"/>
            <a:ext cx="550416" cy="270769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A2BAF49-4ACA-49DC-DFFC-42CFEE7CB7BD}"/>
              </a:ext>
            </a:extLst>
          </p:cNvPr>
          <p:cNvSpPr/>
          <p:nvPr/>
        </p:nvSpPr>
        <p:spPr>
          <a:xfrm>
            <a:off x="2747584" y="5151279"/>
            <a:ext cx="1901417" cy="321723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BB6F888-E59F-FA8E-99E9-B73503662104}"/>
              </a:ext>
            </a:extLst>
          </p:cNvPr>
          <p:cNvSpPr/>
          <p:nvPr/>
        </p:nvSpPr>
        <p:spPr>
          <a:xfrm>
            <a:off x="8933900" y="1835889"/>
            <a:ext cx="2083288" cy="185722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B05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1B8A7D7-787F-FAF6-B018-EA1DEBE2FD08}"/>
              </a:ext>
            </a:extLst>
          </p:cNvPr>
          <p:cNvSpPr/>
          <p:nvPr/>
        </p:nvSpPr>
        <p:spPr>
          <a:xfrm>
            <a:off x="8310573" y="5172332"/>
            <a:ext cx="1571419" cy="32172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1529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485900"/>
            <a:ext cx="10241280" cy="544068"/>
          </a:xfrm>
        </p:spPr>
        <p:txBody>
          <a:bodyPr>
            <a:normAutofit fontScale="90000"/>
          </a:bodyPr>
          <a:lstStyle/>
          <a:p>
            <a:r>
              <a:rPr lang="fr-FR" dirty="0"/>
              <a:t>Complète le texte suivant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209550"/>
            <a:ext cx="10617200" cy="1200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600" dirty="0"/>
              <a:t>Practice</a:t>
            </a:r>
          </a:p>
          <a:p>
            <a:r>
              <a:rPr lang="fr-FR" sz="3600" dirty="0"/>
              <a:t>Expliquer pourquoi je fais du sport (exprimer le but).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05989"/>
            <a:ext cx="10241280" cy="39656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dirty="0"/>
              <a:t>J’aime faire du foot parce que c’est bon pour faire de l’exercice. J’aime les sports collectifs, donc le football c’est bon pour être dans une équipe !</a:t>
            </a:r>
          </a:p>
          <a:p>
            <a:pPr marL="0" indent="0">
              <a:buNone/>
            </a:pPr>
            <a:r>
              <a:rPr lang="fr-FR" sz="3200" dirty="0"/>
              <a:t>Je fais aussi de la natation une heure par jour parce que c’est bon pour la tête, les bras et le dos.</a:t>
            </a:r>
          </a:p>
        </p:txBody>
      </p:sp>
      <p:pic>
        <p:nvPicPr>
          <p:cNvPr id="7" name="Picture 2" descr="Cat Kitty Sticker by 궁디팡팡 캣페스타">
            <a:extLst>
              <a:ext uri="{FF2B5EF4-FFF2-40B4-BE49-F238E27FC236}">
                <a16:creationId xmlns:a16="http://schemas.microsoft.com/office/drawing/2014/main" id="{84848ACB-F759-2775-569C-3E7E22E1EA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B2A3B75-A2D1-02A9-6159-FD6808C2CC8C}"/>
              </a:ext>
            </a:extLst>
          </p:cNvPr>
          <p:cNvSpPr/>
          <p:nvPr/>
        </p:nvSpPr>
        <p:spPr>
          <a:xfrm>
            <a:off x="4628606" y="2209074"/>
            <a:ext cx="1793965" cy="4281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140307D-4667-C254-CCEE-7F5DCA17B74A}"/>
              </a:ext>
            </a:extLst>
          </p:cNvPr>
          <p:cNvSpPr/>
          <p:nvPr/>
        </p:nvSpPr>
        <p:spPr>
          <a:xfrm>
            <a:off x="7970478" y="2209074"/>
            <a:ext cx="805543" cy="4281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8312069-1400-17CF-35ED-0C648B0B9708}"/>
              </a:ext>
            </a:extLst>
          </p:cNvPr>
          <p:cNvSpPr/>
          <p:nvPr/>
        </p:nvSpPr>
        <p:spPr>
          <a:xfrm>
            <a:off x="1320800" y="3000828"/>
            <a:ext cx="805543" cy="4281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E414395-041C-6A43-8D18-2810741C9678}"/>
              </a:ext>
            </a:extLst>
          </p:cNvPr>
          <p:cNvSpPr/>
          <p:nvPr/>
        </p:nvSpPr>
        <p:spPr>
          <a:xfrm>
            <a:off x="4691446" y="3000828"/>
            <a:ext cx="2002201" cy="4281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03E735D-75DF-65E9-4F83-9CC0F3FC08C9}"/>
              </a:ext>
            </a:extLst>
          </p:cNvPr>
          <p:cNvSpPr/>
          <p:nvPr/>
        </p:nvSpPr>
        <p:spPr>
          <a:xfrm>
            <a:off x="8965476" y="3660630"/>
            <a:ext cx="1760581" cy="4281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7814264-6D41-7E18-D3D4-D8C9C6B2A2B7}"/>
              </a:ext>
            </a:extLst>
          </p:cNvPr>
          <p:cNvSpPr/>
          <p:nvPr/>
        </p:nvSpPr>
        <p:spPr>
          <a:xfrm>
            <a:off x="1463038" y="4058646"/>
            <a:ext cx="663305" cy="4281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AF04463-DE8A-8D8D-3C27-DCA90B7736F0}"/>
              </a:ext>
            </a:extLst>
          </p:cNvPr>
          <p:cNvSpPr/>
          <p:nvPr/>
        </p:nvSpPr>
        <p:spPr>
          <a:xfrm>
            <a:off x="2217781" y="4058646"/>
            <a:ext cx="769257" cy="4281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6230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FA746-CA18-8D50-D298-5C63ED049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Online </a:t>
            </a:r>
            <a:r>
              <a:rPr lang="fr-FR" dirty="0" err="1"/>
              <a:t>activities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07B69-1E52-7E42-9976-7D2AB291E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Les parties du corps</a:t>
            </a:r>
          </a:p>
          <a:p>
            <a:r>
              <a:rPr lang="fr-FR">
                <a:hlinkClick r:id="rId2"/>
              </a:rPr>
              <a:t>https://wordwall.net/resource/17681524/les-parties-du-corps</a:t>
            </a:r>
            <a:endParaRPr lang="fr-FR"/>
          </a:p>
          <a:p>
            <a:r>
              <a:rPr lang="fr-FR">
                <a:hlinkClick r:id="rId3"/>
              </a:rPr>
              <a:t>https://kahoot.it/solo/?quizId=ceb45b3e-f0e2-441b-920c-7be860f2fb49</a:t>
            </a: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r>
              <a:rPr lang="fr-FR" dirty="0"/>
              <a:t>Les adjectifs possessifs</a:t>
            </a:r>
          </a:p>
          <a:p>
            <a:r>
              <a:rPr lang="fr-FR">
                <a:hlinkClick r:id="rId4"/>
              </a:rPr>
              <a:t>https://wordwall.net/resource/31692423/adjectifs-possessifs</a:t>
            </a:r>
            <a:endParaRPr lang="fr-FR"/>
          </a:p>
          <a:p>
            <a:r>
              <a:rPr lang="fr-FR">
                <a:hlinkClick r:id="rId5"/>
              </a:rPr>
              <a:t>https://kahoot.it/solo/?quizId=da49ffc3-fc24-46b7-b8a2-3a3c96dab155</a:t>
            </a: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84113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ne image contenant outil d’écriture, fournitures de bureau, crayon, stylos et plumes&#10;&#10;Description générée automatiquement">
            <a:extLst>
              <a:ext uri="{FF2B5EF4-FFF2-40B4-BE49-F238E27FC236}">
                <a16:creationId xmlns:a16="http://schemas.microsoft.com/office/drawing/2014/main" id="{E288019B-F428-C4B9-FB36-D8F8F4A680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3539" b="16674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2AECE14-3D6A-3B01-AE0A-8BD4902F3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387056"/>
            <a:ext cx="9144000" cy="2513271"/>
          </a:xfrm>
        </p:spPr>
        <p:txBody>
          <a:bodyPr>
            <a:normAutofit/>
          </a:bodyPr>
          <a:lstStyle/>
          <a:p>
            <a:pPr algn="l"/>
            <a:r>
              <a:rPr lang="fr-FR" sz="5200" dirty="0">
                <a:solidFill>
                  <a:srgbClr val="FFFFFF"/>
                </a:solidFill>
              </a:rPr>
              <a:t>Unit 4 – Lesson 3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A07F5CE-A4BC-C374-8305-4E3B4EE29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9970" y="4072044"/>
            <a:ext cx="9122229" cy="1671567"/>
          </a:xfrm>
        </p:spPr>
        <p:txBody>
          <a:bodyPr>
            <a:normAutofit/>
          </a:bodyPr>
          <a:lstStyle/>
          <a:p>
            <a:pPr algn="l"/>
            <a:r>
              <a:rPr lang="fr-FR" dirty="0">
                <a:solidFill>
                  <a:srgbClr val="FFFFFF"/>
                </a:solidFill>
              </a:rPr>
              <a:t>Poser des questions</a:t>
            </a:r>
          </a:p>
          <a:p>
            <a:pPr algn="l"/>
            <a:endParaRPr lang="fr-FR">
              <a:solidFill>
                <a:srgbClr val="FFFFFF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 err="1">
                <a:solidFill>
                  <a:srgbClr val="FFFFFF"/>
                </a:solidFill>
              </a:rPr>
              <a:t>Ask</a:t>
            </a:r>
            <a:r>
              <a:rPr lang="fr-FR" dirty="0">
                <a:solidFill>
                  <a:srgbClr val="FFFFFF"/>
                </a:solidFill>
              </a:rPr>
              <a:t> questions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974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13">
            <a:extLst>
              <a:ext uri="{FF2B5EF4-FFF2-40B4-BE49-F238E27FC236}">
                <a16:creationId xmlns:a16="http://schemas.microsoft.com/office/drawing/2014/main" id="{379D286B-FF1D-93CB-9C54-B04C2AD8B9D3}"/>
              </a:ext>
            </a:extLst>
          </p:cNvPr>
          <p:cNvGraphicFramePr>
            <a:graphicFrameLocks noGrp="1"/>
          </p:cNvGraphicFramePr>
          <p:nvPr/>
        </p:nvGraphicFramePr>
        <p:xfrm>
          <a:off x="281600" y="315512"/>
          <a:ext cx="11797329" cy="44196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273414">
                  <a:extLst>
                    <a:ext uri="{9D8B030D-6E8A-4147-A177-3AD203B41FA5}">
                      <a16:colId xmlns:a16="http://schemas.microsoft.com/office/drawing/2014/main" val="2499462981"/>
                    </a:ext>
                  </a:extLst>
                </a:gridCol>
                <a:gridCol w="1587211">
                  <a:extLst>
                    <a:ext uri="{9D8B030D-6E8A-4147-A177-3AD203B41FA5}">
                      <a16:colId xmlns:a16="http://schemas.microsoft.com/office/drawing/2014/main" val="2595720850"/>
                    </a:ext>
                  </a:extLst>
                </a:gridCol>
                <a:gridCol w="4690176">
                  <a:extLst>
                    <a:ext uri="{9D8B030D-6E8A-4147-A177-3AD203B41FA5}">
                      <a16:colId xmlns:a16="http://schemas.microsoft.com/office/drawing/2014/main" val="186105281"/>
                    </a:ext>
                  </a:extLst>
                </a:gridCol>
                <a:gridCol w="4246528">
                  <a:extLst>
                    <a:ext uri="{9D8B030D-6E8A-4147-A177-3AD203B41FA5}">
                      <a16:colId xmlns:a16="http://schemas.microsoft.com/office/drawing/2014/main" val="1425723647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Questions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sz="20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Réponses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2845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2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cap="none" spc="0" dirty="0">
                          <a:solidFill>
                            <a:schemeClr val="tx1"/>
                          </a:solidFill>
                          <a:effectLst/>
                        </a:rPr>
                        <a:t>Est-ce que</a:t>
                      </a:r>
                      <a:endParaRPr lang="fr-FR" sz="22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FR" sz="2200" cap="none" spc="0" dirty="0">
                          <a:solidFill>
                            <a:schemeClr val="tx1"/>
                          </a:solidFill>
                          <a:effectLst/>
                        </a:rPr>
                        <a:t>Vous  aimez  les compétitions ?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cap="none" spc="0" dirty="0">
                          <a:solidFill>
                            <a:schemeClr val="tx1"/>
                          </a:solidFill>
                          <a:effectLst/>
                        </a:rPr>
                        <a:t>Oui, j’adore ça.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7978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2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cap="none" spc="0" dirty="0">
                          <a:solidFill>
                            <a:schemeClr val="tx1"/>
                          </a:solidFill>
                          <a:effectLst/>
                        </a:rPr>
                        <a:t>Est-ce que</a:t>
                      </a:r>
                      <a:endParaRPr lang="fr-FR" sz="22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FR" sz="2200" dirty="0"/>
                        <a:t>C’       est       un problème ?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Non, ce n’est pas un problème.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9872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2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cap="none" spc="0" dirty="0">
                          <a:solidFill>
                            <a:schemeClr val="tx1"/>
                          </a:solidFill>
                          <a:effectLst/>
                        </a:rPr>
                        <a:t>(Est-ce que)</a:t>
                      </a:r>
                      <a:endParaRPr lang="fr-FR" sz="22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FR" sz="2200" dirty="0"/>
                        <a:t>Vous  êtes     championne du monde ?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Oui, je suis 3 fois championne du monde.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24817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Qu’ </a:t>
                      </a:r>
                      <a:endParaRPr lang="fr-FR" sz="2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cap="none" spc="0" dirty="0">
                          <a:solidFill>
                            <a:schemeClr val="tx1"/>
                          </a:solidFill>
                          <a:effectLst/>
                        </a:rPr>
                        <a:t>Est-ce que</a:t>
                      </a:r>
                      <a:endParaRPr lang="fr-FR" sz="22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FR" sz="2200" dirty="0"/>
                        <a:t>Vous  faites   comme sport ?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Je fais de l’athlétisme.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56813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Pourquoi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cap="none" spc="0" dirty="0">
                          <a:solidFill>
                            <a:schemeClr val="tx1"/>
                          </a:solidFill>
                          <a:effectLst/>
                        </a:rPr>
                        <a:t>(Est-ce que)</a:t>
                      </a:r>
                      <a:endParaRPr lang="fr-FR" sz="22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FR" sz="2200" dirty="0"/>
                        <a:t>(vous aimez  les compétitions)?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Parce que j’aime gagner.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1022344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r-FR" sz="3200" dirty="0">
                          <a:solidFill>
                            <a:srgbClr val="FF0000"/>
                          </a:solidFill>
                        </a:rPr>
                        <a:t>Pour poser des questions </a:t>
                      </a:r>
                      <a:endParaRPr lang="fr-FR" sz="320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0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5536855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fr-FR" sz="2200" dirty="0"/>
                        <a:t>Question fermée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strike="sngStrike" dirty="0"/>
                        <a:t>MI</a:t>
                      </a:r>
                      <a:r>
                        <a:rPr lang="fr-FR" sz="2200" dirty="0"/>
                        <a:t>* + est-ce que + S + V + Complément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200" dirty="0"/>
                        <a:t>Oui / Non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3397652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fr-FR" sz="2200" dirty="0"/>
                        <a:t>Question ouverte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/>
                        <a:t>MI</a:t>
                      </a:r>
                      <a:r>
                        <a:rPr lang="fr-FR" sz="2200" dirty="0">
                          <a:solidFill>
                            <a:srgbClr val="00B050"/>
                          </a:solidFill>
                        </a:rPr>
                        <a:t>*</a:t>
                      </a:r>
                      <a:r>
                        <a:rPr lang="fr-FR" sz="2200" dirty="0"/>
                        <a:t> + est-ce que + S + V + Complément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200" dirty="0"/>
                        <a:t>Information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1463428"/>
                  </a:ext>
                </a:extLst>
              </a:tr>
            </a:tbl>
          </a:graphicData>
        </a:graphic>
      </p:graphicFrame>
      <p:sp>
        <p:nvSpPr>
          <p:cNvPr id="21" name="Rectangle 20">
            <a:extLst>
              <a:ext uri="{FF2B5EF4-FFF2-40B4-BE49-F238E27FC236}">
                <a16:creationId xmlns:a16="http://schemas.microsoft.com/office/drawing/2014/main" id="{8FA08647-5C25-D66F-147E-B6C868D3B846}"/>
              </a:ext>
            </a:extLst>
          </p:cNvPr>
          <p:cNvSpPr/>
          <p:nvPr/>
        </p:nvSpPr>
        <p:spPr>
          <a:xfrm>
            <a:off x="1631651" y="863866"/>
            <a:ext cx="1352330" cy="239221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070D785-5660-1FA3-573D-1BE8E85BEFB1}"/>
              </a:ext>
            </a:extLst>
          </p:cNvPr>
          <p:cNvSpPr/>
          <p:nvPr/>
        </p:nvSpPr>
        <p:spPr>
          <a:xfrm>
            <a:off x="3213576" y="871187"/>
            <a:ext cx="653362" cy="2392210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54C528C-DB25-802B-D1A8-235A2EE52D14}"/>
              </a:ext>
            </a:extLst>
          </p:cNvPr>
          <p:cNvSpPr/>
          <p:nvPr/>
        </p:nvSpPr>
        <p:spPr>
          <a:xfrm>
            <a:off x="3919008" y="871187"/>
            <a:ext cx="708538" cy="2392210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22C0C50-FD4F-2637-3778-0ED51B7E935B}"/>
              </a:ext>
            </a:extLst>
          </p:cNvPr>
          <p:cNvSpPr/>
          <p:nvPr/>
        </p:nvSpPr>
        <p:spPr>
          <a:xfrm>
            <a:off x="4679616" y="871187"/>
            <a:ext cx="3107666" cy="2392210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183FA22-B805-EFF1-FBE7-4314DE24E795}"/>
              </a:ext>
            </a:extLst>
          </p:cNvPr>
          <p:cNvSpPr/>
          <p:nvPr/>
        </p:nvSpPr>
        <p:spPr>
          <a:xfrm>
            <a:off x="359672" y="2504360"/>
            <a:ext cx="1115697" cy="758056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15C3F2B-1A8D-2972-BA97-36A1A38EA4C7}"/>
              </a:ext>
            </a:extLst>
          </p:cNvPr>
          <p:cNvSpPr/>
          <p:nvPr/>
        </p:nvSpPr>
        <p:spPr>
          <a:xfrm>
            <a:off x="7904895" y="2422213"/>
            <a:ext cx="2944129" cy="831289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38BA27C-0F74-72FA-312E-5A3C56E25744}"/>
              </a:ext>
            </a:extLst>
          </p:cNvPr>
          <p:cNvSpPr/>
          <p:nvPr/>
        </p:nvSpPr>
        <p:spPr>
          <a:xfrm>
            <a:off x="7873952" y="863866"/>
            <a:ext cx="563957" cy="1210523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708F0D5-092B-DB02-BC0B-E6C829FC321C}"/>
              </a:ext>
            </a:extLst>
          </p:cNvPr>
          <p:cNvSpPr/>
          <p:nvPr/>
        </p:nvSpPr>
        <p:spPr>
          <a:xfrm>
            <a:off x="338034" y="3936407"/>
            <a:ext cx="2039514" cy="333649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CC8588D-AA8E-E627-F40F-3BE38ADFF5B7}"/>
              </a:ext>
            </a:extLst>
          </p:cNvPr>
          <p:cNvSpPr/>
          <p:nvPr/>
        </p:nvSpPr>
        <p:spPr>
          <a:xfrm>
            <a:off x="5332179" y="3948838"/>
            <a:ext cx="263527" cy="745587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13B18FF-C0DD-9828-7222-7D2B83BB4A39}"/>
              </a:ext>
            </a:extLst>
          </p:cNvPr>
          <p:cNvSpPr/>
          <p:nvPr/>
        </p:nvSpPr>
        <p:spPr>
          <a:xfrm>
            <a:off x="5768381" y="3936407"/>
            <a:ext cx="239570" cy="765052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B008EAC-0222-5967-502F-0B1793B4887B}"/>
              </a:ext>
            </a:extLst>
          </p:cNvPr>
          <p:cNvSpPr/>
          <p:nvPr/>
        </p:nvSpPr>
        <p:spPr>
          <a:xfrm>
            <a:off x="6184572" y="3936407"/>
            <a:ext cx="1505243" cy="765052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D461002-D3C3-2013-2C77-9EE0A1181374}"/>
              </a:ext>
            </a:extLst>
          </p:cNvPr>
          <p:cNvSpPr/>
          <p:nvPr/>
        </p:nvSpPr>
        <p:spPr>
          <a:xfrm>
            <a:off x="338034" y="4367810"/>
            <a:ext cx="2039515" cy="333649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315B4C8-FE5C-892C-6FCF-77A2B4F4E04A}"/>
              </a:ext>
            </a:extLst>
          </p:cNvPr>
          <p:cNvSpPr/>
          <p:nvPr/>
        </p:nvSpPr>
        <p:spPr>
          <a:xfrm>
            <a:off x="7891506" y="4358594"/>
            <a:ext cx="1453933" cy="350052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34F2541-D33E-743F-FD3E-3F0F22E3708B}"/>
              </a:ext>
            </a:extLst>
          </p:cNvPr>
          <p:cNvSpPr/>
          <p:nvPr/>
        </p:nvSpPr>
        <p:spPr>
          <a:xfrm>
            <a:off x="7891507" y="3950629"/>
            <a:ext cx="1278086" cy="329364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A40F472-8A04-3426-821D-F06F22E8ED6D}"/>
              </a:ext>
            </a:extLst>
          </p:cNvPr>
          <p:cNvSpPr/>
          <p:nvPr/>
        </p:nvSpPr>
        <p:spPr>
          <a:xfrm>
            <a:off x="3918083" y="3984841"/>
            <a:ext cx="1229391" cy="71661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B68F11C-66BE-2184-C005-4C32B915D5A0}"/>
              </a:ext>
            </a:extLst>
          </p:cNvPr>
          <p:cNvSpPr/>
          <p:nvPr/>
        </p:nvSpPr>
        <p:spPr>
          <a:xfrm>
            <a:off x="3215076" y="4348091"/>
            <a:ext cx="500496" cy="333649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66DE2A8E-3AFA-79FA-4806-6286BD70EBBC}"/>
              </a:ext>
            </a:extLst>
          </p:cNvPr>
          <p:cNvSpPr txBox="1"/>
          <p:nvPr/>
        </p:nvSpPr>
        <p:spPr>
          <a:xfrm>
            <a:off x="3454877" y="4874567"/>
            <a:ext cx="3896138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*MI = Mot interrogatif (question </a:t>
            </a:r>
            <a:r>
              <a:rPr lang="fr-FR" dirty="0" err="1"/>
              <a:t>word</a:t>
            </a:r>
            <a:r>
              <a:rPr lang="fr-FR" dirty="0"/>
              <a:t>)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6095B50-EED4-1A2A-E612-3E8888487D0C}"/>
              </a:ext>
            </a:extLst>
          </p:cNvPr>
          <p:cNvSpPr txBox="1"/>
          <p:nvPr/>
        </p:nvSpPr>
        <p:spPr>
          <a:xfrm>
            <a:off x="735866" y="5425493"/>
            <a:ext cx="10818989" cy="13234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The word 'do' is used in English question formation. In similar fashion, French </a:t>
            </a:r>
            <a:r>
              <a:rPr lang="en-US" sz="2000" b="1" dirty="0"/>
              <a:t>yes / no questions </a:t>
            </a:r>
            <a:r>
              <a:rPr lang="en-US" sz="2000" dirty="0"/>
              <a:t>can be formed with the phrase “</a:t>
            </a:r>
            <a:r>
              <a:rPr lang="en-US" sz="2000" b="1" dirty="0" err="1"/>
              <a:t>est-ce</a:t>
            </a:r>
            <a:r>
              <a:rPr lang="en-US" sz="2000" b="1" dirty="0"/>
              <a:t> que</a:t>
            </a:r>
            <a:r>
              <a:rPr lang="en-US" sz="2000" dirty="0"/>
              <a:t>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303030"/>
                </a:solidFill>
                <a:effectLst/>
              </a:rPr>
              <a:t>Information </a:t>
            </a:r>
            <a:r>
              <a:rPr lang="en-US" sz="2000" b="1" i="0" dirty="0">
                <a:solidFill>
                  <a:srgbClr val="303030"/>
                </a:solidFill>
                <a:effectLst/>
              </a:rPr>
              <a:t>questions </a:t>
            </a:r>
            <a:r>
              <a:rPr lang="en-US" sz="2000" b="0" i="0" dirty="0">
                <a:solidFill>
                  <a:srgbClr val="303030"/>
                </a:solidFill>
                <a:effectLst/>
              </a:rPr>
              <a:t>contain a specific interrogative word (who, what, when, why, how) and cannot be answered with a yes or no. Their purpose is to elicit a specific piece of information.</a:t>
            </a:r>
            <a:endParaRPr lang="fr-FR" sz="2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059E276-E7C4-BF54-3802-179DE71C79E2}"/>
              </a:ext>
            </a:extLst>
          </p:cNvPr>
          <p:cNvSpPr/>
          <p:nvPr/>
        </p:nvSpPr>
        <p:spPr>
          <a:xfrm>
            <a:off x="4500470" y="6116134"/>
            <a:ext cx="2782480" cy="277737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15A153-C57B-3F6B-F9CD-C6E15355D7C7}"/>
              </a:ext>
            </a:extLst>
          </p:cNvPr>
          <p:cNvSpPr/>
          <p:nvPr/>
        </p:nvSpPr>
        <p:spPr>
          <a:xfrm>
            <a:off x="4402614" y="5848420"/>
            <a:ext cx="1191873" cy="20254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254B8E-9349-E60F-7519-6AADE7D24E77}"/>
              </a:ext>
            </a:extLst>
          </p:cNvPr>
          <p:cNvSpPr/>
          <p:nvPr/>
        </p:nvSpPr>
        <p:spPr>
          <a:xfrm>
            <a:off x="312622" y="877529"/>
            <a:ext cx="1227266" cy="1477331"/>
          </a:xfrm>
          <a:prstGeom prst="rect">
            <a:avLst/>
          </a:prstGeom>
          <a:solidFill>
            <a:srgbClr val="7030A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bg1"/>
                </a:solidFill>
              </a:rPr>
              <a:t>No question </a:t>
            </a:r>
            <a:r>
              <a:rPr lang="fr-FR" sz="1600" dirty="0" err="1">
                <a:solidFill>
                  <a:schemeClr val="bg1"/>
                </a:solidFill>
              </a:rPr>
              <a:t>word</a:t>
            </a:r>
            <a:endParaRPr lang="fr-FR" sz="1600" dirty="0">
              <a:solidFill>
                <a:schemeClr val="bg1"/>
              </a:solidFill>
            </a:endParaRPr>
          </a:p>
        </p:txBody>
      </p:sp>
      <p:graphicFrame>
        <p:nvGraphicFramePr>
          <p:cNvPr id="13" name="Diagramme 12">
            <a:extLst>
              <a:ext uri="{FF2B5EF4-FFF2-40B4-BE49-F238E27FC236}">
                <a16:creationId xmlns:a16="http://schemas.microsoft.com/office/drawing/2014/main" id="{F3F87E52-8660-C554-1013-588EA4AA483D}"/>
              </a:ext>
            </a:extLst>
          </p:cNvPr>
          <p:cNvGraphicFramePr/>
          <p:nvPr/>
        </p:nvGraphicFramePr>
        <p:xfrm>
          <a:off x="-1" y="-19119"/>
          <a:ext cx="12192001" cy="183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492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7" grpId="0" animBg="1"/>
      <p:bldP spid="2" grpId="0" animBg="1"/>
      <p:bldP spid="3" grpId="0" animBg="1"/>
      <p:bldP spid="5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Les Sports - Lessons - Blendspace">
            <a:extLst>
              <a:ext uri="{FF2B5EF4-FFF2-40B4-BE49-F238E27FC236}">
                <a16:creationId xmlns:a16="http://schemas.microsoft.com/office/drawing/2014/main" id="{C9458D5D-3F1A-BE61-0ECA-17E30146F69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57" y="551952"/>
            <a:ext cx="5379743" cy="5878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F37BEF6-6845-D5B0-FC4C-9A8E756BCB5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295"/>
          <a:stretch/>
        </p:blipFill>
        <p:spPr bwMode="auto">
          <a:xfrm>
            <a:off x="6441688" y="3523402"/>
            <a:ext cx="3982470" cy="28425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93537D-BFEF-C245-8480-93240AB70B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534"/>
          <a:stretch/>
        </p:blipFill>
        <p:spPr bwMode="auto">
          <a:xfrm>
            <a:off x="6441688" y="551952"/>
            <a:ext cx="3355453" cy="29714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B0E5B1D-4451-E2F7-A57C-070B00A46825}"/>
              </a:ext>
            </a:extLst>
          </p:cNvPr>
          <p:cNvSpPr txBox="1"/>
          <p:nvPr/>
        </p:nvSpPr>
        <p:spPr>
          <a:xfrm>
            <a:off x="10603284" y="220005"/>
            <a:ext cx="1352006" cy="4583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fr-FR" b="1" u="sng">
                <a:solidFill>
                  <a:srgbClr val="0070C0"/>
                </a:solidFill>
              </a:rPr>
              <a:t>Réponses:</a:t>
            </a:r>
          </a:p>
          <a:p>
            <a:pPr>
              <a:lnSpc>
                <a:spcPct val="200000"/>
              </a:lnSpc>
            </a:pPr>
            <a:r>
              <a:rPr lang="fr-FR">
                <a:solidFill>
                  <a:srgbClr val="00B0F0"/>
                </a:solidFill>
              </a:rPr>
              <a:t>Équitation</a:t>
            </a:r>
          </a:p>
          <a:p>
            <a:pPr>
              <a:lnSpc>
                <a:spcPct val="200000"/>
              </a:lnSpc>
            </a:pPr>
            <a:r>
              <a:rPr lang="fr-FR">
                <a:solidFill>
                  <a:srgbClr val="00B0F0"/>
                </a:solidFill>
              </a:rPr>
              <a:t>Danse</a:t>
            </a:r>
          </a:p>
          <a:p>
            <a:pPr>
              <a:lnSpc>
                <a:spcPct val="200000"/>
              </a:lnSpc>
            </a:pPr>
            <a:r>
              <a:rPr lang="fr-FR">
                <a:solidFill>
                  <a:srgbClr val="00B0F0"/>
                </a:solidFill>
              </a:rPr>
              <a:t>Vélo</a:t>
            </a:r>
          </a:p>
          <a:p>
            <a:pPr>
              <a:lnSpc>
                <a:spcPct val="200000"/>
              </a:lnSpc>
            </a:pPr>
            <a:r>
              <a:rPr lang="fr-FR">
                <a:solidFill>
                  <a:srgbClr val="00B0F0"/>
                </a:solidFill>
              </a:rPr>
              <a:t>Athlétisme</a:t>
            </a:r>
          </a:p>
          <a:p>
            <a:pPr>
              <a:lnSpc>
                <a:spcPct val="200000"/>
              </a:lnSpc>
            </a:pPr>
            <a:r>
              <a:rPr lang="fr-FR">
                <a:solidFill>
                  <a:srgbClr val="00B0F0"/>
                </a:solidFill>
              </a:rPr>
              <a:t>Natation</a:t>
            </a:r>
          </a:p>
          <a:p>
            <a:pPr>
              <a:lnSpc>
                <a:spcPct val="200000"/>
              </a:lnSpc>
            </a:pPr>
            <a:r>
              <a:rPr lang="fr-FR">
                <a:solidFill>
                  <a:srgbClr val="00B0F0"/>
                </a:solidFill>
              </a:rPr>
              <a:t>Football</a:t>
            </a:r>
          </a:p>
          <a:p>
            <a:pPr>
              <a:lnSpc>
                <a:spcPct val="200000"/>
              </a:lnSpc>
            </a:pPr>
            <a:r>
              <a:rPr lang="fr-FR">
                <a:solidFill>
                  <a:srgbClr val="00B0F0"/>
                </a:solidFill>
              </a:rPr>
              <a:t>Tennis</a:t>
            </a:r>
          </a:p>
        </p:txBody>
      </p:sp>
      <p:pic>
        <p:nvPicPr>
          <p:cNvPr id="2" name="Picture 2" descr="Cat Kitty Sticker by 궁디팡팡 캣페스타">
            <a:extLst>
              <a:ext uri="{FF2B5EF4-FFF2-40B4-BE49-F238E27FC236}">
                <a16:creationId xmlns:a16="http://schemas.microsoft.com/office/drawing/2014/main" id="{38F0EFB0-DAB8-F36F-CD48-17E36C9B17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0221" y="5014258"/>
            <a:ext cx="1781241" cy="178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211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77CFF3A-B8B4-9D9D-A341-62EB79E623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2914" y="89152"/>
            <a:ext cx="4702629" cy="6742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08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662379"/>
            <a:ext cx="10241280" cy="544068"/>
          </a:xfrm>
        </p:spPr>
        <p:txBody>
          <a:bodyPr>
            <a:noAutofit/>
          </a:bodyPr>
          <a:lstStyle/>
          <a:p>
            <a:r>
              <a:rPr lang="fr-FR" sz="3600" u="sng" dirty="0"/>
              <a:t>Complète les questions suivantes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87400" y="1527992"/>
            <a:ext cx="10617200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/>
              <a:t>Revenons au point de grammaire : Poser des questions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317" y="3347884"/>
            <a:ext cx="11450482" cy="2723732"/>
          </a:xfrm>
        </p:spPr>
        <p:txBody>
          <a:bodyPr>
            <a:noAutofit/>
          </a:bodyPr>
          <a:lstStyle/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dirty="0">
                <a:solidFill>
                  <a:srgbClr val="FF0000"/>
                </a:solidFill>
              </a:rPr>
              <a:t>Qu’est-ce que </a:t>
            </a:r>
            <a:r>
              <a:rPr lang="fr-FR" sz="2400" dirty="0"/>
              <a:t>vous préférez comme sport ? </a:t>
            </a:r>
            <a:r>
              <a:rPr lang="fr-FR" sz="2400" i="1" dirty="0"/>
              <a:t>- Mon sport préféré est le tennis.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dirty="0">
                <a:solidFill>
                  <a:srgbClr val="FF0000"/>
                </a:solidFill>
              </a:rPr>
              <a:t>Qu’est-ce que </a:t>
            </a:r>
            <a:r>
              <a:rPr lang="fr-FR" sz="2400" dirty="0"/>
              <a:t>vous portez comme vêtements pour les épreuves ? - </a:t>
            </a:r>
            <a:r>
              <a:rPr lang="fr-FR" sz="2400" i="1" dirty="0"/>
              <a:t>Un maillot de bain.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dirty="0">
                <a:solidFill>
                  <a:srgbClr val="FF0000"/>
                </a:solidFill>
              </a:rPr>
              <a:t>Est-ce que       </a:t>
            </a:r>
            <a:r>
              <a:rPr lang="fr-FR" sz="2400" dirty="0"/>
              <a:t>l’athlétisme est bon pour le dos ? - </a:t>
            </a:r>
            <a:r>
              <a:rPr lang="fr-FR" sz="2400" i="1" dirty="0"/>
              <a:t>Oui bien sûr!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dirty="0">
                <a:solidFill>
                  <a:srgbClr val="FF0000"/>
                </a:solidFill>
              </a:rPr>
              <a:t>Est-ce que       </a:t>
            </a:r>
            <a:r>
              <a:rPr lang="fr-FR" sz="2400" dirty="0"/>
              <a:t>vous avez des copains dans votre équipe ? </a:t>
            </a:r>
            <a:r>
              <a:rPr lang="fr-FR" sz="2400" i="1" dirty="0"/>
              <a:t>– Non, pas beaucoup.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DFDF7A-63A7-B0E9-2F7D-A97547D02BBE}"/>
              </a:ext>
            </a:extLst>
          </p:cNvPr>
          <p:cNvSpPr/>
          <p:nvPr/>
        </p:nvSpPr>
        <p:spPr>
          <a:xfrm>
            <a:off x="1129838" y="3576112"/>
            <a:ext cx="1761829" cy="3061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38784EE-A53C-3913-05C5-4B7EF8020434}"/>
              </a:ext>
            </a:extLst>
          </p:cNvPr>
          <p:cNvSpPr/>
          <p:nvPr/>
        </p:nvSpPr>
        <p:spPr>
          <a:xfrm>
            <a:off x="1129839" y="4250097"/>
            <a:ext cx="1761829" cy="3061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3DE7705-41C1-1C2E-12E6-2A1C9BBC3B6D}"/>
              </a:ext>
            </a:extLst>
          </p:cNvPr>
          <p:cNvSpPr/>
          <p:nvPr/>
        </p:nvSpPr>
        <p:spPr>
          <a:xfrm>
            <a:off x="1129839" y="4904767"/>
            <a:ext cx="1761828" cy="3061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78606A9-DFF3-529A-16D8-B2AB84F1B426}"/>
              </a:ext>
            </a:extLst>
          </p:cNvPr>
          <p:cNvSpPr/>
          <p:nvPr/>
        </p:nvSpPr>
        <p:spPr>
          <a:xfrm>
            <a:off x="1129839" y="5601768"/>
            <a:ext cx="1761828" cy="3061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</p:spTree>
    <p:extLst>
      <p:ext uri="{BB962C8B-B14F-4D97-AF65-F5344CB8AC3E}">
        <p14:creationId xmlns:p14="http://schemas.microsoft.com/office/powerpoint/2010/main" val="42871667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FA746-CA18-8D50-D298-5C63ED049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Online </a:t>
            </a:r>
            <a:r>
              <a:rPr lang="fr-FR" dirty="0" err="1"/>
              <a:t>activities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07B69-1E52-7E42-9976-7D2AB291E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dirty="0"/>
              <a:t>Est-ce que / Qu’est-ce que </a:t>
            </a:r>
            <a:endParaRPr lang="fr-FR" b="1" dirty="0">
              <a:hlinkClick r:id="rId2"/>
            </a:endParaRPr>
          </a:p>
          <a:p>
            <a:pPr marL="0" indent="0">
              <a:buNone/>
            </a:pPr>
            <a:r>
              <a:rPr lang="fr-FR">
                <a:hlinkClick r:id="rId3"/>
              </a:rPr>
              <a:t>https://kahoot.it/solo/?quizId=98f07e4f-fde1-4474-a350-32b314a1fe97</a:t>
            </a:r>
            <a:endParaRPr lang="fr-FR"/>
          </a:p>
          <a:p>
            <a:pPr marL="0" indent="0">
              <a:buNone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034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E6CA01A-BA54-3EB8-3117-4CCB7372FC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616033"/>
            <a:ext cx="10905066" cy="362593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0730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Table&#10;&#10;Description automatically generated">
            <a:extLst>
              <a:ext uri="{FF2B5EF4-FFF2-40B4-BE49-F238E27FC236}">
                <a16:creationId xmlns:a16="http://schemas.microsoft.com/office/drawing/2014/main" id="{D2750C36-62BF-EB2E-52E1-2DED9ABE75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52" t="988" r="1961" b="-987"/>
          <a:stretch/>
        </p:blipFill>
        <p:spPr>
          <a:xfrm>
            <a:off x="457200" y="457200"/>
            <a:ext cx="11207932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92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D315E7-DCBC-3E50-CD37-01A8D20A5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17055"/>
            <a:ext cx="10515600" cy="510018"/>
          </a:xfrm>
        </p:spPr>
        <p:txBody>
          <a:bodyPr vert="horz" lIns="91440" tIns="45720" rIns="91440" bIns="45720" rtlCol="0" anchor="b">
            <a:noAutofit/>
          </a:bodyPr>
          <a:lstStyle/>
          <a:p>
            <a:pPr defTabSz="914400">
              <a:lnSpc>
                <a:spcPct val="90000"/>
              </a:lnSpc>
            </a:pPr>
            <a:r>
              <a:rPr lang="en-US"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</a:t>
            </a:r>
            <a:r>
              <a:rPr lang="en-US" sz="2400" kern="120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toi</a:t>
            </a:r>
            <a:r>
              <a:rPr lang="en-US"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? </a:t>
            </a:r>
            <a:r>
              <a:rPr lang="en-US" sz="2400" kern="120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Qu’est-ce</a:t>
            </a:r>
            <a:r>
              <a:rPr lang="en-US"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sz="2400" kern="120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</a:t>
            </a:r>
            <a:r>
              <a:rPr lang="en-US"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120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fais</a:t>
            </a:r>
            <a:r>
              <a:rPr lang="en-US"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120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comme</a:t>
            </a:r>
            <a:r>
              <a:rPr lang="en-US"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sport ?</a:t>
            </a:r>
          </a:p>
        </p:txBody>
      </p:sp>
      <p:pic>
        <p:nvPicPr>
          <p:cNvPr id="2050" name="Picture 2" descr="The Five Best Sporting Episodes of The Simpsons | Style | TheSportsman">
            <a:extLst>
              <a:ext uri="{FF2B5EF4-FFF2-40B4-BE49-F238E27FC236}">
                <a16:creationId xmlns:a16="http://schemas.microsoft.com/office/drawing/2014/main" id="{E8235D43-DF96-AB06-B52B-9D4BF654FF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62" r="19917" b="-2"/>
          <a:stretch/>
        </p:blipFill>
        <p:spPr bwMode="auto">
          <a:xfrm>
            <a:off x="816244" y="1799521"/>
            <a:ext cx="2913131" cy="3014329"/>
          </a:xfrm>
          <a:custGeom>
            <a:avLst/>
            <a:gdLst/>
            <a:ahLst/>
            <a:cxnLst/>
            <a:rect l="l" t="t" r="r" b="b"/>
            <a:pathLst>
              <a:path w="3524888" h="3647338">
                <a:moveTo>
                  <a:pt x="887180" y="60"/>
                </a:moveTo>
                <a:cubicBezTo>
                  <a:pt x="945946" y="-443"/>
                  <a:pt x="1004682" y="2214"/>
                  <a:pt x="1063120" y="9535"/>
                </a:cubicBezTo>
                <a:cubicBezTo>
                  <a:pt x="1192553" y="25206"/>
                  <a:pt x="1324035" y="29312"/>
                  <a:pt x="1454772" y="21769"/>
                </a:cubicBezTo>
                <a:cubicBezTo>
                  <a:pt x="1583729" y="15160"/>
                  <a:pt x="1712924" y="14714"/>
                  <a:pt x="1842239" y="16589"/>
                </a:cubicBezTo>
                <a:cubicBezTo>
                  <a:pt x="1958874" y="18285"/>
                  <a:pt x="2075629" y="18018"/>
                  <a:pt x="2192264" y="13196"/>
                </a:cubicBezTo>
                <a:cubicBezTo>
                  <a:pt x="2323253" y="7660"/>
                  <a:pt x="2454242" y="2928"/>
                  <a:pt x="2585114" y="13911"/>
                </a:cubicBezTo>
                <a:cubicBezTo>
                  <a:pt x="2699008" y="24482"/>
                  <a:pt x="2813668" y="29758"/>
                  <a:pt x="2928437" y="29714"/>
                </a:cubicBezTo>
                <a:cubicBezTo>
                  <a:pt x="3080601" y="28464"/>
                  <a:pt x="3232406" y="19625"/>
                  <a:pt x="3384330" y="14536"/>
                </a:cubicBezTo>
                <a:lnTo>
                  <a:pt x="3481468" y="12130"/>
                </a:lnTo>
                <a:lnTo>
                  <a:pt x="3481325" y="16098"/>
                </a:lnTo>
                <a:lnTo>
                  <a:pt x="3493308" y="84630"/>
                </a:lnTo>
                <a:lnTo>
                  <a:pt x="3493318" y="92959"/>
                </a:lnTo>
                <a:cubicBezTo>
                  <a:pt x="3495695" y="161085"/>
                  <a:pt x="3501168" y="229143"/>
                  <a:pt x="3512114" y="297090"/>
                </a:cubicBezTo>
                <a:cubicBezTo>
                  <a:pt x="3519231" y="340796"/>
                  <a:pt x="3524136" y="384681"/>
                  <a:pt x="3524809" y="428543"/>
                </a:cubicBezTo>
                <a:cubicBezTo>
                  <a:pt x="3525482" y="472405"/>
                  <a:pt x="3521924" y="516245"/>
                  <a:pt x="3512114" y="559861"/>
                </a:cubicBezTo>
                <a:cubicBezTo>
                  <a:pt x="3491119" y="656469"/>
                  <a:pt x="3485618" y="754605"/>
                  <a:pt x="3495724" y="852186"/>
                </a:cubicBezTo>
                <a:cubicBezTo>
                  <a:pt x="3504578" y="948437"/>
                  <a:pt x="3505176" y="1044867"/>
                  <a:pt x="3502664" y="1141386"/>
                </a:cubicBezTo>
                <a:cubicBezTo>
                  <a:pt x="3500391" y="1228440"/>
                  <a:pt x="3500750" y="1315584"/>
                  <a:pt x="3507210" y="1402639"/>
                </a:cubicBezTo>
                <a:cubicBezTo>
                  <a:pt x="3514626" y="1500407"/>
                  <a:pt x="3520966" y="1598176"/>
                  <a:pt x="3506252" y="1695856"/>
                </a:cubicBezTo>
                <a:cubicBezTo>
                  <a:pt x="3492089" y="1780866"/>
                  <a:pt x="3485019" y="1866447"/>
                  <a:pt x="3485079" y="1952109"/>
                </a:cubicBezTo>
                <a:cubicBezTo>
                  <a:pt x="3486753" y="2065682"/>
                  <a:pt x="3498595" y="2178986"/>
                  <a:pt x="3505415" y="2292381"/>
                </a:cubicBezTo>
                <a:cubicBezTo>
                  <a:pt x="3514746" y="2447918"/>
                  <a:pt x="3522761" y="2603544"/>
                  <a:pt x="3508406" y="2759171"/>
                </a:cubicBezTo>
                <a:cubicBezTo>
                  <a:pt x="3497997" y="2866762"/>
                  <a:pt x="3488427" y="2974352"/>
                  <a:pt x="3496442" y="3082389"/>
                </a:cubicBezTo>
                <a:cubicBezTo>
                  <a:pt x="3502066" y="3158639"/>
                  <a:pt x="3510200" y="3234980"/>
                  <a:pt x="3504816" y="3311409"/>
                </a:cubicBezTo>
                <a:lnTo>
                  <a:pt x="3500655" y="3407763"/>
                </a:lnTo>
                <a:lnTo>
                  <a:pt x="3500528" y="3407763"/>
                </a:lnTo>
                <a:lnTo>
                  <a:pt x="3500186" y="3418624"/>
                </a:lnTo>
                <a:lnTo>
                  <a:pt x="3498431" y="3459279"/>
                </a:lnTo>
                <a:lnTo>
                  <a:pt x="3498786" y="3476530"/>
                </a:lnTo>
                <a:lnTo>
                  <a:pt x="3500070" y="3476530"/>
                </a:lnTo>
                <a:lnTo>
                  <a:pt x="3504922" y="3592711"/>
                </a:lnTo>
                <a:lnTo>
                  <a:pt x="3504733" y="3642505"/>
                </a:lnTo>
                <a:lnTo>
                  <a:pt x="3344090" y="3645620"/>
                </a:lnTo>
                <a:cubicBezTo>
                  <a:pt x="3179267" y="3652578"/>
                  <a:pt x="3015642" y="3636699"/>
                  <a:pt x="2851776" y="3628492"/>
                </a:cubicBezTo>
                <a:cubicBezTo>
                  <a:pt x="2716167" y="3622675"/>
                  <a:pt x="2580186" y="3623335"/>
                  <a:pt x="2444683" y="3630454"/>
                </a:cubicBezTo>
                <a:cubicBezTo>
                  <a:pt x="2220221" y="3640802"/>
                  <a:pt x="1995758" y="3642229"/>
                  <a:pt x="1771055" y="3636431"/>
                </a:cubicBezTo>
                <a:cubicBezTo>
                  <a:pt x="1659183" y="3633576"/>
                  <a:pt x="1547429" y="3634736"/>
                  <a:pt x="1435675" y="3638305"/>
                </a:cubicBezTo>
                <a:cubicBezTo>
                  <a:pt x="1179420" y="3646601"/>
                  <a:pt x="923403" y="3637323"/>
                  <a:pt x="667265" y="3634558"/>
                </a:cubicBezTo>
                <a:cubicBezTo>
                  <a:pt x="569736" y="3633488"/>
                  <a:pt x="472205" y="3633665"/>
                  <a:pt x="374794" y="3637679"/>
                </a:cubicBezTo>
                <a:cubicBezTo>
                  <a:pt x="264415" y="3642140"/>
                  <a:pt x="154036" y="3643412"/>
                  <a:pt x="43657" y="3642932"/>
                </a:cubicBezTo>
                <a:lnTo>
                  <a:pt x="11965" y="3642429"/>
                </a:lnTo>
                <a:lnTo>
                  <a:pt x="24360" y="3479541"/>
                </a:lnTo>
                <a:cubicBezTo>
                  <a:pt x="26194" y="3423392"/>
                  <a:pt x="25594" y="3367189"/>
                  <a:pt x="22559" y="3311038"/>
                </a:cubicBezTo>
                <a:cubicBezTo>
                  <a:pt x="16343" y="3197955"/>
                  <a:pt x="-628" y="3084971"/>
                  <a:pt x="13594" y="2971689"/>
                </a:cubicBezTo>
                <a:cubicBezTo>
                  <a:pt x="38335" y="2776712"/>
                  <a:pt x="12519" y="2582431"/>
                  <a:pt x="4272" y="2387950"/>
                </a:cubicBezTo>
                <a:cubicBezTo>
                  <a:pt x="-3262" y="2237604"/>
                  <a:pt x="2250" y="2086990"/>
                  <a:pt x="20765" y="1937298"/>
                </a:cubicBezTo>
                <a:cubicBezTo>
                  <a:pt x="38958" y="1790576"/>
                  <a:pt x="37113" y="1642627"/>
                  <a:pt x="15268" y="1496252"/>
                </a:cubicBezTo>
                <a:cubicBezTo>
                  <a:pt x="7718" y="1430798"/>
                  <a:pt x="7400" y="1364898"/>
                  <a:pt x="14311" y="1299395"/>
                </a:cubicBezTo>
                <a:cubicBezTo>
                  <a:pt x="22640" y="1195064"/>
                  <a:pt x="20682" y="1090348"/>
                  <a:pt x="8455" y="986285"/>
                </a:cubicBezTo>
                <a:cubicBezTo>
                  <a:pt x="-8159" y="849535"/>
                  <a:pt x="3794" y="712390"/>
                  <a:pt x="9890" y="575539"/>
                </a:cubicBezTo>
                <a:cubicBezTo>
                  <a:pt x="14432" y="472556"/>
                  <a:pt x="17180" y="369671"/>
                  <a:pt x="12878" y="266688"/>
                </a:cubicBezTo>
                <a:lnTo>
                  <a:pt x="14418" y="21931"/>
                </a:lnTo>
                <a:lnTo>
                  <a:pt x="163536" y="23733"/>
                </a:lnTo>
                <a:cubicBezTo>
                  <a:pt x="346324" y="25875"/>
                  <a:pt x="528992" y="25875"/>
                  <a:pt x="711062" y="9535"/>
                </a:cubicBezTo>
                <a:cubicBezTo>
                  <a:pt x="769619" y="4223"/>
                  <a:pt x="828415" y="562"/>
                  <a:pt x="887180" y="6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omer at the Hall - The Ringer">
            <a:extLst>
              <a:ext uri="{FF2B5EF4-FFF2-40B4-BE49-F238E27FC236}">
                <a16:creationId xmlns:a16="http://schemas.microsoft.com/office/drawing/2014/main" id="{C6C6098E-A19F-B349-70B4-6DA40E08BB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3" r="14596" b="2"/>
          <a:stretch/>
        </p:blipFill>
        <p:spPr bwMode="auto">
          <a:xfrm>
            <a:off x="4639435" y="1799521"/>
            <a:ext cx="2913131" cy="3014329"/>
          </a:xfrm>
          <a:custGeom>
            <a:avLst/>
            <a:gdLst/>
            <a:ahLst/>
            <a:cxnLst/>
            <a:rect l="l" t="t" r="r" b="b"/>
            <a:pathLst>
              <a:path w="3524888" h="3647338">
                <a:moveTo>
                  <a:pt x="887181" y="60"/>
                </a:moveTo>
                <a:cubicBezTo>
                  <a:pt x="945947" y="-443"/>
                  <a:pt x="1004683" y="2214"/>
                  <a:pt x="1063120" y="9535"/>
                </a:cubicBezTo>
                <a:cubicBezTo>
                  <a:pt x="1192553" y="25206"/>
                  <a:pt x="1324035" y="29312"/>
                  <a:pt x="1454772" y="21769"/>
                </a:cubicBezTo>
                <a:cubicBezTo>
                  <a:pt x="1583729" y="15160"/>
                  <a:pt x="1712924" y="14714"/>
                  <a:pt x="1842239" y="16589"/>
                </a:cubicBezTo>
                <a:cubicBezTo>
                  <a:pt x="1958874" y="18285"/>
                  <a:pt x="2075629" y="18018"/>
                  <a:pt x="2192264" y="13196"/>
                </a:cubicBezTo>
                <a:cubicBezTo>
                  <a:pt x="2323253" y="7660"/>
                  <a:pt x="2454242" y="2928"/>
                  <a:pt x="2585114" y="13911"/>
                </a:cubicBezTo>
                <a:cubicBezTo>
                  <a:pt x="2699008" y="24482"/>
                  <a:pt x="2813669" y="29758"/>
                  <a:pt x="2928437" y="29714"/>
                </a:cubicBezTo>
                <a:cubicBezTo>
                  <a:pt x="3080601" y="28464"/>
                  <a:pt x="3232406" y="19625"/>
                  <a:pt x="3384330" y="14536"/>
                </a:cubicBezTo>
                <a:lnTo>
                  <a:pt x="3481468" y="12130"/>
                </a:lnTo>
                <a:lnTo>
                  <a:pt x="3481325" y="16098"/>
                </a:lnTo>
                <a:lnTo>
                  <a:pt x="3493308" y="84630"/>
                </a:lnTo>
                <a:lnTo>
                  <a:pt x="3493318" y="92959"/>
                </a:lnTo>
                <a:cubicBezTo>
                  <a:pt x="3495695" y="161085"/>
                  <a:pt x="3501169" y="229143"/>
                  <a:pt x="3512114" y="297090"/>
                </a:cubicBezTo>
                <a:cubicBezTo>
                  <a:pt x="3519231" y="340796"/>
                  <a:pt x="3524136" y="384681"/>
                  <a:pt x="3524809" y="428543"/>
                </a:cubicBezTo>
                <a:cubicBezTo>
                  <a:pt x="3525482" y="472405"/>
                  <a:pt x="3521924" y="516245"/>
                  <a:pt x="3512114" y="559861"/>
                </a:cubicBezTo>
                <a:cubicBezTo>
                  <a:pt x="3491119" y="656469"/>
                  <a:pt x="3485618" y="754605"/>
                  <a:pt x="3495724" y="852186"/>
                </a:cubicBezTo>
                <a:cubicBezTo>
                  <a:pt x="3504578" y="948437"/>
                  <a:pt x="3505176" y="1044867"/>
                  <a:pt x="3502664" y="1141385"/>
                </a:cubicBezTo>
                <a:cubicBezTo>
                  <a:pt x="3500391" y="1228440"/>
                  <a:pt x="3500750" y="1315584"/>
                  <a:pt x="3507210" y="1402639"/>
                </a:cubicBezTo>
                <a:cubicBezTo>
                  <a:pt x="3514626" y="1500407"/>
                  <a:pt x="3520966" y="1598176"/>
                  <a:pt x="3506252" y="1695857"/>
                </a:cubicBezTo>
                <a:cubicBezTo>
                  <a:pt x="3492089" y="1780866"/>
                  <a:pt x="3485019" y="1866447"/>
                  <a:pt x="3485079" y="1952109"/>
                </a:cubicBezTo>
                <a:cubicBezTo>
                  <a:pt x="3486753" y="2065682"/>
                  <a:pt x="3498596" y="2178986"/>
                  <a:pt x="3505415" y="2292381"/>
                </a:cubicBezTo>
                <a:cubicBezTo>
                  <a:pt x="3514746" y="2447918"/>
                  <a:pt x="3522761" y="2603544"/>
                  <a:pt x="3508406" y="2759171"/>
                </a:cubicBezTo>
                <a:cubicBezTo>
                  <a:pt x="3497997" y="2866762"/>
                  <a:pt x="3488428" y="2974352"/>
                  <a:pt x="3496442" y="3082389"/>
                </a:cubicBezTo>
                <a:cubicBezTo>
                  <a:pt x="3502066" y="3158639"/>
                  <a:pt x="3510200" y="3234980"/>
                  <a:pt x="3504816" y="3311409"/>
                </a:cubicBezTo>
                <a:lnTo>
                  <a:pt x="3500655" y="3407763"/>
                </a:lnTo>
                <a:lnTo>
                  <a:pt x="3500528" y="3407763"/>
                </a:lnTo>
                <a:lnTo>
                  <a:pt x="3500186" y="3418624"/>
                </a:lnTo>
                <a:lnTo>
                  <a:pt x="3498431" y="3459279"/>
                </a:lnTo>
                <a:lnTo>
                  <a:pt x="3498786" y="3476530"/>
                </a:lnTo>
                <a:lnTo>
                  <a:pt x="3500070" y="3476530"/>
                </a:lnTo>
                <a:lnTo>
                  <a:pt x="3504922" y="3592711"/>
                </a:lnTo>
                <a:lnTo>
                  <a:pt x="3504733" y="3642505"/>
                </a:lnTo>
                <a:lnTo>
                  <a:pt x="3344090" y="3645620"/>
                </a:lnTo>
                <a:cubicBezTo>
                  <a:pt x="3179268" y="3652578"/>
                  <a:pt x="3015642" y="3636699"/>
                  <a:pt x="2851776" y="3628492"/>
                </a:cubicBezTo>
                <a:cubicBezTo>
                  <a:pt x="2716167" y="3622675"/>
                  <a:pt x="2580186" y="3623335"/>
                  <a:pt x="2444683" y="3630454"/>
                </a:cubicBezTo>
                <a:cubicBezTo>
                  <a:pt x="2220221" y="3640802"/>
                  <a:pt x="1995758" y="3642229"/>
                  <a:pt x="1771055" y="3636431"/>
                </a:cubicBezTo>
                <a:cubicBezTo>
                  <a:pt x="1659183" y="3633576"/>
                  <a:pt x="1547429" y="3634736"/>
                  <a:pt x="1435676" y="3638305"/>
                </a:cubicBezTo>
                <a:cubicBezTo>
                  <a:pt x="1179420" y="3646601"/>
                  <a:pt x="923403" y="3637323"/>
                  <a:pt x="667265" y="3634558"/>
                </a:cubicBezTo>
                <a:cubicBezTo>
                  <a:pt x="569736" y="3633488"/>
                  <a:pt x="472205" y="3633665"/>
                  <a:pt x="374794" y="3637679"/>
                </a:cubicBezTo>
                <a:cubicBezTo>
                  <a:pt x="264415" y="3642140"/>
                  <a:pt x="154036" y="3643412"/>
                  <a:pt x="43657" y="3642932"/>
                </a:cubicBezTo>
                <a:lnTo>
                  <a:pt x="11965" y="3642429"/>
                </a:lnTo>
                <a:lnTo>
                  <a:pt x="24360" y="3479541"/>
                </a:lnTo>
                <a:cubicBezTo>
                  <a:pt x="26194" y="3423392"/>
                  <a:pt x="25594" y="3367189"/>
                  <a:pt x="22559" y="3311038"/>
                </a:cubicBezTo>
                <a:cubicBezTo>
                  <a:pt x="16343" y="3197955"/>
                  <a:pt x="-628" y="3084971"/>
                  <a:pt x="13594" y="2971689"/>
                </a:cubicBezTo>
                <a:cubicBezTo>
                  <a:pt x="38335" y="2776712"/>
                  <a:pt x="12519" y="2582431"/>
                  <a:pt x="4272" y="2387950"/>
                </a:cubicBezTo>
                <a:cubicBezTo>
                  <a:pt x="-3262" y="2237604"/>
                  <a:pt x="2250" y="2086990"/>
                  <a:pt x="20765" y="1937298"/>
                </a:cubicBezTo>
                <a:cubicBezTo>
                  <a:pt x="38958" y="1790576"/>
                  <a:pt x="37113" y="1642627"/>
                  <a:pt x="15268" y="1496252"/>
                </a:cubicBezTo>
                <a:cubicBezTo>
                  <a:pt x="7718" y="1430798"/>
                  <a:pt x="7400" y="1364898"/>
                  <a:pt x="14311" y="1299395"/>
                </a:cubicBezTo>
                <a:cubicBezTo>
                  <a:pt x="22640" y="1195064"/>
                  <a:pt x="20682" y="1090348"/>
                  <a:pt x="8455" y="986285"/>
                </a:cubicBezTo>
                <a:cubicBezTo>
                  <a:pt x="-8159" y="849535"/>
                  <a:pt x="3794" y="712390"/>
                  <a:pt x="9890" y="575539"/>
                </a:cubicBezTo>
                <a:cubicBezTo>
                  <a:pt x="14432" y="472556"/>
                  <a:pt x="17180" y="369671"/>
                  <a:pt x="12878" y="266688"/>
                </a:cubicBezTo>
                <a:lnTo>
                  <a:pt x="14418" y="21931"/>
                </a:lnTo>
                <a:lnTo>
                  <a:pt x="163536" y="23733"/>
                </a:lnTo>
                <a:cubicBezTo>
                  <a:pt x="346324" y="25875"/>
                  <a:pt x="528992" y="25875"/>
                  <a:pt x="711062" y="9535"/>
                </a:cubicBezTo>
                <a:cubicBezTo>
                  <a:pt x="769619" y="4223"/>
                  <a:pt x="828415" y="562"/>
                  <a:pt x="887181" y="6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he Joy of Six: The Simpsons' greatest sports episodes | The Simpsons | The  Guardian">
            <a:extLst>
              <a:ext uri="{FF2B5EF4-FFF2-40B4-BE49-F238E27FC236}">
                <a16:creationId xmlns:a16="http://schemas.microsoft.com/office/drawing/2014/main" id="{5E26C22F-29E0-CEA6-E421-DF9F41B868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0" r="26715" b="1"/>
          <a:stretch/>
        </p:blipFill>
        <p:spPr bwMode="auto">
          <a:xfrm>
            <a:off x="8462626" y="1799522"/>
            <a:ext cx="2913131" cy="3014329"/>
          </a:xfrm>
          <a:custGeom>
            <a:avLst/>
            <a:gdLst/>
            <a:ahLst/>
            <a:cxnLst/>
            <a:rect l="l" t="t" r="r" b="b"/>
            <a:pathLst>
              <a:path w="3524888" h="3647338">
                <a:moveTo>
                  <a:pt x="887180" y="60"/>
                </a:moveTo>
                <a:cubicBezTo>
                  <a:pt x="945946" y="-443"/>
                  <a:pt x="1004683" y="2214"/>
                  <a:pt x="1063120" y="9535"/>
                </a:cubicBezTo>
                <a:cubicBezTo>
                  <a:pt x="1192553" y="25206"/>
                  <a:pt x="1324035" y="29312"/>
                  <a:pt x="1454772" y="21769"/>
                </a:cubicBezTo>
                <a:cubicBezTo>
                  <a:pt x="1583729" y="15160"/>
                  <a:pt x="1712924" y="14714"/>
                  <a:pt x="1842239" y="16589"/>
                </a:cubicBezTo>
                <a:cubicBezTo>
                  <a:pt x="1958874" y="18285"/>
                  <a:pt x="2075628" y="18018"/>
                  <a:pt x="2192263" y="13196"/>
                </a:cubicBezTo>
                <a:cubicBezTo>
                  <a:pt x="2323253" y="7660"/>
                  <a:pt x="2454242" y="2928"/>
                  <a:pt x="2585113" y="13911"/>
                </a:cubicBezTo>
                <a:cubicBezTo>
                  <a:pt x="2699008" y="24482"/>
                  <a:pt x="2813668" y="29758"/>
                  <a:pt x="2928437" y="29714"/>
                </a:cubicBezTo>
                <a:cubicBezTo>
                  <a:pt x="3080601" y="28464"/>
                  <a:pt x="3232406" y="19625"/>
                  <a:pt x="3384330" y="14536"/>
                </a:cubicBezTo>
                <a:lnTo>
                  <a:pt x="3481468" y="12130"/>
                </a:lnTo>
                <a:lnTo>
                  <a:pt x="3481325" y="16098"/>
                </a:lnTo>
                <a:lnTo>
                  <a:pt x="3493308" y="84630"/>
                </a:lnTo>
                <a:lnTo>
                  <a:pt x="3493318" y="92959"/>
                </a:lnTo>
                <a:cubicBezTo>
                  <a:pt x="3495694" y="161085"/>
                  <a:pt x="3501168" y="229143"/>
                  <a:pt x="3512114" y="297090"/>
                </a:cubicBezTo>
                <a:cubicBezTo>
                  <a:pt x="3519231" y="340796"/>
                  <a:pt x="3524136" y="384681"/>
                  <a:pt x="3524809" y="428543"/>
                </a:cubicBezTo>
                <a:cubicBezTo>
                  <a:pt x="3525482" y="472405"/>
                  <a:pt x="3521923" y="516245"/>
                  <a:pt x="3512114" y="559861"/>
                </a:cubicBezTo>
                <a:cubicBezTo>
                  <a:pt x="3491119" y="656469"/>
                  <a:pt x="3485617" y="754605"/>
                  <a:pt x="3495724" y="852186"/>
                </a:cubicBezTo>
                <a:cubicBezTo>
                  <a:pt x="3504577" y="948437"/>
                  <a:pt x="3505176" y="1044867"/>
                  <a:pt x="3502664" y="1141386"/>
                </a:cubicBezTo>
                <a:cubicBezTo>
                  <a:pt x="3500391" y="1228440"/>
                  <a:pt x="3500749" y="1315584"/>
                  <a:pt x="3507210" y="1402639"/>
                </a:cubicBezTo>
                <a:cubicBezTo>
                  <a:pt x="3514626" y="1500407"/>
                  <a:pt x="3520966" y="1598176"/>
                  <a:pt x="3506251" y="1695856"/>
                </a:cubicBezTo>
                <a:cubicBezTo>
                  <a:pt x="3492089" y="1780866"/>
                  <a:pt x="3485019" y="1866447"/>
                  <a:pt x="3485079" y="1952109"/>
                </a:cubicBezTo>
                <a:cubicBezTo>
                  <a:pt x="3486753" y="2065682"/>
                  <a:pt x="3498595" y="2178986"/>
                  <a:pt x="3505414" y="2292381"/>
                </a:cubicBezTo>
                <a:cubicBezTo>
                  <a:pt x="3514746" y="2447918"/>
                  <a:pt x="3522760" y="2603544"/>
                  <a:pt x="3508405" y="2759171"/>
                </a:cubicBezTo>
                <a:cubicBezTo>
                  <a:pt x="3497997" y="2866762"/>
                  <a:pt x="3488427" y="2974352"/>
                  <a:pt x="3496442" y="3082389"/>
                </a:cubicBezTo>
                <a:cubicBezTo>
                  <a:pt x="3502065" y="3158639"/>
                  <a:pt x="3510200" y="3234980"/>
                  <a:pt x="3504816" y="3311409"/>
                </a:cubicBezTo>
                <a:lnTo>
                  <a:pt x="3500655" y="3407763"/>
                </a:lnTo>
                <a:lnTo>
                  <a:pt x="3500528" y="3407763"/>
                </a:lnTo>
                <a:lnTo>
                  <a:pt x="3500186" y="3418624"/>
                </a:lnTo>
                <a:lnTo>
                  <a:pt x="3498431" y="3459279"/>
                </a:lnTo>
                <a:lnTo>
                  <a:pt x="3498786" y="3476530"/>
                </a:lnTo>
                <a:lnTo>
                  <a:pt x="3500070" y="3476530"/>
                </a:lnTo>
                <a:lnTo>
                  <a:pt x="3504922" y="3592711"/>
                </a:lnTo>
                <a:lnTo>
                  <a:pt x="3504733" y="3642505"/>
                </a:lnTo>
                <a:lnTo>
                  <a:pt x="3344090" y="3645620"/>
                </a:lnTo>
                <a:cubicBezTo>
                  <a:pt x="3179267" y="3652578"/>
                  <a:pt x="3015642" y="3636699"/>
                  <a:pt x="2851776" y="3628492"/>
                </a:cubicBezTo>
                <a:cubicBezTo>
                  <a:pt x="2716167" y="3622675"/>
                  <a:pt x="2580186" y="3623335"/>
                  <a:pt x="2444683" y="3630454"/>
                </a:cubicBezTo>
                <a:cubicBezTo>
                  <a:pt x="2220221" y="3640802"/>
                  <a:pt x="1995757" y="3642229"/>
                  <a:pt x="1771055" y="3636431"/>
                </a:cubicBezTo>
                <a:cubicBezTo>
                  <a:pt x="1659183" y="3633576"/>
                  <a:pt x="1547429" y="3634736"/>
                  <a:pt x="1435675" y="3638305"/>
                </a:cubicBezTo>
                <a:cubicBezTo>
                  <a:pt x="1179419" y="3646601"/>
                  <a:pt x="923403" y="3637323"/>
                  <a:pt x="667265" y="3634558"/>
                </a:cubicBezTo>
                <a:cubicBezTo>
                  <a:pt x="569736" y="3633488"/>
                  <a:pt x="472205" y="3633665"/>
                  <a:pt x="374793" y="3637679"/>
                </a:cubicBezTo>
                <a:cubicBezTo>
                  <a:pt x="264415" y="3642140"/>
                  <a:pt x="154036" y="3643412"/>
                  <a:pt x="43657" y="3642932"/>
                </a:cubicBezTo>
                <a:lnTo>
                  <a:pt x="11965" y="3642429"/>
                </a:lnTo>
                <a:lnTo>
                  <a:pt x="24360" y="3479541"/>
                </a:lnTo>
                <a:cubicBezTo>
                  <a:pt x="26194" y="3423392"/>
                  <a:pt x="25594" y="3367189"/>
                  <a:pt x="22559" y="3311038"/>
                </a:cubicBezTo>
                <a:cubicBezTo>
                  <a:pt x="16343" y="3197955"/>
                  <a:pt x="-628" y="3084971"/>
                  <a:pt x="13594" y="2971689"/>
                </a:cubicBezTo>
                <a:cubicBezTo>
                  <a:pt x="38335" y="2776712"/>
                  <a:pt x="12519" y="2582431"/>
                  <a:pt x="4272" y="2387950"/>
                </a:cubicBezTo>
                <a:cubicBezTo>
                  <a:pt x="-3262" y="2237604"/>
                  <a:pt x="2250" y="2086990"/>
                  <a:pt x="20765" y="1937298"/>
                </a:cubicBezTo>
                <a:cubicBezTo>
                  <a:pt x="38958" y="1790576"/>
                  <a:pt x="37113" y="1642627"/>
                  <a:pt x="15268" y="1496252"/>
                </a:cubicBezTo>
                <a:cubicBezTo>
                  <a:pt x="7718" y="1430798"/>
                  <a:pt x="7400" y="1364898"/>
                  <a:pt x="14311" y="1299395"/>
                </a:cubicBezTo>
                <a:cubicBezTo>
                  <a:pt x="22640" y="1195064"/>
                  <a:pt x="20682" y="1090348"/>
                  <a:pt x="8455" y="986285"/>
                </a:cubicBezTo>
                <a:cubicBezTo>
                  <a:pt x="-8159" y="849535"/>
                  <a:pt x="3794" y="712390"/>
                  <a:pt x="9890" y="575539"/>
                </a:cubicBezTo>
                <a:cubicBezTo>
                  <a:pt x="14432" y="472556"/>
                  <a:pt x="17180" y="369671"/>
                  <a:pt x="12878" y="266688"/>
                </a:cubicBezTo>
                <a:lnTo>
                  <a:pt x="14418" y="21931"/>
                </a:lnTo>
                <a:lnTo>
                  <a:pt x="163536" y="23733"/>
                </a:lnTo>
                <a:cubicBezTo>
                  <a:pt x="346324" y="25875"/>
                  <a:pt x="528992" y="25875"/>
                  <a:pt x="711061" y="9535"/>
                </a:cubicBezTo>
                <a:cubicBezTo>
                  <a:pt x="769618" y="4223"/>
                  <a:pt x="828414" y="562"/>
                  <a:pt x="887180" y="6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1200" smtClean="0"/>
              <a:pPr>
                <a:spcAft>
                  <a:spcPts val="600"/>
                </a:spcAft>
              </a:pPr>
              <a:t>6</a:t>
            </a:fld>
            <a:endParaRPr lang="en-US" sz="12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758557" y="1043061"/>
            <a:ext cx="10617200" cy="5847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200"/>
              <a:t>Practice: les sports</a:t>
            </a:r>
          </a:p>
        </p:txBody>
      </p:sp>
    </p:spTree>
    <p:extLst>
      <p:ext uri="{BB962C8B-B14F-4D97-AF65-F5344CB8AC3E}">
        <p14:creationId xmlns:p14="http://schemas.microsoft.com/office/powerpoint/2010/main" val="3989479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3C01A2-61FE-C77C-9AF6-066A6B3DF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243" y="681317"/>
            <a:ext cx="3236613" cy="3406187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0" tIns="0" rIns="0" bIns="0" rtlCol="0" anchor="b">
            <a:normAutofit/>
          </a:bodyPr>
          <a:lstStyle/>
          <a:p>
            <a:pPr algn="r"/>
            <a:r>
              <a:rPr lang="en-US" sz="3200" spc="750">
                <a:solidFill>
                  <a:schemeClr val="bg1"/>
                </a:solidFill>
              </a:rPr>
              <a:t>Le </a:t>
            </a:r>
            <a:r>
              <a:rPr lang="en-US" sz="3200" spc="750" err="1">
                <a:solidFill>
                  <a:schemeClr val="bg1"/>
                </a:solidFill>
              </a:rPr>
              <a:t>verbe</a:t>
            </a:r>
            <a:r>
              <a:rPr lang="en-US" sz="3200" spc="750">
                <a:solidFill>
                  <a:schemeClr val="bg1"/>
                </a:solidFill>
              </a:rPr>
              <a:t> “faire”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0CDBB350-C06B-7F92-B8A1-71BD9D3D8F2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487978" y="1117009"/>
          <a:ext cx="5589325" cy="4692120"/>
        </p:xfrm>
        <a:graphic>
          <a:graphicData uri="http://schemas.openxmlformats.org/drawingml/2006/table">
            <a:tbl>
              <a:tblPr firstRow="1" firstCol="1" bandRow="1"/>
              <a:tblGrid>
                <a:gridCol w="2545679">
                  <a:extLst>
                    <a:ext uri="{9D8B030D-6E8A-4147-A177-3AD203B41FA5}">
                      <a16:colId xmlns:a16="http://schemas.microsoft.com/office/drawing/2014/main" val="2626782190"/>
                    </a:ext>
                  </a:extLst>
                </a:gridCol>
                <a:gridCol w="3043646">
                  <a:extLst>
                    <a:ext uri="{9D8B030D-6E8A-4147-A177-3AD203B41FA5}">
                      <a16:colId xmlns:a16="http://schemas.microsoft.com/office/drawing/2014/main" val="2931078153"/>
                    </a:ext>
                  </a:extLst>
                </a:gridCol>
              </a:tblGrid>
              <a:tr h="78202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</a:t>
                      </a:r>
                      <a:r>
                        <a:rPr lang="fr-FR" sz="3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6363095"/>
                  </a:ext>
                </a:extLst>
              </a:tr>
              <a:tr h="78202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</a:t>
                      </a:r>
                      <a:r>
                        <a:rPr lang="fr-FR" sz="3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627780"/>
                  </a:ext>
                </a:extLst>
              </a:tr>
              <a:tr h="78202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Il/elle/on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</a:t>
                      </a:r>
                      <a:r>
                        <a:rPr lang="fr-FR" sz="3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2685315"/>
                  </a:ext>
                </a:extLst>
              </a:tr>
              <a:tr h="78202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Nous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fr-FR" sz="3300" b="0" i="0" u="none" strike="noStrike"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</a:t>
                      </a: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fr-FR" sz="3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ons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7123737"/>
                  </a:ext>
                </a:extLst>
              </a:tr>
              <a:tr h="78202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faites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6334199"/>
                  </a:ext>
                </a:extLst>
              </a:tr>
              <a:tr h="78202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Ils/elles 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fr-FR" sz="3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ont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73681"/>
                  </a:ext>
                </a:extLst>
              </a:tr>
            </a:tbl>
          </a:graphicData>
        </a:graphic>
      </p:graphicFrame>
      <p:pic>
        <p:nvPicPr>
          <p:cNvPr id="3" name="mp3-output-ttsfree(dot)com (40)">
            <a:hlinkClick r:id="" action="ppaction://media"/>
            <a:extLst>
              <a:ext uri="{FF2B5EF4-FFF2-40B4-BE49-F238E27FC236}">
                <a16:creationId xmlns:a16="http://schemas.microsoft.com/office/drawing/2014/main" id="{A31EF843-5685-B65A-3818-0B548951F6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62710" y="4242482"/>
            <a:ext cx="1073336" cy="1073336"/>
          </a:xfrm>
          <a:prstGeom prst="rect">
            <a:avLst/>
          </a:prstGeom>
        </p:spPr>
      </p:pic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66B3BBB7-C64B-F99D-5C17-56BA13CE84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0221" y="5014258"/>
            <a:ext cx="1781241" cy="178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8295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3C01A2-61FE-C77C-9AF6-066A6B3DF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243" y="681317"/>
            <a:ext cx="3236613" cy="3406187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0" tIns="0" rIns="0" bIns="0" rtlCol="0" anchor="b">
            <a:normAutofit/>
          </a:bodyPr>
          <a:lstStyle/>
          <a:p>
            <a:pPr algn="r"/>
            <a:r>
              <a:rPr lang="en-US" sz="3200" spc="750" dirty="0">
                <a:solidFill>
                  <a:schemeClr val="bg1"/>
                </a:solidFill>
              </a:rPr>
              <a:t>Le </a:t>
            </a:r>
            <a:r>
              <a:rPr lang="en-US" sz="3200" spc="750" dirty="0" err="1">
                <a:solidFill>
                  <a:schemeClr val="bg1"/>
                </a:solidFill>
              </a:rPr>
              <a:t>verbe</a:t>
            </a:r>
            <a:r>
              <a:rPr lang="en-US" sz="3200" spc="750" dirty="0">
                <a:solidFill>
                  <a:schemeClr val="bg1"/>
                </a:solidFill>
              </a:rPr>
              <a:t> “</a:t>
            </a:r>
            <a:r>
              <a:rPr lang="en-US" sz="3200" spc="750" dirty="0" err="1">
                <a:solidFill>
                  <a:schemeClr val="bg1"/>
                </a:solidFill>
              </a:rPr>
              <a:t>jouer</a:t>
            </a:r>
            <a:r>
              <a:rPr lang="en-US" sz="3200" spc="750" dirty="0">
                <a:solidFill>
                  <a:schemeClr val="bg1"/>
                </a:solidFill>
              </a:rPr>
              <a:t>”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0CDBB350-C06B-7F92-B8A1-71BD9D3D8F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5528048"/>
              </p:ext>
            </p:extLst>
          </p:nvPr>
        </p:nvGraphicFramePr>
        <p:xfrm>
          <a:off x="5487978" y="1117009"/>
          <a:ext cx="5589325" cy="4692120"/>
        </p:xfrm>
        <a:graphic>
          <a:graphicData uri="http://schemas.openxmlformats.org/drawingml/2006/table">
            <a:tbl>
              <a:tblPr firstRow="1" firstCol="1" bandRow="1"/>
              <a:tblGrid>
                <a:gridCol w="2545679">
                  <a:extLst>
                    <a:ext uri="{9D8B030D-6E8A-4147-A177-3AD203B41FA5}">
                      <a16:colId xmlns:a16="http://schemas.microsoft.com/office/drawing/2014/main" val="2626782190"/>
                    </a:ext>
                  </a:extLst>
                </a:gridCol>
                <a:gridCol w="3043646">
                  <a:extLst>
                    <a:ext uri="{9D8B030D-6E8A-4147-A177-3AD203B41FA5}">
                      <a16:colId xmlns:a16="http://schemas.microsoft.com/office/drawing/2014/main" val="2931078153"/>
                    </a:ext>
                  </a:extLst>
                </a:gridCol>
              </a:tblGrid>
              <a:tr h="78202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jou</a:t>
                      </a:r>
                      <a:r>
                        <a:rPr lang="fr-FR" sz="3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54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6363095"/>
                  </a:ext>
                </a:extLst>
              </a:tr>
              <a:tr h="78202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joue</a:t>
                      </a:r>
                      <a:r>
                        <a:rPr lang="fr-FR" sz="3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627780"/>
                  </a:ext>
                </a:extLst>
              </a:tr>
              <a:tr h="78202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Il/elle/on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jou</a:t>
                      </a:r>
                      <a:r>
                        <a:rPr lang="fr-FR" sz="3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2685315"/>
                  </a:ext>
                </a:extLst>
              </a:tr>
              <a:tr h="78202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Nous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jou</a:t>
                      </a:r>
                      <a:r>
                        <a:rPr lang="fr-FR" sz="3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ons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7123737"/>
                  </a:ext>
                </a:extLst>
              </a:tr>
              <a:tr h="78202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jou</a:t>
                      </a:r>
                      <a:r>
                        <a:rPr lang="fr-FR" sz="3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ez</a:t>
                      </a:r>
                      <a:endParaRPr lang="fr-FR" sz="54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6334199"/>
                  </a:ext>
                </a:extLst>
              </a:tr>
              <a:tr h="78202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Ils/elles 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jou</a:t>
                      </a:r>
                      <a:r>
                        <a:rPr lang="fr-FR" sz="3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73681"/>
                  </a:ext>
                </a:extLst>
              </a:tr>
            </a:tbl>
          </a:graphicData>
        </a:graphic>
      </p:graphicFrame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66B3BBB7-C64B-F99D-5C17-56BA13CE84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0221" y="5014258"/>
            <a:ext cx="1781241" cy="178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56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57E0F97-4CB2-E7D4-6585-4E959BEDC2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3887" y="643467"/>
            <a:ext cx="7684226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3734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1463</Words>
  <Application>Microsoft Macintosh PowerPoint</Application>
  <PresentationFormat>Widescreen</PresentationFormat>
  <Paragraphs>275</Paragraphs>
  <Slides>32</Slides>
  <Notes>0</Notes>
  <HiddenSlides>0</HiddenSlides>
  <MMClips>22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Aptos</vt:lpstr>
      <vt:lpstr>Aptos Display</vt:lpstr>
      <vt:lpstr>Arial</vt:lpstr>
      <vt:lpstr>Calibri</vt:lpstr>
      <vt:lpstr>Courier New</vt:lpstr>
      <vt:lpstr>Rubik</vt:lpstr>
      <vt:lpstr>Office Theme</vt:lpstr>
      <vt:lpstr>PowerPoint Presentation</vt:lpstr>
      <vt:lpstr>Unit 4 – Lesson 1</vt:lpstr>
      <vt:lpstr>PowerPoint Presentation</vt:lpstr>
      <vt:lpstr>PowerPoint Presentation</vt:lpstr>
      <vt:lpstr>PowerPoint Presentation</vt:lpstr>
      <vt:lpstr>Et toi ? Qu’est-ce que tu fais comme sport ?</vt:lpstr>
      <vt:lpstr>Le verbe “faire”</vt:lpstr>
      <vt:lpstr>Le verbe “jouer”</vt:lpstr>
      <vt:lpstr>PowerPoint Presentation</vt:lpstr>
      <vt:lpstr>PowerPoint Presentation</vt:lpstr>
      <vt:lpstr>Faire ou jouer ?</vt:lpstr>
      <vt:lpstr>Les articles contractés</vt:lpstr>
      <vt:lpstr>PowerPoint Presentation</vt:lpstr>
      <vt:lpstr>Complète le texte suivant :</vt:lpstr>
      <vt:lpstr>Grammaire (3): Poser des questions</vt:lpstr>
      <vt:lpstr>PowerPoint Presentation</vt:lpstr>
      <vt:lpstr>Online activities</vt:lpstr>
      <vt:lpstr>Unit 4 – Lesson 2</vt:lpstr>
      <vt:lpstr>Vocabulaire : Les parties du corps</vt:lpstr>
      <vt:lpstr>PowerPoint Presentation</vt:lpstr>
      <vt:lpstr>Et toi ? Qu’est-ce que tu fais comme sport ?  Quelles parties du corps est-ce que tu utilises?</vt:lpstr>
      <vt:lpstr>Grammaire (1): les adjectifs possessifs</vt:lpstr>
      <vt:lpstr>PowerPoint Presentation</vt:lpstr>
      <vt:lpstr>Complète le texte suivant :</vt:lpstr>
      <vt:lpstr>PowerPoint Presentation</vt:lpstr>
      <vt:lpstr>Complète le texte suivant :</vt:lpstr>
      <vt:lpstr>Online activities</vt:lpstr>
      <vt:lpstr>Unit 4 – Lesson 3</vt:lpstr>
      <vt:lpstr>PowerPoint Presentation</vt:lpstr>
      <vt:lpstr>PowerPoint Presentation</vt:lpstr>
      <vt:lpstr>Complète les questions suivantes :</vt:lpstr>
      <vt:lpstr>Online activities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Elise, Marie Piron</dc:creator>
  <cp:lastModifiedBy>Elise, Marie Piron</cp:lastModifiedBy>
  <cp:revision>4</cp:revision>
  <dcterms:created xsi:type="dcterms:W3CDTF">2024-01-15T08:52:19Z</dcterms:created>
  <dcterms:modified xsi:type="dcterms:W3CDTF">2024-01-15T11:09:16Z</dcterms:modified>
</cp:coreProperties>
</file>