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1975" r:id="rId2"/>
    <p:sldId id="1633" r:id="rId3"/>
    <p:sldId id="1634" r:id="rId4"/>
    <p:sldId id="337" r:id="rId5"/>
    <p:sldId id="1635" r:id="rId6"/>
    <p:sldId id="325" r:id="rId7"/>
    <p:sldId id="1637" r:id="rId8"/>
    <p:sldId id="1638" r:id="rId9"/>
    <p:sldId id="1639" r:id="rId10"/>
    <p:sldId id="331" r:id="rId11"/>
    <p:sldId id="1641" r:id="rId12"/>
    <p:sldId id="1642" r:id="rId13"/>
    <p:sldId id="1643" r:id="rId14"/>
    <p:sldId id="333" r:id="rId15"/>
    <p:sldId id="1712" r:id="rId16"/>
    <p:sldId id="1646" r:id="rId17"/>
    <p:sldId id="1647" r:id="rId18"/>
    <p:sldId id="1648" r:id="rId19"/>
    <p:sldId id="1958" r:id="rId20"/>
    <p:sldId id="1809" r:id="rId21"/>
    <p:sldId id="1649" r:id="rId22"/>
    <p:sldId id="1650" r:id="rId23"/>
    <p:sldId id="1651" r:id="rId24"/>
    <p:sldId id="1810" r:id="rId25"/>
    <p:sldId id="322" r:id="rId26"/>
    <p:sldId id="1653" r:id="rId27"/>
    <p:sldId id="1811" r:id="rId28"/>
    <p:sldId id="1713" r:id="rId29"/>
    <p:sldId id="1655" r:id="rId30"/>
    <p:sldId id="1657" r:id="rId31"/>
    <p:sldId id="1658" r:id="rId32"/>
    <p:sldId id="1812" r:id="rId33"/>
    <p:sldId id="334" r:id="rId34"/>
    <p:sldId id="335" r:id="rId35"/>
    <p:sldId id="336" r:id="rId36"/>
    <p:sldId id="381" r:id="rId37"/>
    <p:sldId id="1714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08"/>
    <p:restoredTop sz="96041"/>
  </p:normalViewPr>
  <p:slideViewPr>
    <p:cSldViewPr snapToGrid="0">
      <p:cViewPr varScale="1">
        <p:scale>
          <a:sx n="105" d="100"/>
          <a:sy n="105" d="100"/>
        </p:scale>
        <p:origin x="30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F927874-0651-4C9F-97C2-D54196D9D3AB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0DE215E-FCC4-4888-BE78-A79ABFC7454E}">
      <dgm:prSet/>
      <dgm:spPr/>
      <dgm:t>
        <a:bodyPr/>
        <a:lstStyle/>
        <a:p>
          <a:pPr rtl="0"/>
          <a:r>
            <a:rPr lang="fr-FR" dirty="0"/>
            <a:t>- Tu habites où ?</a:t>
          </a:r>
          <a:r>
            <a:rPr lang="fr-FR" dirty="0">
              <a:latin typeface="Calibri Light" panose="020F0302020204030204"/>
            </a:rPr>
            <a:t> </a:t>
          </a:r>
          <a:endParaRPr lang="fr-FR" dirty="0"/>
        </a:p>
        <a:p>
          <a:r>
            <a:rPr lang="fr-FR" dirty="0"/>
            <a:t>- J’habite 202 rue Hoang Van Thu à HCM Ville au Vietnam, et toi ?</a:t>
          </a:r>
          <a:endParaRPr lang="en-US" dirty="0"/>
        </a:p>
      </dgm:t>
    </dgm:pt>
    <dgm:pt modelId="{E0978A80-AD21-46A5-A7E4-46682F2A0813}" type="parTrans" cxnId="{6FD6583C-FDE3-4AF3-ADE7-FAB106CEF5E8}">
      <dgm:prSet/>
      <dgm:spPr/>
      <dgm:t>
        <a:bodyPr/>
        <a:lstStyle/>
        <a:p>
          <a:endParaRPr lang="en-US"/>
        </a:p>
      </dgm:t>
    </dgm:pt>
    <dgm:pt modelId="{49209E90-C7FE-4705-9C74-57A482C1C15C}" type="sibTrans" cxnId="{6FD6583C-FDE3-4AF3-ADE7-FAB106CEF5E8}">
      <dgm:prSet/>
      <dgm:spPr/>
      <dgm:t>
        <a:bodyPr/>
        <a:lstStyle/>
        <a:p>
          <a:endParaRPr lang="en-US"/>
        </a:p>
      </dgm:t>
    </dgm:pt>
    <dgm:pt modelId="{7DBCE175-5047-4B60-9039-84AD494B4BEC}">
      <dgm:prSet/>
      <dgm:spPr/>
      <dgm:t>
        <a:bodyPr/>
        <a:lstStyle/>
        <a:p>
          <a:pPr rtl="0"/>
          <a:r>
            <a:rPr lang="fr-FR" dirty="0"/>
            <a:t>- Tu es où ?</a:t>
          </a:r>
          <a:r>
            <a:rPr lang="fr-FR" dirty="0">
              <a:latin typeface="Calibri Light" panose="020F0302020204030204"/>
            </a:rPr>
            <a:t> </a:t>
          </a:r>
          <a:endParaRPr lang="fr-FR" dirty="0"/>
        </a:p>
        <a:p>
          <a:r>
            <a:rPr lang="fr-FR" dirty="0"/>
            <a:t>- Je suis au parc avec ma copine Christine.</a:t>
          </a:r>
          <a:endParaRPr lang="en-US" dirty="0"/>
        </a:p>
      </dgm:t>
    </dgm:pt>
    <dgm:pt modelId="{3AAD53B1-9971-4FEB-8496-EBFBF5B63577}" type="parTrans" cxnId="{3A83DE3A-789A-4D68-89BB-429D7379D2E3}">
      <dgm:prSet/>
      <dgm:spPr/>
      <dgm:t>
        <a:bodyPr/>
        <a:lstStyle/>
        <a:p>
          <a:endParaRPr lang="en-US"/>
        </a:p>
      </dgm:t>
    </dgm:pt>
    <dgm:pt modelId="{0DEDC96E-8F40-482F-882B-9D6D3DEF9605}" type="sibTrans" cxnId="{3A83DE3A-789A-4D68-89BB-429D7379D2E3}">
      <dgm:prSet/>
      <dgm:spPr/>
      <dgm:t>
        <a:bodyPr/>
        <a:lstStyle/>
        <a:p>
          <a:endParaRPr lang="en-US"/>
        </a:p>
      </dgm:t>
    </dgm:pt>
    <dgm:pt modelId="{50E09C65-4708-4952-B772-9C081805C10A}" type="pres">
      <dgm:prSet presAssocID="{AF927874-0651-4C9F-97C2-D54196D9D3A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C2AD8FC-5B5A-4674-A7CB-A2DBB77F50E1}" type="pres">
      <dgm:prSet presAssocID="{90DE215E-FCC4-4888-BE78-A79ABFC7454E}" presName="hierRoot1" presStyleCnt="0"/>
      <dgm:spPr/>
    </dgm:pt>
    <dgm:pt modelId="{CA5BF4E4-CB78-49D5-A4A2-E3AD61722729}" type="pres">
      <dgm:prSet presAssocID="{90DE215E-FCC4-4888-BE78-A79ABFC7454E}" presName="composite" presStyleCnt="0"/>
      <dgm:spPr/>
    </dgm:pt>
    <dgm:pt modelId="{28CE35A4-FB08-4608-85D7-388965EDB3BF}" type="pres">
      <dgm:prSet presAssocID="{90DE215E-FCC4-4888-BE78-A79ABFC7454E}" presName="background" presStyleLbl="node0" presStyleIdx="0" presStyleCnt="2"/>
      <dgm:spPr/>
    </dgm:pt>
    <dgm:pt modelId="{D2250B70-F0F2-47A0-A47F-B8A62881FF93}" type="pres">
      <dgm:prSet presAssocID="{90DE215E-FCC4-4888-BE78-A79ABFC7454E}" presName="text" presStyleLbl="fgAcc0" presStyleIdx="0" presStyleCnt="2">
        <dgm:presLayoutVars>
          <dgm:chPref val="3"/>
        </dgm:presLayoutVars>
      </dgm:prSet>
      <dgm:spPr/>
    </dgm:pt>
    <dgm:pt modelId="{186BE0D7-9982-475F-8F44-004623F969BB}" type="pres">
      <dgm:prSet presAssocID="{90DE215E-FCC4-4888-BE78-A79ABFC7454E}" presName="hierChild2" presStyleCnt="0"/>
      <dgm:spPr/>
    </dgm:pt>
    <dgm:pt modelId="{223FD506-90D8-4540-97D9-BD69BEAED568}" type="pres">
      <dgm:prSet presAssocID="{7DBCE175-5047-4B60-9039-84AD494B4BEC}" presName="hierRoot1" presStyleCnt="0"/>
      <dgm:spPr/>
    </dgm:pt>
    <dgm:pt modelId="{5CB983C2-4AA5-4EBE-9365-BD0CDC5D744E}" type="pres">
      <dgm:prSet presAssocID="{7DBCE175-5047-4B60-9039-84AD494B4BEC}" presName="composite" presStyleCnt="0"/>
      <dgm:spPr/>
    </dgm:pt>
    <dgm:pt modelId="{C7D2DABF-9536-4B35-A77E-AB56320D0094}" type="pres">
      <dgm:prSet presAssocID="{7DBCE175-5047-4B60-9039-84AD494B4BEC}" presName="background" presStyleLbl="node0" presStyleIdx="1" presStyleCnt="2"/>
      <dgm:spPr/>
    </dgm:pt>
    <dgm:pt modelId="{4C93B996-81CD-4F1F-9830-8460C35ED1D0}" type="pres">
      <dgm:prSet presAssocID="{7DBCE175-5047-4B60-9039-84AD494B4BEC}" presName="text" presStyleLbl="fgAcc0" presStyleIdx="1" presStyleCnt="2">
        <dgm:presLayoutVars>
          <dgm:chPref val="3"/>
        </dgm:presLayoutVars>
      </dgm:prSet>
      <dgm:spPr/>
    </dgm:pt>
    <dgm:pt modelId="{C515A723-4F91-4AB7-BA6A-793FCE91E7C4}" type="pres">
      <dgm:prSet presAssocID="{7DBCE175-5047-4B60-9039-84AD494B4BEC}" presName="hierChild2" presStyleCnt="0"/>
      <dgm:spPr/>
    </dgm:pt>
  </dgm:ptLst>
  <dgm:cxnLst>
    <dgm:cxn modelId="{3A83DE3A-789A-4D68-89BB-429D7379D2E3}" srcId="{AF927874-0651-4C9F-97C2-D54196D9D3AB}" destId="{7DBCE175-5047-4B60-9039-84AD494B4BEC}" srcOrd="1" destOrd="0" parTransId="{3AAD53B1-9971-4FEB-8496-EBFBF5B63577}" sibTransId="{0DEDC96E-8F40-482F-882B-9D6D3DEF9605}"/>
    <dgm:cxn modelId="{6FD6583C-FDE3-4AF3-ADE7-FAB106CEF5E8}" srcId="{AF927874-0651-4C9F-97C2-D54196D9D3AB}" destId="{90DE215E-FCC4-4888-BE78-A79ABFC7454E}" srcOrd="0" destOrd="0" parTransId="{E0978A80-AD21-46A5-A7E4-46682F2A0813}" sibTransId="{49209E90-C7FE-4705-9C74-57A482C1C15C}"/>
    <dgm:cxn modelId="{913D66B0-B763-4BF2-A52C-CE03FBDE3510}" type="presOf" srcId="{AF927874-0651-4C9F-97C2-D54196D9D3AB}" destId="{50E09C65-4708-4952-B772-9C081805C10A}" srcOrd="0" destOrd="0" presId="urn:microsoft.com/office/officeart/2005/8/layout/hierarchy1"/>
    <dgm:cxn modelId="{2E3159E6-7576-4383-814A-53D561DF806E}" type="presOf" srcId="{7DBCE175-5047-4B60-9039-84AD494B4BEC}" destId="{4C93B996-81CD-4F1F-9830-8460C35ED1D0}" srcOrd="0" destOrd="0" presId="urn:microsoft.com/office/officeart/2005/8/layout/hierarchy1"/>
    <dgm:cxn modelId="{7E036FFB-CDB8-422D-968F-E732634B5F1F}" type="presOf" srcId="{90DE215E-FCC4-4888-BE78-A79ABFC7454E}" destId="{D2250B70-F0F2-47A0-A47F-B8A62881FF93}" srcOrd="0" destOrd="0" presId="urn:microsoft.com/office/officeart/2005/8/layout/hierarchy1"/>
    <dgm:cxn modelId="{F0885A18-BDD8-4165-B107-1DBBE23DFF08}" type="presParOf" srcId="{50E09C65-4708-4952-B772-9C081805C10A}" destId="{2C2AD8FC-5B5A-4674-A7CB-A2DBB77F50E1}" srcOrd="0" destOrd="0" presId="urn:microsoft.com/office/officeart/2005/8/layout/hierarchy1"/>
    <dgm:cxn modelId="{DB934496-37B2-4759-A1D9-8E01DC2DF44A}" type="presParOf" srcId="{2C2AD8FC-5B5A-4674-A7CB-A2DBB77F50E1}" destId="{CA5BF4E4-CB78-49D5-A4A2-E3AD61722729}" srcOrd="0" destOrd="0" presId="urn:microsoft.com/office/officeart/2005/8/layout/hierarchy1"/>
    <dgm:cxn modelId="{93468943-C69E-4ECF-8348-E99DFEC78531}" type="presParOf" srcId="{CA5BF4E4-CB78-49D5-A4A2-E3AD61722729}" destId="{28CE35A4-FB08-4608-85D7-388965EDB3BF}" srcOrd="0" destOrd="0" presId="urn:microsoft.com/office/officeart/2005/8/layout/hierarchy1"/>
    <dgm:cxn modelId="{D62E74C7-0E43-481C-B0B4-3C0BAC3B9E64}" type="presParOf" srcId="{CA5BF4E4-CB78-49D5-A4A2-E3AD61722729}" destId="{D2250B70-F0F2-47A0-A47F-B8A62881FF93}" srcOrd="1" destOrd="0" presId="urn:microsoft.com/office/officeart/2005/8/layout/hierarchy1"/>
    <dgm:cxn modelId="{07BC9037-B0D4-4394-A2DC-3AF3A1537E6B}" type="presParOf" srcId="{2C2AD8FC-5B5A-4674-A7CB-A2DBB77F50E1}" destId="{186BE0D7-9982-475F-8F44-004623F969BB}" srcOrd="1" destOrd="0" presId="urn:microsoft.com/office/officeart/2005/8/layout/hierarchy1"/>
    <dgm:cxn modelId="{1622EC66-30FD-425A-BD62-C1D66672458C}" type="presParOf" srcId="{50E09C65-4708-4952-B772-9C081805C10A}" destId="{223FD506-90D8-4540-97D9-BD69BEAED568}" srcOrd="1" destOrd="0" presId="urn:microsoft.com/office/officeart/2005/8/layout/hierarchy1"/>
    <dgm:cxn modelId="{E6D94726-D3BB-4D06-B0B4-052696B4D21D}" type="presParOf" srcId="{223FD506-90D8-4540-97D9-BD69BEAED568}" destId="{5CB983C2-4AA5-4EBE-9365-BD0CDC5D744E}" srcOrd="0" destOrd="0" presId="urn:microsoft.com/office/officeart/2005/8/layout/hierarchy1"/>
    <dgm:cxn modelId="{9BA16B6D-2A34-466C-885D-00E14B749624}" type="presParOf" srcId="{5CB983C2-4AA5-4EBE-9365-BD0CDC5D744E}" destId="{C7D2DABF-9536-4B35-A77E-AB56320D0094}" srcOrd="0" destOrd="0" presId="urn:microsoft.com/office/officeart/2005/8/layout/hierarchy1"/>
    <dgm:cxn modelId="{AEC1712E-CF5A-4951-9BBD-D0AFD110D3FF}" type="presParOf" srcId="{5CB983C2-4AA5-4EBE-9365-BD0CDC5D744E}" destId="{4C93B996-81CD-4F1F-9830-8460C35ED1D0}" srcOrd="1" destOrd="0" presId="urn:microsoft.com/office/officeart/2005/8/layout/hierarchy1"/>
    <dgm:cxn modelId="{D274C714-8AE8-43CA-BA6A-2BD9323CD074}" type="presParOf" srcId="{223FD506-90D8-4540-97D9-BD69BEAED568}" destId="{C515A723-4F91-4AB7-BA6A-793FCE91E7C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F927874-0651-4C9F-97C2-D54196D9D3AB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0DE215E-FCC4-4888-BE78-A79ABFC7454E}">
      <dgm:prSet/>
      <dgm:spPr/>
      <dgm:t>
        <a:bodyPr/>
        <a:lstStyle/>
        <a:p>
          <a:pPr rtl="0"/>
          <a:r>
            <a:rPr lang="fr-FR" dirty="0"/>
            <a:t>- Tu habites où ?</a:t>
          </a:r>
          <a:r>
            <a:rPr lang="fr-FR" dirty="0">
              <a:latin typeface="Calibri Light" panose="020F0302020204030204"/>
            </a:rPr>
            <a:t> </a:t>
          </a:r>
          <a:endParaRPr lang="fr-FR" dirty="0"/>
        </a:p>
        <a:p>
          <a:r>
            <a:rPr lang="fr-FR" dirty="0"/>
            <a:t>- J’habite 202 rue Hoang Van Thu à HCM Ville au Vietnam, et toi ?</a:t>
          </a:r>
          <a:endParaRPr lang="en-US" dirty="0"/>
        </a:p>
      </dgm:t>
    </dgm:pt>
    <dgm:pt modelId="{E0978A80-AD21-46A5-A7E4-46682F2A0813}" type="parTrans" cxnId="{6FD6583C-FDE3-4AF3-ADE7-FAB106CEF5E8}">
      <dgm:prSet/>
      <dgm:spPr/>
      <dgm:t>
        <a:bodyPr/>
        <a:lstStyle/>
        <a:p>
          <a:endParaRPr lang="en-US"/>
        </a:p>
      </dgm:t>
    </dgm:pt>
    <dgm:pt modelId="{49209E90-C7FE-4705-9C74-57A482C1C15C}" type="sibTrans" cxnId="{6FD6583C-FDE3-4AF3-ADE7-FAB106CEF5E8}">
      <dgm:prSet/>
      <dgm:spPr/>
      <dgm:t>
        <a:bodyPr/>
        <a:lstStyle/>
        <a:p>
          <a:endParaRPr lang="en-US"/>
        </a:p>
      </dgm:t>
    </dgm:pt>
    <dgm:pt modelId="{7DBCE175-5047-4B60-9039-84AD494B4BEC}">
      <dgm:prSet/>
      <dgm:spPr/>
      <dgm:t>
        <a:bodyPr/>
        <a:lstStyle/>
        <a:p>
          <a:pPr rtl="0"/>
          <a:r>
            <a:rPr lang="fr-FR" dirty="0"/>
            <a:t>- Tu es où ?</a:t>
          </a:r>
          <a:r>
            <a:rPr lang="fr-FR" dirty="0">
              <a:latin typeface="Calibri Light" panose="020F0302020204030204"/>
            </a:rPr>
            <a:t> </a:t>
          </a:r>
          <a:endParaRPr lang="fr-FR" dirty="0"/>
        </a:p>
        <a:p>
          <a:r>
            <a:rPr lang="fr-FR" dirty="0"/>
            <a:t>- Je suis chez moi avec ma copine Christine.</a:t>
          </a:r>
          <a:endParaRPr lang="en-US" dirty="0"/>
        </a:p>
      </dgm:t>
    </dgm:pt>
    <dgm:pt modelId="{3AAD53B1-9971-4FEB-8496-EBFBF5B63577}" type="parTrans" cxnId="{3A83DE3A-789A-4D68-89BB-429D7379D2E3}">
      <dgm:prSet/>
      <dgm:spPr/>
      <dgm:t>
        <a:bodyPr/>
        <a:lstStyle/>
        <a:p>
          <a:endParaRPr lang="en-US"/>
        </a:p>
      </dgm:t>
    </dgm:pt>
    <dgm:pt modelId="{0DEDC96E-8F40-482F-882B-9D6D3DEF9605}" type="sibTrans" cxnId="{3A83DE3A-789A-4D68-89BB-429D7379D2E3}">
      <dgm:prSet/>
      <dgm:spPr/>
      <dgm:t>
        <a:bodyPr/>
        <a:lstStyle/>
        <a:p>
          <a:endParaRPr lang="en-US"/>
        </a:p>
      </dgm:t>
    </dgm:pt>
    <dgm:pt modelId="{50E09C65-4708-4952-B772-9C081805C10A}" type="pres">
      <dgm:prSet presAssocID="{AF927874-0651-4C9F-97C2-D54196D9D3A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C2AD8FC-5B5A-4674-A7CB-A2DBB77F50E1}" type="pres">
      <dgm:prSet presAssocID="{90DE215E-FCC4-4888-BE78-A79ABFC7454E}" presName="hierRoot1" presStyleCnt="0"/>
      <dgm:spPr/>
    </dgm:pt>
    <dgm:pt modelId="{CA5BF4E4-CB78-49D5-A4A2-E3AD61722729}" type="pres">
      <dgm:prSet presAssocID="{90DE215E-FCC4-4888-BE78-A79ABFC7454E}" presName="composite" presStyleCnt="0"/>
      <dgm:spPr/>
    </dgm:pt>
    <dgm:pt modelId="{28CE35A4-FB08-4608-85D7-388965EDB3BF}" type="pres">
      <dgm:prSet presAssocID="{90DE215E-FCC4-4888-BE78-A79ABFC7454E}" presName="background" presStyleLbl="node0" presStyleIdx="0" presStyleCnt="2"/>
      <dgm:spPr/>
    </dgm:pt>
    <dgm:pt modelId="{D2250B70-F0F2-47A0-A47F-B8A62881FF93}" type="pres">
      <dgm:prSet presAssocID="{90DE215E-FCC4-4888-BE78-A79ABFC7454E}" presName="text" presStyleLbl="fgAcc0" presStyleIdx="0" presStyleCnt="2">
        <dgm:presLayoutVars>
          <dgm:chPref val="3"/>
        </dgm:presLayoutVars>
      </dgm:prSet>
      <dgm:spPr/>
    </dgm:pt>
    <dgm:pt modelId="{186BE0D7-9982-475F-8F44-004623F969BB}" type="pres">
      <dgm:prSet presAssocID="{90DE215E-FCC4-4888-BE78-A79ABFC7454E}" presName="hierChild2" presStyleCnt="0"/>
      <dgm:spPr/>
    </dgm:pt>
    <dgm:pt modelId="{223FD506-90D8-4540-97D9-BD69BEAED568}" type="pres">
      <dgm:prSet presAssocID="{7DBCE175-5047-4B60-9039-84AD494B4BEC}" presName="hierRoot1" presStyleCnt="0"/>
      <dgm:spPr/>
    </dgm:pt>
    <dgm:pt modelId="{5CB983C2-4AA5-4EBE-9365-BD0CDC5D744E}" type="pres">
      <dgm:prSet presAssocID="{7DBCE175-5047-4B60-9039-84AD494B4BEC}" presName="composite" presStyleCnt="0"/>
      <dgm:spPr/>
    </dgm:pt>
    <dgm:pt modelId="{C7D2DABF-9536-4B35-A77E-AB56320D0094}" type="pres">
      <dgm:prSet presAssocID="{7DBCE175-5047-4B60-9039-84AD494B4BEC}" presName="background" presStyleLbl="node0" presStyleIdx="1" presStyleCnt="2"/>
      <dgm:spPr/>
    </dgm:pt>
    <dgm:pt modelId="{4C93B996-81CD-4F1F-9830-8460C35ED1D0}" type="pres">
      <dgm:prSet presAssocID="{7DBCE175-5047-4B60-9039-84AD494B4BEC}" presName="text" presStyleLbl="fgAcc0" presStyleIdx="1" presStyleCnt="2">
        <dgm:presLayoutVars>
          <dgm:chPref val="3"/>
        </dgm:presLayoutVars>
      </dgm:prSet>
      <dgm:spPr/>
    </dgm:pt>
    <dgm:pt modelId="{C515A723-4F91-4AB7-BA6A-793FCE91E7C4}" type="pres">
      <dgm:prSet presAssocID="{7DBCE175-5047-4B60-9039-84AD494B4BEC}" presName="hierChild2" presStyleCnt="0"/>
      <dgm:spPr/>
    </dgm:pt>
  </dgm:ptLst>
  <dgm:cxnLst>
    <dgm:cxn modelId="{3A83DE3A-789A-4D68-89BB-429D7379D2E3}" srcId="{AF927874-0651-4C9F-97C2-D54196D9D3AB}" destId="{7DBCE175-5047-4B60-9039-84AD494B4BEC}" srcOrd="1" destOrd="0" parTransId="{3AAD53B1-9971-4FEB-8496-EBFBF5B63577}" sibTransId="{0DEDC96E-8F40-482F-882B-9D6D3DEF9605}"/>
    <dgm:cxn modelId="{6FD6583C-FDE3-4AF3-ADE7-FAB106CEF5E8}" srcId="{AF927874-0651-4C9F-97C2-D54196D9D3AB}" destId="{90DE215E-FCC4-4888-BE78-A79ABFC7454E}" srcOrd="0" destOrd="0" parTransId="{E0978A80-AD21-46A5-A7E4-46682F2A0813}" sibTransId="{49209E90-C7FE-4705-9C74-57A482C1C15C}"/>
    <dgm:cxn modelId="{913D66B0-B763-4BF2-A52C-CE03FBDE3510}" type="presOf" srcId="{AF927874-0651-4C9F-97C2-D54196D9D3AB}" destId="{50E09C65-4708-4952-B772-9C081805C10A}" srcOrd="0" destOrd="0" presId="urn:microsoft.com/office/officeart/2005/8/layout/hierarchy1"/>
    <dgm:cxn modelId="{2E3159E6-7576-4383-814A-53D561DF806E}" type="presOf" srcId="{7DBCE175-5047-4B60-9039-84AD494B4BEC}" destId="{4C93B996-81CD-4F1F-9830-8460C35ED1D0}" srcOrd="0" destOrd="0" presId="urn:microsoft.com/office/officeart/2005/8/layout/hierarchy1"/>
    <dgm:cxn modelId="{7E036FFB-CDB8-422D-968F-E732634B5F1F}" type="presOf" srcId="{90DE215E-FCC4-4888-BE78-A79ABFC7454E}" destId="{D2250B70-F0F2-47A0-A47F-B8A62881FF93}" srcOrd="0" destOrd="0" presId="urn:microsoft.com/office/officeart/2005/8/layout/hierarchy1"/>
    <dgm:cxn modelId="{F0885A18-BDD8-4165-B107-1DBBE23DFF08}" type="presParOf" srcId="{50E09C65-4708-4952-B772-9C081805C10A}" destId="{2C2AD8FC-5B5A-4674-A7CB-A2DBB77F50E1}" srcOrd="0" destOrd="0" presId="urn:microsoft.com/office/officeart/2005/8/layout/hierarchy1"/>
    <dgm:cxn modelId="{DB934496-37B2-4759-A1D9-8E01DC2DF44A}" type="presParOf" srcId="{2C2AD8FC-5B5A-4674-A7CB-A2DBB77F50E1}" destId="{CA5BF4E4-CB78-49D5-A4A2-E3AD61722729}" srcOrd="0" destOrd="0" presId="urn:microsoft.com/office/officeart/2005/8/layout/hierarchy1"/>
    <dgm:cxn modelId="{93468943-C69E-4ECF-8348-E99DFEC78531}" type="presParOf" srcId="{CA5BF4E4-CB78-49D5-A4A2-E3AD61722729}" destId="{28CE35A4-FB08-4608-85D7-388965EDB3BF}" srcOrd="0" destOrd="0" presId="urn:microsoft.com/office/officeart/2005/8/layout/hierarchy1"/>
    <dgm:cxn modelId="{D62E74C7-0E43-481C-B0B4-3C0BAC3B9E64}" type="presParOf" srcId="{CA5BF4E4-CB78-49D5-A4A2-E3AD61722729}" destId="{D2250B70-F0F2-47A0-A47F-B8A62881FF93}" srcOrd="1" destOrd="0" presId="urn:microsoft.com/office/officeart/2005/8/layout/hierarchy1"/>
    <dgm:cxn modelId="{07BC9037-B0D4-4394-A2DC-3AF3A1537E6B}" type="presParOf" srcId="{2C2AD8FC-5B5A-4674-A7CB-A2DBB77F50E1}" destId="{186BE0D7-9982-475F-8F44-004623F969BB}" srcOrd="1" destOrd="0" presId="urn:microsoft.com/office/officeart/2005/8/layout/hierarchy1"/>
    <dgm:cxn modelId="{1622EC66-30FD-425A-BD62-C1D66672458C}" type="presParOf" srcId="{50E09C65-4708-4952-B772-9C081805C10A}" destId="{223FD506-90D8-4540-97D9-BD69BEAED568}" srcOrd="1" destOrd="0" presId="urn:microsoft.com/office/officeart/2005/8/layout/hierarchy1"/>
    <dgm:cxn modelId="{E6D94726-D3BB-4D06-B0B4-052696B4D21D}" type="presParOf" srcId="{223FD506-90D8-4540-97D9-BD69BEAED568}" destId="{5CB983C2-4AA5-4EBE-9365-BD0CDC5D744E}" srcOrd="0" destOrd="0" presId="urn:microsoft.com/office/officeart/2005/8/layout/hierarchy1"/>
    <dgm:cxn modelId="{9BA16B6D-2A34-466C-885D-00E14B749624}" type="presParOf" srcId="{5CB983C2-4AA5-4EBE-9365-BD0CDC5D744E}" destId="{C7D2DABF-9536-4B35-A77E-AB56320D0094}" srcOrd="0" destOrd="0" presId="urn:microsoft.com/office/officeart/2005/8/layout/hierarchy1"/>
    <dgm:cxn modelId="{AEC1712E-CF5A-4951-9BBD-D0AFD110D3FF}" type="presParOf" srcId="{5CB983C2-4AA5-4EBE-9365-BD0CDC5D744E}" destId="{4C93B996-81CD-4F1F-9830-8460C35ED1D0}" srcOrd="1" destOrd="0" presId="urn:microsoft.com/office/officeart/2005/8/layout/hierarchy1"/>
    <dgm:cxn modelId="{D274C714-8AE8-43CA-BA6A-2BD9323CD074}" type="presParOf" srcId="{223FD506-90D8-4540-97D9-BD69BEAED568}" destId="{C515A723-4F91-4AB7-BA6A-793FCE91E7C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CE35A4-FB08-4608-85D7-388965EDB3BF}">
      <dsp:nvSpPr>
        <dsp:cNvPr id="0" name=""/>
        <dsp:cNvSpPr/>
      </dsp:nvSpPr>
      <dsp:spPr>
        <a:xfrm>
          <a:off x="1220" y="396097"/>
          <a:ext cx="4285203" cy="27211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250B70-F0F2-47A0-A47F-B8A62881FF93}">
      <dsp:nvSpPr>
        <dsp:cNvPr id="0" name=""/>
        <dsp:cNvSpPr/>
      </dsp:nvSpPr>
      <dsp:spPr>
        <a:xfrm>
          <a:off x="477354" y="848424"/>
          <a:ext cx="4285203" cy="27211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000" kern="1200" dirty="0"/>
            <a:t>- Tu habites où ?</a:t>
          </a:r>
          <a:r>
            <a:rPr lang="fr-FR" sz="3000" kern="1200" dirty="0">
              <a:latin typeface="Calibri Light" panose="020F0302020204030204"/>
            </a:rPr>
            <a:t> </a:t>
          </a:r>
          <a:endParaRPr lang="fr-FR" sz="3000" kern="1200" dirty="0"/>
        </a:p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000" kern="1200" dirty="0"/>
            <a:t>- J’habite 202 rue Hoang Van Thu à HCM Ville au Vietnam, et toi ?</a:t>
          </a:r>
          <a:endParaRPr lang="en-US" sz="3000" kern="1200" dirty="0"/>
        </a:p>
      </dsp:txBody>
      <dsp:txXfrm>
        <a:off x="557052" y="928122"/>
        <a:ext cx="4125807" cy="2561708"/>
      </dsp:txXfrm>
    </dsp:sp>
    <dsp:sp modelId="{C7D2DABF-9536-4B35-A77E-AB56320D0094}">
      <dsp:nvSpPr>
        <dsp:cNvPr id="0" name=""/>
        <dsp:cNvSpPr/>
      </dsp:nvSpPr>
      <dsp:spPr>
        <a:xfrm>
          <a:off x="5238691" y="396097"/>
          <a:ext cx="4285203" cy="27211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93B996-81CD-4F1F-9830-8460C35ED1D0}">
      <dsp:nvSpPr>
        <dsp:cNvPr id="0" name=""/>
        <dsp:cNvSpPr/>
      </dsp:nvSpPr>
      <dsp:spPr>
        <a:xfrm>
          <a:off x="5714825" y="848424"/>
          <a:ext cx="4285203" cy="27211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000" kern="1200" dirty="0"/>
            <a:t>- Tu es où ?</a:t>
          </a:r>
          <a:r>
            <a:rPr lang="fr-FR" sz="3000" kern="1200" dirty="0">
              <a:latin typeface="Calibri Light" panose="020F0302020204030204"/>
            </a:rPr>
            <a:t> </a:t>
          </a:r>
          <a:endParaRPr lang="fr-FR" sz="3000" kern="1200" dirty="0"/>
        </a:p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000" kern="1200" dirty="0"/>
            <a:t>- Je suis au parc avec ma copine Christine.</a:t>
          </a:r>
          <a:endParaRPr lang="en-US" sz="3000" kern="1200" dirty="0"/>
        </a:p>
      </dsp:txBody>
      <dsp:txXfrm>
        <a:off x="5794523" y="928122"/>
        <a:ext cx="4125807" cy="256170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CE35A4-FB08-4608-85D7-388965EDB3BF}">
      <dsp:nvSpPr>
        <dsp:cNvPr id="0" name=""/>
        <dsp:cNvSpPr/>
      </dsp:nvSpPr>
      <dsp:spPr>
        <a:xfrm>
          <a:off x="1220" y="396097"/>
          <a:ext cx="4285203" cy="27211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250B70-F0F2-47A0-A47F-B8A62881FF93}">
      <dsp:nvSpPr>
        <dsp:cNvPr id="0" name=""/>
        <dsp:cNvSpPr/>
      </dsp:nvSpPr>
      <dsp:spPr>
        <a:xfrm>
          <a:off x="477354" y="848424"/>
          <a:ext cx="4285203" cy="27211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100" kern="1200" dirty="0"/>
            <a:t>- Tu habites où ?</a:t>
          </a:r>
          <a:r>
            <a:rPr lang="fr-FR" sz="3100" kern="1200" dirty="0">
              <a:latin typeface="Calibri Light" panose="020F0302020204030204"/>
            </a:rPr>
            <a:t> </a:t>
          </a:r>
          <a:endParaRPr lang="fr-FR" sz="3100" kern="1200" dirty="0"/>
        </a:p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100" kern="1200" dirty="0"/>
            <a:t>- J’habite 202 rue Hoang Van Thu à HCM Ville au Vietnam, et toi ?</a:t>
          </a:r>
          <a:endParaRPr lang="en-US" sz="3100" kern="1200" dirty="0"/>
        </a:p>
      </dsp:txBody>
      <dsp:txXfrm>
        <a:off x="557052" y="928122"/>
        <a:ext cx="4125807" cy="2561708"/>
      </dsp:txXfrm>
    </dsp:sp>
    <dsp:sp modelId="{C7D2DABF-9536-4B35-A77E-AB56320D0094}">
      <dsp:nvSpPr>
        <dsp:cNvPr id="0" name=""/>
        <dsp:cNvSpPr/>
      </dsp:nvSpPr>
      <dsp:spPr>
        <a:xfrm>
          <a:off x="5238691" y="396097"/>
          <a:ext cx="4285203" cy="27211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93B996-81CD-4F1F-9830-8460C35ED1D0}">
      <dsp:nvSpPr>
        <dsp:cNvPr id="0" name=""/>
        <dsp:cNvSpPr/>
      </dsp:nvSpPr>
      <dsp:spPr>
        <a:xfrm>
          <a:off x="5714825" y="848424"/>
          <a:ext cx="4285203" cy="27211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100" kern="1200" dirty="0"/>
            <a:t>- Tu es où ?</a:t>
          </a:r>
          <a:r>
            <a:rPr lang="fr-FR" sz="3100" kern="1200" dirty="0">
              <a:latin typeface="Calibri Light" panose="020F0302020204030204"/>
            </a:rPr>
            <a:t> </a:t>
          </a:r>
          <a:endParaRPr lang="fr-FR" sz="3100" kern="1200" dirty="0"/>
        </a:p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100" kern="1200" dirty="0"/>
            <a:t>- Je suis chez moi avec ma copine Christine.</a:t>
          </a:r>
          <a:endParaRPr lang="en-US" sz="3100" kern="1200" dirty="0"/>
        </a:p>
      </dsp:txBody>
      <dsp:txXfrm>
        <a:off x="5794523" y="928122"/>
        <a:ext cx="4125807" cy="25617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8A0A7F-C0D2-8402-25CC-CFE8A1C62E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34E5EF1-56C6-68A5-695F-9D58BCC55B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F59983-74CB-FAFD-14E5-33012266FE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5A2E5-C5EB-1941-B588-EA48138D5A64}" type="datetimeFigureOut">
              <a:rPr lang="en-CA" smtClean="0"/>
              <a:t>2024-01-15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93DC5A-7A36-26F2-BBD6-3197D5C86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FB08C6-8B6A-E9A4-DFF2-AE29F35F04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A1F5B-98BA-254E-B856-DC11F61CEC4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62249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0B2D87-D251-4226-D9FC-93422EC85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2FCF48-5BF0-21B3-EB03-C802527AC0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6F1DB5-61D9-110C-2879-EA6EBABC98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5A2E5-C5EB-1941-B588-EA48138D5A64}" type="datetimeFigureOut">
              <a:rPr lang="en-CA" smtClean="0"/>
              <a:t>2024-01-15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438AC5-35FE-7EA6-3A71-2106600C44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50028D-CD89-65E7-675B-C7F86D4A0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A1F5B-98BA-254E-B856-DC11F61CEC4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672671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A751B72-E2B9-9271-82AE-7321E40337E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3AAD0A-410B-2378-E5BD-EF5F64EE40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467AB8-58E5-AFBB-9EE9-709C251A69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5A2E5-C5EB-1941-B588-EA48138D5A64}" type="datetimeFigureOut">
              <a:rPr lang="en-CA" smtClean="0"/>
              <a:t>2024-01-15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5440FB-E480-73D0-BB36-DC8145FCBB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0CFADD-2BA2-5D9F-8F37-F4CD5F599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A1F5B-98BA-254E-B856-DC11F61CEC4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44256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EA1299-46F9-0470-0391-1243D86EE9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9EE5DB-D535-5064-14AB-581B2BF840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E8E037-4510-2103-2D53-8516705961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5A2E5-C5EB-1941-B588-EA48138D5A64}" type="datetimeFigureOut">
              <a:rPr lang="en-CA" smtClean="0"/>
              <a:t>2024-01-15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B19B4B-DC1B-566E-50A9-698A664B25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AA8D16-5409-3C39-46B1-2D999CE9EE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A1F5B-98BA-254E-B856-DC11F61CEC4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1248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B1B433-F2A1-64FF-DDF2-A4EDD0000F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690473-93A6-7362-F448-964CDAAC33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407ABB-59B3-F402-F2C6-D37A94BA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5A2E5-C5EB-1941-B588-EA48138D5A64}" type="datetimeFigureOut">
              <a:rPr lang="en-CA" smtClean="0"/>
              <a:t>2024-01-15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649F3B-628C-E35C-C847-049CD137F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90913-0083-00BD-B356-10B7718C7E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A1F5B-98BA-254E-B856-DC11F61CEC4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516984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C32B13-5392-39EA-DC85-6E56D83FFA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DFE3F5-3ACF-639A-89DE-A67A27F89F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023C91-6C12-CFE1-8D00-AF63B59CCF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A5E580-6AC5-F60F-6328-DF2E79352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5A2E5-C5EB-1941-B588-EA48138D5A64}" type="datetimeFigureOut">
              <a:rPr lang="en-CA" smtClean="0"/>
              <a:t>2024-01-15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8EDDE9-F759-5E22-F6C7-60F8FFC81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840FCB-8697-C082-B9DE-3E05EA0725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A1F5B-98BA-254E-B856-DC11F61CEC4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5323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9EB16-4E0C-4BFC-720C-EE236A62D4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232B23-3B02-21D0-38D5-7557B7EB6F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C0AFA5-82DC-CBED-7807-5D0A0AFD3D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64120A-485E-5CDD-4EA2-6F5343DC53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3B98B51-9830-22CE-490D-0BF4DCBEB08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8AE9848-BA19-5431-9007-204423EC45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5A2E5-C5EB-1941-B588-EA48138D5A64}" type="datetimeFigureOut">
              <a:rPr lang="en-CA" smtClean="0"/>
              <a:t>2024-01-15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DDD72E3-D6E7-5E73-09A9-AF62A735A2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AE828E9-32B8-686F-1280-06E7C2DC2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A1F5B-98BA-254E-B856-DC11F61CEC4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60964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B222BE-8F42-26BC-5510-AC2F6A83F0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02589E-D347-3C56-CDC0-ADE72436FA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5A2E5-C5EB-1941-B588-EA48138D5A64}" type="datetimeFigureOut">
              <a:rPr lang="en-CA" smtClean="0"/>
              <a:t>2024-01-15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B6690B-DCC4-34D6-61B6-65557732E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124394-9E47-0B83-4A7D-B81D34C74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A1F5B-98BA-254E-B856-DC11F61CEC4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25043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0F8EA4-DFDF-71BA-C8E9-F16A8846A2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5A2E5-C5EB-1941-B588-EA48138D5A64}" type="datetimeFigureOut">
              <a:rPr lang="en-CA" smtClean="0"/>
              <a:t>2024-01-15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E09F54F-0430-07D3-A23B-C129ECECD2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FF1745-513F-3493-1070-A620E7F17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A1F5B-98BA-254E-B856-DC11F61CEC4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59811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5B752-7EA4-1805-5F82-352E9866AC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64F002-33DF-CC54-9882-D2848B8BED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FA4402-0A7F-5792-9120-206AFD7607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1DCA67-9514-F1A6-2E88-05F51E650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5A2E5-C5EB-1941-B588-EA48138D5A64}" type="datetimeFigureOut">
              <a:rPr lang="en-CA" smtClean="0"/>
              <a:t>2024-01-15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18690-96CA-217D-6C52-79867DE9F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AA1FB3-9134-202D-73FF-C8CFAD688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A1F5B-98BA-254E-B856-DC11F61CEC4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275553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09734D-0C8F-9989-7271-56113F2B9D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79F25B-CF48-31FC-F859-5BD17CDE86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F2ACE9-443E-0B83-A470-BEC75AAEC9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DBBB67-9328-24D0-C281-948CAB9D5C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5A2E5-C5EB-1941-B588-EA48138D5A64}" type="datetimeFigureOut">
              <a:rPr lang="en-CA" smtClean="0"/>
              <a:t>2024-01-15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7C8583-FA09-7D48-B31E-0D6CA329D3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03A404-9D2B-1EDF-F3C6-0326A84922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A1F5B-98BA-254E-B856-DC11F61CEC4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992882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F968CC0-D9DF-597A-60EA-CEB0AC4D3C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74DED6-3E4B-19B7-EA6C-255CC3E5A5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78F789-7592-9765-15AA-20C8008AFE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B5A2E5-C5EB-1941-B588-EA48138D5A64}" type="datetimeFigureOut">
              <a:rPr lang="en-CA" smtClean="0"/>
              <a:t>2024-01-15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851DDC-9FF1-9E13-014B-53CF847E4C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248237-EE98-A4A0-0C99-8864F68742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DEA1F5B-98BA-254E-B856-DC11F61CEC4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7098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37.xml"/><Relationship Id="rId13" Type="http://schemas.openxmlformats.org/officeDocument/2006/relationships/slide" Target="slide3.xml"/><Relationship Id="rId3" Type="http://schemas.openxmlformats.org/officeDocument/2006/relationships/slide" Target="slide15.xml"/><Relationship Id="rId7" Type="http://schemas.openxmlformats.org/officeDocument/2006/relationships/slide" Target="slide7.xml"/><Relationship Id="rId12" Type="http://schemas.openxmlformats.org/officeDocument/2006/relationships/slide" Target="slide26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17.xml"/><Relationship Id="rId11" Type="http://schemas.openxmlformats.org/officeDocument/2006/relationships/slide" Target="slide33.xml"/><Relationship Id="rId5" Type="http://schemas.openxmlformats.org/officeDocument/2006/relationships/slide" Target="slide28.xml"/><Relationship Id="rId15" Type="http://schemas.openxmlformats.org/officeDocument/2006/relationships/slide" Target="slide8.xml"/><Relationship Id="rId10" Type="http://schemas.openxmlformats.org/officeDocument/2006/relationships/slide" Target="slide30.xml"/><Relationship Id="rId4" Type="http://schemas.openxmlformats.org/officeDocument/2006/relationships/slide" Target="slide11.xml"/><Relationship Id="rId9" Type="http://schemas.openxmlformats.org/officeDocument/2006/relationships/slide" Target="slide22.xml"/><Relationship Id="rId14" Type="http://schemas.openxmlformats.org/officeDocument/2006/relationships/slide" Target="slide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5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media6.mp3"/><Relationship Id="rId3" Type="http://schemas.microsoft.com/office/2007/relationships/media" Target="../media/media4.mp3"/><Relationship Id="rId7" Type="http://schemas.microsoft.com/office/2007/relationships/media" Target="../media/media6.mp3"/><Relationship Id="rId12" Type="http://schemas.openxmlformats.org/officeDocument/2006/relationships/image" Target="../media/image4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audio" Target="../media/media5.mp3"/><Relationship Id="rId11" Type="http://schemas.openxmlformats.org/officeDocument/2006/relationships/image" Target="../media/image5.gif"/><Relationship Id="rId5" Type="http://schemas.microsoft.com/office/2007/relationships/media" Target="../media/media5.mp3"/><Relationship Id="rId10" Type="http://schemas.openxmlformats.org/officeDocument/2006/relationships/image" Target="../media/image13.png"/><Relationship Id="rId4" Type="http://schemas.openxmlformats.org/officeDocument/2006/relationships/audio" Target="../media/media4.mp3"/><Relationship Id="rId9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ordwall.net/resource/22040419/indiquer-le-chemin" TargetMode="External"/><Relationship Id="rId2" Type="http://schemas.openxmlformats.org/officeDocument/2006/relationships/hyperlink" Target="https://kahoot.it/solo/?quizId=a8091688-884e-4040-a7bf-3c35ba68dca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kahoot.it/solo/?quizId=98d967fb-84cc-4c4d-a541-06664d6c2cb0" TargetMode="External"/><Relationship Id="rId5" Type="http://schemas.openxmlformats.org/officeDocument/2006/relationships/hyperlink" Target="https://kahoot.it/solo/?quizId=5c47fa1f-3722-401c-8415-96eb14d796ee" TargetMode="External"/><Relationship Id="rId4" Type="http://schemas.openxmlformats.org/officeDocument/2006/relationships/hyperlink" Target="https://wordwall.net/resource/24300586/francese/demander-indiquer-le-chemin-dialogue-1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gif"/><Relationship Id="rId3" Type="http://schemas.microsoft.com/office/2007/relationships/media" Target="../media/media8.mp3"/><Relationship Id="rId7" Type="http://schemas.openxmlformats.org/officeDocument/2006/relationships/image" Target="../media/image4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17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8.mp3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gif"/><Relationship Id="rId3" Type="http://schemas.microsoft.com/office/2007/relationships/media" Target="../media/media10.mp3"/><Relationship Id="rId7" Type="http://schemas.openxmlformats.org/officeDocument/2006/relationships/image" Target="../media/image4.png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18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0.mp3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audio" Target="../media/media14.mp3"/><Relationship Id="rId13" Type="http://schemas.openxmlformats.org/officeDocument/2006/relationships/slideLayout" Target="../slideLayouts/slideLayout2.xml"/><Relationship Id="rId3" Type="http://schemas.microsoft.com/office/2007/relationships/media" Target="../media/media12.mp3"/><Relationship Id="rId7" Type="http://schemas.microsoft.com/office/2007/relationships/media" Target="../media/media14.mp3"/><Relationship Id="rId12" Type="http://schemas.openxmlformats.org/officeDocument/2006/relationships/audio" Target="../media/media16.mp3"/><Relationship Id="rId17" Type="http://schemas.openxmlformats.org/officeDocument/2006/relationships/image" Target="../media/image5.gif"/><Relationship Id="rId2" Type="http://schemas.openxmlformats.org/officeDocument/2006/relationships/audio" Target="../media/media11.mp3"/><Relationship Id="rId16" Type="http://schemas.openxmlformats.org/officeDocument/2006/relationships/image" Target="../media/image4.png"/><Relationship Id="rId1" Type="http://schemas.microsoft.com/office/2007/relationships/media" Target="../media/media11.mp3"/><Relationship Id="rId6" Type="http://schemas.openxmlformats.org/officeDocument/2006/relationships/audio" Target="../media/media13.mp3"/><Relationship Id="rId11" Type="http://schemas.microsoft.com/office/2007/relationships/media" Target="../media/media16.mp3"/><Relationship Id="rId5" Type="http://schemas.microsoft.com/office/2007/relationships/media" Target="../media/media13.mp3"/><Relationship Id="rId15" Type="http://schemas.openxmlformats.org/officeDocument/2006/relationships/image" Target="../media/image24.png"/><Relationship Id="rId10" Type="http://schemas.openxmlformats.org/officeDocument/2006/relationships/audio" Target="../media/media15.mp3"/><Relationship Id="rId4" Type="http://schemas.openxmlformats.org/officeDocument/2006/relationships/audio" Target="../media/media12.mp3"/><Relationship Id="rId9" Type="http://schemas.microsoft.com/office/2007/relationships/media" Target="../media/media15.mp3"/><Relationship Id="rId14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audio" Target="../media/media20.mp3"/><Relationship Id="rId13" Type="http://schemas.microsoft.com/office/2007/relationships/media" Target="../media/media23.mp3"/><Relationship Id="rId18" Type="http://schemas.openxmlformats.org/officeDocument/2006/relationships/image" Target="../media/image25.png"/><Relationship Id="rId3" Type="http://schemas.microsoft.com/office/2007/relationships/media" Target="../media/media18.mp3"/><Relationship Id="rId21" Type="http://schemas.openxmlformats.org/officeDocument/2006/relationships/image" Target="../media/image4.png"/><Relationship Id="rId7" Type="http://schemas.microsoft.com/office/2007/relationships/media" Target="../media/media20.mp3"/><Relationship Id="rId12" Type="http://schemas.openxmlformats.org/officeDocument/2006/relationships/audio" Target="../media/media22.mp3"/><Relationship Id="rId17" Type="http://schemas.openxmlformats.org/officeDocument/2006/relationships/slideLayout" Target="../slideLayouts/slideLayout2.xml"/><Relationship Id="rId2" Type="http://schemas.openxmlformats.org/officeDocument/2006/relationships/audio" Target="../media/media17.mp3"/><Relationship Id="rId16" Type="http://schemas.openxmlformats.org/officeDocument/2006/relationships/audio" Target="../media/media24.mp3"/><Relationship Id="rId20" Type="http://schemas.openxmlformats.org/officeDocument/2006/relationships/image" Target="../media/image27.gif"/><Relationship Id="rId1" Type="http://schemas.microsoft.com/office/2007/relationships/media" Target="../media/media17.mp3"/><Relationship Id="rId6" Type="http://schemas.openxmlformats.org/officeDocument/2006/relationships/audio" Target="../media/media19.mp3"/><Relationship Id="rId11" Type="http://schemas.microsoft.com/office/2007/relationships/media" Target="../media/media22.mp3"/><Relationship Id="rId5" Type="http://schemas.microsoft.com/office/2007/relationships/media" Target="../media/media19.mp3"/><Relationship Id="rId15" Type="http://schemas.microsoft.com/office/2007/relationships/media" Target="../media/media24.mp3"/><Relationship Id="rId10" Type="http://schemas.openxmlformats.org/officeDocument/2006/relationships/audio" Target="../media/media21.mp3"/><Relationship Id="rId19" Type="http://schemas.openxmlformats.org/officeDocument/2006/relationships/image" Target="../media/image26.png"/><Relationship Id="rId4" Type="http://schemas.openxmlformats.org/officeDocument/2006/relationships/audio" Target="../media/media18.mp3"/><Relationship Id="rId9" Type="http://schemas.microsoft.com/office/2007/relationships/media" Target="../media/media21.mp3"/><Relationship Id="rId14" Type="http://schemas.openxmlformats.org/officeDocument/2006/relationships/audio" Target="../media/media23.mp3"/><Relationship Id="rId22" Type="http://schemas.openxmlformats.org/officeDocument/2006/relationships/image" Target="../media/image5.gi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kahoot.it/solo/?quizId=cb0614bd-f16b-4faf-a688-3cd941541aeb" TargetMode="External"/><Relationship Id="rId7" Type="http://schemas.openxmlformats.org/officeDocument/2006/relationships/hyperlink" Target="https://kahoot.it/solo/?quizId=6e7ea1f0-5b89-433c-b57c-54dadb35549d" TargetMode="External"/><Relationship Id="rId2" Type="http://schemas.openxmlformats.org/officeDocument/2006/relationships/hyperlink" Target="https://wordwall.net/resource/31753715/ti%e1%ba%bfng-ph%c3%a1p/les-lieux-de-la-vill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ordwall.net/resource/8451699/fran%c3%a7ais/les-articles-d%c3%a9finis-ind%c3%a9finis" TargetMode="External"/><Relationship Id="rId5" Type="http://schemas.openxmlformats.org/officeDocument/2006/relationships/hyperlink" Target="https://kahoot.it/solo/?quizId=3f19aa84-829c-49a5-af9c-afc321577ec3" TargetMode="External"/><Relationship Id="rId4" Type="http://schemas.openxmlformats.org/officeDocument/2006/relationships/hyperlink" Target="https://wordwall.net/resource/13970563/pr%C3%A9position-de-lieu" TargetMode="Externa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gif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gif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kahoot.it/solo/?quizId=d14f88e6-ab27-4e8b-821f-255ee50dd766" TargetMode="External"/><Relationship Id="rId2" Type="http://schemas.openxmlformats.org/officeDocument/2006/relationships/hyperlink" Target="https://wordwall.net/resource/30027338/moyens-de-transport-vrai-faux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kahoot.it/solo/?quizId=382b92a9-4276-4789-ae13-7f16ea28eec2" TargetMode="External"/><Relationship Id="rId4" Type="http://schemas.openxmlformats.org/officeDocument/2006/relationships/hyperlink" Target="https://kahoot.it/solo/?quizId=476063ff-4058-495a-b0aa-402fa94cee3f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OMMAIRE MonPotager :">
            <a:extLst>
              <a:ext uri="{FF2B5EF4-FFF2-40B4-BE49-F238E27FC236}">
                <a16:creationId xmlns:a16="http://schemas.microsoft.com/office/drawing/2014/main" id="{0FF6C219-9C06-951F-584E-F1D3279D220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65" b="27083"/>
          <a:stretch/>
        </p:blipFill>
        <p:spPr>
          <a:xfrm>
            <a:off x="317540" y="280907"/>
            <a:ext cx="4664061" cy="135567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DBF636B-F61A-37EE-50AE-283725EC1AFF}"/>
              </a:ext>
            </a:extLst>
          </p:cNvPr>
          <p:cNvSpPr txBox="1"/>
          <p:nvPr/>
        </p:nvSpPr>
        <p:spPr>
          <a:xfrm>
            <a:off x="500943" y="2030308"/>
            <a:ext cx="1367077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400" b="1">
                <a:solidFill>
                  <a:srgbClr val="002060"/>
                </a:solidFill>
                <a:ea typeface="Calibri"/>
                <a:cs typeface="Calibri"/>
              </a:rPr>
              <a:t>Leçon 1</a:t>
            </a:r>
            <a:endParaRPr lang="fr-FR" sz="2400" b="1">
              <a:solidFill>
                <a:srgbClr val="00206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63BFEFF-BB05-8E9F-CEA2-8F14EACA6127}"/>
              </a:ext>
            </a:extLst>
          </p:cNvPr>
          <p:cNvSpPr txBox="1"/>
          <p:nvPr/>
        </p:nvSpPr>
        <p:spPr>
          <a:xfrm>
            <a:off x="4456731" y="2032201"/>
            <a:ext cx="1348716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400" b="1">
                <a:solidFill>
                  <a:srgbClr val="002060"/>
                </a:solidFill>
                <a:ea typeface="Calibri"/>
                <a:cs typeface="Calibri"/>
              </a:rPr>
              <a:t>Leçon 2</a:t>
            </a:r>
            <a:endParaRPr lang="fr-FR" sz="2400" b="1">
              <a:solidFill>
                <a:srgbClr val="00206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C38A96F-96C8-C6A0-A641-AB55696BEFFA}"/>
              </a:ext>
            </a:extLst>
          </p:cNvPr>
          <p:cNvSpPr txBox="1"/>
          <p:nvPr/>
        </p:nvSpPr>
        <p:spPr>
          <a:xfrm>
            <a:off x="8578523" y="2030307"/>
            <a:ext cx="1367077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400" b="1" dirty="0">
                <a:solidFill>
                  <a:srgbClr val="002060"/>
                </a:solidFill>
                <a:ea typeface="Calibri"/>
                <a:cs typeface="Calibri"/>
              </a:rPr>
              <a:t>Leçon 3</a:t>
            </a:r>
            <a:endParaRPr lang="fr-FR" sz="2400" b="1" dirty="0">
              <a:solidFill>
                <a:srgbClr val="00206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9F6D281-CDB5-2A90-CE1A-11E381252177}"/>
              </a:ext>
            </a:extLst>
          </p:cNvPr>
          <p:cNvSpPr txBox="1"/>
          <p:nvPr/>
        </p:nvSpPr>
        <p:spPr>
          <a:xfrm>
            <a:off x="630679" y="2559933"/>
            <a:ext cx="2278776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600" b="1" dirty="0">
                <a:solidFill>
                  <a:srgbClr val="0070C0"/>
                </a:solidFill>
                <a:ea typeface="Calibri" panose="020F0502020204030204"/>
                <a:cs typeface="Calibri" panose="020F0502020204030204"/>
              </a:rPr>
              <a:t>1- Vocabulaire 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372D4F3-34C6-4E94-9AD2-E55C82F18EED}"/>
              </a:ext>
            </a:extLst>
          </p:cNvPr>
          <p:cNvSpPr txBox="1"/>
          <p:nvPr/>
        </p:nvSpPr>
        <p:spPr>
          <a:xfrm>
            <a:off x="648854" y="4075216"/>
            <a:ext cx="1471295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600" b="1">
                <a:solidFill>
                  <a:srgbClr val="00B050"/>
                </a:solidFill>
                <a:ea typeface="Calibri" panose="020F0502020204030204"/>
                <a:cs typeface="Calibri" panose="020F0502020204030204"/>
              </a:rPr>
              <a:t>2- Grammaire</a:t>
            </a:r>
            <a:endParaRPr lang="fr-FR">
              <a:solidFill>
                <a:srgbClr val="00B050"/>
              </a:solidFill>
            </a:endParaRPr>
          </a:p>
        </p:txBody>
      </p:sp>
      <p:sp>
        <p:nvSpPr>
          <p:cNvPr id="18" name="TextBox 17">
            <a:hlinkClick r:id="rId3" action="ppaction://hlinksldjump"/>
            <a:extLst>
              <a:ext uri="{FF2B5EF4-FFF2-40B4-BE49-F238E27FC236}">
                <a16:creationId xmlns:a16="http://schemas.microsoft.com/office/drawing/2014/main" id="{6E083479-D372-805D-4583-7EBE7FF4C4F1}"/>
              </a:ext>
            </a:extLst>
          </p:cNvPr>
          <p:cNvSpPr txBox="1"/>
          <p:nvPr/>
        </p:nvSpPr>
        <p:spPr>
          <a:xfrm>
            <a:off x="630679" y="5735236"/>
            <a:ext cx="2092183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b="1" dirty="0">
                <a:solidFill>
                  <a:srgbClr val="FFC000"/>
                </a:solidFill>
                <a:ea typeface="Calibri" panose="020F0502020204030204"/>
                <a:cs typeface="Calibri" panose="020F0502020204030204"/>
              </a:rPr>
              <a:t>3- Pratique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21" name="TextBox 20">
            <a:hlinkClick r:id="rId4" action="ppaction://hlinksldjump"/>
            <a:extLst>
              <a:ext uri="{FF2B5EF4-FFF2-40B4-BE49-F238E27FC236}">
                <a16:creationId xmlns:a16="http://schemas.microsoft.com/office/drawing/2014/main" id="{2C45C782-9EED-F010-199D-7AADFCA1E474}"/>
              </a:ext>
            </a:extLst>
          </p:cNvPr>
          <p:cNvSpPr txBox="1"/>
          <p:nvPr/>
        </p:nvSpPr>
        <p:spPr>
          <a:xfrm>
            <a:off x="906595" y="2951461"/>
            <a:ext cx="2402626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lvl="1" indent="-171450">
              <a:buFont typeface="Courier New"/>
              <a:buChar char="o"/>
            </a:pPr>
            <a:r>
              <a:rPr lang="fr-FR" sz="1600" b="1" dirty="0">
                <a:solidFill>
                  <a:srgbClr val="002060"/>
                </a:solidFill>
                <a:ea typeface="Calibri" panose="020F0502020204030204"/>
                <a:cs typeface="Calibri" panose="020F0502020204030204"/>
              </a:rPr>
              <a:t>Les directions</a:t>
            </a:r>
            <a:endParaRPr lang="fr-FR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D29E6D4-19DD-C34A-1210-40447908D784}"/>
              </a:ext>
            </a:extLst>
          </p:cNvPr>
          <p:cNvSpPr txBox="1"/>
          <p:nvPr/>
        </p:nvSpPr>
        <p:spPr>
          <a:xfrm>
            <a:off x="8597749" y="2562730"/>
            <a:ext cx="1995041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600" b="1" dirty="0">
                <a:solidFill>
                  <a:srgbClr val="0070C0"/>
                </a:solidFill>
                <a:ea typeface="Calibri" panose="020F0502020204030204"/>
                <a:cs typeface="Calibri" panose="020F0502020204030204"/>
              </a:rPr>
              <a:t>1- Vocabulaire 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A9898A1-E6F4-8A64-AEDF-D7BF1B5243E0}"/>
              </a:ext>
            </a:extLst>
          </p:cNvPr>
          <p:cNvSpPr txBox="1"/>
          <p:nvPr/>
        </p:nvSpPr>
        <p:spPr>
          <a:xfrm>
            <a:off x="4568240" y="4076951"/>
            <a:ext cx="1471295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600" b="1">
                <a:solidFill>
                  <a:srgbClr val="00B050"/>
                </a:solidFill>
                <a:ea typeface="Calibri"/>
                <a:cs typeface="Calibri"/>
              </a:rPr>
              <a:t>2- Grammaire</a:t>
            </a:r>
          </a:p>
        </p:txBody>
      </p:sp>
      <p:sp>
        <p:nvSpPr>
          <p:cNvPr id="27" name="TextBox 26">
            <a:hlinkClick r:id="rId5" action="ppaction://hlinksldjump"/>
            <a:extLst>
              <a:ext uri="{FF2B5EF4-FFF2-40B4-BE49-F238E27FC236}">
                <a16:creationId xmlns:a16="http://schemas.microsoft.com/office/drawing/2014/main" id="{6EFD721E-92E8-B1DC-2121-FD2DC3F1490B}"/>
              </a:ext>
            </a:extLst>
          </p:cNvPr>
          <p:cNvSpPr txBox="1"/>
          <p:nvPr/>
        </p:nvSpPr>
        <p:spPr>
          <a:xfrm>
            <a:off x="4568240" y="5732004"/>
            <a:ext cx="2120405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b="1" dirty="0">
                <a:solidFill>
                  <a:srgbClr val="FFC000"/>
                </a:solidFill>
                <a:ea typeface="Calibri" panose="020F0502020204030204"/>
                <a:cs typeface="Calibri" panose="020F0502020204030204"/>
              </a:rPr>
              <a:t>3- Pratique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0" name="TextBox 29">
            <a:hlinkClick r:id="rId6" action="ppaction://hlinksldjump"/>
            <a:extLst>
              <a:ext uri="{FF2B5EF4-FFF2-40B4-BE49-F238E27FC236}">
                <a16:creationId xmlns:a16="http://schemas.microsoft.com/office/drawing/2014/main" id="{7E8D7290-D126-A175-7C6D-2DB514D52657}"/>
              </a:ext>
            </a:extLst>
          </p:cNvPr>
          <p:cNvSpPr txBox="1"/>
          <p:nvPr/>
        </p:nvSpPr>
        <p:spPr>
          <a:xfrm>
            <a:off x="4725427" y="2951461"/>
            <a:ext cx="2569262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lvl="1" indent="-171450">
              <a:buFont typeface="Courier New"/>
              <a:buChar char="o"/>
            </a:pPr>
            <a:r>
              <a:rPr lang="fr-FR" sz="1600" b="1" dirty="0">
                <a:solidFill>
                  <a:srgbClr val="002060"/>
                </a:solidFill>
                <a:ea typeface="Calibri" panose="020F0502020204030204"/>
                <a:cs typeface="Calibri" panose="020F0502020204030204"/>
              </a:rPr>
              <a:t>Les lieux de la ville</a:t>
            </a:r>
            <a:endParaRPr lang="fr-FR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33" name="TextBox 32">
            <a:hlinkClick r:id="rId7" action="ppaction://hlinksldjump"/>
            <a:extLst>
              <a:ext uri="{FF2B5EF4-FFF2-40B4-BE49-F238E27FC236}">
                <a16:creationId xmlns:a16="http://schemas.microsoft.com/office/drawing/2014/main" id="{71B05828-6594-5231-40EA-CABFD93B2D87}"/>
              </a:ext>
            </a:extLst>
          </p:cNvPr>
          <p:cNvSpPr txBox="1"/>
          <p:nvPr/>
        </p:nvSpPr>
        <p:spPr>
          <a:xfrm>
            <a:off x="864260" y="4494281"/>
            <a:ext cx="2769516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lvl="1" indent="-171450">
              <a:buFont typeface="Courier New"/>
              <a:buChar char="o"/>
            </a:pPr>
            <a:r>
              <a:rPr lang="fr-FR" sz="1600" b="1" dirty="0">
                <a:solidFill>
                  <a:srgbClr val="002060"/>
                </a:solidFill>
                <a:ea typeface="Calibri" panose="020F0502020204030204"/>
                <a:cs typeface="Calibri" panose="020F0502020204030204"/>
              </a:rPr>
              <a:t>« chez » + </a:t>
            </a:r>
            <a:r>
              <a:rPr lang="fr-FR" sz="1600" b="1" dirty="0" err="1">
                <a:solidFill>
                  <a:srgbClr val="002060"/>
                </a:solidFill>
                <a:ea typeface="Calibri" panose="020F0502020204030204"/>
                <a:cs typeface="Calibri" panose="020F0502020204030204"/>
              </a:rPr>
              <a:t>someone</a:t>
            </a:r>
            <a:endParaRPr lang="fr-FR" sz="1600" b="1" dirty="0">
              <a:solidFill>
                <a:srgbClr val="002060"/>
              </a:solidFill>
              <a:ea typeface="Calibri" panose="020F0502020204030204"/>
              <a:cs typeface="Calibri" panose="020F0502020204030204"/>
            </a:endParaRPr>
          </a:p>
        </p:txBody>
      </p:sp>
      <p:sp>
        <p:nvSpPr>
          <p:cNvPr id="34" name="TextBox 33">
            <a:hlinkClick r:id="rId8" action="ppaction://hlinksldjump"/>
            <a:extLst>
              <a:ext uri="{FF2B5EF4-FFF2-40B4-BE49-F238E27FC236}">
                <a16:creationId xmlns:a16="http://schemas.microsoft.com/office/drawing/2014/main" id="{B5382993-A44B-86CD-1739-F94A494E6D1E}"/>
              </a:ext>
            </a:extLst>
          </p:cNvPr>
          <p:cNvSpPr txBox="1"/>
          <p:nvPr/>
        </p:nvSpPr>
        <p:spPr>
          <a:xfrm>
            <a:off x="8597749" y="5732004"/>
            <a:ext cx="2120405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b="1" dirty="0">
                <a:solidFill>
                  <a:srgbClr val="FFC000"/>
                </a:solidFill>
                <a:ea typeface="Calibri" panose="020F0502020204030204"/>
                <a:cs typeface="Calibri" panose="020F0502020204030204"/>
              </a:rPr>
              <a:t>3- Pratique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0418707-8FF2-4BAE-80E5-62E7F0E05F27}"/>
              </a:ext>
            </a:extLst>
          </p:cNvPr>
          <p:cNvSpPr txBox="1"/>
          <p:nvPr/>
        </p:nvSpPr>
        <p:spPr>
          <a:xfrm>
            <a:off x="8597749" y="4079733"/>
            <a:ext cx="1471295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600" b="1">
                <a:solidFill>
                  <a:srgbClr val="00B050"/>
                </a:solidFill>
                <a:ea typeface="Calibri" panose="020F0502020204030204"/>
                <a:cs typeface="Calibri" panose="020F0502020204030204"/>
              </a:rPr>
              <a:t>2- Grammaire</a:t>
            </a:r>
            <a:endParaRPr lang="fr-FR">
              <a:solidFill>
                <a:srgbClr val="00B050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95EF5E7-0B83-4BAD-021E-F4B1905412A0}"/>
              </a:ext>
            </a:extLst>
          </p:cNvPr>
          <p:cNvSpPr txBox="1"/>
          <p:nvPr/>
        </p:nvSpPr>
        <p:spPr>
          <a:xfrm>
            <a:off x="4568240" y="2555139"/>
            <a:ext cx="2120405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600" b="1" dirty="0">
                <a:solidFill>
                  <a:srgbClr val="0070C0"/>
                </a:solidFill>
                <a:ea typeface="Calibri" panose="020F0502020204030204"/>
                <a:cs typeface="Calibri" panose="020F0502020204030204"/>
              </a:rPr>
              <a:t>1- Vocabulaire 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7" name="TextBox 6">
            <a:hlinkClick r:id="rId9" action="ppaction://hlinksldjump"/>
            <a:extLst>
              <a:ext uri="{FF2B5EF4-FFF2-40B4-BE49-F238E27FC236}">
                <a16:creationId xmlns:a16="http://schemas.microsoft.com/office/drawing/2014/main" id="{C2DBBD94-6A35-52EC-5C98-946D414A78BE}"/>
              </a:ext>
            </a:extLst>
          </p:cNvPr>
          <p:cNvSpPr txBox="1"/>
          <p:nvPr/>
        </p:nvSpPr>
        <p:spPr>
          <a:xfrm>
            <a:off x="4725427" y="4493991"/>
            <a:ext cx="2769516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lvl="1" indent="-171450">
              <a:buFont typeface="Courier New"/>
              <a:buChar char="o"/>
            </a:pPr>
            <a:r>
              <a:rPr lang="fr-FR" sz="1600" b="1" dirty="0">
                <a:solidFill>
                  <a:srgbClr val="002060"/>
                </a:solidFill>
                <a:ea typeface="Calibri" panose="020F0502020204030204"/>
                <a:cs typeface="Calibri" panose="020F0502020204030204"/>
              </a:rPr>
              <a:t>Les prépositions de lieu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1F5327-94CE-6963-28DE-2C8D8DE37F28}"/>
              </a:ext>
            </a:extLst>
          </p:cNvPr>
          <p:cNvSpPr txBox="1"/>
          <p:nvPr/>
        </p:nvSpPr>
        <p:spPr>
          <a:xfrm>
            <a:off x="5947907" y="497077"/>
            <a:ext cx="2630616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5400" b="1" dirty="0">
                <a:solidFill>
                  <a:srgbClr val="0070C0"/>
                </a:solidFill>
                <a:ea typeface="Calibri"/>
                <a:cs typeface="Calibri"/>
              </a:rPr>
              <a:t>Unité 5</a:t>
            </a:r>
            <a:endParaRPr lang="fr-FR" sz="5400" b="1" dirty="0">
              <a:solidFill>
                <a:srgbClr val="0070C0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3F83FF0-A505-0C0F-7261-D99A38EEED33}"/>
              </a:ext>
            </a:extLst>
          </p:cNvPr>
          <p:cNvCxnSpPr/>
          <p:nvPr/>
        </p:nvCxnSpPr>
        <p:spPr>
          <a:xfrm>
            <a:off x="204610" y="1880315"/>
            <a:ext cx="1166985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hlinkClick r:id="rId10" action="ppaction://hlinksldjump"/>
            <a:extLst>
              <a:ext uri="{FF2B5EF4-FFF2-40B4-BE49-F238E27FC236}">
                <a16:creationId xmlns:a16="http://schemas.microsoft.com/office/drawing/2014/main" id="{1D2EF29C-C539-59A1-BC47-30D9628075DA}"/>
              </a:ext>
            </a:extLst>
          </p:cNvPr>
          <p:cNvSpPr txBox="1"/>
          <p:nvPr/>
        </p:nvSpPr>
        <p:spPr>
          <a:xfrm>
            <a:off x="8815662" y="2947298"/>
            <a:ext cx="2569262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lvl="1" indent="-171450">
              <a:buFont typeface="Courier New"/>
              <a:buChar char="o"/>
            </a:pPr>
            <a:r>
              <a:rPr lang="fr-FR" sz="1600" b="1" dirty="0">
                <a:solidFill>
                  <a:srgbClr val="002060"/>
                </a:solidFill>
                <a:ea typeface="Calibri" panose="020F0502020204030204"/>
                <a:cs typeface="Calibri" panose="020F0502020204030204"/>
              </a:rPr>
              <a:t>Les transports</a:t>
            </a:r>
            <a:endParaRPr lang="fr-FR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13" name="TextBox 12">
            <a:hlinkClick r:id="rId10" action="ppaction://hlinksldjump"/>
            <a:extLst>
              <a:ext uri="{FF2B5EF4-FFF2-40B4-BE49-F238E27FC236}">
                <a16:creationId xmlns:a16="http://schemas.microsoft.com/office/drawing/2014/main" id="{257ED71C-C5B9-4EF8-D9C6-43EAF2A3F59B}"/>
              </a:ext>
            </a:extLst>
          </p:cNvPr>
          <p:cNvSpPr txBox="1"/>
          <p:nvPr/>
        </p:nvSpPr>
        <p:spPr>
          <a:xfrm>
            <a:off x="8723119" y="4493991"/>
            <a:ext cx="3061050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lvl="1" indent="-171450">
              <a:buFont typeface="Courier New"/>
              <a:buChar char="o"/>
            </a:pPr>
            <a:r>
              <a:rPr lang="fr-FR" sz="1600" b="1" dirty="0">
                <a:solidFill>
                  <a:srgbClr val="002060"/>
                </a:solidFill>
                <a:ea typeface="Calibri" panose="020F0502020204030204"/>
                <a:cs typeface="Calibri" panose="020F0502020204030204"/>
              </a:rPr>
              <a:t>La préposition + le transport</a:t>
            </a:r>
          </a:p>
        </p:txBody>
      </p:sp>
      <p:sp>
        <p:nvSpPr>
          <p:cNvPr id="14" name="TextBox 13">
            <a:hlinkClick r:id="rId11" action="ppaction://hlinksldjump"/>
            <a:extLst>
              <a:ext uri="{FF2B5EF4-FFF2-40B4-BE49-F238E27FC236}">
                <a16:creationId xmlns:a16="http://schemas.microsoft.com/office/drawing/2014/main" id="{8EAF89FD-C197-47D0-25CB-F926B683B688}"/>
              </a:ext>
            </a:extLst>
          </p:cNvPr>
          <p:cNvSpPr txBox="1"/>
          <p:nvPr/>
        </p:nvSpPr>
        <p:spPr>
          <a:xfrm>
            <a:off x="8723118" y="4839330"/>
            <a:ext cx="1995036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lvl="1" indent="-171450">
              <a:buFont typeface="Courier New"/>
              <a:buChar char="o"/>
            </a:pPr>
            <a:r>
              <a:rPr lang="fr-FR" sz="1600" b="1" dirty="0">
                <a:solidFill>
                  <a:srgbClr val="002060"/>
                </a:solidFill>
                <a:ea typeface="Calibri" panose="020F0502020204030204"/>
                <a:cs typeface="Calibri" panose="020F0502020204030204"/>
              </a:rPr>
              <a:t>Les questions</a:t>
            </a:r>
          </a:p>
        </p:txBody>
      </p:sp>
      <p:sp>
        <p:nvSpPr>
          <p:cNvPr id="9" name="TextBox 8">
            <a:hlinkClick r:id="rId12" action="ppaction://hlinksldjump"/>
            <a:extLst>
              <a:ext uri="{FF2B5EF4-FFF2-40B4-BE49-F238E27FC236}">
                <a16:creationId xmlns:a16="http://schemas.microsoft.com/office/drawing/2014/main" id="{39551007-0EE7-B67A-7BB0-0687434ED712}"/>
              </a:ext>
            </a:extLst>
          </p:cNvPr>
          <p:cNvSpPr txBox="1"/>
          <p:nvPr/>
        </p:nvSpPr>
        <p:spPr>
          <a:xfrm>
            <a:off x="4725426" y="4839330"/>
            <a:ext cx="3468882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lvl="1" indent="-171450">
              <a:buFont typeface="Courier New"/>
              <a:buChar char="o"/>
            </a:pPr>
            <a:r>
              <a:rPr lang="fr-FR" sz="1600" b="1" dirty="0">
                <a:solidFill>
                  <a:srgbClr val="002060"/>
                </a:solidFill>
                <a:ea typeface="Calibri" panose="020F0502020204030204"/>
                <a:cs typeface="Calibri" panose="020F0502020204030204"/>
              </a:rPr>
              <a:t>Les articles définis et indéfinis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785C0F5-C21A-62C8-869E-F91F5DF33B0E}"/>
              </a:ext>
            </a:extLst>
          </p:cNvPr>
          <p:cNvSpPr txBox="1"/>
          <p:nvPr/>
        </p:nvSpPr>
        <p:spPr>
          <a:xfrm>
            <a:off x="8803170" y="645680"/>
            <a:ext cx="3100388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600" b="1" dirty="0">
                <a:solidFill>
                  <a:srgbClr val="0070C0"/>
                </a:solidFill>
                <a:ea typeface="Calibri"/>
                <a:cs typeface="Calibri"/>
              </a:rPr>
              <a:t>1- les directions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1F499E0-42DA-18F8-5CBD-5F3BDEE58876}"/>
              </a:ext>
            </a:extLst>
          </p:cNvPr>
          <p:cNvSpPr txBox="1"/>
          <p:nvPr/>
        </p:nvSpPr>
        <p:spPr>
          <a:xfrm>
            <a:off x="8723118" y="119413"/>
            <a:ext cx="289202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400" b="1" dirty="0">
                <a:solidFill>
                  <a:srgbClr val="002060"/>
                </a:solidFill>
                <a:ea typeface="Calibri"/>
                <a:cs typeface="Calibri"/>
              </a:rPr>
              <a:t>Unité 5 : La ville</a:t>
            </a:r>
            <a:endParaRPr lang="fr-FR" sz="2400" b="1" dirty="0">
              <a:solidFill>
                <a:srgbClr val="002060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6125900-ECDC-E8A8-8A88-4B616836D93A}"/>
              </a:ext>
            </a:extLst>
          </p:cNvPr>
          <p:cNvSpPr txBox="1"/>
          <p:nvPr/>
        </p:nvSpPr>
        <p:spPr>
          <a:xfrm>
            <a:off x="8803170" y="984234"/>
            <a:ext cx="2294060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600" b="1" dirty="0">
                <a:solidFill>
                  <a:srgbClr val="0070C0"/>
                </a:solidFill>
                <a:ea typeface="Calibri"/>
                <a:cs typeface="Calibri"/>
              </a:rPr>
              <a:t>2- Les lieux de la ville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45581CB-D6A2-D8E8-F97B-5590D2F5AEC7}"/>
              </a:ext>
            </a:extLst>
          </p:cNvPr>
          <p:cNvSpPr txBox="1"/>
          <p:nvPr/>
        </p:nvSpPr>
        <p:spPr>
          <a:xfrm>
            <a:off x="8803170" y="1326682"/>
            <a:ext cx="2294060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600" b="1" dirty="0">
                <a:solidFill>
                  <a:srgbClr val="0070C0"/>
                </a:solidFill>
                <a:ea typeface="Calibri"/>
                <a:cs typeface="Calibri"/>
              </a:rPr>
              <a:t>3- Les transports</a:t>
            </a:r>
          </a:p>
        </p:txBody>
      </p:sp>
      <p:sp>
        <p:nvSpPr>
          <p:cNvPr id="16" name="TextBox 15">
            <a:hlinkClick r:id="rId13" action="ppaction://hlinksldjump"/>
            <a:extLst>
              <a:ext uri="{FF2B5EF4-FFF2-40B4-BE49-F238E27FC236}">
                <a16:creationId xmlns:a16="http://schemas.microsoft.com/office/drawing/2014/main" id="{D3233B90-D4A5-E0A1-75F9-CCA5116B7C96}"/>
              </a:ext>
            </a:extLst>
          </p:cNvPr>
          <p:cNvSpPr txBox="1"/>
          <p:nvPr/>
        </p:nvSpPr>
        <p:spPr>
          <a:xfrm>
            <a:off x="918836" y="3289390"/>
            <a:ext cx="2402626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lvl="1" indent="-171450">
              <a:buFont typeface="Courier New"/>
              <a:buChar char="o"/>
            </a:pPr>
            <a:r>
              <a:rPr lang="fr-FR" sz="1600" b="1" dirty="0">
                <a:solidFill>
                  <a:srgbClr val="002060"/>
                </a:solidFill>
                <a:ea typeface="Calibri" panose="020F0502020204030204"/>
                <a:cs typeface="Calibri" panose="020F0502020204030204"/>
              </a:rPr>
              <a:t>Les lieux de la ville</a:t>
            </a:r>
            <a:endParaRPr lang="fr-FR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19" name="TextBox 18">
            <a:hlinkClick r:id="rId14" action="ppaction://hlinksldjump"/>
            <a:extLst>
              <a:ext uri="{FF2B5EF4-FFF2-40B4-BE49-F238E27FC236}">
                <a16:creationId xmlns:a16="http://schemas.microsoft.com/office/drawing/2014/main" id="{636E113C-4826-ED2C-C132-1852E79CB1A5}"/>
              </a:ext>
            </a:extLst>
          </p:cNvPr>
          <p:cNvSpPr txBox="1"/>
          <p:nvPr/>
        </p:nvSpPr>
        <p:spPr>
          <a:xfrm>
            <a:off x="864260" y="4844182"/>
            <a:ext cx="2769516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lvl="1" indent="-171450">
              <a:buFont typeface="Courier New"/>
              <a:buChar char="o"/>
            </a:pPr>
            <a:r>
              <a:rPr lang="fr-FR" sz="1600" b="1" dirty="0">
                <a:solidFill>
                  <a:srgbClr val="002060"/>
                </a:solidFill>
                <a:ea typeface="Calibri" panose="020F0502020204030204"/>
                <a:cs typeface="Calibri" panose="020F0502020204030204"/>
              </a:rPr>
              <a:t>Les questions</a:t>
            </a:r>
          </a:p>
        </p:txBody>
      </p:sp>
      <p:sp>
        <p:nvSpPr>
          <p:cNvPr id="20" name="TextBox 19">
            <a:hlinkClick r:id="rId15" action="ppaction://hlinksldjump"/>
            <a:extLst>
              <a:ext uri="{FF2B5EF4-FFF2-40B4-BE49-F238E27FC236}">
                <a16:creationId xmlns:a16="http://schemas.microsoft.com/office/drawing/2014/main" id="{EFD36A91-A576-BD4D-A6C1-8BC0657F8C6D}"/>
              </a:ext>
            </a:extLst>
          </p:cNvPr>
          <p:cNvSpPr txBox="1"/>
          <p:nvPr/>
        </p:nvSpPr>
        <p:spPr>
          <a:xfrm>
            <a:off x="858030" y="5173898"/>
            <a:ext cx="2769516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lvl="1" indent="-171450">
              <a:buFont typeface="Courier New"/>
              <a:buChar char="o"/>
            </a:pPr>
            <a:r>
              <a:rPr lang="fr-FR" sz="1600" b="1" dirty="0">
                <a:solidFill>
                  <a:srgbClr val="002060"/>
                </a:solidFill>
                <a:ea typeface="Calibri" panose="020F0502020204030204"/>
                <a:cs typeface="Calibri" panose="020F0502020204030204"/>
              </a:rPr>
              <a:t>Les pronoms toniques</a:t>
            </a:r>
          </a:p>
        </p:txBody>
      </p:sp>
    </p:spTree>
    <p:extLst>
      <p:ext uri="{BB962C8B-B14F-4D97-AF65-F5344CB8AC3E}">
        <p14:creationId xmlns:p14="http://schemas.microsoft.com/office/powerpoint/2010/main" val="10795965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EBAB1-793D-C7D9-F5AB-3956DCE50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748225"/>
            <a:ext cx="10241280" cy="544068"/>
          </a:xfrm>
        </p:spPr>
        <p:txBody>
          <a:bodyPr>
            <a:normAutofit fontScale="90000"/>
          </a:bodyPr>
          <a:lstStyle/>
          <a:p>
            <a:r>
              <a:rPr lang="fr-FR" u="sng" dirty="0"/>
              <a:t>Complète les questions suivantes :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EE599FF-57E9-4182-7389-4352DB0F5654}"/>
              </a:ext>
            </a:extLst>
          </p:cNvPr>
          <p:cNvSpPr txBox="1"/>
          <p:nvPr/>
        </p:nvSpPr>
        <p:spPr>
          <a:xfrm>
            <a:off x="755650" y="471875"/>
            <a:ext cx="10617200" cy="120032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3600" dirty="0"/>
              <a:t>Practice</a:t>
            </a:r>
          </a:p>
          <a:p>
            <a:r>
              <a:rPr lang="fr-FR" sz="3600" dirty="0"/>
              <a:t>Donner une adresse.</a:t>
            </a:r>
          </a:p>
        </p:txBody>
      </p:sp>
      <p:graphicFrame>
        <p:nvGraphicFramePr>
          <p:cNvPr id="10" name="Espace réservé du contenu 4">
            <a:extLst>
              <a:ext uri="{FF2B5EF4-FFF2-40B4-BE49-F238E27FC236}">
                <a16:creationId xmlns:a16="http://schemas.microsoft.com/office/drawing/2014/main" id="{FE2C7D12-3CA9-114C-C260-C462C74DB64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371600" y="2105989"/>
          <a:ext cx="10001250" cy="39656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23E45F7B-65A2-D5D4-7151-D18BEC65D51E}"/>
              </a:ext>
            </a:extLst>
          </p:cNvPr>
          <p:cNvSpPr/>
          <p:nvPr/>
        </p:nvSpPr>
        <p:spPr>
          <a:xfrm>
            <a:off x="2487948" y="3937596"/>
            <a:ext cx="1040179" cy="47707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5DBBF97-A972-16E1-2FB3-BDF9B626D5FA}"/>
              </a:ext>
            </a:extLst>
          </p:cNvPr>
          <p:cNvSpPr/>
          <p:nvPr/>
        </p:nvSpPr>
        <p:spPr>
          <a:xfrm>
            <a:off x="8730016" y="4176135"/>
            <a:ext cx="850954" cy="47707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06211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9A33B01-2A44-FFC8-B06C-069B5FD55D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altLang="fr-FR" sz="4400" b="1" i="0" u="sng" strike="noStrike" cap="none" normalizeH="0" baseline="0" dirty="0">
                <a:ln>
                  <a:noFill/>
                </a:ln>
                <a:solidFill>
                  <a:srgbClr val="2E74B5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Grammaire (3) : </a:t>
            </a:r>
            <a:r>
              <a:rPr kumimoji="0" lang="fr-FR" altLang="fr-FR" sz="4400" b="1" i="0" u="sng" strike="noStrike" cap="none" normalizeH="0" baseline="0" dirty="0">
                <a:ln>
                  <a:noFill/>
                </a:ln>
                <a:solidFill>
                  <a:srgbClr val="4472C4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Indiquer un chemin</a:t>
            </a:r>
            <a:endParaRPr lang="fr-FR" dirty="0"/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460017AD-3C4C-8EEA-4609-3953B36CE141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798930" y="2020893"/>
          <a:ext cx="10280455" cy="384520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063576">
                  <a:extLst>
                    <a:ext uri="{9D8B030D-6E8A-4147-A177-3AD203B41FA5}">
                      <a16:colId xmlns:a16="http://schemas.microsoft.com/office/drawing/2014/main" val="3273317887"/>
                    </a:ext>
                  </a:extLst>
                </a:gridCol>
                <a:gridCol w="2454972">
                  <a:extLst>
                    <a:ext uri="{9D8B030D-6E8A-4147-A177-3AD203B41FA5}">
                      <a16:colId xmlns:a16="http://schemas.microsoft.com/office/drawing/2014/main" val="4006449510"/>
                    </a:ext>
                  </a:extLst>
                </a:gridCol>
                <a:gridCol w="2267869">
                  <a:extLst>
                    <a:ext uri="{9D8B030D-6E8A-4147-A177-3AD203B41FA5}">
                      <a16:colId xmlns:a16="http://schemas.microsoft.com/office/drawing/2014/main" val="3112625186"/>
                    </a:ext>
                  </a:extLst>
                </a:gridCol>
                <a:gridCol w="2494038">
                  <a:extLst>
                    <a:ext uri="{9D8B030D-6E8A-4147-A177-3AD203B41FA5}">
                      <a16:colId xmlns:a16="http://schemas.microsoft.com/office/drawing/2014/main" val="3257856404"/>
                    </a:ext>
                  </a:extLst>
                </a:gridCol>
              </a:tblGrid>
              <a:tr h="323279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600" b="1" dirty="0">
                          <a:effectLst/>
                        </a:rPr>
                        <a:t>Tell road directions</a:t>
                      </a:r>
                      <a:endParaRPr lang="fr-FR" sz="3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03" marR="65103" marT="0" marB="0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277265"/>
                  </a:ext>
                </a:extLst>
              </a:tr>
              <a:tr h="11790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0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effectLst/>
                        </a:rPr>
                        <a:t> 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03" marR="6510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03" marR="6510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03" marR="6510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03" marR="65103" marT="0" marB="0"/>
                </a:tc>
                <a:extLst>
                  <a:ext uri="{0D108BD9-81ED-4DB2-BD59-A6C34878D82A}">
                    <a16:rowId xmlns:a16="http://schemas.microsoft.com/office/drawing/2014/main" val="2094868735"/>
                  </a:ext>
                </a:extLst>
              </a:tr>
              <a:tr h="133817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Tu 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  <a:effectLst/>
                        </a:rPr>
                        <a:t>traverses</a:t>
                      </a:r>
                      <a:r>
                        <a:rPr lang="fr-FR" sz="2000" dirty="0">
                          <a:effectLst/>
                        </a:rPr>
                        <a:t> le pont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03" marR="6510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Tu 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  <a:effectLst/>
                        </a:rPr>
                        <a:t>continues</a:t>
                      </a:r>
                      <a:r>
                        <a:rPr lang="fr-FR" sz="2000" dirty="0">
                          <a:effectLst/>
                        </a:rPr>
                        <a:t> </a:t>
                      </a:r>
                      <a:r>
                        <a:rPr lang="fr-FR" sz="2000" dirty="0">
                          <a:solidFill>
                            <a:schemeClr val="accent1"/>
                          </a:solidFill>
                          <a:effectLst/>
                        </a:rPr>
                        <a:t>tout droit </a:t>
                      </a:r>
                      <a:r>
                        <a:rPr lang="fr-FR" sz="2000" dirty="0">
                          <a:effectLst/>
                        </a:rPr>
                        <a:t>après le pont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03" marR="6510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Après, tu 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  <a:effectLst/>
                        </a:rPr>
                        <a:t>prends</a:t>
                      </a:r>
                      <a:r>
                        <a:rPr lang="fr-FR" sz="2000" dirty="0">
                          <a:effectLst/>
                        </a:rPr>
                        <a:t>/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  <a:effectLst/>
                        </a:rPr>
                        <a:t>tournes</a:t>
                      </a:r>
                      <a:r>
                        <a:rPr lang="fr-FR" sz="2000" dirty="0">
                          <a:effectLst/>
                        </a:rPr>
                        <a:t> </a:t>
                      </a:r>
                      <a:r>
                        <a:rPr lang="fr-FR" sz="2000" dirty="0">
                          <a:solidFill>
                            <a:schemeClr val="accent1"/>
                          </a:solidFill>
                          <a:effectLst/>
                        </a:rPr>
                        <a:t>à gauche </a:t>
                      </a:r>
                      <a:r>
                        <a:rPr lang="fr-FR" sz="2000" dirty="0">
                          <a:effectLst/>
                        </a:rPr>
                        <a:t>rue des Frigos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03" marR="6510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Tu 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  <a:effectLst/>
                        </a:rPr>
                        <a:t>prends</a:t>
                      </a:r>
                      <a:r>
                        <a:rPr lang="fr-FR" sz="2000" dirty="0">
                          <a:effectLst/>
                        </a:rPr>
                        <a:t>/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  <a:effectLst/>
                        </a:rPr>
                        <a:t>tournes</a:t>
                      </a:r>
                      <a:r>
                        <a:rPr lang="fr-FR" sz="2000" dirty="0">
                          <a:effectLst/>
                        </a:rPr>
                        <a:t> </a:t>
                      </a:r>
                      <a:r>
                        <a:rPr lang="fr-FR" sz="2000" dirty="0">
                          <a:solidFill>
                            <a:schemeClr val="accent1"/>
                          </a:solidFill>
                          <a:effectLst/>
                        </a:rPr>
                        <a:t>à droite</a:t>
                      </a:r>
                      <a:r>
                        <a:rPr lang="fr-FR" sz="2000" dirty="0">
                          <a:effectLst/>
                        </a:rPr>
                        <a:t> rue Goscinny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03" marR="65103" marT="0" marB="0"/>
                </a:tc>
                <a:extLst>
                  <a:ext uri="{0D108BD9-81ED-4DB2-BD59-A6C34878D82A}">
                    <a16:rowId xmlns:a16="http://schemas.microsoft.com/office/drawing/2014/main" val="1828469582"/>
                  </a:ext>
                </a:extLst>
              </a:tr>
              <a:tr h="766965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Tu + 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  <a:effectLst/>
                        </a:rPr>
                        <a:t>traverses / continues / tournes / prends </a:t>
                      </a:r>
                      <a:r>
                        <a:rPr lang="fr-FR" sz="2000" dirty="0">
                          <a:solidFill>
                            <a:schemeClr val="accent1"/>
                          </a:solidFill>
                          <a:effectLst/>
                        </a:rPr>
                        <a:t>+ direction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Vous + 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  <a:effectLst/>
                        </a:rPr>
                        <a:t>traversez / continuez / tournez / prenez </a:t>
                      </a:r>
                      <a:r>
                        <a:rPr lang="fr-FR" sz="2000" dirty="0">
                          <a:solidFill>
                            <a:schemeClr val="accent1"/>
                          </a:solidFill>
                          <a:effectLst/>
                        </a:rPr>
                        <a:t>+ direction</a:t>
                      </a:r>
                      <a:endParaRPr lang="fr-FR" sz="2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03" marR="65103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9402684"/>
                  </a:ext>
                </a:extLst>
              </a:tr>
            </a:tbl>
          </a:graphicData>
        </a:graphic>
      </p:graphicFrame>
      <p:pic>
        <p:nvPicPr>
          <p:cNvPr id="1029" name="Picture 19" descr="A picture containing text, picture frame&#10;&#10;Description automatically generated">
            <a:extLst>
              <a:ext uri="{FF2B5EF4-FFF2-40B4-BE49-F238E27FC236}">
                <a16:creationId xmlns:a16="http://schemas.microsoft.com/office/drawing/2014/main" id="{074EEC71-55FA-F3AE-A0B0-01691D3AD2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9255" y="2675442"/>
            <a:ext cx="899508" cy="919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21" descr="Panneau de signalisation pont mobile">
            <a:extLst>
              <a:ext uri="{FF2B5EF4-FFF2-40B4-BE49-F238E27FC236}">
                <a16:creationId xmlns:a16="http://schemas.microsoft.com/office/drawing/2014/main" id="{020D9CFA-B22C-0E0C-F774-AD57A70BD1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0713" y="2727623"/>
            <a:ext cx="815024" cy="815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23" descr="Icon&#10;&#10;Description automatically generated">
            <a:extLst>
              <a:ext uri="{FF2B5EF4-FFF2-40B4-BE49-F238E27FC236}">
                <a16:creationId xmlns:a16="http://schemas.microsoft.com/office/drawing/2014/main" id="{DAA4AF0B-F4B3-ED96-C312-D9376FA2BF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6135" y="2727623"/>
            <a:ext cx="983992" cy="919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4" descr="Icon&#10;&#10;Description automatically generated">
            <a:extLst>
              <a:ext uri="{FF2B5EF4-FFF2-40B4-BE49-F238E27FC236}">
                <a16:creationId xmlns:a16="http://schemas.microsoft.com/office/drawing/2014/main" id="{6E3C534D-6231-4028-66E2-4DC86B05A3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0525" y="2727623"/>
            <a:ext cx="869690" cy="919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Picture 25" descr="A picture containing text&#10;&#10;Description automatically generated">
            <a:extLst>
              <a:ext uri="{FF2B5EF4-FFF2-40B4-BE49-F238E27FC236}">
                <a16:creationId xmlns:a16="http://schemas.microsoft.com/office/drawing/2014/main" id="{B1C332EC-D0F6-5EB2-BA7D-970D092F29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6806" y="2727623"/>
            <a:ext cx="988962" cy="919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7641" y="4777441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2975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26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D8EF624D-B187-8A5B-A938-BC439C1E885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43868" y="643467"/>
            <a:ext cx="7528469" cy="5571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2B7F0CDF-B99D-E4DC-985F-C2CA6F4775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0768" y="169068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3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7363" y="4214812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mp3-output-ttsfree(dot)com (67)">
            <a:hlinkClick r:id="" action="ppaction://media"/>
            <a:extLst>
              <a:ext uri="{FF2B5EF4-FFF2-40B4-BE49-F238E27FC236}">
                <a16:creationId xmlns:a16="http://schemas.microsoft.com/office/drawing/2014/main" id="{C99D1F7C-5BA8-9574-BA0E-337B0F6AE4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5208103" y="1385888"/>
            <a:ext cx="304800" cy="304800"/>
          </a:xfrm>
          <a:prstGeom prst="rect">
            <a:avLst/>
          </a:prstGeom>
        </p:spPr>
      </p:pic>
      <p:pic>
        <p:nvPicPr>
          <p:cNvPr id="6" name="mp3-output-ttsfree(dot)com (68)">
            <a:hlinkClick r:id="" action="ppaction://media"/>
            <a:extLst>
              <a:ext uri="{FF2B5EF4-FFF2-40B4-BE49-F238E27FC236}">
                <a16:creationId xmlns:a16="http://schemas.microsoft.com/office/drawing/2014/main" id="{A8D7495E-FF1D-426A-F494-D624FAAE8C3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5208103" y="2571750"/>
            <a:ext cx="304800" cy="304800"/>
          </a:xfrm>
          <a:prstGeom prst="rect">
            <a:avLst/>
          </a:prstGeom>
        </p:spPr>
      </p:pic>
      <p:pic>
        <p:nvPicPr>
          <p:cNvPr id="7" name="mp3-output-ttsfree(dot)com (69)">
            <a:hlinkClick r:id="" action="ppaction://media"/>
            <a:extLst>
              <a:ext uri="{FF2B5EF4-FFF2-40B4-BE49-F238E27FC236}">
                <a16:creationId xmlns:a16="http://schemas.microsoft.com/office/drawing/2014/main" id="{9648E0B6-EA02-1150-EB0A-63FB5A6CA7F7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5208103" y="3981451"/>
            <a:ext cx="304800" cy="304800"/>
          </a:xfrm>
          <a:prstGeom prst="rect">
            <a:avLst/>
          </a:prstGeom>
        </p:spPr>
      </p:pic>
      <p:pic>
        <p:nvPicPr>
          <p:cNvPr id="8" name="mp3-output-ttsfree(dot)com (70)">
            <a:hlinkClick r:id="" action="ppaction://media"/>
            <a:extLst>
              <a:ext uri="{FF2B5EF4-FFF2-40B4-BE49-F238E27FC236}">
                <a16:creationId xmlns:a16="http://schemas.microsoft.com/office/drawing/2014/main" id="{5C8C7B96-13F0-C164-B545-F96FAC804BCF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5208103" y="5319712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085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8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19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402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498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C82D249-A3E7-BD2A-2C8E-EDC1AF0B5B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8143" y="299811"/>
            <a:ext cx="4442676" cy="1325789"/>
          </a:xfrm>
        </p:spPr>
        <p:txBody>
          <a:bodyPr>
            <a:noAutofit/>
          </a:bodyPr>
          <a:lstStyle/>
          <a:p>
            <a:r>
              <a:rPr lang="fr-FR" sz="2800" dirty="0"/>
              <a:t>Indiquez le chemin du stade Roland Garros au stade Parc des Princes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D385B59-AAD2-4E10-4225-D235CADE006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846" t="11641" r="7570" b="5076"/>
          <a:stretch/>
        </p:blipFill>
        <p:spPr>
          <a:xfrm>
            <a:off x="64087" y="365126"/>
            <a:ext cx="7222084" cy="6416790"/>
          </a:xfrm>
          <a:prstGeom prst="rect">
            <a:avLst/>
          </a:prstGeom>
        </p:spPr>
      </p:pic>
      <p:sp>
        <p:nvSpPr>
          <p:cNvPr id="28" name="Espace réservé du contenu 2">
            <a:extLst>
              <a:ext uri="{FF2B5EF4-FFF2-40B4-BE49-F238E27FC236}">
                <a16:creationId xmlns:a16="http://schemas.microsoft.com/office/drawing/2014/main" id="{0FDCD836-6F51-E071-8CC8-172D444FA4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7343" y="1625599"/>
            <a:ext cx="4544276" cy="5000171"/>
          </a:xfrm>
        </p:spPr>
        <p:txBody>
          <a:bodyPr>
            <a:noAutofit/>
          </a:bodyPr>
          <a:lstStyle/>
          <a:p>
            <a:pPr algn="just"/>
            <a:r>
              <a:rPr lang="fr-FR" sz="2400" dirty="0">
                <a:solidFill>
                  <a:srgbClr val="00B0F0"/>
                </a:solidFill>
              </a:rPr>
              <a:t>D’abord, prenez la rue Robert Schuman.</a:t>
            </a:r>
          </a:p>
          <a:p>
            <a:pPr algn="just"/>
            <a:r>
              <a:rPr lang="fr-FR" sz="2400" dirty="0">
                <a:solidFill>
                  <a:srgbClr val="00B0F0"/>
                </a:solidFill>
              </a:rPr>
              <a:t>Au carrefour, tournez à gauche boulevard d’Auteuil.</a:t>
            </a:r>
          </a:p>
          <a:p>
            <a:pPr algn="just"/>
            <a:r>
              <a:rPr lang="fr-FR" sz="2400" dirty="0">
                <a:solidFill>
                  <a:srgbClr val="00B0F0"/>
                </a:solidFill>
              </a:rPr>
              <a:t>Ensuite, prenez la deuxième rue à droite. </a:t>
            </a:r>
          </a:p>
          <a:p>
            <a:pPr algn="just"/>
            <a:r>
              <a:rPr lang="fr-FR" sz="2400" dirty="0">
                <a:solidFill>
                  <a:srgbClr val="00B0F0"/>
                </a:solidFill>
              </a:rPr>
              <a:t>Continuez tout droit et traversez l’avenue de la porte Molitor.</a:t>
            </a:r>
          </a:p>
          <a:p>
            <a:pPr algn="just"/>
            <a:r>
              <a:rPr lang="fr-FR" sz="2400" dirty="0">
                <a:solidFill>
                  <a:srgbClr val="00B0F0"/>
                </a:solidFill>
              </a:rPr>
              <a:t>Passez devant le stade Jean Bouin.</a:t>
            </a:r>
          </a:p>
          <a:p>
            <a:pPr algn="just"/>
            <a:r>
              <a:rPr lang="fr-FR" sz="2400" dirty="0">
                <a:solidFill>
                  <a:srgbClr val="00B0F0"/>
                </a:solidFill>
              </a:rPr>
              <a:t>Au rond-point, allez tout droit.</a:t>
            </a:r>
          </a:p>
          <a:p>
            <a:pPr algn="just"/>
            <a:r>
              <a:rPr lang="fr-FR" sz="2400" dirty="0">
                <a:solidFill>
                  <a:srgbClr val="00B0F0"/>
                </a:solidFill>
              </a:rPr>
              <a:t>Enfin, continuez 50m, le stade est à gauche.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68C4204-8A55-A9B4-5B5F-98BBA61B4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67832" y="6356350"/>
            <a:ext cx="885967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dirty="0"/>
              <a:pPr>
                <a:spcAft>
                  <a:spcPts val="600"/>
                </a:spcAft>
              </a:pPr>
              <a:t>13</a:t>
            </a:fld>
            <a:endParaRPr lang="en-US" dirty="0"/>
          </a:p>
        </p:txBody>
      </p:sp>
      <p:pic>
        <p:nvPicPr>
          <p:cNvPr id="7" name="Picture 2" descr="Cat Kitty Sticker by 궁디팡팡 캣페스타">
            <a:extLst>
              <a:ext uri="{FF2B5EF4-FFF2-40B4-BE49-F238E27FC236}">
                <a16:creationId xmlns:a16="http://schemas.microsoft.com/office/drawing/2014/main" id="{A51AA492-7087-E0A7-2889-438F9D90E8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43245" y="4991042"/>
            <a:ext cx="17018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4425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EBAB1-793D-C7D9-F5AB-3956DCE50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858" y="1485900"/>
            <a:ext cx="5326021" cy="544068"/>
          </a:xfrm>
        </p:spPr>
        <p:txBody>
          <a:bodyPr>
            <a:normAutofit fontScale="90000"/>
          </a:bodyPr>
          <a:lstStyle/>
          <a:p>
            <a:r>
              <a:rPr lang="fr-FR" u="sng" dirty="0"/>
              <a:t>Pour aller à la gare :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EE599FF-57E9-4182-7389-4352DB0F5654}"/>
              </a:ext>
            </a:extLst>
          </p:cNvPr>
          <p:cNvSpPr txBox="1"/>
          <p:nvPr/>
        </p:nvSpPr>
        <p:spPr>
          <a:xfrm>
            <a:off x="755650" y="396925"/>
            <a:ext cx="10617200" cy="107721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3200" dirty="0"/>
              <a:t>Practice </a:t>
            </a:r>
          </a:p>
          <a:p>
            <a:r>
              <a:rPr lang="fr-FR" sz="3200" dirty="0"/>
              <a:t>Indiquer un chemin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856956B8-4AAD-422D-2B53-011C1ADFF5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3356" y="2105989"/>
            <a:ext cx="5766394" cy="4752011"/>
          </a:xfrm>
        </p:spPr>
        <p:txBody>
          <a:bodyPr>
            <a:noAutofit/>
          </a:bodyPr>
          <a:lstStyle/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fr-FR" sz="2000" dirty="0"/>
              <a:t>D’abord, tu vas </a:t>
            </a:r>
            <a:r>
              <a:rPr lang="fr-FR" sz="2000" dirty="0">
                <a:solidFill>
                  <a:srgbClr val="FF0000"/>
                </a:solidFill>
              </a:rPr>
              <a:t>tout droit </a:t>
            </a:r>
            <a:r>
              <a:rPr lang="fr-FR" sz="2000" dirty="0"/>
              <a:t>et tu </a:t>
            </a:r>
            <a:r>
              <a:rPr lang="fr-FR" sz="2000" dirty="0">
                <a:solidFill>
                  <a:srgbClr val="FF0000"/>
                </a:solidFill>
              </a:rPr>
              <a:t>tournes</a:t>
            </a:r>
            <a:r>
              <a:rPr lang="fr-FR" sz="2000" dirty="0"/>
              <a:t> à la deuxième à droite.</a:t>
            </a:r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fr-FR" sz="2000" dirty="0"/>
              <a:t>Ensuite tu tournes à la </a:t>
            </a:r>
            <a:r>
              <a:rPr lang="fr-FR" sz="2000" dirty="0">
                <a:solidFill>
                  <a:srgbClr val="FF0000"/>
                </a:solidFill>
              </a:rPr>
              <a:t>deuxième</a:t>
            </a:r>
            <a:r>
              <a:rPr lang="fr-FR" sz="2000" dirty="0"/>
              <a:t> à gauche.</a:t>
            </a:r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fr-FR" sz="2000" dirty="0"/>
              <a:t>Puis tu prends la première </a:t>
            </a:r>
            <a:r>
              <a:rPr lang="fr-FR" sz="2000" dirty="0">
                <a:solidFill>
                  <a:srgbClr val="FF0000"/>
                </a:solidFill>
              </a:rPr>
              <a:t>rue</a:t>
            </a:r>
            <a:r>
              <a:rPr lang="fr-FR" sz="2000" dirty="0"/>
              <a:t> à droite, tu continues </a:t>
            </a:r>
            <a:r>
              <a:rPr lang="fr-FR" sz="2000" dirty="0">
                <a:solidFill>
                  <a:srgbClr val="FF0000"/>
                </a:solidFill>
              </a:rPr>
              <a:t>jusqu’ </a:t>
            </a:r>
            <a:r>
              <a:rPr lang="fr-FR" sz="2000" dirty="0"/>
              <a:t>au bout de la rue et tu tournes </a:t>
            </a:r>
            <a:r>
              <a:rPr lang="fr-FR" sz="2000" dirty="0">
                <a:solidFill>
                  <a:srgbClr val="FF0000"/>
                </a:solidFill>
              </a:rPr>
              <a:t>à</a:t>
            </a:r>
            <a:r>
              <a:rPr lang="fr-FR" sz="2000" dirty="0"/>
              <a:t> </a:t>
            </a:r>
            <a:r>
              <a:rPr lang="fr-FR" sz="2000" dirty="0">
                <a:solidFill>
                  <a:srgbClr val="FF0000"/>
                </a:solidFill>
              </a:rPr>
              <a:t>droite</a:t>
            </a:r>
            <a:r>
              <a:rPr lang="fr-FR" sz="2000" dirty="0"/>
              <a:t>.</a:t>
            </a:r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fr-FR" sz="2000" dirty="0"/>
              <a:t>Au bout de la rue, tu tournes à gauche puis à droite. </a:t>
            </a:r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fr-FR" sz="2000" dirty="0"/>
              <a:t>La gare est </a:t>
            </a:r>
            <a:r>
              <a:rPr lang="fr-FR" sz="2000" dirty="0">
                <a:solidFill>
                  <a:srgbClr val="FF0000"/>
                </a:solidFill>
              </a:rPr>
              <a:t>à gauche</a:t>
            </a:r>
            <a:r>
              <a:rPr lang="fr-FR" sz="2000" dirty="0"/>
              <a:t>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E18EEF4-D2D5-164F-ED09-7DA47831F5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650" y="1620864"/>
            <a:ext cx="5149494" cy="514949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7D4D305-610C-1424-EC2C-47805C02978B}"/>
              </a:ext>
            </a:extLst>
          </p:cNvPr>
          <p:cNvSpPr/>
          <p:nvPr/>
        </p:nvSpPr>
        <p:spPr>
          <a:xfrm>
            <a:off x="8588523" y="2221907"/>
            <a:ext cx="1170774" cy="36746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896A173-511E-616E-A6B5-CCF603CB1606}"/>
              </a:ext>
            </a:extLst>
          </p:cNvPr>
          <p:cNvSpPr/>
          <p:nvPr/>
        </p:nvSpPr>
        <p:spPr>
          <a:xfrm>
            <a:off x="10442105" y="2221907"/>
            <a:ext cx="930745" cy="36746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F270121-13D2-D2D0-330E-E2769FBA8FEE}"/>
              </a:ext>
            </a:extLst>
          </p:cNvPr>
          <p:cNvSpPr/>
          <p:nvPr/>
        </p:nvSpPr>
        <p:spPr>
          <a:xfrm>
            <a:off x="9205922" y="3285486"/>
            <a:ext cx="1023394" cy="36746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E91F4DA-2D56-EE01-1124-CF1D4F7161AC}"/>
              </a:ext>
            </a:extLst>
          </p:cNvPr>
          <p:cNvSpPr/>
          <p:nvPr/>
        </p:nvSpPr>
        <p:spPr>
          <a:xfrm>
            <a:off x="10016348" y="3828142"/>
            <a:ext cx="486433" cy="36746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16908F9-FB65-31E6-659D-D72056925732}"/>
              </a:ext>
            </a:extLst>
          </p:cNvPr>
          <p:cNvSpPr/>
          <p:nvPr/>
        </p:nvSpPr>
        <p:spPr>
          <a:xfrm>
            <a:off x="7912658" y="4298259"/>
            <a:ext cx="675865" cy="36746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7AA97C3-DF50-4B6C-3622-C6E7BB1303AB}"/>
              </a:ext>
            </a:extLst>
          </p:cNvPr>
          <p:cNvSpPr/>
          <p:nvPr/>
        </p:nvSpPr>
        <p:spPr>
          <a:xfrm>
            <a:off x="6825917" y="4760008"/>
            <a:ext cx="788386" cy="38286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C4C0515-2B79-B90A-21C7-ACC8D8F05556}"/>
              </a:ext>
            </a:extLst>
          </p:cNvPr>
          <p:cNvSpPr/>
          <p:nvPr/>
        </p:nvSpPr>
        <p:spPr>
          <a:xfrm>
            <a:off x="7986720" y="6390003"/>
            <a:ext cx="926543" cy="36747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667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  <p:bldP spid="11" grpId="0" animBg="1"/>
      <p:bldP spid="12" grpId="0" animBg="1"/>
      <p:bldP spid="16" grpId="0" animBg="1"/>
      <p:bldP spid="1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FA746-CA18-8D50-D298-5C63ED0496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Online </a:t>
            </a:r>
            <a:r>
              <a:rPr lang="fr-FR" dirty="0" err="1"/>
              <a:t>activities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07B69-1E52-7E42-9976-7D2AB291E8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r-FR" dirty="0"/>
              <a:t>Dans les rues de la ville</a:t>
            </a:r>
          </a:p>
          <a:p>
            <a:pPr marL="0" indent="0">
              <a:buNone/>
            </a:pPr>
            <a:r>
              <a:rPr lang="fr-FR">
                <a:hlinkClick r:id="rId2"/>
              </a:rPr>
              <a:t>https://kahoot.it/solo/?quizId=a8091688-884e-4040-a7bf-3c35ba68dca1</a:t>
            </a:r>
            <a:endParaRPr lang="fr-FR"/>
          </a:p>
          <a:p>
            <a:pPr marL="0" indent="0">
              <a:buNone/>
            </a:pPr>
            <a:endParaRPr lang="fr-FR"/>
          </a:p>
          <a:p>
            <a:pPr marL="0" indent="0">
              <a:buNone/>
            </a:pPr>
            <a:r>
              <a:rPr lang="fr-FR" dirty="0"/>
              <a:t>Indiquer un chemin</a:t>
            </a:r>
          </a:p>
          <a:p>
            <a:r>
              <a:rPr lang="fr-FR">
                <a:hlinkClick r:id="rId3"/>
              </a:rPr>
              <a:t>https://wordwall.net/resource/22040419/indiquer-le-chemin</a:t>
            </a:r>
            <a:endParaRPr lang="fr-FR"/>
          </a:p>
          <a:p>
            <a:r>
              <a:rPr lang="fr-FR">
                <a:hlinkClick r:id="rId4"/>
              </a:rPr>
              <a:t>https://wordwall.net/resource/24300586/francese/demander-indiquer-le-chemin-dialogue-1</a:t>
            </a:r>
            <a:endParaRPr lang="fr-FR"/>
          </a:p>
          <a:p>
            <a:r>
              <a:rPr lang="fr-FR">
                <a:hlinkClick r:id="rId5"/>
              </a:rPr>
              <a:t>https://kahoot.it/solo/?quizId=5c47fa1f-3722-401c-8415-96eb14d796ee</a:t>
            </a:r>
            <a:endParaRPr lang="fr-FR"/>
          </a:p>
          <a:p>
            <a:r>
              <a:rPr lang="fr-FR">
                <a:hlinkClick r:id="rId6"/>
              </a:rPr>
              <a:t>https://kahoot.it/solo/?quizId=98d967fb-84cc-4c4d-a541-06664d6c2cb0</a:t>
            </a:r>
            <a:endParaRPr lang="fr-FR"/>
          </a:p>
          <a:p>
            <a:pPr marL="0" indent="0">
              <a:buNone/>
            </a:pPr>
            <a:endParaRPr lang="fr-FR"/>
          </a:p>
          <a:p>
            <a:pPr marL="0" indent="0">
              <a:buNone/>
            </a:pPr>
            <a:endParaRPr lang="fr-FR"/>
          </a:p>
          <a:p>
            <a:pPr marL="0" indent="0">
              <a:buNone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87539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4412D3A-7DD1-9CE5-1360-00A003F95CD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890" b="11840"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2AECE14-3D6A-3B01-AE0A-8BD4902F35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fr-FR" sz="5200" dirty="0">
                <a:solidFill>
                  <a:srgbClr val="FFFFFF"/>
                </a:solidFill>
              </a:rPr>
              <a:t>Unit 5 – Lesson 2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EA07F5CE-A4BC-C374-8305-4E3B4EE299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072043"/>
            <a:ext cx="10058400" cy="128270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r>
              <a:rPr lang="fr-FR" dirty="0">
                <a:solidFill>
                  <a:srgbClr val="FFFFFF"/>
                </a:solidFill>
              </a:rPr>
              <a:t>Les lieux de la ville</a:t>
            </a:r>
          </a:p>
          <a:p>
            <a:endParaRPr lang="fr-FR" dirty="0">
              <a:solidFill>
                <a:srgbClr val="FFFFFF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FFFFFF"/>
                </a:solidFill>
              </a:rPr>
              <a:t>Name and </a:t>
            </a:r>
            <a:r>
              <a:rPr lang="fr-FR" dirty="0" err="1">
                <a:solidFill>
                  <a:srgbClr val="FFFFFF"/>
                </a:solidFill>
              </a:rPr>
              <a:t>locate</a:t>
            </a:r>
            <a:r>
              <a:rPr lang="fr-FR" dirty="0">
                <a:solidFill>
                  <a:srgbClr val="FFFFFF"/>
                </a:solidFill>
              </a:rPr>
              <a:t> </a:t>
            </a:r>
            <a:r>
              <a:rPr lang="fr-FR" dirty="0" err="1">
                <a:solidFill>
                  <a:srgbClr val="FFFFFF"/>
                </a:solidFill>
              </a:rPr>
              <a:t>different</a:t>
            </a:r>
            <a:r>
              <a:rPr lang="fr-FR" dirty="0">
                <a:solidFill>
                  <a:srgbClr val="FFFFFF"/>
                </a:solidFill>
              </a:rPr>
              <a:t> places in the city</a:t>
            </a:r>
          </a:p>
        </p:txBody>
      </p:sp>
    </p:spTree>
    <p:extLst>
      <p:ext uri="{BB962C8B-B14F-4D97-AF65-F5344CB8AC3E}">
        <p14:creationId xmlns:p14="http://schemas.microsoft.com/office/powerpoint/2010/main" val="3544734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900CA1B-F298-640B-8609-F7DF79F585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2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Vocabulaire</a:t>
            </a:r>
            <a:br>
              <a:rPr lang="en-US" sz="2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A. Places in the city(2)</a:t>
            </a:r>
          </a:p>
        </p:txBody>
      </p:sp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B3024F08-7027-80EF-2732-4FC119BF83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2274957" y="1675227"/>
            <a:ext cx="7642085" cy="4394199"/>
          </a:xfrm>
          <a:prstGeom prst="rect">
            <a:avLst/>
          </a:prstGeom>
        </p:spPr>
      </p:pic>
      <p:pic>
        <p:nvPicPr>
          <p:cNvPr id="4" name="mp3-output-ttsfree(dot)com (82)">
            <a:hlinkClick r:id="" action="ppaction://media"/>
            <a:extLst>
              <a:ext uri="{FF2B5EF4-FFF2-40B4-BE49-F238E27FC236}">
                <a16:creationId xmlns:a16="http://schemas.microsoft.com/office/drawing/2014/main" id="{E2EE212D-30CB-2EA4-027E-BB435D889C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647825" y="2389432"/>
            <a:ext cx="304800" cy="304800"/>
          </a:xfrm>
          <a:prstGeom prst="rect">
            <a:avLst/>
          </a:prstGeom>
        </p:spPr>
      </p:pic>
      <p:pic>
        <p:nvPicPr>
          <p:cNvPr id="5" name="mp3-output-ttsfree(dot)com (83)">
            <a:hlinkClick r:id="" action="ppaction://media"/>
            <a:extLst>
              <a:ext uri="{FF2B5EF4-FFF2-40B4-BE49-F238E27FC236}">
                <a16:creationId xmlns:a16="http://schemas.microsoft.com/office/drawing/2014/main" id="{C705327F-23DF-C4EF-564C-365E5DF2991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647825" y="4484199"/>
            <a:ext cx="304800" cy="304800"/>
          </a:xfrm>
          <a:prstGeom prst="rect">
            <a:avLst/>
          </a:prstGeom>
        </p:spPr>
      </p:pic>
      <p:pic>
        <p:nvPicPr>
          <p:cNvPr id="6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374" y="4917008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8850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900CA1B-F298-640B-8609-F7DF79F585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2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Vocabulaire</a:t>
            </a:r>
            <a:br>
              <a:rPr lang="en-US" sz="2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A. Places in  the city(2)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6133C2D1-E377-E44E-2640-10C5E59DAB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2604036" y="1661975"/>
            <a:ext cx="6983928" cy="4906208"/>
          </a:xfrm>
          <a:prstGeom prst="rect">
            <a:avLst/>
          </a:prstGeom>
        </p:spPr>
      </p:pic>
      <p:pic>
        <p:nvPicPr>
          <p:cNvPr id="4" name="mp3-output-ttsfree(dot)com (84)">
            <a:hlinkClick r:id="" action="ppaction://media"/>
            <a:extLst>
              <a:ext uri="{FF2B5EF4-FFF2-40B4-BE49-F238E27FC236}">
                <a16:creationId xmlns:a16="http://schemas.microsoft.com/office/drawing/2014/main" id="{C389FB04-E110-F043-F222-65B04E90D1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085365" y="2281115"/>
            <a:ext cx="304800" cy="304800"/>
          </a:xfrm>
          <a:prstGeom prst="rect">
            <a:avLst/>
          </a:prstGeom>
        </p:spPr>
      </p:pic>
      <p:pic>
        <p:nvPicPr>
          <p:cNvPr id="5" name="mp3-output-ttsfree(dot)com (85)">
            <a:hlinkClick r:id="" action="ppaction://media"/>
            <a:extLst>
              <a:ext uri="{FF2B5EF4-FFF2-40B4-BE49-F238E27FC236}">
                <a16:creationId xmlns:a16="http://schemas.microsoft.com/office/drawing/2014/main" id="{F279CF09-AD7F-09F7-6529-81CF007F129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085365" y="4897803"/>
            <a:ext cx="304800" cy="304800"/>
          </a:xfrm>
          <a:prstGeom prst="rect">
            <a:avLst/>
          </a:prstGeom>
        </p:spPr>
      </p:pic>
      <p:pic>
        <p:nvPicPr>
          <p:cNvPr id="7" name="Picture 2" descr="Cat Kitty Sticker by 궁디팡팡 캣페스타">
            <a:extLst>
              <a:ext uri="{FF2B5EF4-FFF2-40B4-BE49-F238E27FC236}">
                <a16:creationId xmlns:a16="http://schemas.microsoft.com/office/drawing/2014/main" id="{A6ABF728-10A7-CE9A-DD62-9A64FDF2504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374" y="4917008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1493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5CCD9C5-1283-24D3-79F1-BD2800CEF4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74955" y="643467"/>
            <a:ext cx="6242089" cy="5571065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1192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2AECE14-3D6A-3B01-AE0A-8BD4902F35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3468" y="643467"/>
            <a:ext cx="4620584" cy="3321431"/>
          </a:xfrm>
        </p:spPr>
        <p:txBody>
          <a:bodyPr>
            <a:normAutofit/>
          </a:bodyPr>
          <a:lstStyle/>
          <a:p>
            <a:pPr algn="l"/>
            <a:r>
              <a:rPr lang="fr-FR" sz="4400" dirty="0"/>
              <a:t>Unit 5 – Lesson 1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EA07F5CE-A4BC-C374-8305-4E3B4EE299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3467" y="4144781"/>
            <a:ext cx="7301320" cy="2428406"/>
          </a:xfrm>
        </p:spPr>
        <p:txBody>
          <a:bodyPr>
            <a:normAutofit/>
          </a:bodyPr>
          <a:lstStyle/>
          <a:p>
            <a:pPr algn="l"/>
            <a:r>
              <a:rPr lang="fr-FR" dirty="0"/>
              <a:t>Indiquer le chemin</a:t>
            </a:r>
          </a:p>
          <a:p>
            <a:pPr algn="l"/>
            <a:endParaRPr lang="fr-FR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dirty="0"/>
              <a:t>Tell </a:t>
            </a:r>
            <a:r>
              <a:rPr lang="fr-FR" dirty="0" err="1"/>
              <a:t>my</a:t>
            </a:r>
            <a:r>
              <a:rPr lang="fr-FR" dirty="0"/>
              <a:t> </a:t>
            </a:r>
            <a:r>
              <a:rPr lang="fr-FR" dirty="0" err="1"/>
              <a:t>address</a:t>
            </a:r>
            <a:endParaRPr lang="fr-FR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dirty="0" err="1"/>
              <a:t>Ask</a:t>
            </a:r>
            <a:r>
              <a:rPr lang="fr-FR" dirty="0"/>
              <a:t> and </a:t>
            </a:r>
            <a:r>
              <a:rPr lang="fr-FR" dirty="0" err="1"/>
              <a:t>give</a:t>
            </a:r>
            <a:r>
              <a:rPr lang="fr-FR" dirty="0"/>
              <a:t> road directions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AABE94-4706-3817-F683-4ADCE042C02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167" r="28361" b="-1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800920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z="1200" dirty="0" smtClean="0"/>
              <a:pPr>
                <a:spcAft>
                  <a:spcPts val="600"/>
                </a:spcAft>
              </a:pPr>
              <a:t>20</a:t>
            </a:fld>
            <a:endParaRPr lang="en-US" sz="120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755650" y="514956"/>
            <a:ext cx="10617200" cy="95410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2800" dirty="0"/>
              <a:t>Practice</a:t>
            </a:r>
          </a:p>
          <a:p>
            <a:r>
              <a:rPr lang="fr-FR" sz="2800" dirty="0"/>
              <a:t>Les lieux de la ville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D43139EF-B62B-276F-2940-FC70C4121F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951528" y="1592266"/>
            <a:ext cx="6288944" cy="3672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9762C3F3-05D0-1226-F88D-E4FB44F32075}"/>
              </a:ext>
            </a:extLst>
          </p:cNvPr>
          <p:cNvSpPr txBox="1"/>
          <p:nvPr/>
        </p:nvSpPr>
        <p:spPr>
          <a:xfrm>
            <a:off x="2951528" y="5401876"/>
            <a:ext cx="65169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Regardez l’image. Combien de lieux est-ce que vous pouvez nommer maintenant ?</a:t>
            </a:r>
          </a:p>
        </p:txBody>
      </p:sp>
    </p:spTree>
    <p:extLst>
      <p:ext uri="{BB962C8B-B14F-4D97-AF65-F5344CB8AC3E}">
        <p14:creationId xmlns:p14="http://schemas.microsoft.com/office/powerpoint/2010/main" val="23054051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A9CD20FC-9C7E-8845-C4A1-18D6D901FEBE}"/>
              </a:ext>
            </a:extLst>
          </p:cNvPr>
          <p:cNvSpPr txBox="1"/>
          <p:nvPr/>
        </p:nvSpPr>
        <p:spPr>
          <a:xfrm>
            <a:off x="7517402" y="2405270"/>
            <a:ext cx="3243363" cy="38202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800"/>
              </a:spcAft>
            </a:pPr>
            <a:r>
              <a:rPr lang="en-US" sz="2000" dirty="0">
                <a:highlight>
                  <a:srgbClr val="00FFFF"/>
                </a:highlight>
              </a:rPr>
              <a:t>Article </a:t>
            </a:r>
            <a:r>
              <a:rPr lang="en-US" sz="2000" dirty="0" err="1">
                <a:highlight>
                  <a:srgbClr val="00FFFF"/>
                </a:highlight>
              </a:rPr>
              <a:t>contracté</a:t>
            </a:r>
            <a:r>
              <a:rPr lang="en-US" sz="2000" dirty="0">
                <a:highlight>
                  <a:srgbClr val="00FFFF"/>
                </a:highlight>
              </a:rPr>
              <a:t> “DE”</a:t>
            </a:r>
            <a:r>
              <a:rPr lang="en-US" sz="2000" dirty="0">
                <a:highlight>
                  <a:srgbClr val="00FF00"/>
                </a:highlight>
              </a:rPr>
              <a:t> </a:t>
            </a:r>
          </a:p>
          <a:p>
            <a:pPr>
              <a:lnSpc>
                <a:spcPct val="90000"/>
              </a:lnSpc>
              <a:spcAft>
                <a:spcPts val="800"/>
              </a:spcAft>
            </a:pPr>
            <a:endParaRPr lang="en-US" sz="2000">
              <a:effectLst/>
            </a:endParaRPr>
          </a:p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en-US" sz="2000" dirty="0">
                <a:effectLst/>
              </a:rPr>
              <a:t>   </a:t>
            </a:r>
            <a:r>
              <a:rPr lang="en-US" sz="2000" dirty="0" err="1">
                <a:effectLst/>
              </a:rPr>
              <a:t>Près</a:t>
            </a:r>
            <a:r>
              <a:rPr lang="en-US" sz="2000" dirty="0">
                <a:effectLst/>
              </a:rPr>
              <a:t> / loin </a:t>
            </a:r>
            <a:r>
              <a:rPr lang="en-US" sz="2000" b="1" strike="sngStrike" dirty="0">
                <a:effectLst/>
                <a:highlight>
                  <a:srgbClr val="00FFFF"/>
                </a:highlight>
              </a:rPr>
              <a:t>de le</a:t>
            </a:r>
            <a:r>
              <a:rPr lang="en-US" sz="2000" strike="sngStrike" dirty="0">
                <a:effectLst/>
                <a:highlight>
                  <a:srgbClr val="00FFFF"/>
                </a:highlight>
              </a:rPr>
              <a:t> </a:t>
            </a:r>
            <a:r>
              <a:rPr lang="en-US" sz="2000" dirty="0" err="1">
                <a:effectLst/>
              </a:rPr>
              <a:t>collège</a:t>
            </a:r>
            <a:r>
              <a:rPr lang="en-US" sz="2000" dirty="0">
                <a:effectLst/>
              </a:rPr>
              <a:t> </a:t>
            </a:r>
          </a:p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en-US" sz="2000" dirty="0">
                <a:effectLst/>
              </a:rPr>
              <a:t>= </a:t>
            </a:r>
            <a:r>
              <a:rPr lang="en-US" sz="2000" dirty="0" err="1">
                <a:effectLst/>
              </a:rPr>
              <a:t>Près</a:t>
            </a:r>
            <a:r>
              <a:rPr lang="en-US" sz="2000" dirty="0">
                <a:effectLst/>
              </a:rPr>
              <a:t> / loin </a:t>
            </a:r>
            <a:r>
              <a:rPr lang="en-US" sz="2000" b="1" dirty="0">
                <a:solidFill>
                  <a:srgbClr val="FF0000"/>
                </a:solidFill>
                <a:effectLst/>
                <a:highlight>
                  <a:srgbClr val="00FFFF"/>
                </a:highlight>
              </a:rPr>
              <a:t>du</a:t>
            </a:r>
            <a:r>
              <a:rPr lang="en-US" sz="2000" dirty="0">
                <a:solidFill>
                  <a:srgbClr val="FF0000"/>
                </a:solidFill>
                <a:effectLst/>
              </a:rPr>
              <a:t> </a:t>
            </a:r>
            <a:r>
              <a:rPr lang="en-US" sz="2000" dirty="0">
                <a:effectLst/>
              </a:rPr>
              <a:t>college</a:t>
            </a:r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sz="2000">
              <a:effectLst/>
            </a:endParaRPr>
          </a:p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en-US" sz="2000" dirty="0">
                <a:effectLst/>
              </a:rPr>
              <a:t>   </a:t>
            </a:r>
            <a:r>
              <a:rPr lang="en-US" sz="2000" dirty="0" err="1">
                <a:effectLst/>
              </a:rPr>
              <a:t>Près</a:t>
            </a:r>
            <a:r>
              <a:rPr lang="en-US" sz="2000" dirty="0">
                <a:effectLst/>
              </a:rPr>
              <a:t> / loin </a:t>
            </a:r>
            <a:r>
              <a:rPr lang="en-US" sz="2000" b="1" strike="sngStrike" dirty="0">
                <a:effectLst/>
                <a:highlight>
                  <a:srgbClr val="00FFFF"/>
                </a:highlight>
              </a:rPr>
              <a:t>de les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jardins</a:t>
            </a:r>
            <a:r>
              <a:rPr lang="en-US" sz="2000" dirty="0">
                <a:effectLst/>
              </a:rPr>
              <a:t> </a:t>
            </a:r>
          </a:p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en-US" sz="2000" dirty="0">
                <a:effectLst/>
              </a:rPr>
              <a:t>= </a:t>
            </a:r>
            <a:r>
              <a:rPr lang="en-US" sz="2000" dirty="0" err="1">
                <a:effectLst/>
              </a:rPr>
              <a:t>Près</a:t>
            </a:r>
            <a:r>
              <a:rPr lang="en-US" sz="2000" dirty="0">
                <a:effectLst/>
              </a:rPr>
              <a:t> / loin </a:t>
            </a:r>
            <a:r>
              <a:rPr lang="en-US" sz="2000" b="1" dirty="0">
                <a:solidFill>
                  <a:srgbClr val="FF0000"/>
                </a:solidFill>
                <a:effectLst/>
                <a:highlight>
                  <a:srgbClr val="00FFFF"/>
                </a:highlight>
              </a:rPr>
              <a:t>des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jardins</a:t>
            </a:r>
            <a:endParaRPr lang="en-US" sz="2000" dirty="0">
              <a:effectLst/>
            </a:endParaRPr>
          </a:p>
        </p:txBody>
      </p:sp>
      <p:graphicFrame>
        <p:nvGraphicFramePr>
          <p:cNvPr id="6" name="Espace réservé du contenu 5">
            <a:extLst>
              <a:ext uri="{FF2B5EF4-FFF2-40B4-BE49-F238E27FC236}">
                <a16:creationId xmlns:a16="http://schemas.microsoft.com/office/drawing/2014/main" id="{B16DC199-5924-F6DF-9BF8-A5AC2BE86E8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53262" y="1010024"/>
          <a:ext cx="6667221" cy="5374132"/>
        </p:xfrm>
        <a:graphic>
          <a:graphicData uri="http://schemas.openxmlformats.org/drawingml/2006/table">
            <a:tbl>
              <a:tblPr firstRow="1" firstCol="1" bandRow="1">
                <a:tableStyleId>{F2DE63D5-997A-4646-A377-4702673A728D}</a:tableStyleId>
              </a:tblPr>
              <a:tblGrid>
                <a:gridCol w="6667221">
                  <a:extLst>
                    <a:ext uri="{9D8B030D-6E8A-4147-A177-3AD203B41FA5}">
                      <a16:colId xmlns:a16="http://schemas.microsoft.com/office/drawing/2014/main" val="1147025313"/>
                    </a:ext>
                  </a:extLst>
                </a:gridCol>
              </a:tblGrid>
              <a:tr h="57415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b="1" cap="none" spc="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Locate</a:t>
                      </a:r>
                      <a:r>
                        <a:rPr lang="fr-FR" sz="2800" b="1" cap="none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 an </a:t>
                      </a:r>
                      <a:r>
                        <a:rPr lang="fr-FR" sz="2800" b="1" cap="none" spc="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object</a:t>
                      </a:r>
                      <a:r>
                        <a:rPr lang="fr-FR" sz="2800" b="1" cap="none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 or place</a:t>
                      </a:r>
                      <a:endParaRPr lang="fr-FR" sz="2800" b="1" cap="none" spc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91" marR="78985" marT="18855" marB="141409" anchor="b"/>
                </a:tc>
                <a:extLst>
                  <a:ext uri="{0D108BD9-81ED-4DB2-BD59-A6C34878D82A}">
                    <a16:rowId xmlns:a16="http://schemas.microsoft.com/office/drawing/2014/main" val="1407041834"/>
                  </a:ext>
                </a:extLst>
              </a:tr>
              <a:tr h="65139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cap="none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Je suis </a:t>
                      </a:r>
                      <a:r>
                        <a:rPr lang="fr-FR" sz="2000" b="0" cap="none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dans</a:t>
                      </a:r>
                      <a:r>
                        <a:rPr lang="fr-FR" sz="2000" b="0" cap="none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 un super collège : le collège Thomas Mann !</a:t>
                      </a:r>
                      <a:endParaRPr lang="fr-FR" sz="2000" b="0" cap="none" spc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91" marR="78985" marT="18855" marB="141409"/>
                </a:tc>
                <a:extLst>
                  <a:ext uri="{0D108BD9-81ED-4DB2-BD59-A6C34878D82A}">
                    <a16:rowId xmlns:a16="http://schemas.microsoft.com/office/drawing/2014/main" val="1069419035"/>
                  </a:ext>
                </a:extLst>
              </a:tr>
              <a:tr h="88260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cap="none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J’aime les promenades à rollers </a:t>
                      </a:r>
                      <a:r>
                        <a:rPr lang="fr-FR" sz="2000" b="0" cap="none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dans</a:t>
                      </a:r>
                      <a:r>
                        <a:rPr lang="fr-FR" sz="2000" b="0" cap="none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 les jardins de l’Abbé Pierre.</a:t>
                      </a:r>
                      <a:endParaRPr lang="fr-FR" sz="2000" b="0" cap="none" spc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91" marR="78985" marT="18855" marB="141409"/>
                </a:tc>
                <a:extLst>
                  <a:ext uri="{0D108BD9-81ED-4DB2-BD59-A6C34878D82A}">
                    <a16:rowId xmlns:a16="http://schemas.microsoft.com/office/drawing/2014/main" val="387913002"/>
                  </a:ext>
                </a:extLst>
              </a:tr>
              <a:tr h="86969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cap="none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Il y a une jolie place </a:t>
                      </a:r>
                      <a:r>
                        <a:rPr lang="fr-FR" sz="2000" b="0" cap="none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dans</a:t>
                      </a:r>
                      <a:r>
                        <a:rPr lang="fr-FR" sz="2000" b="0" cap="none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 mon quartier, c’est la place Verlaine.</a:t>
                      </a:r>
                      <a:endParaRPr lang="fr-FR" sz="2000" b="0" cap="none" spc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91" marR="78985" marT="18855" marB="141409"/>
                </a:tc>
                <a:extLst>
                  <a:ext uri="{0D108BD9-81ED-4DB2-BD59-A6C34878D82A}">
                    <a16:rowId xmlns:a16="http://schemas.microsoft.com/office/drawing/2014/main" val="3878146323"/>
                  </a:ext>
                </a:extLst>
              </a:tr>
              <a:tr h="57415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cap="none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La piscine JB est une péniche </a:t>
                      </a:r>
                      <a:r>
                        <a:rPr lang="fr-FR" sz="2000" b="0" cap="none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sur</a:t>
                      </a:r>
                      <a:r>
                        <a:rPr lang="fr-FR" sz="2000" b="0" cap="none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 la Seine.</a:t>
                      </a:r>
                      <a:endParaRPr lang="fr-FR" sz="2000" b="0" cap="none" spc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91" marR="78985" marT="18855" marB="141409"/>
                </a:tc>
                <a:extLst>
                  <a:ext uri="{0D108BD9-81ED-4DB2-BD59-A6C34878D82A}">
                    <a16:rowId xmlns:a16="http://schemas.microsoft.com/office/drawing/2014/main" val="1842769888"/>
                  </a:ext>
                </a:extLst>
              </a:tr>
              <a:tr h="57415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cap="none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J’habite </a:t>
                      </a:r>
                      <a:r>
                        <a:rPr lang="fr-FR" sz="2000" b="0" cap="none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highlight>
                            <a:srgbClr val="00FF00"/>
                          </a:highlight>
                        </a:rPr>
                        <a:t>près </a:t>
                      </a:r>
                      <a:r>
                        <a:rPr lang="fr-FR" sz="2000" b="0" cap="none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highlight>
                            <a:srgbClr val="00FFFF"/>
                          </a:highlight>
                        </a:rPr>
                        <a:t>de</a:t>
                      </a:r>
                      <a:r>
                        <a:rPr lang="fr-FR" sz="2000" b="0" cap="none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 mon collège</a:t>
                      </a:r>
                      <a:endParaRPr lang="fr-FR" sz="2000" b="0" cap="none" spc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91" marR="78985" marT="18855" marB="141409"/>
                </a:tc>
                <a:extLst>
                  <a:ext uri="{0D108BD9-81ED-4DB2-BD59-A6C34878D82A}">
                    <a16:rowId xmlns:a16="http://schemas.microsoft.com/office/drawing/2014/main" val="1015054945"/>
                  </a:ext>
                </a:extLst>
              </a:tr>
              <a:tr h="57415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cap="none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La bibliothèque FM est </a:t>
                      </a:r>
                      <a:r>
                        <a:rPr lang="fr-FR" sz="2000" b="0" cap="none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highlight>
                            <a:srgbClr val="00FF00"/>
                          </a:highlight>
                        </a:rPr>
                        <a:t>près </a:t>
                      </a:r>
                      <a:r>
                        <a:rPr lang="fr-FR" sz="2000" b="0" cap="none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highlight>
                            <a:srgbClr val="00FFFF"/>
                          </a:highlight>
                        </a:rPr>
                        <a:t>de </a:t>
                      </a:r>
                      <a:r>
                        <a:rPr lang="fr-FR" sz="2000" b="0" cap="none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chez moi.</a:t>
                      </a:r>
                      <a:endParaRPr lang="fr-FR" sz="2000" b="0" cap="none" spc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91" marR="78985" marT="18855" marB="141409"/>
                </a:tc>
                <a:extLst>
                  <a:ext uri="{0D108BD9-81ED-4DB2-BD59-A6C34878D82A}">
                    <a16:rowId xmlns:a16="http://schemas.microsoft.com/office/drawing/2014/main" val="3049695649"/>
                  </a:ext>
                </a:extLst>
              </a:tr>
              <a:tr h="65139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cap="none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Pas </a:t>
                      </a:r>
                      <a:r>
                        <a:rPr lang="fr-FR" sz="2000" b="0" cap="none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highlight>
                            <a:srgbClr val="00FF00"/>
                          </a:highlight>
                        </a:rPr>
                        <a:t>loin </a:t>
                      </a:r>
                      <a:r>
                        <a:rPr lang="fr-FR" sz="2000" b="0" cap="none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highlight>
                            <a:srgbClr val="00FFFF"/>
                          </a:highlight>
                        </a:rPr>
                        <a:t>de la </a:t>
                      </a:r>
                      <a:r>
                        <a:rPr lang="fr-FR" sz="2000" b="0" cap="none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station de métro et de la bibliothèque FM</a:t>
                      </a:r>
                      <a:endParaRPr lang="fr-FR" sz="2000" b="0" cap="none" spc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991" marR="78985" marT="18855" marB="141409"/>
                </a:tc>
                <a:extLst>
                  <a:ext uri="{0D108BD9-81ED-4DB2-BD59-A6C34878D82A}">
                    <a16:rowId xmlns:a16="http://schemas.microsoft.com/office/drawing/2014/main" val="1541747158"/>
                  </a:ext>
                </a:extLst>
              </a:tr>
            </a:tbl>
          </a:graphicData>
        </a:graphic>
      </p:graphicFrame>
      <p:pic>
        <p:nvPicPr>
          <p:cNvPr id="8195" name="Picture 3" descr="Eyes Looking Sticker">
            <a:extLst>
              <a:ext uri="{FF2B5EF4-FFF2-40B4-BE49-F238E27FC236}">
                <a16:creationId xmlns:a16="http://schemas.microsoft.com/office/drawing/2014/main" id="{34212696-BD18-088B-B85B-9A830527EF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8021" y="4442361"/>
            <a:ext cx="251062" cy="251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Attention Warning Sticker by Redmatters">
            <a:extLst>
              <a:ext uri="{FF2B5EF4-FFF2-40B4-BE49-F238E27FC236}">
                <a16:creationId xmlns:a16="http://schemas.microsoft.com/office/drawing/2014/main" id="{13229060-6BBF-4CEA-4506-3614810B8D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6171" y="2701890"/>
            <a:ext cx="695171" cy="695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Attention Warning Sticker by Redmatters">
            <a:extLst>
              <a:ext uri="{FF2B5EF4-FFF2-40B4-BE49-F238E27FC236}">
                <a16:creationId xmlns:a16="http://schemas.microsoft.com/office/drawing/2014/main" id="{7AC786D5-BFA5-B4BB-0DA6-D096AB80B7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3700" y="2714812"/>
            <a:ext cx="695171" cy="695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Eyes Looking Sticker">
            <a:extLst>
              <a:ext uri="{FF2B5EF4-FFF2-40B4-BE49-F238E27FC236}">
                <a16:creationId xmlns:a16="http://schemas.microsoft.com/office/drawing/2014/main" id="{D2F79959-51BA-3F07-B59B-87309A6AD5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8021" y="5594070"/>
            <a:ext cx="251062" cy="251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3403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13DA0A8-C1D2-7D69-7934-41CAE8EB3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510" y="1487272"/>
            <a:ext cx="2743200" cy="2743200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>
            <a:normAutofit/>
          </a:bodyPr>
          <a:lstStyle/>
          <a:p>
            <a:pPr algn="ctr"/>
            <a:r>
              <a:rPr lang="fr-FR" sz="2600" dirty="0">
                <a:solidFill>
                  <a:srgbClr val="FFFFFF"/>
                </a:solidFill>
              </a:rPr>
              <a:t>Où est le mouton ?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A954FB4-819F-B41F-B854-502659EF26A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483493" y="2424381"/>
            <a:ext cx="2488527" cy="290779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F8D37B4-9565-632E-3111-17E51AE11A4C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688224" y="315958"/>
            <a:ext cx="8058555" cy="4915715"/>
          </a:xfrm>
          <a:prstGeom prst="rect">
            <a:avLst/>
          </a:prstGeom>
        </p:spPr>
      </p:pic>
      <p:pic>
        <p:nvPicPr>
          <p:cNvPr id="6" name="mp3-output-ttsfree(dot)com (87)">
            <a:hlinkClick r:id="" action="ppaction://media"/>
            <a:extLst>
              <a:ext uri="{FF2B5EF4-FFF2-40B4-BE49-F238E27FC236}">
                <a16:creationId xmlns:a16="http://schemas.microsoft.com/office/drawing/2014/main" id="{7D80DE20-8FAA-DCAD-1B6F-C4911A5AFD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4321175" y="2119581"/>
            <a:ext cx="304800" cy="304800"/>
          </a:xfrm>
          <a:prstGeom prst="rect">
            <a:avLst/>
          </a:prstGeom>
        </p:spPr>
      </p:pic>
      <p:pic>
        <p:nvPicPr>
          <p:cNvPr id="8" name="mp3-output-ttsfree(dot)com (88)">
            <a:hlinkClick r:id="" action="ppaction://media"/>
            <a:extLst>
              <a:ext uri="{FF2B5EF4-FFF2-40B4-BE49-F238E27FC236}">
                <a16:creationId xmlns:a16="http://schemas.microsoft.com/office/drawing/2014/main" id="{DCF82636-66B0-4877-F451-CFEC15F89D4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7413627" y="2119581"/>
            <a:ext cx="304800" cy="304800"/>
          </a:xfrm>
          <a:prstGeom prst="rect">
            <a:avLst/>
          </a:prstGeom>
        </p:spPr>
      </p:pic>
      <p:pic>
        <p:nvPicPr>
          <p:cNvPr id="9" name="mp3-output-ttsfree(dot)com (89)">
            <a:hlinkClick r:id="" action="ppaction://media"/>
            <a:extLst>
              <a:ext uri="{FF2B5EF4-FFF2-40B4-BE49-F238E27FC236}">
                <a16:creationId xmlns:a16="http://schemas.microsoft.com/office/drawing/2014/main" id="{B68EF065-0FDC-C4B6-C49C-6BEEB72443BF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9712325" y="2119581"/>
            <a:ext cx="304800" cy="304800"/>
          </a:xfrm>
          <a:prstGeom prst="rect">
            <a:avLst/>
          </a:prstGeom>
        </p:spPr>
      </p:pic>
      <p:pic>
        <p:nvPicPr>
          <p:cNvPr id="10" name="mp3-output-ttsfree(dot)com (90)">
            <a:hlinkClick r:id="" action="ppaction://media"/>
            <a:extLst>
              <a:ext uri="{FF2B5EF4-FFF2-40B4-BE49-F238E27FC236}">
                <a16:creationId xmlns:a16="http://schemas.microsoft.com/office/drawing/2014/main" id="{EDDEFDF6-6C90-32BC-69B2-B88B7755517C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4321175" y="4625975"/>
            <a:ext cx="304800" cy="304800"/>
          </a:xfrm>
          <a:prstGeom prst="rect">
            <a:avLst/>
          </a:prstGeom>
        </p:spPr>
      </p:pic>
      <p:pic>
        <p:nvPicPr>
          <p:cNvPr id="11" name="mp3-output-ttsfree(dot)com (91)">
            <a:hlinkClick r:id="" action="ppaction://media"/>
            <a:extLst>
              <a:ext uri="{FF2B5EF4-FFF2-40B4-BE49-F238E27FC236}">
                <a16:creationId xmlns:a16="http://schemas.microsoft.com/office/drawing/2014/main" id="{865510D3-9A05-E4A3-053F-4BB534BE3BFC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7228544" y="4824723"/>
            <a:ext cx="304800" cy="304800"/>
          </a:xfrm>
          <a:prstGeom prst="rect">
            <a:avLst/>
          </a:prstGeom>
        </p:spPr>
      </p:pic>
      <p:pic>
        <p:nvPicPr>
          <p:cNvPr id="13" name="mp3-output-ttsfree(dot)com (92)">
            <a:hlinkClick r:id="" action="ppaction://media"/>
            <a:extLst>
              <a:ext uri="{FF2B5EF4-FFF2-40B4-BE49-F238E27FC236}">
                <a16:creationId xmlns:a16="http://schemas.microsoft.com/office/drawing/2014/main" id="{9A526FFB-84F9-112B-540C-BD2FA9E87795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9902825" y="4672323"/>
            <a:ext cx="304800" cy="304800"/>
          </a:xfrm>
          <a:prstGeom prst="rect">
            <a:avLst/>
          </a:prstGeom>
        </p:spPr>
      </p:pic>
      <p:pic>
        <p:nvPicPr>
          <p:cNvPr id="14" name="Picture 2" descr="Cat Kitty Sticker by 궁디팡팡 캣페스타">
            <a:extLst>
              <a:ext uri="{FF2B5EF4-FFF2-40B4-BE49-F238E27FC236}">
                <a16:creationId xmlns:a16="http://schemas.microsoft.com/office/drawing/2014/main" id="{784D6234-D70F-9899-F7B0-50AE275C090C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374" y="4917008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568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450FD5-1485-D85A-734A-BD7FE1DB67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510" y="1487272"/>
            <a:ext cx="2743200" cy="2743200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>
            <a:normAutofit/>
          </a:bodyPr>
          <a:lstStyle/>
          <a:p>
            <a:pPr algn="ctr"/>
            <a:r>
              <a:rPr lang="fr-FR" sz="2600" dirty="0">
                <a:solidFill>
                  <a:srgbClr val="FFFFFF"/>
                </a:solidFill>
              </a:rPr>
              <a:t>Où est le mouton ?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BE2033A-F0E3-0413-0240-5BC69A7B8A74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677212" y="155709"/>
            <a:ext cx="8125097" cy="633757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90A0C66-C9E5-45C0-F26E-4F1640AC5727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986613" y="432038"/>
            <a:ext cx="1815696" cy="2426834"/>
          </a:xfrm>
          <a:prstGeom prst="rect">
            <a:avLst/>
          </a:prstGeom>
        </p:spPr>
      </p:pic>
      <p:pic>
        <p:nvPicPr>
          <p:cNvPr id="10242" name="Picture 2" descr="Attention Caution Sticker by italosupermercados">
            <a:extLst>
              <a:ext uri="{FF2B5EF4-FFF2-40B4-BE49-F238E27FC236}">
                <a16:creationId xmlns:a16="http://schemas.microsoft.com/office/drawing/2014/main" id="{5A888075-7DCF-F2E2-916B-71F9D00BF4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68" y="4674604"/>
            <a:ext cx="923110" cy="92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6609FA7-8599-51DE-A437-7158893D09B4}"/>
              </a:ext>
            </a:extLst>
          </p:cNvPr>
          <p:cNvSpPr txBox="1"/>
          <p:nvPr/>
        </p:nvSpPr>
        <p:spPr>
          <a:xfrm>
            <a:off x="143692" y="5717744"/>
            <a:ext cx="3997234" cy="92333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Article contracté « DE »</a:t>
            </a:r>
          </a:p>
          <a:p>
            <a:r>
              <a:rPr lang="fr-FR" b="1" dirty="0">
                <a:solidFill>
                  <a:schemeClr val="tx1"/>
                </a:solidFill>
              </a:rPr>
              <a:t>En face </a:t>
            </a:r>
            <a:r>
              <a:rPr lang="fr-FR" b="1" strike="sngStrike" dirty="0">
                <a:solidFill>
                  <a:schemeClr val="tx1"/>
                </a:solidFill>
                <a:highlight>
                  <a:srgbClr val="00FFFF"/>
                </a:highlight>
              </a:rPr>
              <a:t>de le</a:t>
            </a:r>
            <a:r>
              <a:rPr lang="fr-FR" b="1" dirty="0">
                <a:solidFill>
                  <a:schemeClr val="tx1"/>
                </a:solidFill>
              </a:rPr>
              <a:t>   cube  = en face </a:t>
            </a:r>
            <a:r>
              <a:rPr lang="fr-FR" b="1" dirty="0">
                <a:solidFill>
                  <a:srgbClr val="FF0000"/>
                </a:solidFill>
                <a:highlight>
                  <a:srgbClr val="00FFFF"/>
                </a:highlight>
              </a:rPr>
              <a:t>du</a:t>
            </a:r>
            <a:r>
              <a:rPr lang="fr-FR" b="1" dirty="0">
                <a:solidFill>
                  <a:srgbClr val="FF0000"/>
                </a:solidFill>
              </a:rPr>
              <a:t> </a:t>
            </a:r>
            <a:r>
              <a:rPr lang="fr-FR" b="1" dirty="0">
                <a:solidFill>
                  <a:schemeClr val="tx1"/>
                </a:solidFill>
              </a:rPr>
              <a:t>cube </a:t>
            </a:r>
          </a:p>
          <a:p>
            <a:r>
              <a:rPr lang="fr-FR" b="1" dirty="0">
                <a:solidFill>
                  <a:schemeClr val="tx1"/>
                </a:solidFill>
              </a:rPr>
              <a:t>En face </a:t>
            </a:r>
            <a:r>
              <a:rPr lang="fr-FR" b="1" strike="sngStrike" dirty="0">
                <a:solidFill>
                  <a:schemeClr val="tx1"/>
                </a:solidFill>
                <a:highlight>
                  <a:srgbClr val="FFFF00"/>
                </a:highlight>
              </a:rPr>
              <a:t>de les</a:t>
            </a:r>
            <a:r>
              <a:rPr lang="fr-FR" b="1" dirty="0">
                <a:solidFill>
                  <a:schemeClr val="tx1"/>
                </a:solidFill>
              </a:rPr>
              <a:t> cubes = en face </a:t>
            </a:r>
            <a:r>
              <a:rPr lang="fr-FR" b="1" dirty="0">
                <a:solidFill>
                  <a:srgbClr val="FF0000"/>
                </a:solidFill>
                <a:highlight>
                  <a:srgbClr val="FFFF00"/>
                </a:highlight>
              </a:rPr>
              <a:t>des</a:t>
            </a:r>
            <a:r>
              <a:rPr lang="fr-FR" b="1" dirty="0">
                <a:solidFill>
                  <a:schemeClr val="tx1"/>
                </a:solidFill>
              </a:rPr>
              <a:t> cubes </a:t>
            </a:r>
          </a:p>
        </p:txBody>
      </p:sp>
      <p:pic>
        <p:nvPicPr>
          <p:cNvPr id="4" name="mp3-output-ttsfree(dot)com (93)">
            <a:hlinkClick r:id="" action="ppaction://media"/>
            <a:extLst>
              <a:ext uri="{FF2B5EF4-FFF2-40B4-BE49-F238E27FC236}">
                <a16:creationId xmlns:a16="http://schemas.microsoft.com/office/drawing/2014/main" id="{EAC475EB-86AD-3BAE-AA0E-6B11121A368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4132220" y="2778125"/>
            <a:ext cx="304800" cy="304800"/>
          </a:xfrm>
          <a:prstGeom prst="rect">
            <a:avLst/>
          </a:prstGeom>
        </p:spPr>
      </p:pic>
      <p:pic>
        <p:nvPicPr>
          <p:cNvPr id="6" name="mp3-output-ttsfree(dot)com (94)">
            <a:hlinkClick r:id="" action="ppaction://media"/>
            <a:extLst>
              <a:ext uri="{FF2B5EF4-FFF2-40B4-BE49-F238E27FC236}">
                <a16:creationId xmlns:a16="http://schemas.microsoft.com/office/drawing/2014/main" id="{60E69288-7A1B-0CB9-C826-BFF6214A962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7059417" y="2259698"/>
            <a:ext cx="304800" cy="304800"/>
          </a:xfrm>
          <a:prstGeom prst="rect">
            <a:avLst/>
          </a:prstGeom>
        </p:spPr>
      </p:pic>
      <p:pic>
        <p:nvPicPr>
          <p:cNvPr id="8" name="mp3-output-ttsfree(dot)com (95)">
            <a:hlinkClick r:id="" action="ppaction://media"/>
            <a:extLst>
              <a:ext uri="{FF2B5EF4-FFF2-40B4-BE49-F238E27FC236}">
                <a16:creationId xmlns:a16="http://schemas.microsoft.com/office/drawing/2014/main" id="{7D323D5F-84E9-B452-442A-22A6B9EBB548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9986613" y="2564498"/>
            <a:ext cx="304800" cy="304800"/>
          </a:xfrm>
          <a:prstGeom prst="rect">
            <a:avLst/>
          </a:prstGeom>
        </p:spPr>
      </p:pic>
      <p:pic>
        <p:nvPicPr>
          <p:cNvPr id="9" name="mp3-output-ttsfree(dot)com (96)">
            <a:hlinkClick r:id="" action="ppaction://media"/>
            <a:extLst>
              <a:ext uri="{FF2B5EF4-FFF2-40B4-BE49-F238E27FC236}">
                <a16:creationId xmlns:a16="http://schemas.microsoft.com/office/drawing/2014/main" id="{D459538E-096C-95D9-ED36-1EEB5EAAB448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4511675" y="4445000"/>
            <a:ext cx="304800" cy="304800"/>
          </a:xfrm>
          <a:prstGeom prst="rect">
            <a:avLst/>
          </a:prstGeom>
        </p:spPr>
      </p:pic>
      <p:pic>
        <p:nvPicPr>
          <p:cNvPr id="11" name="mp3-output-ttsfree(dot)com (97)">
            <a:hlinkClick r:id="" action="ppaction://media"/>
            <a:extLst>
              <a:ext uri="{FF2B5EF4-FFF2-40B4-BE49-F238E27FC236}">
                <a16:creationId xmlns:a16="http://schemas.microsoft.com/office/drawing/2014/main" id="{32245E64-54E6-CFE2-F8D8-E65573ACB0D4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7573912" y="4529229"/>
            <a:ext cx="304800" cy="304800"/>
          </a:xfrm>
          <a:prstGeom prst="rect">
            <a:avLst/>
          </a:prstGeom>
        </p:spPr>
      </p:pic>
      <p:pic>
        <p:nvPicPr>
          <p:cNvPr id="13" name="mp3-output-ttsfree(dot)com (98)">
            <a:hlinkClick r:id="" action="ppaction://media"/>
            <a:extLst>
              <a:ext uri="{FF2B5EF4-FFF2-40B4-BE49-F238E27FC236}">
                <a16:creationId xmlns:a16="http://schemas.microsoft.com/office/drawing/2014/main" id="{2090C52A-55B7-21F4-6B40-2DF398CB2A1A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9766973" y="4542677"/>
            <a:ext cx="304800" cy="304800"/>
          </a:xfrm>
          <a:prstGeom prst="rect">
            <a:avLst/>
          </a:prstGeom>
        </p:spPr>
      </p:pic>
      <p:pic>
        <p:nvPicPr>
          <p:cNvPr id="14" name="mp3-output-ttsfree(dot)com (99)">
            <a:hlinkClick r:id="" action="ppaction://media"/>
            <a:extLst>
              <a:ext uri="{FF2B5EF4-FFF2-40B4-BE49-F238E27FC236}">
                <a16:creationId xmlns:a16="http://schemas.microsoft.com/office/drawing/2014/main" id="{64D4FC50-AEDC-15F4-1803-832587239A58}"/>
              </a:ext>
            </a:extLst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5360152" y="6203125"/>
            <a:ext cx="304800" cy="304800"/>
          </a:xfrm>
          <a:prstGeom prst="rect">
            <a:avLst/>
          </a:prstGeom>
        </p:spPr>
      </p:pic>
      <p:pic>
        <p:nvPicPr>
          <p:cNvPr id="15" name="mp3-output-ttsfree(dot)com (100)">
            <a:hlinkClick r:id="" action="ppaction://media"/>
            <a:extLst>
              <a:ext uri="{FF2B5EF4-FFF2-40B4-BE49-F238E27FC236}">
                <a16:creationId xmlns:a16="http://schemas.microsoft.com/office/drawing/2014/main" id="{1CB2DD47-DD89-02A4-6192-AC7A5B1B0446}"/>
              </a:ext>
            </a:extLst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8707716" y="6204321"/>
            <a:ext cx="304800" cy="304800"/>
          </a:xfrm>
          <a:prstGeom prst="rect">
            <a:avLst/>
          </a:prstGeom>
        </p:spPr>
      </p:pic>
      <p:pic>
        <p:nvPicPr>
          <p:cNvPr id="16" name="Picture 2" descr="Cat Kitty Sticker by 궁디팡팡 캣페스타">
            <a:extLst>
              <a:ext uri="{FF2B5EF4-FFF2-40B4-BE49-F238E27FC236}">
                <a16:creationId xmlns:a16="http://schemas.microsoft.com/office/drawing/2014/main" id="{9A74F252-B818-0373-87F2-5B3790F2D5FE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9075" y="319242"/>
            <a:ext cx="2026962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517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67048747-22F1-0B18-EEC8-AB78F50936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7243" r="2841" b="5075"/>
          <a:stretch/>
        </p:blipFill>
        <p:spPr>
          <a:xfrm>
            <a:off x="1305730" y="838985"/>
            <a:ext cx="9289998" cy="591060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95ED288-158C-959F-95C7-7D2FA3E2026E}"/>
              </a:ext>
            </a:extLst>
          </p:cNvPr>
          <p:cNvSpPr txBox="1"/>
          <p:nvPr/>
        </p:nvSpPr>
        <p:spPr>
          <a:xfrm>
            <a:off x="1305730" y="179109"/>
            <a:ext cx="104920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/>
              <a:t>Practice and tell </a:t>
            </a:r>
            <a:r>
              <a:rPr lang="fr-FR" sz="2000" b="1" dirty="0" err="1"/>
              <a:t>where</a:t>
            </a:r>
            <a:r>
              <a:rPr lang="fr-FR" sz="2000" b="1" dirty="0"/>
              <a:t> the </a:t>
            </a:r>
            <a:r>
              <a:rPr lang="fr-FR" sz="2000" b="1" dirty="0" err="1"/>
              <a:t>sheep</a:t>
            </a:r>
            <a:r>
              <a:rPr lang="fr-FR" sz="2000" b="1" dirty="0"/>
              <a:t> </a:t>
            </a:r>
            <a:r>
              <a:rPr lang="fr-FR" sz="2000" b="1" dirty="0" err="1"/>
              <a:t>is</a:t>
            </a:r>
            <a:r>
              <a:rPr lang="fr-FR" sz="2000" b="1" dirty="0"/>
              <a:t> ! «1 - Le mouton est entre le cube et la colonne ».</a:t>
            </a:r>
          </a:p>
        </p:txBody>
      </p:sp>
    </p:spTree>
    <p:extLst>
      <p:ext uri="{BB962C8B-B14F-4D97-AF65-F5344CB8AC3E}">
        <p14:creationId xmlns:p14="http://schemas.microsoft.com/office/powerpoint/2010/main" val="8729461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EBAB1-793D-C7D9-F5AB-3956DCE50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485900"/>
            <a:ext cx="10241280" cy="544068"/>
          </a:xfrm>
        </p:spPr>
        <p:txBody>
          <a:bodyPr>
            <a:normAutofit fontScale="90000"/>
          </a:bodyPr>
          <a:lstStyle/>
          <a:p>
            <a:r>
              <a:rPr lang="fr-FR" u="sng" dirty="0"/>
              <a:t>Complète les phrases suivantes :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EE599FF-57E9-4182-7389-4352DB0F5654}"/>
              </a:ext>
            </a:extLst>
          </p:cNvPr>
          <p:cNvSpPr txBox="1"/>
          <p:nvPr/>
        </p:nvSpPr>
        <p:spPr>
          <a:xfrm>
            <a:off x="755650" y="490440"/>
            <a:ext cx="10617200" cy="95410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2800" dirty="0"/>
              <a:t>Practice</a:t>
            </a:r>
          </a:p>
          <a:p>
            <a:r>
              <a:rPr lang="fr-FR" sz="2800" dirty="0"/>
              <a:t>Comment situer un lieu ?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856956B8-4AAD-422D-2B53-011C1ADFF5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417" y="2105989"/>
            <a:ext cx="4717995" cy="3965627"/>
          </a:xfrm>
        </p:spPr>
        <p:txBody>
          <a:bodyPr>
            <a:normAutofit fontScale="92500" lnSpcReduction="20000"/>
          </a:bodyPr>
          <a:lstStyle/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fr-FR" sz="3200" dirty="0"/>
              <a:t>Le restaurant est </a:t>
            </a:r>
            <a:r>
              <a:rPr lang="fr-FR" sz="3200" dirty="0">
                <a:solidFill>
                  <a:srgbClr val="FF0000"/>
                </a:solidFill>
              </a:rPr>
              <a:t>en face de </a:t>
            </a:r>
            <a:r>
              <a:rPr lang="fr-FR" sz="3200" dirty="0"/>
              <a:t>la piscine. </a:t>
            </a:r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fr-FR" sz="3200" dirty="0"/>
              <a:t>Le restaurant est </a:t>
            </a:r>
            <a:r>
              <a:rPr lang="fr-FR" sz="3200" dirty="0">
                <a:solidFill>
                  <a:srgbClr val="FF0000"/>
                </a:solidFill>
              </a:rPr>
              <a:t>dans </a:t>
            </a:r>
            <a:r>
              <a:rPr lang="fr-FR" sz="3200" dirty="0"/>
              <a:t>le parc public.</a:t>
            </a:r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fr-FR" sz="3200" dirty="0"/>
              <a:t>La piscine est </a:t>
            </a:r>
            <a:r>
              <a:rPr lang="fr-FR" sz="3200" dirty="0">
                <a:solidFill>
                  <a:srgbClr val="FF0000"/>
                </a:solidFill>
              </a:rPr>
              <a:t>à gauche du </a:t>
            </a:r>
            <a:r>
              <a:rPr lang="fr-FR" sz="3200" dirty="0"/>
              <a:t>bar.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fr-FR" sz="3200"/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32793DDA-C5E8-31C1-6C49-C10F73ECB5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085076" y="2214293"/>
            <a:ext cx="6736420" cy="3933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A86A6B9-650B-53C9-AACC-45D4C61BB5DF}"/>
              </a:ext>
            </a:extLst>
          </p:cNvPr>
          <p:cNvSpPr/>
          <p:nvPr/>
        </p:nvSpPr>
        <p:spPr>
          <a:xfrm>
            <a:off x="3550024" y="2214293"/>
            <a:ext cx="1285959" cy="54406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F09EF0A-8503-A901-D51D-8012A7F4D9AC}"/>
              </a:ext>
            </a:extLst>
          </p:cNvPr>
          <p:cNvSpPr/>
          <p:nvPr/>
        </p:nvSpPr>
        <p:spPr>
          <a:xfrm>
            <a:off x="755650" y="2758361"/>
            <a:ext cx="481479" cy="54406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1485B75-3907-85CC-F1FA-C268BC6DD67E}"/>
              </a:ext>
            </a:extLst>
          </p:cNvPr>
          <p:cNvSpPr/>
          <p:nvPr/>
        </p:nvSpPr>
        <p:spPr>
          <a:xfrm>
            <a:off x="3616453" y="3544734"/>
            <a:ext cx="855655" cy="54406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0A038B-DC01-1A46-E24E-C6C3BEA855EF}"/>
              </a:ext>
            </a:extLst>
          </p:cNvPr>
          <p:cNvSpPr/>
          <p:nvPr/>
        </p:nvSpPr>
        <p:spPr>
          <a:xfrm>
            <a:off x="2907044" y="4823336"/>
            <a:ext cx="2056842" cy="54406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73340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9" grpId="0" animBg="1"/>
      <p:bldP spid="1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1" descr="1º- LES ARTICLES DÉFINIS ET INDÉFINIS – Le Baobab Bleu">
            <a:extLst>
              <a:ext uri="{FF2B5EF4-FFF2-40B4-BE49-F238E27FC236}">
                <a16:creationId xmlns:a16="http://schemas.microsoft.com/office/drawing/2014/main" id="{AC9D39F1-470A-AEA5-6D96-47C49FDC48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17701" y="643467"/>
            <a:ext cx="8356597" cy="55710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4657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B1354FF-ED2C-96D8-7EA5-489FECBCC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666" y="579861"/>
            <a:ext cx="5011734" cy="1325563"/>
          </a:xfrm>
        </p:spPr>
        <p:txBody>
          <a:bodyPr>
            <a:normAutofit fontScale="90000"/>
          </a:bodyPr>
          <a:lstStyle/>
          <a:p>
            <a:r>
              <a:rPr lang="fr-FR" sz="3200" dirty="0"/>
              <a:t>Practice: </a:t>
            </a:r>
            <a:br>
              <a:rPr lang="fr-FR" sz="3200"/>
            </a:br>
            <a:r>
              <a:rPr lang="fr-FR" sz="3200" dirty="0"/>
              <a:t>les articles indéfinis et définis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3CAFBA6-100C-E13E-E2A4-0C907172AC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544" y="2871982"/>
            <a:ext cx="5758542" cy="3181684"/>
          </a:xfrm>
        </p:spPr>
        <p:txBody>
          <a:bodyPr anchor="t">
            <a:normAutofit/>
          </a:bodyPr>
          <a:lstStyle/>
          <a:p>
            <a:r>
              <a:rPr lang="fr-FR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 élèves sont devant </a:t>
            </a:r>
            <a:r>
              <a:rPr lang="fr-FR" sz="2200" i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/ le</a:t>
            </a:r>
            <a:r>
              <a:rPr lang="fr-FR" sz="22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collège Thomas Mann.</a:t>
            </a:r>
          </a:p>
          <a:p>
            <a:endParaRPr lang="en-US" sz="2200"/>
          </a:p>
          <a:p>
            <a:endParaRPr lang="en-US" sz="2200"/>
          </a:p>
          <a:p>
            <a:r>
              <a:rPr lang="fr-FR" sz="2200" i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Une / La</a:t>
            </a:r>
            <a:r>
              <a:rPr lang="fr-FR" sz="22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bibliothèque François Mitterrand est derrière </a:t>
            </a:r>
            <a:r>
              <a:rPr lang="fr-FR" sz="2200" i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/ le</a:t>
            </a:r>
            <a:r>
              <a:rPr lang="fr-FR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jardin.</a:t>
            </a:r>
          </a:p>
          <a:p>
            <a:endParaRPr lang="en-US" sz="1800"/>
          </a:p>
        </p:txBody>
      </p:sp>
      <p:pic>
        <p:nvPicPr>
          <p:cNvPr id="4" name="Picture 10" descr="Charente-Maritime : un 52e collège n'est plus nécessaire">
            <a:extLst>
              <a:ext uri="{FF2B5EF4-FFF2-40B4-BE49-F238E27FC236}">
                <a16:creationId xmlns:a16="http://schemas.microsoft.com/office/drawing/2014/main" id="{E748182E-1F70-17DD-5D4D-3A51328C1BF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20"/>
          <a:stretch/>
        </p:blipFill>
        <p:spPr bwMode="auto">
          <a:xfrm>
            <a:off x="5142944" y="3"/>
            <a:ext cx="6069184" cy="2839783"/>
          </a:xfrm>
          <a:custGeom>
            <a:avLst/>
            <a:gdLst/>
            <a:ahLst/>
            <a:cxnLst/>
            <a:rect l="l" t="t" r="r" b="b"/>
            <a:pathLst>
              <a:path w="6069184" h="2839783">
                <a:moveTo>
                  <a:pt x="0" y="0"/>
                </a:moveTo>
                <a:lnTo>
                  <a:pt x="6069184" y="0"/>
                </a:lnTo>
                <a:lnTo>
                  <a:pt x="6063823" y="106160"/>
                </a:lnTo>
                <a:cubicBezTo>
                  <a:pt x="5907891" y="1641596"/>
                  <a:pt x="4611168" y="2839783"/>
                  <a:pt x="3034592" y="2839783"/>
                </a:cubicBezTo>
                <a:cubicBezTo>
                  <a:pt x="1458016" y="2839783"/>
                  <a:pt x="161292" y="1641596"/>
                  <a:pt x="5360" y="106160"/>
                </a:cubicBezTo>
                <a:close/>
              </a:path>
            </a:pathLst>
          </a:custGeom>
          <a:noFill/>
        </p:spPr>
      </p:pic>
      <p:pic>
        <p:nvPicPr>
          <p:cNvPr id="5" name="Picture 16" descr="A picture containing sky, building, outdoor, city&#10;&#10;Description automatically generated">
            <a:extLst>
              <a:ext uri="{FF2B5EF4-FFF2-40B4-BE49-F238E27FC236}">
                <a16:creationId xmlns:a16="http://schemas.microsoft.com/office/drawing/2014/main" id="{940DCDC3-34C7-7EA4-167E-D714B3D5C9D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6" r="4" b="4"/>
          <a:stretch/>
        </p:blipFill>
        <p:spPr bwMode="auto">
          <a:xfrm>
            <a:off x="7190587" y="3111722"/>
            <a:ext cx="5001415" cy="3733214"/>
          </a:xfrm>
          <a:custGeom>
            <a:avLst/>
            <a:gdLst/>
            <a:ahLst/>
            <a:cxnLst/>
            <a:rect l="l" t="t" r="r" b="b"/>
            <a:pathLst>
              <a:path w="5001415" h="3733214">
                <a:moveTo>
                  <a:pt x="3044952" y="0"/>
                </a:moveTo>
                <a:cubicBezTo>
                  <a:pt x="3780687" y="0"/>
                  <a:pt x="4455477" y="260939"/>
                  <a:pt x="4981824" y="695319"/>
                </a:cubicBezTo>
                <a:lnTo>
                  <a:pt x="5001415" y="713124"/>
                </a:lnTo>
                <a:lnTo>
                  <a:pt x="5001415" y="3733214"/>
                </a:lnTo>
                <a:lnTo>
                  <a:pt x="81043" y="3733214"/>
                </a:lnTo>
                <a:lnTo>
                  <a:pt x="61862" y="3658617"/>
                </a:lnTo>
                <a:cubicBezTo>
                  <a:pt x="21301" y="3460397"/>
                  <a:pt x="0" y="3255162"/>
                  <a:pt x="0" y="3044952"/>
                </a:cubicBezTo>
                <a:cubicBezTo>
                  <a:pt x="0" y="1363271"/>
                  <a:pt x="1363271" y="0"/>
                  <a:pt x="3044952" y="0"/>
                </a:cubicBezTo>
                <a:close/>
              </a:path>
            </a:pathLst>
          </a:custGeom>
          <a:noFill/>
        </p:spPr>
      </p:pic>
    </p:spTree>
    <p:extLst>
      <p:ext uri="{BB962C8B-B14F-4D97-AF65-F5344CB8AC3E}">
        <p14:creationId xmlns:p14="http://schemas.microsoft.com/office/powerpoint/2010/main" val="39715956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FA746-CA18-8D50-D298-5C63ED0496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Online </a:t>
            </a:r>
            <a:r>
              <a:rPr lang="fr-FR" dirty="0" err="1"/>
              <a:t>activities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07B69-1E52-7E42-9976-7D2AB291E8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fr-FR" dirty="0"/>
              <a:t>Les lieux de la ville</a:t>
            </a:r>
          </a:p>
          <a:p>
            <a:r>
              <a:rPr lang="fr-FR">
                <a:hlinkClick r:id="rId2"/>
              </a:rPr>
              <a:t>https://wordwall.net/resource/31753715/ti%e1%ba%bfng-ph%c3%a1p/les-lieux-de-la-ville</a:t>
            </a:r>
            <a:endParaRPr lang="fr-FR"/>
          </a:p>
          <a:p>
            <a:r>
              <a:rPr lang="fr-FR">
                <a:hlinkClick r:id="rId3"/>
              </a:rPr>
              <a:t>https://kahoot.it/solo/?quizId=cb0614bd-f16b-4faf-a688-3cd941541aeb</a:t>
            </a:r>
            <a:endParaRPr lang="fr-FR"/>
          </a:p>
          <a:p>
            <a:pPr marL="0" indent="0">
              <a:buNone/>
            </a:pPr>
            <a:endParaRPr lang="fr-FR"/>
          </a:p>
          <a:p>
            <a:pPr marL="0" indent="0">
              <a:buNone/>
            </a:pPr>
            <a:r>
              <a:rPr lang="fr-FR" dirty="0" err="1"/>
              <a:t>Locate</a:t>
            </a:r>
            <a:r>
              <a:rPr lang="fr-FR" dirty="0"/>
              <a:t> an </a:t>
            </a:r>
            <a:r>
              <a:rPr lang="fr-FR" dirty="0" err="1"/>
              <a:t>object</a:t>
            </a:r>
            <a:endParaRPr lang="fr-FR"/>
          </a:p>
          <a:p>
            <a:r>
              <a:rPr lang="fr-FR">
                <a:hlinkClick r:id="rId4"/>
              </a:rPr>
              <a:t>https://wordwall.net/resource/13970563/pr%C3%A9position-de-lieu</a:t>
            </a:r>
            <a:endParaRPr lang="fr-FR"/>
          </a:p>
          <a:p>
            <a:r>
              <a:rPr lang="fr-FR">
                <a:hlinkClick r:id="rId5"/>
              </a:rPr>
              <a:t>https://kahoot.it/solo/?quizId=3f19aa84-829c-49a5-af9c-afc321577ec3</a:t>
            </a:r>
            <a:endParaRPr lang="fr-FR"/>
          </a:p>
          <a:p>
            <a:endParaRPr lang="fr-FR"/>
          </a:p>
          <a:p>
            <a:pPr marL="0" indent="0">
              <a:buNone/>
            </a:pPr>
            <a:r>
              <a:rPr lang="fr-FR" dirty="0" err="1"/>
              <a:t>Definite</a:t>
            </a:r>
            <a:r>
              <a:rPr lang="fr-FR" dirty="0"/>
              <a:t> and </a:t>
            </a:r>
            <a:r>
              <a:rPr lang="fr-FR" dirty="0" err="1"/>
              <a:t>indefinite</a:t>
            </a:r>
            <a:r>
              <a:rPr lang="fr-FR" dirty="0"/>
              <a:t> articles</a:t>
            </a:r>
          </a:p>
          <a:p>
            <a:r>
              <a:rPr lang="fr-FR">
                <a:hlinkClick r:id="rId6"/>
              </a:rPr>
              <a:t>https://wordwall.net/resource/8451699/fran%c3%a7ais/les-articles-d%c3%a9finis-ind%c3%a9finis</a:t>
            </a:r>
            <a:endParaRPr lang="fr-FR"/>
          </a:p>
          <a:p>
            <a:r>
              <a:rPr lang="fr-FR">
                <a:hlinkClick r:id="rId7"/>
              </a:rPr>
              <a:t>https://kahoot.it/solo/?quizId=6e7ea1f0-5b89-433c-b57c-54dadb35549d</a:t>
            </a:r>
            <a:endParaRPr lang="fr-FR"/>
          </a:p>
          <a:p>
            <a:pPr marL="0" indent="0">
              <a:buNone/>
            </a:pPr>
            <a:endParaRPr lang="fr-FR"/>
          </a:p>
          <a:p>
            <a:pPr marL="0" indent="0">
              <a:buNone/>
            </a:pPr>
            <a:endParaRPr lang="fr-FR"/>
          </a:p>
          <a:p>
            <a:pPr marL="0" indent="0">
              <a:buNone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383219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5F30928-EDBD-3D1B-6167-4CFB5968D48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615" b="25943"/>
          <a:stretch/>
        </p:blipFill>
        <p:spPr>
          <a:xfrm>
            <a:off x="20" y="-22"/>
            <a:ext cx="12191977" cy="6858022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2AECE14-3D6A-3B01-AE0A-8BD4902F35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3466" y="643467"/>
            <a:ext cx="5452529" cy="3569242"/>
          </a:xfrm>
        </p:spPr>
        <p:txBody>
          <a:bodyPr anchor="t">
            <a:normAutofit/>
          </a:bodyPr>
          <a:lstStyle/>
          <a:p>
            <a:pPr algn="l"/>
            <a:r>
              <a:rPr lang="fr-FR" sz="5200" dirty="0">
                <a:solidFill>
                  <a:srgbClr val="FFFFFF"/>
                </a:solidFill>
              </a:rPr>
              <a:t>Unit 5 – Lesson 3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EA07F5CE-A4BC-C374-8305-4E3B4EE299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3466" y="4551037"/>
            <a:ext cx="9497380" cy="1917219"/>
          </a:xfrm>
        </p:spPr>
        <p:txBody>
          <a:bodyPr anchor="b">
            <a:normAutofit/>
          </a:bodyPr>
          <a:lstStyle/>
          <a:p>
            <a:pPr algn="l"/>
            <a:r>
              <a:rPr lang="fr-FR" dirty="0">
                <a:solidFill>
                  <a:srgbClr val="FFFFFF"/>
                </a:solidFill>
              </a:rPr>
              <a:t>Les moyens de transport</a:t>
            </a:r>
          </a:p>
          <a:p>
            <a:pPr algn="l"/>
            <a:endParaRPr lang="fr-FR">
              <a:solidFill>
                <a:srgbClr val="FFFFFF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dirty="0" err="1">
                <a:solidFill>
                  <a:srgbClr val="FFFFFF"/>
                </a:solidFill>
              </a:rPr>
              <a:t>Means</a:t>
            </a:r>
            <a:r>
              <a:rPr lang="fr-FR" dirty="0">
                <a:solidFill>
                  <a:srgbClr val="FFFFFF"/>
                </a:solidFill>
              </a:rPr>
              <a:t> of transport</a:t>
            </a:r>
          </a:p>
        </p:txBody>
      </p:sp>
    </p:spTree>
    <p:extLst>
      <p:ext uri="{BB962C8B-B14F-4D97-AF65-F5344CB8AC3E}">
        <p14:creationId xmlns:p14="http://schemas.microsoft.com/office/powerpoint/2010/main" val="434582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9C22C16-0FF8-8782-75DB-8C2DBBBBD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950" y="742951"/>
            <a:ext cx="3476625" cy="496252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IV. </a:t>
            </a:r>
            <a:r>
              <a:rPr lang="en-US" sz="48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Vocabulaire</a:t>
            </a:r>
            <a:r>
              <a:rPr lang="en-US" sz="4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: Les </a:t>
            </a:r>
            <a:r>
              <a:rPr lang="en-US" sz="48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lieux</a:t>
            </a:r>
            <a:r>
              <a:rPr lang="en-US" sz="4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de la </a:t>
            </a:r>
            <a:r>
              <a:rPr lang="en-US" sz="48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ville</a:t>
            </a:r>
            <a:r>
              <a:rPr lang="en-US" sz="4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(1)</a:t>
            </a:r>
          </a:p>
        </p:txBody>
      </p:sp>
      <p:pic>
        <p:nvPicPr>
          <p:cNvPr id="4" name="Picture 20">
            <a:extLst>
              <a:ext uri="{FF2B5EF4-FFF2-40B4-BE49-F238E27FC236}">
                <a16:creationId xmlns:a16="http://schemas.microsoft.com/office/drawing/2014/main" id="{E4F22359-2C49-0980-4255-2E119DE48D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87" t="68506" r="5374" b="7717"/>
          <a:stretch/>
        </p:blipFill>
        <p:spPr bwMode="auto">
          <a:xfrm>
            <a:off x="5153822" y="2298973"/>
            <a:ext cx="6553545" cy="2267996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mp3-output-ttsfree(dot)com (66)">
            <a:hlinkClick r:id="" action="ppaction://media"/>
            <a:extLst>
              <a:ext uri="{FF2B5EF4-FFF2-40B4-BE49-F238E27FC236}">
                <a16:creationId xmlns:a16="http://schemas.microsoft.com/office/drawing/2014/main" id="{EC75AE37-2B35-1BD6-4978-C8BC6A6D11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894688" y="4925090"/>
            <a:ext cx="1173148" cy="1173148"/>
          </a:xfrm>
          <a:prstGeom prst="rect">
            <a:avLst/>
          </a:prstGeom>
        </p:spPr>
      </p:pic>
      <p:pic>
        <p:nvPicPr>
          <p:cNvPr id="6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2509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7885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5338D1-266F-FC06-E384-0C5329517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53784"/>
            <a:ext cx="10515600" cy="748245"/>
          </a:xfrm>
          <a:ln>
            <a:solidFill>
              <a:schemeClr val="accent2"/>
            </a:solidFill>
          </a:ln>
        </p:spPr>
        <p:txBody>
          <a:bodyPr/>
          <a:lstStyle/>
          <a:p>
            <a:pPr algn="l"/>
            <a:r>
              <a:rPr lang="fr-FR" dirty="0"/>
              <a:t>Grammaire : à / en + moyen de transport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4A049E0-1DD9-3838-EFFD-6422F4D08D24}"/>
              </a:ext>
            </a:extLst>
          </p:cNvPr>
          <p:cNvSpPr/>
          <p:nvPr/>
        </p:nvSpPr>
        <p:spPr>
          <a:xfrm>
            <a:off x="6278880" y="5350933"/>
            <a:ext cx="921173" cy="4809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F8D2732-2483-3784-3977-6E5361AE90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dirty="0" smtClean="0"/>
              <a:t>30</a:t>
            </a:fld>
            <a:endParaRPr lang="en-US" dirty="0"/>
          </a:p>
        </p:txBody>
      </p:sp>
      <p:graphicFrame>
        <p:nvGraphicFramePr>
          <p:cNvPr id="8" name="Espace réservé du contenu 7">
            <a:extLst>
              <a:ext uri="{FF2B5EF4-FFF2-40B4-BE49-F238E27FC236}">
                <a16:creationId xmlns:a16="http://schemas.microsoft.com/office/drawing/2014/main" id="{1B8EBF94-8A92-4037-6024-36578213AAD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09601" y="1600201"/>
          <a:ext cx="3718137" cy="263638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718137">
                  <a:extLst>
                    <a:ext uri="{9D8B030D-6E8A-4147-A177-3AD203B41FA5}">
                      <a16:colId xmlns:a16="http://schemas.microsoft.com/office/drawing/2014/main" val="2263290701"/>
                    </a:ext>
                  </a:extLst>
                </a:gridCol>
              </a:tblGrid>
              <a:tr h="373973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 dirty="0">
                          <a:solidFill>
                            <a:srgbClr val="000000"/>
                          </a:solidFill>
                          <a:effectLst/>
                        </a:rPr>
                        <a:t>Les moyens de transport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6445134"/>
                  </a:ext>
                </a:extLst>
              </a:tr>
              <a:tr h="5655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Tu es dans le bus </a:t>
                      </a:r>
                      <a:endParaRPr lang="fr-FR" sz="2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804126796"/>
                  </a:ext>
                </a:extLst>
              </a:tr>
              <a:tr h="5655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A</a:t>
                      </a:r>
                      <a:r>
                        <a:rPr lang="fr-FR" sz="24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vélo, tu portes un casque.</a:t>
                      </a: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3912109381"/>
                  </a:ext>
                </a:extLst>
              </a:tr>
              <a:tr h="5655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Tu es </a:t>
                      </a:r>
                      <a:r>
                        <a:rPr lang="fr-FR" sz="2400" b="0" dirty="0"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à </a:t>
                      </a:r>
                      <a:r>
                        <a:rPr lang="fr-FR" sz="24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rollers dans le métro</a:t>
                      </a: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2584755406"/>
                  </a:ext>
                </a:extLst>
              </a:tr>
              <a:tr h="5655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Tu es </a:t>
                      </a:r>
                      <a:r>
                        <a:rPr lang="fr-FR" sz="2400" b="0" dirty="0"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à</a:t>
                      </a:r>
                      <a:r>
                        <a:rPr lang="fr-FR" sz="24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pied</a:t>
                      </a: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461636704"/>
                  </a:ext>
                </a:extLst>
              </a:tr>
            </a:tbl>
          </a:graphicData>
        </a:graphic>
      </p:graphicFrame>
      <p:pic>
        <p:nvPicPr>
          <p:cNvPr id="16" name="Image 15">
            <a:extLst>
              <a:ext uri="{FF2B5EF4-FFF2-40B4-BE49-F238E27FC236}">
                <a16:creationId xmlns:a16="http://schemas.microsoft.com/office/drawing/2014/main" id="{E0CA8C67-4EAD-2C6E-3810-B1B2AAC68C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1549" y="1549102"/>
            <a:ext cx="5784892" cy="4485021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1A39F192-5567-A475-312B-D64BFE3FFEB7}"/>
              </a:ext>
            </a:extLst>
          </p:cNvPr>
          <p:cNvSpPr txBox="1"/>
          <p:nvPr/>
        </p:nvSpPr>
        <p:spPr>
          <a:xfrm>
            <a:off x="401617" y="4457579"/>
            <a:ext cx="48839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QUESTION : </a:t>
            </a:r>
          </a:p>
          <a:p>
            <a:pPr algn="just"/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Quand est-ce qu’on utilise A ou EN avec les moyens de transport ? </a:t>
            </a:r>
          </a:p>
          <a:p>
            <a:endParaRPr lang="fr-FR" sz="2400"/>
          </a:p>
        </p:txBody>
      </p:sp>
    </p:spTree>
    <p:extLst>
      <p:ext uri="{BB962C8B-B14F-4D97-AF65-F5344CB8AC3E}">
        <p14:creationId xmlns:p14="http://schemas.microsoft.com/office/powerpoint/2010/main" val="468704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66781E2-0BBD-DA94-F050-4AF3C09724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À / en + moyen de transport</a:t>
            </a:r>
          </a:p>
        </p:txBody>
      </p:sp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5B1E6FB2-B465-E0CF-857D-B59B6D7AC57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76848" y="1566208"/>
          <a:ext cx="10597978" cy="4606489"/>
        </p:xfrm>
        <a:graphic>
          <a:graphicData uri="http://schemas.openxmlformats.org/drawingml/2006/table">
            <a:tbl>
              <a:tblPr firstRow="1" firstCol="1" bandRow="1">
                <a:tableStyleId>{5DA37D80-6434-44D0-A028-1B22A696006F}</a:tableStyleId>
              </a:tblPr>
              <a:tblGrid>
                <a:gridCol w="5297355">
                  <a:extLst>
                    <a:ext uri="{9D8B030D-6E8A-4147-A177-3AD203B41FA5}">
                      <a16:colId xmlns:a16="http://schemas.microsoft.com/office/drawing/2014/main" val="2646414123"/>
                    </a:ext>
                  </a:extLst>
                </a:gridCol>
                <a:gridCol w="5300623">
                  <a:extLst>
                    <a:ext uri="{9D8B030D-6E8A-4147-A177-3AD203B41FA5}">
                      <a16:colId xmlns:a16="http://schemas.microsoft.com/office/drawing/2014/main" val="3722037608"/>
                    </a:ext>
                  </a:extLst>
                </a:gridCol>
              </a:tblGrid>
              <a:tr h="415544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</a:rPr>
                        <a:t>Les moyens de transport</a:t>
                      </a:r>
                      <a:endParaRPr lang="fr-FR" sz="2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7584493"/>
                  </a:ext>
                </a:extLst>
              </a:tr>
              <a:tr h="14919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15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15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4163566335"/>
                  </a:ext>
                </a:extLst>
              </a:tr>
              <a:tr h="37397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 </a:t>
                      </a:r>
                      <a:r>
                        <a:rPr lang="fr-FR" sz="2400" dirty="0">
                          <a:solidFill>
                            <a:srgbClr val="FF0000"/>
                          </a:solidFill>
                          <a:effectLst/>
                        </a:rPr>
                        <a:t>en</a:t>
                      </a:r>
                      <a:r>
                        <a:rPr lang="fr-FR" sz="2400" dirty="0">
                          <a:effectLst/>
                        </a:rPr>
                        <a:t> voiture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 dirty="0">
                          <a:effectLst/>
                        </a:rPr>
                        <a:t> </a:t>
                      </a:r>
                      <a:r>
                        <a:rPr lang="fr-FR" sz="2400" b="1" dirty="0">
                          <a:solidFill>
                            <a:srgbClr val="00B0F0"/>
                          </a:solidFill>
                          <a:effectLst/>
                        </a:rPr>
                        <a:t>à</a:t>
                      </a:r>
                      <a:r>
                        <a:rPr lang="fr-FR" sz="2400" b="1" dirty="0">
                          <a:effectLst/>
                        </a:rPr>
                        <a:t> pied</a:t>
                      </a:r>
                      <a:endParaRPr lang="fr-FR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3087884230"/>
                  </a:ext>
                </a:extLst>
              </a:tr>
              <a:tr h="37397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 </a:t>
                      </a:r>
                      <a:r>
                        <a:rPr lang="fr-FR" sz="2400" dirty="0">
                          <a:solidFill>
                            <a:srgbClr val="FF0000"/>
                          </a:solidFill>
                          <a:effectLst/>
                        </a:rPr>
                        <a:t>en</a:t>
                      </a:r>
                      <a:r>
                        <a:rPr lang="fr-FR" sz="2400" dirty="0">
                          <a:effectLst/>
                        </a:rPr>
                        <a:t> avion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 dirty="0">
                          <a:effectLst/>
                        </a:rPr>
                        <a:t> </a:t>
                      </a:r>
                      <a:r>
                        <a:rPr lang="fr-FR" sz="2400" b="1" dirty="0">
                          <a:solidFill>
                            <a:srgbClr val="00B0F0"/>
                          </a:solidFill>
                          <a:effectLst/>
                        </a:rPr>
                        <a:t>à</a:t>
                      </a:r>
                      <a:r>
                        <a:rPr lang="fr-FR" sz="2400" b="1" dirty="0">
                          <a:effectLst/>
                        </a:rPr>
                        <a:t> moto</a:t>
                      </a:r>
                      <a:endParaRPr lang="fr-FR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3791854462"/>
                  </a:ext>
                </a:extLst>
              </a:tr>
              <a:tr h="37397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 </a:t>
                      </a:r>
                      <a:r>
                        <a:rPr lang="fr-FR" sz="2400" dirty="0">
                          <a:solidFill>
                            <a:srgbClr val="FF0000"/>
                          </a:solidFill>
                          <a:effectLst/>
                        </a:rPr>
                        <a:t>en</a:t>
                      </a:r>
                      <a:r>
                        <a:rPr lang="fr-FR" sz="2400" dirty="0">
                          <a:effectLst/>
                        </a:rPr>
                        <a:t> train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 dirty="0">
                          <a:effectLst/>
                        </a:rPr>
                        <a:t> </a:t>
                      </a:r>
                      <a:r>
                        <a:rPr lang="fr-FR" sz="2400" b="1" dirty="0">
                          <a:solidFill>
                            <a:srgbClr val="00B0F0"/>
                          </a:solidFill>
                          <a:effectLst/>
                        </a:rPr>
                        <a:t>à</a:t>
                      </a:r>
                      <a:r>
                        <a:rPr lang="fr-FR" sz="2400" b="1" dirty="0">
                          <a:effectLst/>
                        </a:rPr>
                        <a:t> vélo</a:t>
                      </a:r>
                      <a:endParaRPr lang="fr-FR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89340728"/>
                  </a:ext>
                </a:extLst>
              </a:tr>
              <a:tr h="37397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 </a:t>
                      </a:r>
                      <a:r>
                        <a:rPr lang="fr-FR" sz="2400" dirty="0">
                          <a:solidFill>
                            <a:srgbClr val="FF0000"/>
                          </a:solidFill>
                          <a:effectLst/>
                        </a:rPr>
                        <a:t>en</a:t>
                      </a:r>
                      <a:r>
                        <a:rPr lang="fr-FR" sz="2400" dirty="0">
                          <a:effectLst/>
                        </a:rPr>
                        <a:t> métro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 dirty="0">
                          <a:effectLst/>
                        </a:rPr>
                        <a:t> </a:t>
                      </a:r>
                      <a:r>
                        <a:rPr lang="fr-FR" sz="2400" b="1" dirty="0">
                          <a:solidFill>
                            <a:srgbClr val="00B0F0"/>
                          </a:solidFill>
                          <a:effectLst/>
                        </a:rPr>
                        <a:t>à</a:t>
                      </a:r>
                      <a:r>
                        <a:rPr lang="fr-FR" sz="2400" b="1" dirty="0">
                          <a:effectLst/>
                        </a:rPr>
                        <a:t> skate</a:t>
                      </a:r>
                      <a:endParaRPr lang="fr-FR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772933957"/>
                  </a:ext>
                </a:extLst>
              </a:tr>
              <a:tr h="37397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 </a:t>
                      </a:r>
                      <a:r>
                        <a:rPr lang="fr-FR" sz="2400" dirty="0">
                          <a:solidFill>
                            <a:srgbClr val="FF0000"/>
                          </a:solidFill>
                          <a:effectLst/>
                        </a:rPr>
                        <a:t>en</a:t>
                      </a:r>
                      <a:r>
                        <a:rPr lang="fr-FR" sz="2400" dirty="0">
                          <a:effectLst/>
                        </a:rPr>
                        <a:t> bus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 dirty="0">
                          <a:effectLst/>
                        </a:rPr>
                        <a:t> </a:t>
                      </a:r>
                      <a:r>
                        <a:rPr lang="fr-FR" sz="2400" b="1" dirty="0">
                          <a:solidFill>
                            <a:srgbClr val="00B0F0"/>
                          </a:solidFill>
                          <a:effectLst/>
                        </a:rPr>
                        <a:t>à</a:t>
                      </a:r>
                      <a:r>
                        <a:rPr lang="fr-FR" sz="2400" b="1" dirty="0">
                          <a:effectLst/>
                        </a:rPr>
                        <a:t> cheval</a:t>
                      </a:r>
                      <a:endParaRPr lang="fr-FR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24533878"/>
                  </a:ext>
                </a:extLst>
              </a:tr>
              <a:tr h="82375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 dirty="0">
                          <a:solidFill>
                            <a:schemeClr val="tx1"/>
                          </a:solidFill>
                          <a:effectLst/>
                        </a:rPr>
                        <a:t>On utilise « </a:t>
                      </a:r>
                      <a:r>
                        <a:rPr lang="fr-FR" sz="2400" b="1" dirty="0">
                          <a:solidFill>
                            <a:srgbClr val="FF0000"/>
                          </a:solidFill>
                          <a:effectLst/>
                        </a:rPr>
                        <a:t>en</a:t>
                      </a:r>
                      <a:r>
                        <a:rPr lang="fr-FR" sz="2400" b="1" dirty="0">
                          <a:solidFill>
                            <a:schemeClr val="tx1"/>
                          </a:solidFill>
                          <a:effectLst/>
                        </a:rPr>
                        <a:t> » quand on est </a:t>
                      </a:r>
                      <a:r>
                        <a:rPr lang="fr-FR" sz="2400" b="1" dirty="0">
                          <a:solidFill>
                            <a:srgbClr val="FF0000"/>
                          </a:solidFill>
                          <a:effectLst/>
                        </a:rPr>
                        <a:t>DANS</a:t>
                      </a:r>
                      <a:r>
                        <a:rPr lang="fr-FR" sz="2400" b="1" dirty="0">
                          <a:solidFill>
                            <a:schemeClr val="tx1"/>
                          </a:solidFill>
                          <a:effectLst/>
                        </a:rPr>
                        <a:t> le moyen de transport</a:t>
                      </a:r>
                      <a:endParaRPr lang="fr-FR" sz="2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 dirty="0">
                          <a:solidFill>
                            <a:schemeClr val="tx1"/>
                          </a:solidFill>
                          <a:effectLst/>
                        </a:rPr>
                        <a:t>On utilise « </a:t>
                      </a:r>
                      <a:r>
                        <a:rPr lang="fr-FR" sz="2400" b="1" dirty="0">
                          <a:solidFill>
                            <a:srgbClr val="00B0F0"/>
                          </a:solidFill>
                          <a:effectLst/>
                        </a:rPr>
                        <a:t>à</a:t>
                      </a:r>
                      <a:r>
                        <a:rPr lang="fr-FR" sz="2400" b="1" dirty="0">
                          <a:solidFill>
                            <a:schemeClr val="tx1"/>
                          </a:solidFill>
                          <a:effectLst/>
                        </a:rPr>
                        <a:t> » quand on est </a:t>
                      </a:r>
                      <a:r>
                        <a:rPr lang="fr-FR" sz="2400" b="1" dirty="0">
                          <a:solidFill>
                            <a:srgbClr val="00B0F0"/>
                          </a:solidFill>
                          <a:effectLst/>
                        </a:rPr>
                        <a:t>SUR</a:t>
                      </a:r>
                      <a:r>
                        <a:rPr lang="fr-FR" sz="2400" b="1" dirty="0">
                          <a:solidFill>
                            <a:schemeClr val="tx1"/>
                          </a:solidFill>
                          <a:effectLst/>
                        </a:rPr>
                        <a:t> le moyen de transport</a:t>
                      </a:r>
                      <a:endParaRPr lang="fr-FR" sz="2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395824734"/>
                  </a:ext>
                </a:extLst>
              </a:tr>
            </a:tbl>
          </a:graphicData>
        </a:graphic>
      </p:graphicFrame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A4A6D26-B632-0168-4931-3934343CD7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dirty="0" smtClean="0"/>
              <a:t>31</a:t>
            </a:fld>
            <a:endParaRPr lang="en-US" dirty="0"/>
          </a:p>
        </p:txBody>
      </p:sp>
      <p:pic>
        <p:nvPicPr>
          <p:cNvPr id="10242" name="Picture 17" descr="https://aprendelenguadesignos.com/wp-content/uploads/2010/10/dentro.jpg">
            <a:extLst>
              <a:ext uri="{FF2B5EF4-FFF2-40B4-BE49-F238E27FC236}">
                <a16:creationId xmlns:a16="http://schemas.microsoft.com/office/drawing/2014/main" id="{B3C6AA16-35CB-5096-FDB5-01964D3915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2847" y="2007277"/>
            <a:ext cx="885427" cy="1350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1" name="Picture 18" descr="Lengua de Signos Española » sobre">
            <a:extLst>
              <a:ext uri="{FF2B5EF4-FFF2-40B4-BE49-F238E27FC236}">
                <a16:creationId xmlns:a16="http://schemas.microsoft.com/office/drawing/2014/main" id="{56B89CF1-8E1C-DF40-381C-4335704E68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5533" y="2036489"/>
            <a:ext cx="1361680" cy="129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at Kitty Sticker by 궁디팡팡 캣페스타">
            <a:extLst>
              <a:ext uri="{FF2B5EF4-FFF2-40B4-BE49-F238E27FC236}">
                <a16:creationId xmlns:a16="http://schemas.microsoft.com/office/drawing/2014/main" id="{26DEEE48-4172-F388-D322-35DF728327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5107" y="363309"/>
            <a:ext cx="1829336" cy="1829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1019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EBAB1-793D-C7D9-F5AB-3956DCE50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2144118"/>
            <a:ext cx="10241280" cy="544068"/>
          </a:xfrm>
        </p:spPr>
        <p:txBody>
          <a:bodyPr>
            <a:norm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u="sng" dirty="0"/>
              <a:t>Complète les phrases suivantes :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EE599FF-57E9-4182-7389-4352DB0F5654}"/>
              </a:ext>
            </a:extLst>
          </p:cNvPr>
          <p:cNvSpPr txBox="1"/>
          <p:nvPr/>
        </p:nvSpPr>
        <p:spPr>
          <a:xfrm>
            <a:off x="755651" y="867768"/>
            <a:ext cx="10617200" cy="120032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600" dirty="0"/>
              <a:t>Practice</a:t>
            </a:r>
          </a:p>
          <a:p>
            <a:r>
              <a:rPr lang="fr-FR" sz="3600" dirty="0"/>
              <a:t>Prépositions « à/en »  + moyens de transport 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856956B8-4AAD-422D-2B53-011C1ADFF5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3303464"/>
            <a:ext cx="9332824" cy="3433849"/>
          </a:xfrm>
        </p:spPr>
        <p:txBody>
          <a:bodyPr>
            <a:norm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général, je vais au lycée </a:t>
            </a:r>
            <a:r>
              <a:rPr lang="fr-FR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</a:t>
            </a:r>
            <a:r>
              <a:rPr lang="fr-FR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vélo. Mon copain habite près du lycée donc, lui, il y va </a:t>
            </a:r>
            <a:r>
              <a:rPr lang="fr-FR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</a:t>
            </a:r>
            <a:r>
              <a:rPr lang="fr-FR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pied.</a:t>
            </a:r>
          </a:p>
          <a:p>
            <a:r>
              <a:rPr lang="fr-FR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Quand il pleut, je vais à l’école </a:t>
            </a:r>
            <a:r>
              <a:rPr lang="fr-FR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</a:t>
            </a:r>
            <a:r>
              <a:rPr lang="fr-FR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voiture ou </a:t>
            </a:r>
            <a:r>
              <a:rPr lang="fr-FR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</a:t>
            </a:r>
            <a:r>
              <a:rPr lang="fr-FR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bus !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E2AD697-E83C-60E3-96F7-20A4E2FEA43B}"/>
              </a:ext>
            </a:extLst>
          </p:cNvPr>
          <p:cNvSpPr/>
          <p:nvPr/>
        </p:nvSpPr>
        <p:spPr>
          <a:xfrm>
            <a:off x="6143271" y="3258275"/>
            <a:ext cx="322053" cy="44474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22600E0-FCF0-3458-472D-E0C36B2B4EA2}"/>
              </a:ext>
            </a:extLst>
          </p:cNvPr>
          <p:cNvSpPr/>
          <p:nvPr/>
        </p:nvSpPr>
        <p:spPr>
          <a:xfrm>
            <a:off x="6255798" y="3763402"/>
            <a:ext cx="322053" cy="44474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E0973BC-28A4-2709-4F9D-BF5BB3895291}"/>
              </a:ext>
            </a:extLst>
          </p:cNvPr>
          <p:cNvSpPr/>
          <p:nvPr/>
        </p:nvSpPr>
        <p:spPr>
          <a:xfrm>
            <a:off x="6783543" y="4373959"/>
            <a:ext cx="463909" cy="44474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DEA76DF-9BD7-7D8C-17F4-66665B1ACEB7}"/>
              </a:ext>
            </a:extLst>
          </p:cNvPr>
          <p:cNvSpPr/>
          <p:nvPr/>
        </p:nvSpPr>
        <p:spPr>
          <a:xfrm>
            <a:off x="9064750" y="4373959"/>
            <a:ext cx="463909" cy="44474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</p:spTree>
    <p:extLst>
      <p:ext uri="{BB962C8B-B14F-4D97-AF65-F5344CB8AC3E}">
        <p14:creationId xmlns:p14="http://schemas.microsoft.com/office/powerpoint/2010/main" val="889368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7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82B993-4311-9A6B-4953-723FEB1122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976" y="1905081"/>
            <a:ext cx="2885733" cy="2743200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121920" tIns="60960" rIns="121920" bIns="60960" rtlCol="0" anchor="ctr">
            <a:normAutofit/>
          </a:bodyPr>
          <a:lstStyle/>
          <a:p>
            <a:pPr defTabSz="1219170"/>
            <a:r>
              <a:rPr lang="en-US" sz="2667" dirty="0">
                <a:solidFill>
                  <a:srgbClr val="FFFFFF"/>
                </a:solidFill>
              </a:rPr>
              <a:t>VI. </a:t>
            </a:r>
            <a:r>
              <a:rPr lang="en-US" sz="2667" dirty="0" err="1">
                <a:solidFill>
                  <a:srgbClr val="FFFFFF"/>
                </a:solidFill>
              </a:rPr>
              <a:t>Grammaire</a:t>
            </a:r>
            <a:r>
              <a:rPr lang="en-US" sz="2667" dirty="0">
                <a:solidFill>
                  <a:srgbClr val="FFFFFF"/>
                </a:solidFill>
              </a:rPr>
              <a:t>: </a:t>
            </a:r>
            <a:r>
              <a:rPr lang="en-US" sz="2667" b="1" dirty="0">
                <a:solidFill>
                  <a:srgbClr val="FFFFFF"/>
                </a:solidFill>
              </a:rPr>
              <a:t>poser des questions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6606852-D2EC-01CE-FC47-7ED4DF004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84978" y="6356350"/>
            <a:ext cx="1468821" cy="365125"/>
          </a:xfrm>
        </p:spPr>
        <p:txBody>
          <a:bodyPr vert="horz" lIns="121920" tIns="60960" rIns="121920" bIns="60960" rtlCol="0" anchor="ctr">
            <a:normAutofit/>
          </a:bodyPr>
          <a:lstStyle/>
          <a:p>
            <a:pPr defTabSz="1219170">
              <a:spcAft>
                <a:spcPts val="800"/>
              </a:spcAft>
            </a:pPr>
            <a:fld id="{8A0576F8-4F0C-FD4F-B2E1-A427388F89CF}" type="slidenum">
              <a:rPr lang="en-US" dirty="0">
                <a:solidFill>
                  <a:prstClr val="black">
                    <a:tint val="75000"/>
                  </a:prstClr>
                </a:solidFill>
              </a:rPr>
              <a:pPr defTabSz="1219170">
                <a:spcAft>
                  <a:spcPts val="800"/>
                </a:spcAft>
              </a:pPr>
              <a:t>33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78F461FC-32B5-08DC-CCC6-3596120F99A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038601" y="1096994"/>
          <a:ext cx="7875450" cy="25643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09535">
                  <a:extLst>
                    <a:ext uri="{9D8B030D-6E8A-4147-A177-3AD203B41FA5}">
                      <a16:colId xmlns:a16="http://schemas.microsoft.com/office/drawing/2014/main" val="4232766184"/>
                    </a:ext>
                  </a:extLst>
                </a:gridCol>
                <a:gridCol w="1840264">
                  <a:extLst>
                    <a:ext uri="{9D8B030D-6E8A-4147-A177-3AD203B41FA5}">
                      <a16:colId xmlns:a16="http://schemas.microsoft.com/office/drawing/2014/main" val="3823454706"/>
                    </a:ext>
                  </a:extLst>
                </a:gridCol>
                <a:gridCol w="1432068">
                  <a:extLst>
                    <a:ext uri="{9D8B030D-6E8A-4147-A177-3AD203B41FA5}">
                      <a16:colId xmlns:a16="http://schemas.microsoft.com/office/drawing/2014/main" val="3518353764"/>
                    </a:ext>
                  </a:extLst>
                </a:gridCol>
                <a:gridCol w="1732844">
                  <a:extLst>
                    <a:ext uri="{9D8B030D-6E8A-4147-A177-3AD203B41FA5}">
                      <a16:colId xmlns:a16="http://schemas.microsoft.com/office/drawing/2014/main" val="553892180"/>
                    </a:ext>
                  </a:extLst>
                </a:gridCol>
                <a:gridCol w="2260739">
                  <a:extLst>
                    <a:ext uri="{9D8B030D-6E8A-4147-A177-3AD203B41FA5}">
                      <a16:colId xmlns:a16="http://schemas.microsoft.com/office/drawing/2014/main" val="3272627816"/>
                    </a:ext>
                  </a:extLst>
                </a:gridCol>
              </a:tblGrid>
              <a:tr h="6377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effectLst/>
                        </a:rPr>
                        <a:t> 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1017" marR="12101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solidFill>
                            <a:schemeClr val="accent3"/>
                          </a:solidFill>
                          <a:effectLst/>
                        </a:rPr>
                        <a:t>Sujet</a:t>
                      </a:r>
                      <a:endParaRPr lang="fr-FR" sz="2000" dirty="0">
                        <a:solidFill>
                          <a:schemeClr val="accent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1017" marR="12101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solidFill>
                            <a:schemeClr val="accent3"/>
                          </a:solidFill>
                          <a:effectLst/>
                        </a:rPr>
                        <a:t>Verbe</a:t>
                      </a:r>
                      <a:endParaRPr lang="fr-FR" sz="2000" dirty="0">
                        <a:solidFill>
                          <a:schemeClr val="accent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1017" marR="12101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solidFill>
                            <a:srgbClr val="FF0000"/>
                          </a:solidFill>
                          <a:effectLst/>
                        </a:rPr>
                        <a:t>Mot interrogatif</a:t>
                      </a:r>
                      <a:endParaRPr lang="fr-FR" sz="2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1017" marR="12101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Complément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1017" marR="121017" marT="0" marB="0"/>
                </a:tc>
                <a:extLst>
                  <a:ext uri="{0D108BD9-81ED-4DB2-BD59-A6C34878D82A}">
                    <a16:rowId xmlns:a16="http://schemas.microsoft.com/office/drawing/2014/main" val="1540227988"/>
                  </a:ext>
                </a:extLst>
              </a:tr>
              <a:tr h="37397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1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1017" marR="12101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Tu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1017" marR="12101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roules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1017" marR="12101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rgbClr val="FF0000"/>
                          </a:solidFill>
                          <a:effectLst/>
                        </a:rPr>
                        <a:t>où</a:t>
                      </a:r>
                      <a:endParaRPr lang="fr-FR" sz="2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1017" marR="12101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à vélo ?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1017" marR="121017" marT="0" marB="0"/>
                </a:tc>
                <a:extLst>
                  <a:ext uri="{0D108BD9-81ED-4DB2-BD59-A6C34878D82A}">
                    <a16:rowId xmlns:a16="http://schemas.microsoft.com/office/drawing/2014/main" val="397038350"/>
                  </a:ext>
                </a:extLst>
              </a:tr>
              <a:tr h="37397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2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1017" marR="12101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Il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1017" marR="12101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traverse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1017" marR="12101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rgbClr val="FF0000"/>
                          </a:solidFill>
                          <a:effectLst/>
                        </a:rPr>
                        <a:t>quand ?</a:t>
                      </a:r>
                      <a:endParaRPr lang="fr-FR" sz="2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1017" marR="12101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</a:rPr>
                        <a:t> 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1017" marR="121017" marT="0" marB="0"/>
                </a:tc>
                <a:extLst>
                  <a:ext uri="{0D108BD9-81ED-4DB2-BD59-A6C34878D82A}">
                    <a16:rowId xmlns:a16="http://schemas.microsoft.com/office/drawing/2014/main" val="1807297028"/>
                  </a:ext>
                </a:extLst>
              </a:tr>
              <a:tr h="43088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3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1017" marR="12101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Vous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1017" marR="12101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allez 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1017" marR="12101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rgbClr val="FF0000"/>
                          </a:solidFill>
                          <a:effectLst/>
                        </a:rPr>
                        <a:t>comment</a:t>
                      </a:r>
                      <a:endParaRPr lang="fr-FR" sz="2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1017" marR="12101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chez vos amis ?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1017" marR="121017" marT="0" marB="0"/>
                </a:tc>
                <a:extLst>
                  <a:ext uri="{0D108BD9-81ED-4DB2-BD59-A6C34878D82A}">
                    <a16:rowId xmlns:a16="http://schemas.microsoft.com/office/drawing/2014/main" val="573957861"/>
                  </a:ext>
                </a:extLst>
              </a:tr>
              <a:tr h="40158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4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1017" marR="12101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rgbClr val="FF0000"/>
                          </a:solidFill>
                          <a:effectLst/>
                        </a:rPr>
                        <a:t>Pourquoi</a:t>
                      </a:r>
                      <a:r>
                        <a:rPr lang="fr-FR" sz="2400" dirty="0">
                          <a:effectLst/>
                        </a:rPr>
                        <a:t> tu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1017" marR="12101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fais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1017" marR="12101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</a:rPr>
                        <a:t> 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1017" marR="12101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du vélo ?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1017" marR="121017" marT="0" marB="0"/>
                </a:tc>
                <a:extLst>
                  <a:ext uri="{0D108BD9-81ED-4DB2-BD59-A6C34878D82A}">
                    <a16:rowId xmlns:a16="http://schemas.microsoft.com/office/drawing/2014/main" val="3844522271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8459141C-4503-F2F5-6D3E-2C81A379CE12}"/>
              </a:ext>
            </a:extLst>
          </p:cNvPr>
          <p:cNvSpPr txBox="1"/>
          <p:nvPr/>
        </p:nvSpPr>
        <p:spPr>
          <a:xfrm>
            <a:off x="3844065" y="641446"/>
            <a:ext cx="6096000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304792" defTabSz="1219170" fontAlgn="base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fr-FR" sz="2400" b="1" u="sng" dirty="0"/>
              <a:t>Registre </a:t>
            </a:r>
            <a:r>
              <a:rPr lang="en-US" altLang="fr-FR" sz="2400" b="1" u="sng" dirty="0" err="1"/>
              <a:t>familier</a:t>
            </a:r>
            <a:r>
              <a:rPr lang="en-US" altLang="fr-FR" sz="2400" b="1" u="sng" dirty="0"/>
              <a:t> (</a:t>
            </a:r>
            <a:r>
              <a:rPr lang="en-US" altLang="fr-FR" sz="2400" b="1" u="sng" dirty="0" err="1">
                <a:solidFill>
                  <a:schemeClr val="accent3"/>
                </a:solidFill>
              </a:rPr>
              <a:t>sujet</a:t>
            </a:r>
            <a:r>
              <a:rPr lang="en-US" altLang="fr-FR" sz="2400" b="1" u="sng" dirty="0">
                <a:solidFill>
                  <a:schemeClr val="accent3"/>
                </a:solidFill>
              </a:rPr>
              <a:t> + </a:t>
            </a:r>
            <a:r>
              <a:rPr lang="en-US" altLang="fr-FR" sz="2400" b="1" u="sng" dirty="0" err="1">
                <a:solidFill>
                  <a:schemeClr val="accent3"/>
                </a:solidFill>
              </a:rPr>
              <a:t>verbe</a:t>
            </a:r>
            <a:r>
              <a:rPr lang="en-US" altLang="fr-FR" sz="2400" b="1" u="sng" dirty="0"/>
              <a:t>)</a:t>
            </a:r>
            <a:endParaRPr lang="en-US" altLang="fr-FR" sz="2400" dirty="0"/>
          </a:p>
        </p:txBody>
      </p:sp>
      <p:graphicFrame>
        <p:nvGraphicFramePr>
          <p:cNvPr id="3" name="Espace réservé du contenu 8">
            <a:extLst>
              <a:ext uri="{FF2B5EF4-FFF2-40B4-BE49-F238E27FC236}">
                <a16:creationId xmlns:a16="http://schemas.microsoft.com/office/drawing/2014/main" id="{3A8D4769-7E05-0F13-A816-21E25F293E87}"/>
              </a:ext>
            </a:extLst>
          </p:cNvPr>
          <p:cNvGraphicFramePr>
            <a:graphicFrameLocks/>
          </p:cNvGraphicFramePr>
          <p:nvPr/>
        </p:nvGraphicFramePr>
        <p:xfrm>
          <a:off x="4038599" y="3950197"/>
          <a:ext cx="8022565" cy="34403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1637">
                  <a:extLst>
                    <a:ext uri="{9D8B030D-6E8A-4147-A177-3AD203B41FA5}">
                      <a16:colId xmlns:a16="http://schemas.microsoft.com/office/drawing/2014/main" val="2556265064"/>
                    </a:ext>
                  </a:extLst>
                </a:gridCol>
                <a:gridCol w="1561891">
                  <a:extLst>
                    <a:ext uri="{9D8B030D-6E8A-4147-A177-3AD203B41FA5}">
                      <a16:colId xmlns:a16="http://schemas.microsoft.com/office/drawing/2014/main" val="1401660651"/>
                    </a:ext>
                  </a:extLst>
                </a:gridCol>
                <a:gridCol w="1558428">
                  <a:extLst>
                    <a:ext uri="{9D8B030D-6E8A-4147-A177-3AD203B41FA5}">
                      <a16:colId xmlns:a16="http://schemas.microsoft.com/office/drawing/2014/main" val="4122802016"/>
                    </a:ext>
                  </a:extLst>
                </a:gridCol>
                <a:gridCol w="897636">
                  <a:extLst>
                    <a:ext uri="{9D8B030D-6E8A-4147-A177-3AD203B41FA5}">
                      <a16:colId xmlns:a16="http://schemas.microsoft.com/office/drawing/2014/main" val="415637268"/>
                    </a:ext>
                  </a:extLst>
                </a:gridCol>
                <a:gridCol w="1615501">
                  <a:extLst>
                    <a:ext uri="{9D8B030D-6E8A-4147-A177-3AD203B41FA5}">
                      <a16:colId xmlns:a16="http://schemas.microsoft.com/office/drawing/2014/main" val="383677772"/>
                    </a:ext>
                  </a:extLst>
                </a:gridCol>
                <a:gridCol w="1967472">
                  <a:extLst>
                    <a:ext uri="{9D8B030D-6E8A-4147-A177-3AD203B41FA5}">
                      <a16:colId xmlns:a16="http://schemas.microsoft.com/office/drawing/2014/main" val="2207631542"/>
                    </a:ext>
                  </a:extLst>
                </a:gridCol>
              </a:tblGrid>
              <a:tr h="6505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500">
                          <a:effectLst/>
                        </a:rPr>
                        <a:t> </a:t>
                      </a:r>
                      <a:endParaRPr lang="fr-FR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solidFill>
                            <a:srgbClr val="FF0000"/>
                          </a:solidFill>
                          <a:effectLst/>
                        </a:rPr>
                        <a:t>Mot interrogatif</a:t>
                      </a:r>
                      <a:endParaRPr lang="fr-FR" sz="2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fr-FR" sz="200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est-ce que </a:t>
                      </a:r>
                      <a:endParaRPr lang="fr-FR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solidFill>
                            <a:schemeClr val="accent3"/>
                          </a:solidFill>
                          <a:effectLst/>
                        </a:rPr>
                        <a:t>Sujet</a:t>
                      </a:r>
                      <a:endParaRPr lang="fr-FR" sz="2000" dirty="0">
                        <a:solidFill>
                          <a:schemeClr val="accent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solidFill>
                            <a:schemeClr val="accent3"/>
                          </a:solidFill>
                          <a:effectLst/>
                        </a:rPr>
                        <a:t>Verbe</a:t>
                      </a:r>
                      <a:endParaRPr lang="fr-FR" sz="2000" dirty="0">
                        <a:solidFill>
                          <a:schemeClr val="accent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Complément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2410392606"/>
                  </a:ext>
                </a:extLst>
              </a:tr>
              <a:tr h="48451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500" dirty="0">
                          <a:effectLst/>
                        </a:rPr>
                        <a:t>1</a:t>
                      </a:r>
                      <a:endParaRPr lang="fr-FR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rgbClr val="FF0000"/>
                          </a:solidFill>
                          <a:effectLst/>
                        </a:rPr>
                        <a:t> Où</a:t>
                      </a:r>
                      <a:endParaRPr lang="fr-FR" sz="2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est-ce que 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 tu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roules 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 à vélo?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31561512"/>
                  </a:ext>
                </a:extLst>
              </a:tr>
              <a:tr h="48451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500" dirty="0">
                          <a:effectLst/>
                        </a:rPr>
                        <a:t>2</a:t>
                      </a:r>
                      <a:endParaRPr lang="fr-FR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rgbClr val="FF0000"/>
                          </a:solidFill>
                          <a:effectLst/>
                        </a:rPr>
                        <a:t> Quand</a:t>
                      </a:r>
                      <a:endParaRPr lang="fr-FR" sz="2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effectLst/>
                        </a:rPr>
                        <a:t>est-ce qu’ 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 il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 traverse?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</a:rPr>
                        <a:t> 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144439791"/>
                  </a:ext>
                </a:extLst>
              </a:tr>
              <a:tr h="76530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500" dirty="0">
                          <a:effectLst/>
                        </a:rPr>
                        <a:t>3</a:t>
                      </a:r>
                      <a:endParaRPr lang="fr-FR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rgbClr val="FF0000"/>
                          </a:solidFill>
                          <a:effectLst/>
                        </a:rPr>
                        <a:t> Comment </a:t>
                      </a:r>
                      <a:endParaRPr lang="fr-FR" sz="24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effectLst/>
                        </a:rPr>
                        <a:t>est-ce que 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 vous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 allez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chez vos amis?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706927932"/>
                  </a:ext>
                </a:extLst>
              </a:tr>
              <a:tr h="45946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500" dirty="0">
                          <a:effectLst/>
                        </a:rPr>
                        <a:t>4</a:t>
                      </a:r>
                      <a:endParaRPr lang="fr-FR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rgbClr val="FF0000"/>
                          </a:solidFill>
                          <a:effectLst/>
                        </a:rPr>
                        <a:t> Pourquoi</a:t>
                      </a:r>
                      <a:endParaRPr lang="fr-FR" sz="2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effectLst/>
                        </a:rPr>
                        <a:t>est-ce que 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 tu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 fais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 du vélo?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139691448"/>
                  </a:ext>
                </a:extLst>
              </a:tr>
            </a:tbl>
          </a:graphicData>
        </a:graphic>
      </p:graphicFrame>
      <p:sp>
        <p:nvSpPr>
          <p:cNvPr id="9" name="ZoneTexte 8">
            <a:extLst>
              <a:ext uri="{FF2B5EF4-FFF2-40B4-BE49-F238E27FC236}">
                <a16:creationId xmlns:a16="http://schemas.microsoft.com/office/drawing/2014/main" id="{85FA0EAB-10DC-98FE-20BC-37CD1290A3F5}"/>
              </a:ext>
            </a:extLst>
          </p:cNvPr>
          <p:cNvSpPr txBox="1"/>
          <p:nvPr/>
        </p:nvSpPr>
        <p:spPr>
          <a:xfrm>
            <a:off x="3836893" y="3515667"/>
            <a:ext cx="7643867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304792" defTabSz="1219170" fontAlgn="base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fr-FR" sz="2400" b="1" u="sng" dirty="0"/>
              <a:t>Registre standard (</a:t>
            </a:r>
            <a:r>
              <a:rPr lang="en-US" altLang="fr-FR" sz="2400" b="1" u="sng" dirty="0">
                <a:highlight>
                  <a:srgbClr val="FFFF00"/>
                </a:highlight>
              </a:rPr>
              <a:t>Est-</a:t>
            </a:r>
            <a:r>
              <a:rPr lang="en-US" altLang="fr-FR" sz="2400" b="1" u="sng" dirty="0" err="1">
                <a:highlight>
                  <a:srgbClr val="FFFF00"/>
                </a:highlight>
              </a:rPr>
              <a:t>ce</a:t>
            </a:r>
            <a:r>
              <a:rPr lang="en-US" altLang="fr-FR" sz="2400" b="1" u="sng" dirty="0">
                <a:highlight>
                  <a:srgbClr val="FFFF00"/>
                </a:highlight>
              </a:rPr>
              <a:t> que </a:t>
            </a:r>
            <a:r>
              <a:rPr lang="en-US" altLang="fr-FR" sz="2400" b="1" u="sng" dirty="0"/>
              <a:t>+ </a:t>
            </a:r>
            <a:r>
              <a:rPr lang="en-US" altLang="fr-FR" sz="2400" b="1" u="sng" dirty="0" err="1">
                <a:solidFill>
                  <a:schemeClr val="accent3"/>
                </a:solidFill>
              </a:rPr>
              <a:t>sujet</a:t>
            </a:r>
            <a:r>
              <a:rPr lang="en-US" altLang="fr-FR" sz="2400" b="1" u="sng" dirty="0">
                <a:solidFill>
                  <a:schemeClr val="accent3"/>
                </a:solidFill>
              </a:rPr>
              <a:t> + </a:t>
            </a:r>
            <a:r>
              <a:rPr lang="en-US" altLang="fr-FR" sz="2400" b="1" u="sng" dirty="0" err="1">
                <a:solidFill>
                  <a:schemeClr val="accent3"/>
                </a:solidFill>
              </a:rPr>
              <a:t>verbe</a:t>
            </a:r>
            <a:r>
              <a:rPr lang="en-US" altLang="fr-FR" sz="2400" b="1" u="sng" dirty="0"/>
              <a:t>)</a:t>
            </a:r>
            <a:endParaRPr lang="en-US" altLang="fr-FR" sz="2400" dirty="0"/>
          </a:p>
        </p:txBody>
      </p:sp>
    </p:spTree>
    <p:extLst>
      <p:ext uri="{BB962C8B-B14F-4D97-AF65-F5344CB8AC3E}">
        <p14:creationId xmlns:p14="http://schemas.microsoft.com/office/powerpoint/2010/main" val="86613145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82B993-4311-9A6B-4953-723FEB1122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509" y="2384845"/>
            <a:ext cx="2743200" cy="2743200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121920" tIns="60960" rIns="121920" bIns="60960" rtlCol="0" anchor="ctr">
            <a:normAutofit/>
          </a:bodyPr>
          <a:lstStyle/>
          <a:p>
            <a:pPr defTabSz="1219170"/>
            <a:r>
              <a:rPr lang="en-US" sz="2667" dirty="0">
                <a:solidFill>
                  <a:srgbClr val="FFFFFF"/>
                </a:solidFill>
              </a:rPr>
              <a:t>VI. </a:t>
            </a:r>
            <a:r>
              <a:rPr lang="en-US" sz="2667" dirty="0" err="1">
                <a:solidFill>
                  <a:srgbClr val="FFFFFF"/>
                </a:solidFill>
              </a:rPr>
              <a:t>Grammaire</a:t>
            </a:r>
            <a:r>
              <a:rPr lang="en-US" sz="2667" dirty="0">
                <a:solidFill>
                  <a:srgbClr val="FFFFFF"/>
                </a:solidFill>
              </a:rPr>
              <a:t>: </a:t>
            </a:r>
            <a:r>
              <a:rPr lang="en-US" sz="2667" b="1" dirty="0">
                <a:solidFill>
                  <a:srgbClr val="FFFFFF"/>
                </a:solidFill>
              </a:rPr>
              <a:t>poser des questions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6606852-D2EC-01CE-FC47-7ED4DF004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84978" y="6356350"/>
            <a:ext cx="1468821" cy="365125"/>
          </a:xfrm>
        </p:spPr>
        <p:txBody>
          <a:bodyPr vert="horz" lIns="121920" tIns="60960" rIns="121920" bIns="60960" rtlCol="0" anchor="ctr">
            <a:normAutofit/>
          </a:bodyPr>
          <a:lstStyle/>
          <a:p>
            <a:pPr defTabSz="1219170">
              <a:spcAft>
                <a:spcPts val="800"/>
              </a:spcAft>
            </a:pPr>
            <a:fld id="{8A0576F8-4F0C-FD4F-B2E1-A427388F89CF}" type="slidenum">
              <a:rPr lang="en-US" dirty="0">
                <a:solidFill>
                  <a:prstClr val="black">
                    <a:tint val="75000"/>
                  </a:prstClr>
                </a:solidFill>
              </a:rPr>
              <a:pPr defTabSz="1219170">
                <a:spcAft>
                  <a:spcPts val="800"/>
                </a:spcAft>
              </a:pPr>
              <a:t>34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78F461FC-32B5-08DC-CCC6-3596120F99A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038601" y="2329795"/>
          <a:ext cx="7875450" cy="10118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09535">
                  <a:extLst>
                    <a:ext uri="{9D8B030D-6E8A-4147-A177-3AD203B41FA5}">
                      <a16:colId xmlns:a16="http://schemas.microsoft.com/office/drawing/2014/main" val="4232766184"/>
                    </a:ext>
                  </a:extLst>
                </a:gridCol>
                <a:gridCol w="1840264">
                  <a:extLst>
                    <a:ext uri="{9D8B030D-6E8A-4147-A177-3AD203B41FA5}">
                      <a16:colId xmlns:a16="http://schemas.microsoft.com/office/drawing/2014/main" val="3823454706"/>
                    </a:ext>
                  </a:extLst>
                </a:gridCol>
                <a:gridCol w="1432068">
                  <a:extLst>
                    <a:ext uri="{9D8B030D-6E8A-4147-A177-3AD203B41FA5}">
                      <a16:colId xmlns:a16="http://schemas.microsoft.com/office/drawing/2014/main" val="3518353764"/>
                    </a:ext>
                  </a:extLst>
                </a:gridCol>
                <a:gridCol w="1732844">
                  <a:extLst>
                    <a:ext uri="{9D8B030D-6E8A-4147-A177-3AD203B41FA5}">
                      <a16:colId xmlns:a16="http://schemas.microsoft.com/office/drawing/2014/main" val="553892180"/>
                    </a:ext>
                  </a:extLst>
                </a:gridCol>
                <a:gridCol w="2260739">
                  <a:extLst>
                    <a:ext uri="{9D8B030D-6E8A-4147-A177-3AD203B41FA5}">
                      <a16:colId xmlns:a16="http://schemas.microsoft.com/office/drawing/2014/main" val="3272627816"/>
                    </a:ext>
                  </a:extLst>
                </a:gridCol>
              </a:tblGrid>
              <a:tr h="6377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effectLst/>
                        </a:rPr>
                        <a:t> 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1017" marR="12101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solidFill>
                            <a:schemeClr val="accent3"/>
                          </a:solidFill>
                          <a:effectLst/>
                        </a:rPr>
                        <a:t>Sujet</a:t>
                      </a:r>
                      <a:endParaRPr lang="fr-FR" sz="2000" dirty="0">
                        <a:solidFill>
                          <a:schemeClr val="accent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1017" marR="12101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solidFill>
                            <a:schemeClr val="accent3"/>
                          </a:solidFill>
                          <a:effectLst/>
                        </a:rPr>
                        <a:t>Verbe</a:t>
                      </a:r>
                      <a:endParaRPr lang="fr-FR" sz="2000" dirty="0">
                        <a:solidFill>
                          <a:schemeClr val="accent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1017" marR="12101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solidFill>
                            <a:srgbClr val="FF0000"/>
                          </a:solidFill>
                          <a:effectLst/>
                        </a:rPr>
                        <a:t>Mot interrogatif</a:t>
                      </a:r>
                      <a:endParaRPr lang="fr-FR" sz="2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1017" marR="12101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Complément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1017" marR="121017" marT="0" marB="0"/>
                </a:tc>
                <a:extLst>
                  <a:ext uri="{0D108BD9-81ED-4DB2-BD59-A6C34878D82A}">
                    <a16:rowId xmlns:a16="http://schemas.microsoft.com/office/drawing/2014/main" val="1540227988"/>
                  </a:ext>
                </a:extLst>
              </a:tr>
              <a:tr h="37397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1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1017" marR="12101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Tu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1017" marR="12101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fais 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1017" marR="12101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rgbClr val="FF0000"/>
                          </a:solidFill>
                          <a:effectLst/>
                        </a:rPr>
                        <a:t>quoi </a:t>
                      </a:r>
                      <a:endParaRPr lang="fr-FR" sz="24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1017" marR="12101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ce soir ?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1017" marR="121017" marT="0" marB="0"/>
                </a:tc>
                <a:extLst>
                  <a:ext uri="{0D108BD9-81ED-4DB2-BD59-A6C34878D82A}">
                    <a16:rowId xmlns:a16="http://schemas.microsoft.com/office/drawing/2014/main" val="397038350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8459141C-4503-F2F5-6D3E-2C81A379CE12}"/>
              </a:ext>
            </a:extLst>
          </p:cNvPr>
          <p:cNvSpPr txBox="1"/>
          <p:nvPr/>
        </p:nvSpPr>
        <p:spPr>
          <a:xfrm>
            <a:off x="3844065" y="1874247"/>
            <a:ext cx="6096000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304792" defTabSz="1219170" fontAlgn="base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fr-FR" sz="2400" b="1" u="sng" dirty="0"/>
              <a:t>Registre </a:t>
            </a:r>
            <a:r>
              <a:rPr lang="en-US" altLang="fr-FR" sz="2400" b="1" u="sng" dirty="0" err="1"/>
              <a:t>familier</a:t>
            </a:r>
            <a:r>
              <a:rPr lang="en-US" altLang="fr-FR" sz="2400" b="1" u="sng" dirty="0"/>
              <a:t> (</a:t>
            </a:r>
            <a:r>
              <a:rPr lang="en-US" altLang="fr-FR" sz="2400" b="1" u="sng" dirty="0" err="1">
                <a:solidFill>
                  <a:schemeClr val="accent3"/>
                </a:solidFill>
              </a:rPr>
              <a:t>Sujet</a:t>
            </a:r>
            <a:r>
              <a:rPr lang="en-US" altLang="fr-FR" sz="2400" b="1" u="sng" dirty="0">
                <a:solidFill>
                  <a:schemeClr val="accent3"/>
                </a:solidFill>
              </a:rPr>
              <a:t> + </a:t>
            </a:r>
            <a:r>
              <a:rPr lang="en-US" altLang="fr-FR" sz="2400" b="1" u="sng" dirty="0" err="1">
                <a:solidFill>
                  <a:schemeClr val="accent3"/>
                </a:solidFill>
              </a:rPr>
              <a:t>verbe</a:t>
            </a:r>
            <a:r>
              <a:rPr lang="en-US" altLang="fr-FR" sz="2400" b="1" u="sng" dirty="0"/>
              <a:t>)</a:t>
            </a:r>
            <a:endParaRPr lang="en-US" altLang="fr-FR" sz="2400" dirty="0"/>
          </a:p>
        </p:txBody>
      </p:sp>
      <p:graphicFrame>
        <p:nvGraphicFramePr>
          <p:cNvPr id="3" name="Espace réservé du contenu 8">
            <a:extLst>
              <a:ext uri="{FF2B5EF4-FFF2-40B4-BE49-F238E27FC236}">
                <a16:creationId xmlns:a16="http://schemas.microsoft.com/office/drawing/2014/main" id="{3A8D4769-7E05-0F13-A816-21E25F293E87}"/>
              </a:ext>
            </a:extLst>
          </p:cNvPr>
          <p:cNvGraphicFramePr>
            <a:graphicFrameLocks/>
          </p:cNvGraphicFramePr>
          <p:nvPr/>
        </p:nvGraphicFramePr>
        <p:xfrm>
          <a:off x="4038599" y="4475413"/>
          <a:ext cx="8022565" cy="113511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1637">
                  <a:extLst>
                    <a:ext uri="{9D8B030D-6E8A-4147-A177-3AD203B41FA5}">
                      <a16:colId xmlns:a16="http://schemas.microsoft.com/office/drawing/2014/main" val="2556265064"/>
                    </a:ext>
                  </a:extLst>
                </a:gridCol>
                <a:gridCol w="1561891">
                  <a:extLst>
                    <a:ext uri="{9D8B030D-6E8A-4147-A177-3AD203B41FA5}">
                      <a16:colId xmlns:a16="http://schemas.microsoft.com/office/drawing/2014/main" val="1401660651"/>
                    </a:ext>
                  </a:extLst>
                </a:gridCol>
                <a:gridCol w="1558428">
                  <a:extLst>
                    <a:ext uri="{9D8B030D-6E8A-4147-A177-3AD203B41FA5}">
                      <a16:colId xmlns:a16="http://schemas.microsoft.com/office/drawing/2014/main" val="4122802016"/>
                    </a:ext>
                  </a:extLst>
                </a:gridCol>
                <a:gridCol w="897636">
                  <a:extLst>
                    <a:ext uri="{9D8B030D-6E8A-4147-A177-3AD203B41FA5}">
                      <a16:colId xmlns:a16="http://schemas.microsoft.com/office/drawing/2014/main" val="415637268"/>
                    </a:ext>
                  </a:extLst>
                </a:gridCol>
                <a:gridCol w="1441789">
                  <a:extLst>
                    <a:ext uri="{9D8B030D-6E8A-4147-A177-3AD203B41FA5}">
                      <a16:colId xmlns:a16="http://schemas.microsoft.com/office/drawing/2014/main" val="383677772"/>
                    </a:ext>
                  </a:extLst>
                </a:gridCol>
                <a:gridCol w="2141184">
                  <a:extLst>
                    <a:ext uri="{9D8B030D-6E8A-4147-A177-3AD203B41FA5}">
                      <a16:colId xmlns:a16="http://schemas.microsoft.com/office/drawing/2014/main" val="2207631542"/>
                    </a:ext>
                  </a:extLst>
                </a:gridCol>
              </a:tblGrid>
              <a:tr h="6505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500">
                          <a:effectLst/>
                        </a:rPr>
                        <a:t> </a:t>
                      </a:r>
                      <a:endParaRPr lang="fr-FR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solidFill>
                            <a:srgbClr val="FF0000"/>
                          </a:solidFill>
                          <a:effectLst/>
                        </a:rPr>
                        <a:t>Mot interrogatif</a:t>
                      </a:r>
                      <a:endParaRPr lang="fr-FR" sz="2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fr-FR" sz="200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est-ce que </a:t>
                      </a:r>
                      <a:endParaRPr lang="fr-FR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solidFill>
                            <a:schemeClr val="accent3"/>
                          </a:solidFill>
                          <a:effectLst/>
                        </a:rPr>
                        <a:t>Sujet</a:t>
                      </a:r>
                      <a:endParaRPr lang="fr-FR" sz="2000" dirty="0">
                        <a:solidFill>
                          <a:schemeClr val="accent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solidFill>
                            <a:schemeClr val="accent3"/>
                          </a:solidFill>
                          <a:effectLst/>
                        </a:rPr>
                        <a:t>Verbe</a:t>
                      </a:r>
                      <a:endParaRPr lang="fr-FR" sz="2000" dirty="0">
                        <a:solidFill>
                          <a:schemeClr val="accent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Complément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2410392606"/>
                  </a:ext>
                </a:extLst>
              </a:tr>
              <a:tr h="48451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900" dirty="0">
                          <a:effectLst/>
                        </a:rPr>
                        <a:t>1</a:t>
                      </a:r>
                      <a:endParaRPr lang="fr-FR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rgbClr val="FF0000"/>
                          </a:solidFill>
                          <a:effectLst/>
                        </a:rPr>
                        <a:t>Qu’</a:t>
                      </a:r>
                      <a:endParaRPr lang="fr-FR" sz="2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est-ce que 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tu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fais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ce soir ?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31561512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811784D1-017D-2672-1A88-F0644719E653}"/>
              </a:ext>
            </a:extLst>
          </p:cNvPr>
          <p:cNvSpPr txBox="1"/>
          <p:nvPr/>
        </p:nvSpPr>
        <p:spPr>
          <a:xfrm>
            <a:off x="3853624" y="3988232"/>
            <a:ext cx="7643867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304792" defTabSz="1219170" fontAlgn="base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fr-FR" sz="2400" b="1" u="sng" dirty="0"/>
              <a:t>Registre standard (</a:t>
            </a:r>
            <a:r>
              <a:rPr lang="en-US" altLang="fr-FR" sz="2400" b="1" u="sng" dirty="0">
                <a:highlight>
                  <a:srgbClr val="FFFF00"/>
                </a:highlight>
              </a:rPr>
              <a:t>Est-</a:t>
            </a:r>
            <a:r>
              <a:rPr lang="en-US" altLang="fr-FR" sz="2400" b="1" u="sng" dirty="0" err="1">
                <a:highlight>
                  <a:srgbClr val="FFFF00"/>
                </a:highlight>
              </a:rPr>
              <a:t>ce</a:t>
            </a:r>
            <a:r>
              <a:rPr lang="en-US" altLang="fr-FR" sz="2400" b="1" u="sng" dirty="0">
                <a:highlight>
                  <a:srgbClr val="FFFF00"/>
                </a:highlight>
              </a:rPr>
              <a:t> que </a:t>
            </a:r>
            <a:r>
              <a:rPr lang="en-US" altLang="fr-FR" sz="2400" b="1" u="sng" dirty="0"/>
              <a:t>+ </a:t>
            </a:r>
            <a:r>
              <a:rPr lang="en-US" altLang="fr-FR" sz="2400" b="1" u="sng" dirty="0" err="1">
                <a:solidFill>
                  <a:schemeClr val="accent3"/>
                </a:solidFill>
              </a:rPr>
              <a:t>sujet</a:t>
            </a:r>
            <a:r>
              <a:rPr lang="en-US" altLang="fr-FR" sz="2400" b="1" u="sng" dirty="0">
                <a:solidFill>
                  <a:schemeClr val="accent3"/>
                </a:solidFill>
              </a:rPr>
              <a:t> + </a:t>
            </a:r>
            <a:r>
              <a:rPr lang="en-US" altLang="fr-FR" sz="2400" b="1" u="sng" dirty="0" err="1">
                <a:solidFill>
                  <a:schemeClr val="accent3"/>
                </a:solidFill>
              </a:rPr>
              <a:t>verbe</a:t>
            </a:r>
            <a:r>
              <a:rPr lang="en-US" altLang="fr-FR" sz="2400" b="1" u="sng" dirty="0"/>
              <a:t>)</a:t>
            </a:r>
            <a:endParaRPr lang="en-US" altLang="fr-FR" sz="2400" dirty="0"/>
          </a:p>
        </p:txBody>
      </p:sp>
      <p:pic>
        <p:nvPicPr>
          <p:cNvPr id="13" name="Picture 2" descr="Attention Warning Sticker by Redmatters">
            <a:extLst>
              <a:ext uri="{FF2B5EF4-FFF2-40B4-BE49-F238E27FC236}">
                <a16:creationId xmlns:a16="http://schemas.microsoft.com/office/drawing/2014/main" id="{53EE2D5A-95D2-A6C2-9303-07063FAD0E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573" y="757005"/>
            <a:ext cx="625456" cy="625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E3D04609-C684-993F-E208-E02DD85AC494}"/>
              </a:ext>
            </a:extLst>
          </p:cNvPr>
          <p:cNvSpPr txBox="1"/>
          <p:nvPr/>
        </p:nvSpPr>
        <p:spPr>
          <a:xfrm>
            <a:off x="1683885" y="655159"/>
            <a:ext cx="8824228" cy="74898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4267" dirty="0">
                <a:solidFill>
                  <a:srgbClr val="FF0000"/>
                </a:solidFill>
              </a:rPr>
              <a:t>Cas particulier : </a:t>
            </a:r>
            <a:r>
              <a:rPr lang="fr-FR" sz="4267" dirty="0"/>
              <a:t>QUE / QUOI (</a:t>
            </a:r>
            <a:r>
              <a:rPr lang="fr-FR" sz="4267" dirty="0" err="1"/>
              <a:t>what</a:t>
            </a:r>
            <a:r>
              <a:rPr lang="fr-FR" sz="4267" dirty="0"/>
              <a:t> do)</a:t>
            </a:r>
          </a:p>
        </p:txBody>
      </p:sp>
      <p:pic>
        <p:nvPicPr>
          <p:cNvPr id="10" name="Picture 2" descr="Attention Warning Sticker by Redmatters">
            <a:extLst>
              <a:ext uri="{FF2B5EF4-FFF2-40B4-BE49-F238E27FC236}">
                <a16:creationId xmlns:a16="http://schemas.microsoft.com/office/drawing/2014/main" id="{217792B8-EC32-8583-E4E3-B97FA5091F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8112" y="726553"/>
            <a:ext cx="625456" cy="625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292054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6606852-D2EC-01CE-FC47-7ED4DF004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84978" y="6356350"/>
            <a:ext cx="1468821" cy="365125"/>
          </a:xfrm>
        </p:spPr>
        <p:txBody>
          <a:bodyPr vert="horz" lIns="121920" tIns="60960" rIns="121920" bIns="60960" rtlCol="0" anchor="ctr">
            <a:normAutofit/>
          </a:bodyPr>
          <a:lstStyle/>
          <a:p>
            <a:pPr defTabSz="1219170">
              <a:spcAft>
                <a:spcPts val="800"/>
              </a:spcAft>
            </a:pPr>
            <a:fld id="{8A0576F8-4F0C-FD4F-B2E1-A427388F89CF}" type="slidenum">
              <a:rPr lang="en-US" dirty="0">
                <a:solidFill>
                  <a:prstClr val="black">
                    <a:tint val="75000"/>
                  </a:prstClr>
                </a:solidFill>
              </a:rPr>
              <a:pPr defTabSz="1219170">
                <a:spcAft>
                  <a:spcPts val="800"/>
                </a:spcAft>
              </a:pPr>
              <a:t>35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78F461FC-32B5-08DC-CCC6-3596120F99A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64952" y="1963282"/>
          <a:ext cx="11804723" cy="151713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59299">
                  <a:extLst>
                    <a:ext uri="{9D8B030D-6E8A-4147-A177-3AD203B41FA5}">
                      <a16:colId xmlns:a16="http://schemas.microsoft.com/office/drawing/2014/main" val="4232766184"/>
                    </a:ext>
                  </a:extLst>
                </a:gridCol>
                <a:gridCol w="1210516">
                  <a:extLst>
                    <a:ext uri="{9D8B030D-6E8A-4147-A177-3AD203B41FA5}">
                      <a16:colId xmlns:a16="http://schemas.microsoft.com/office/drawing/2014/main" val="3823454706"/>
                    </a:ext>
                  </a:extLst>
                </a:gridCol>
                <a:gridCol w="1404971">
                  <a:extLst>
                    <a:ext uri="{9D8B030D-6E8A-4147-A177-3AD203B41FA5}">
                      <a16:colId xmlns:a16="http://schemas.microsoft.com/office/drawing/2014/main" val="3518353764"/>
                    </a:ext>
                  </a:extLst>
                </a:gridCol>
                <a:gridCol w="2011531">
                  <a:extLst>
                    <a:ext uri="{9D8B030D-6E8A-4147-A177-3AD203B41FA5}">
                      <a16:colId xmlns:a16="http://schemas.microsoft.com/office/drawing/2014/main" val="553892180"/>
                    </a:ext>
                  </a:extLst>
                </a:gridCol>
                <a:gridCol w="2964933">
                  <a:extLst>
                    <a:ext uri="{9D8B030D-6E8A-4147-A177-3AD203B41FA5}">
                      <a16:colId xmlns:a16="http://schemas.microsoft.com/office/drawing/2014/main" val="3272627816"/>
                    </a:ext>
                  </a:extLst>
                </a:gridCol>
                <a:gridCol w="2253473">
                  <a:extLst>
                    <a:ext uri="{9D8B030D-6E8A-4147-A177-3AD203B41FA5}">
                      <a16:colId xmlns:a16="http://schemas.microsoft.com/office/drawing/2014/main" val="2156512255"/>
                    </a:ext>
                  </a:extLst>
                </a:gridCol>
              </a:tblGrid>
              <a:tr h="50571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i="1" dirty="0">
                          <a:solidFill>
                            <a:schemeClr val="accent6"/>
                          </a:solidFill>
                          <a:effectLst/>
                        </a:rPr>
                        <a:t> R. familier</a:t>
                      </a:r>
                      <a:endParaRPr lang="fr-FR" sz="2400" i="1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1017" marR="12101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solidFill>
                            <a:schemeClr val="accent3"/>
                          </a:solidFill>
                          <a:effectLst/>
                        </a:rPr>
                        <a:t>Sujet</a:t>
                      </a:r>
                      <a:endParaRPr lang="fr-FR" sz="2000" dirty="0">
                        <a:solidFill>
                          <a:schemeClr val="accent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1017" marR="12101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solidFill>
                            <a:schemeClr val="accent3"/>
                          </a:solidFill>
                          <a:effectLst/>
                        </a:rPr>
                        <a:t>Verbe</a:t>
                      </a:r>
                      <a:endParaRPr lang="fr-FR" sz="2000" dirty="0">
                        <a:solidFill>
                          <a:schemeClr val="accent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1017" marR="12101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solidFill>
                            <a:srgbClr val="FF0000"/>
                          </a:solidFill>
                          <a:effectLst/>
                        </a:rPr>
                        <a:t>Mot interrogatif</a:t>
                      </a:r>
                      <a:endParaRPr lang="fr-FR" sz="2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1017" marR="12101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Complément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1017" marR="12101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Réponse</a:t>
                      </a:r>
                    </a:p>
                  </a:txBody>
                  <a:tcPr marL="121017" marR="121017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0227988"/>
                  </a:ext>
                </a:extLst>
              </a:tr>
              <a:tr h="50571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Open question</a:t>
                      </a:r>
                    </a:p>
                  </a:txBody>
                  <a:tcPr marL="121017" marR="12101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Tu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1017" marR="12101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habites 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1017" marR="12101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rgbClr val="FF0000"/>
                          </a:solidFill>
                          <a:effectLst/>
                        </a:rPr>
                        <a:t>où</a:t>
                      </a:r>
                      <a:endParaRPr lang="fr-FR" sz="2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1017" marR="12101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en France ?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1017" marR="12101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J’habite à Paris.</a:t>
                      </a:r>
                    </a:p>
                  </a:txBody>
                  <a:tcPr marL="121017" marR="121017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038350"/>
                  </a:ext>
                </a:extLst>
              </a:tr>
              <a:tr h="50571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Closed</a:t>
                      </a:r>
                      <a:r>
                        <a:rPr lang="fr-FR" sz="2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question</a:t>
                      </a:r>
                    </a:p>
                  </a:txBody>
                  <a:tcPr marL="121017" marR="12101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Tu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1017" marR="12101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habites 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1017" marR="12101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strike="sngStrike" dirty="0">
                          <a:solidFill>
                            <a:schemeClr val="tx1"/>
                          </a:solidFill>
                          <a:effectLst/>
                        </a:rPr>
                        <a:t>où</a:t>
                      </a:r>
                      <a:endParaRPr lang="fr-FR" sz="2400" strike="sng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1017" marR="12101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en France ?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1017" marR="12101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Oui / non.</a:t>
                      </a:r>
                    </a:p>
                  </a:txBody>
                  <a:tcPr marL="121017" marR="121017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7411215"/>
                  </a:ext>
                </a:extLst>
              </a:tr>
            </a:tbl>
          </a:graphicData>
        </a:graphic>
      </p:graphicFrame>
      <p:graphicFrame>
        <p:nvGraphicFramePr>
          <p:cNvPr id="3" name="Espace réservé du contenu 8">
            <a:extLst>
              <a:ext uri="{FF2B5EF4-FFF2-40B4-BE49-F238E27FC236}">
                <a16:creationId xmlns:a16="http://schemas.microsoft.com/office/drawing/2014/main" id="{3A8D4769-7E05-0F13-A816-21E25F293E87}"/>
              </a:ext>
            </a:extLst>
          </p:cNvPr>
          <p:cNvGraphicFramePr>
            <a:graphicFrameLocks/>
          </p:cNvGraphicFramePr>
          <p:nvPr/>
        </p:nvGraphicFramePr>
        <p:xfrm>
          <a:off x="164953" y="4278240"/>
          <a:ext cx="11770375" cy="151713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88904">
                  <a:extLst>
                    <a:ext uri="{9D8B030D-6E8A-4147-A177-3AD203B41FA5}">
                      <a16:colId xmlns:a16="http://schemas.microsoft.com/office/drawing/2014/main" val="2556265064"/>
                    </a:ext>
                  </a:extLst>
                </a:gridCol>
                <a:gridCol w="2001827">
                  <a:extLst>
                    <a:ext uri="{9D8B030D-6E8A-4147-A177-3AD203B41FA5}">
                      <a16:colId xmlns:a16="http://schemas.microsoft.com/office/drawing/2014/main" val="1401660651"/>
                    </a:ext>
                  </a:extLst>
                </a:gridCol>
                <a:gridCol w="1699708">
                  <a:extLst>
                    <a:ext uri="{9D8B030D-6E8A-4147-A177-3AD203B41FA5}">
                      <a16:colId xmlns:a16="http://schemas.microsoft.com/office/drawing/2014/main" val="4122802016"/>
                    </a:ext>
                  </a:extLst>
                </a:gridCol>
                <a:gridCol w="939501">
                  <a:extLst>
                    <a:ext uri="{9D8B030D-6E8A-4147-A177-3AD203B41FA5}">
                      <a16:colId xmlns:a16="http://schemas.microsoft.com/office/drawing/2014/main" val="415637268"/>
                    </a:ext>
                  </a:extLst>
                </a:gridCol>
                <a:gridCol w="1226372">
                  <a:extLst>
                    <a:ext uri="{9D8B030D-6E8A-4147-A177-3AD203B41FA5}">
                      <a16:colId xmlns:a16="http://schemas.microsoft.com/office/drawing/2014/main" val="383677772"/>
                    </a:ext>
                  </a:extLst>
                </a:gridCol>
                <a:gridCol w="1701604">
                  <a:extLst>
                    <a:ext uri="{9D8B030D-6E8A-4147-A177-3AD203B41FA5}">
                      <a16:colId xmlns:a16="http://schemas.microsoft.com/office/drawing/2014/main" val="2207631542"/>
                    </a:ext>
                  </a:extLst>
                </a:gridCol>
                <a:gridCol w="2212459">
                  <a:extLst>
                    <a:ext uri="{9D8B030D-6E8A-4147-A177-3AD203B41FA5}">
                      <a16:colId xmlns:a16="http://schemas.microsoft.com/office/drawing/2014/main" val="433651409"/>
                    </a:ext>
                  </a:extLst>
                </a:gridCol>
              </a:tblGrid>
              <a:tr h="541851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700" i="1" dirty="0">
                          <a:solidFill>
                            <a:schemeClr val="accent6"/>
                          </a:solidFill>
                          <a:effectLst/>
                        </a:rPr>
                        <a:t> </a:t>
                      </a:r>
                      <a:r>
                        <a:rPr lang="fr-FR" sz="2400" i="1" dirty="0">
                          <a:solidFill>
                            <a:schemeClr val="accent6"/>
                          </a:solidFill>
                          <a:effectLst/>
                        </a:rPr>
                        <a:t>R. standard</a:t>
                      </a:r>
                      <a:r>
                        <a:rPr lang="fr-FR" sz="2400" dirty="0">
                          <a:solidFill>
                            <a:schemeClr val="accent6"/>
                          </a:solidFill>
                          <a:effectLst/>
                        </a:rPr>
                        <a:t> </a:t>
                      </a:r>
                      <a:endParaRPr lang="fr-FR" sz="2400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solidFill>
                            <a:srgbClr val="FF0000"/>
                          </a:solidFill>
                          <a:effectLst/>
                        </a:rPr>
                        <a:t>Mot interrogatif</a:t>
                      </a:r>
                      <a:endParaRPr lang="fr-FR" sz="2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fr-FR" sz="200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est-ce que </a:t>
                      </a:r>
                      <a:endParaRPr lang="fr-FR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solidFill>
                            <a:schemeClr val="accent3"/>
                          </a:solidFill>
                          <a:effectLst/>
                        </a:rPr>
                        <a:t>Sujet</a:t>
                      </a:r>
                      <a:endParaRPr lang="fr-FR" sz="2000" dirty="0">
                        <a:solidFill>
                          <a:schemeClr val="accent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solidFill>
                            <a:schemeClr val="accent3"/>
                          </a:solidFill>
                          <a:effectLst/>
                        </a:rPr>
                        <a:t>Verbe</a:t>
                      </a:r>
                      <a:endParaRPr lang="fr-FR" sz="2000" dirty="0">
                        <a:solidFill>
                          <a:schemeClr val="accent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Complément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Réponse</a:t>
                      </a:r>
                    </a:p>
                  </a:txBody>
                  <a:tcPr marL="121017" marR="121017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0392606"/>
                  </a:ext>
                </a:extLst>
              </a:tr>
              <a:tr h="48764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Open question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Où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est-ce que 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tu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habites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en France ?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J’habite à Paris.</a:t>
                      </a:r>
                    </a:p>
                  </a:txBody>
                  <a:tcPr marL="121017" marR="121017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61512"/>
                  </a:ext>
                </a:extLst>
              </a:tr>
              <a:tr h="48764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900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Closed</a:t>
                      </a:r>
                      <a:r>
                        <a:rPr lang="fr-FR" sz="1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question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strike="sngStrike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Où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Est-ce que 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tu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habites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en France ?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Oui / Non.</a:t>
                      </a:r>
                    </a:p>
                  </a:txBody>
                  <a:tcPr marL="121017" marR="121017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2124994"/>
                  </a:ext>
                </a:extLst>
              </a:tr>
            </a:tbl>
          </a:graphicData>
        </a:graphic>
      </p:graphicFrame>
      <p:sp>
        <p:nvSpPr>
          <p:cNvPr id="9" name="Titre 8">
            <a:extLst>
              <a:ext uri="{FF2B5EF4-FFF2-40B4-BE49-F238E27FC236}">
                <a16:creationId xmlns:a16="http://schemas.microsoft.com/office/drawing/2014/main" id="{903590D5-21A0-52C9-DFFC-AE41AD43F5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CLOSED QUESTIONS (Yes/no)</a:t>
            </a:r>
          </a:p>
        </p:txBody>
      </p:sp>
    </p:spTree>
    <p:extLst>
      <p:ext uri="{BB962C8B-B14F-4D97-AF65-F5344CB8AC3E}">
        <p14:creationId xmlns:p14="http://schemas.microsoft.com/office/powerpoint/2010/main" val="48205919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EBAB1-793D-C7D9-F5AB-3956DCE50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2061846"/>
            <a:ext cx="10241280" cy="544068"/>
          </a:xfrm>
        </p:spPr>
        <p:txBody>
          <a:bodyPr>
            <a:norm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u="sng" dirty="0"/>
              <a:t>Complète les questions suivantes :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EE599FF-57E9-4182-7389-4352DB0F5654}"/>
              </a:ext>
            </a:extLst>
          </p:cNvPr>
          <p:cNvSpPr txBox="1"/>
          <p:nvPr/>
        </p:nvSpPr>
        <p:spPr>
          <a:xfrm>
            <a:off x="755651" y="785497"/>
            <a:ext cx="10617200" cy="120032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600" dirty="0"/>
              <a:t>Practice</a:t>
            </a:r>
          </a:p>
          <a:p>
            <a:r>
              <a:rPr lang="fr-FR" sz="3600" dirty="0"/>
              <a:t>Poser des questions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856956B8-4AAD-422D-2B53-011C1ADFF5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681935"/>
            <a:ext cx="9164128" cy="3965627"/>
          </a:xfrm>
        </p:spPr>
        <p:txBody>
          <a:bodyPr>
            <a:norm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585" indent="-609585">
              <a:lnSpc>
                <a:spcPct val="150000"/>
              </a:lnSpc>
              <a:buFont typeface="+mj-lt"/>
              <a:buAutoNum type="arabicPeriod"/>
            </a:pPr>
            <a:r>
              <a:rPr lang="fr-FR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Quand est-ce que tu vas chez tes grands-parents ? J’y vais la semaine prochaine.</a:t>
            </a:r>
          </a:p>
          <a:p>
            <a:pPr marL="609585" indent="-609585">
              <a:lnSpc>
                <a:spcPct val="150000"/>
              </a:lnSpc>
              <a:buFont typeface="+mj-lt"/>
              <a:buAutoNum type="arabicPeriod"/>
            </a:pPr>
            <a:r>
              <a:rPr lang="fr-FR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Où est-ce qu’ils habitent ? Ils habitent à Paris.</a:t>
            </a:r>
          </a:p>
          <a:p>
            <a:pPr marL="609585" indent="-609585">
              <a:lnSpc>
                <a:spcPct val="150000"/>
              </a:lnSpc>
              <a:buFont typeface="+mj-lt"/>
              <a:buAutoNum type="arabicPeriod"/>
            </a:pPr>
            <a:r>
              <a:rPr lang="fr-FR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 vas comment chez eux ? J’y vais en voiture.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FFCC2E5-0974-C336-AD36-4E76BD979486}"/>
              </a:ext>
            </a:extLst>
          </p:cNvPr>
          <p:cNvSpPr/>
          <p:nvPr/>
        </p:nvSpPr>
        <p:spPr>
          <a:xfrm>
            <a:off x="2024333" y="2822647"/>
            <a:ext cx="4071668" cy="69778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31566E8-BB01-8960-58A9-9536E8858084}"/>
              </a:ext>
            </a:extLst>
          </p:cNvPr>
          <p:cNvSpPr/>
          <p:nvPr/>
        </p:nvSpPr>
        <p:spPr>
          <a:xfrm>
            <a:off x="2024333" y="4386214"/>
            <a:ext cx="4125343" cy="69778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4BA1EF0-22FD-2145-DD13-5D506662FD97}"/>
              </a:ext>
            </a:extLst>
          </p:cNvPr>
          <p:cNvSpPr/>
          <p:nvPr/>
        </p:nvSpPr>
        <p:spPr>
          <a:xfrm>
            <a:off x="2553420" y="5250264"/>
            <a:ext cx="3128513" cy="69778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</p:spTree>
    <p:extLst>
      <p:ext uri="{BB962C8B-B14F-4D97-AF65-F5344CB8AC3E}">
        <p14:creationId xmlns:p14="http://schemas.microsoft.com/office/powerpoint/2010/main" val="3512757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FA746-CA18-8D50-D298-5C63ED0496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Online </a:t>
            </a:r>
            <a:r>
              <a:rPr lang="fr-FR" dirty="0" err="1"/>
              <a:t>activities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07B69-1E52-7E42-9976-7D2AB291E8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fr-FR" dirty="0"/>
              <a:t>Les moyens de transport</a:t>
            </a:r>
          </a:p>
          <a:p>
            <a:r>
              <a:rPr lang="fr-FR">
                <a:hlinkClick r:id="rId2"/>
              </a:rPr>
              <a:t>https://wordwall.net/resource/30027338/moyens-de-transport-vrai-faux</a:t>
            </a:r>
            <a:endParaRPr lang="fr-FR"/>
          </a:p>
          <a:p>
            <a:r>
              <a:rPr lang="fr-FR">
                <a:hlinkClick r:id="rId3"/>
              </a:rPr>
              <a:t>https://kahoot.it/solo/?quizId=d14f88e6-ab27-4e8b-821f-255ee50dd766</a:t>
            </a:r>
            <a:endParaRPr lang="fr-FR"/>
          </a:p>
          <a:p>
            <a:endParaRPr lang="fr-FR"/>
          </a:p>
          <a:p>
            <a:pPr marL="0" indent="0">
              <a:buNone/>
            </a:pPr>
            <a:r>
              <a:rPr lang="fr-FR" dirty="0"/>
              <a:t>Le Transport - en ou à ?</a:t>
            </a:r>
            <a:endParaRPr lang="fr-FR">
              <a:hlinkClick r:id="rId4"/>
            </a:endParaRPr>
          </a:p>
          <a:p>
            <a:r>
              <a:rPr lang="fr-FR">
                <a:hlinkClick r:id="rId4"/>
              </a:rPr>
              <a:t>https://kahoot.it/solo/?quizId=476063ff-4058-495a-b0aa-402fa94cee3f</a:t>
            </a:r>
            <a:endParaRPr lang="fr-FR"/>
          </a:p>
          <a:p>
            <a:pPr marL="0" indent="0">
              <a:buNone/>
            </a:pPr>
            <a:endParaRPr lang="fr-FR"/>
          </a:p>
          <a:p>
            <a:pPr marL="0" indent="0">
              <a:buNone/>
            </a:pPr>
            <a:r>
              <a:rPr lang="fr-FR" dirty="0"/>
              <a:t>Les questions : où / quand / pourquoi </a:t>
            </a:r>
          </a:p>
          <a:p>
            <a:r>
              <a:rPr lang="fr-FR">
                <a:hlinkClick r:id="rId5"/>
              </a:rPr>
              <a:t>https://kahoot.it/solo/?quizId=382b92a9-4276-4789-ae13-7f16ea28eec2</a:t>
            </a:r>
            <a:endParaRPr lang="fr-FR"/>
          </a:p>
          <a:p>
            <a:endParaRPr lang="fr-FR"/>
          </a:p>
          <a:p>
            <a:pPr marL="0" indent="0">
              <a:buNone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86902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03EA20-8FDB-42EA-33BE-3D4B6C347F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5768131"/>
            <a:ext cx="10911840" cy="64008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dirty="0" err="1"/>
              <a:t>Combien</a:t>
            </a:r>
            <a:r>
              <a:rPr lang="en-US" sz="3200" dirty="0"/>
              <a:t> </a:t>
            </a:r>
            <a:r>
              <a:rPr lang="en-US" sz="3200" dirty="0" err="1"/>
              <a:t>d’éléments</a:t>
            </a:r>
            <a:r>
              <a:rPr lang="en-US" sz="3200" dirty="0"/>
              <a:t> </a:t>
            </a:r>
            <a:r>
              <a:rPr lang="en-US" sz="3200" dirty="0" err="1"/>
              <a:t>est-ce</a:t>
            </a:r>
            <a:r>
              <a:rPr lang="en-US" sz="3200" dirty="0"/>
              <a:t> que </a:t>
            </a:r>
            <a:r>
              <a:rPr lang="en-US" sz="3200" dirty="0" err="1"/>
              <a:t>tu</a:t>
            </a:r>
            <a:r>
              <a:rPr lang="en-US" sz="3200" dirty="0"/>
              <a:t> </a:t>
            </a:r>
            <a:r>
              <a:rPr lang="en-US" sz="3200" dirty="0" err="1"/>
              <a:t>peux</a:t>
            </a:r>
            <a:r>
              <a:rPr lang="en-US" sz="3200" dirty="0"/>
              <a:t> </a:t>
            </a:r>
            <a:r>
              <a:rPr lang="en-US" sz="3200" dirty="0" err="1"/>
              <a:t>nommer</a:t>
            </a:r>
            <a:r>
              <a:rPr lang="en-US" sz="3200" dirty="0"/>
              <a:t> ?</a:t>
            </a:r>
          </a:p>
        </p:txBody>
      </p:sp>
      <p:pic>
        <p:nvPicPr>
          <p:cNvPr id="1026" name="Picture 2" descr="Ces nouveaux feux tricolores veulent concilier piétons et cyclistes en ville">
            <a:extLst>
              <a:ext uri="{FF2B5EF4-FFF2-40B4-BE49-F238E27FC236}">
                <a16:creationId xmlns:a16="http://schemas.microsoft.com/office/drawing/2014/main" id="{2A677A77-DAAB-6DB0-1B2D-639173FD40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98" r="1" b="1"/>
          <a:stretch/>
        </p:blipFill>
        <p:spPr bwMode="auto">
          <a:xfrm>
            <a:off x="640080" y="640080"/>
            <a:ext cx="10911840" cy="4836795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4142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9383304-5C60-1A9B-577A-E157D6745B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r>
              <a:rPr lang="fr-FR" sz="3600" b="1" dirty="0">
                <a:solidFill>
                  <a:srgbClr val="FFFFFF"/>
                </a:solidFill>
              </a:rPr>
              <a:t>Grammaire (1) : </a:t>
            </a:r>
            <a:r>
              <a:rPr lang="fr-FR" sz="3600" b="1" dirty="0" err="1">
                <a:solidFill>
                  <a:srgbClr val="FFFFFF"/>
                </a:solidFill>
              </a:rPr>
              <a:t>Ask</a:t>
            </a:r>
            <a:r>
              <a:rPr lang="fr-FR" sz="3600" b="1" dirty="0">
                <a:solidFill>
                  <a:srgbClr val="FFFFFF"/>
                </a:solidFill>
              </a:rPr>
              <a:t> a question about a place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FEF70A29-A2E6-FF76-3CCD-47F81BEC6F81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975999" y="2299576"/>
          <a:ext cx="10240002" cy="3544633"/>
        </p:xfrm>
        <a:graphic>
          <a:graphicData uri="http://schemas.openxmlformats.org/drawingml/2006/table">
            <a:tbl>
              <a:tblPr firstRow="1" firstCol="1" bandRow="1">
                <a:tableStyleId>{72833802-FEF1-4C79-8D5D-14CF1EAF98D9}</a:tableStyleId>
              </a:tblPr>
              <a:tblGrid>
                <a:gridCol w="3515170">
                  <a:extLst>
                    <a:ext uri="{9D8B030D-6E8A-4147-A177-3AD203B41FA5}">
                      <a16:colId xmlns:a16="http://schemas.microsoft.com/office/drawing/2014/main" val="3999255389"/>
                    </a:ext>
                  </a:extLst>
                </a:gridCol>
                <a:gridCol w="3515170">
                  <a:extLst>
                    <a:ext uri="{9D8B030D-6E8A-4147-A177-3AD203B41FA5}">
                      <a16:colId xmlns:a16="http://schemas.microsoft.com/office/drawing/2014/main" val="1285269390"/>
                    </a:ext>
                  </a:extLst>
                </a:gridCol>
                <a:gridCol w="3209662">
                  <a:extLst>
                    <a:ext uri="{9D8B030D-6E8A-4147-A177-3AD203B41FA5}">
                      <a16:colId xmlns:a16="http://schemas.microsoft.com/office/drawing/2014/main" val="3063966086"/>
                    </a:ext>
                  </a:extLst>
                </a:gridCol>
              </a:tblGrid>
              <a:tr h="15120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200" dirty="0" err="1">
                          <a:effectLst/>
                        </a:rPr>
                        <a:t>Ask</a:t>
                      </a:r>
                      <a:r>
                        <a:rPr lang="fr-FR" sz="3200" dirty="0">
                          <a:effectLst/>
                        </a:rPr>
                        <a:t> for road directions</a:t>
                      </a:r>
                      <a:endParaRPr lang="fr-FR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4298" marR="942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200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Ask</a:t>
                      </a:r>
                      <a:r>
                        <a:rPr lang="fr-FR" sz="32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for </a:t>
                      </a:r>
                      <a:r>
                        <a:rPr lang="fr-FR" sz="3200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someone</a:t>
                      </a:r>
                      <a:r>
                        <a:rPr lang="fr-FR" sz="32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’s </a:t>
                      </a:r>
                      <a:r>
                        <a:rPr lang="fr-FR" sz="3200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address</a:t>
                      </a:r>
                      <a:endParaRPr lang="fr-FR" sz="3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4298" marR="942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200" dirty="0" err="1">
                          <a:effectLst/>
                        </a:rPr>
                        <a:t>Ask</a:t>
                      </a:r>
                      <a:r>
                        <a:rPr lang="fr-FR" sz="3200" dirty="0">
                          <a:effectLst/>
                        </a:rPr>
                        <a:t> </a:t>
                      </a:r>
                      <a:r>
                        <a:rPr lang="fr-FR" sz="3200" dirty="0" err="1">
                          <a:effectLst/>
                        </a:rPr>
                        <a:t>where</a:t>
                      </a:r>
                      <a:r>
                        <a:rPr lang="fr-FR" sz="3200" dirty="0">
                          <a:effectLst/>
                        </a:rPr>
                        <a:t> </a:t>
                      </a:r>
                      <a:r>
                        <a:rPr lang="fr-FR" sz="3200" dirty="0" err="1">
                          <a:effectLst/>
                        </a:rPr>
                        <a:t>someone</a:t>
                      </a:r>
                      <a:r>
                        <a:rPr lang="fr-FR" sz="3200" dirty="0">
                          <a:effectLst/>
                        </a:rPr>
                        <a:t> </a:t>
                      </a:r>
                      <a:r>
                        <a:rPr lang="fr-FR" sz="3200" dirty="0" err="1">
                          <a:effectLst/>
                        </a:rPr>
                        <a:t>is</a:t>
                      </a:r>
                      <a:endParaRPr lang="fr-FR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4298" marR="942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04969839"/>
                  </a:ext>
                </a:extLst>
              </a:tr>
              <a:tr h="100045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b="0" dirty="0">
                          <a:effectLst/>
                        </a:rPr>
                        <a:t>C’est où, chez toi ?</a:t>
                      </a:r>
                      <a:endParaRPr lang="fr-FR" sz="2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4298" marR="942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Tu habites où ? </a:t>
                      </a:r>
                      <a:endParaRPr lang="fr-FR" sz="2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4298" marR="942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effectLst/>
                        </a:rPr>
                        <a:t>Tu es où ?</a:t>
                      </a:r>
                      <a:endParaRPr lang="fr-F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4298" marR="942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85013674"/>
                  </a:ext>
                </a:extLst>
              </a:tr>
              <a:tr h="1032149">
                <a:tc gridSpan="3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effectLst/>
                        </a:rPr>
                        <a:t>Pour poser une question sur un </a:t>
                      </a:r>
                      <a:r>
                        <a:rPr lang="fr-FR" sz="2800" dirty="0">
                          <a:effectLst/>
                          <a:highlight>
                            <a:srgbClr val="FFFF00"/>
                          </a:highlight>
                        </a:rPr>
                        <a:t>lieu</a:t>
                      </a:r>
                      <a:r>
                        <a:rPr lang="fr-FR" sz="2800" dirty="0">
                          <a:effectLst/>
                        </a:rPr>
                        <a:t>, on utilise le mot interrogatif </a:t>
                      </a:r>
                      <a:r>
                        <a:rPr lang="fr-FR" sz="2800" dirty="0">
                          <a:effectLst/>
                          <a:highlight>
                            <a:srgbClr val="FFFF00"/>
                          </a:highlight>
                        </a:rPr>
                        <a:t>OÙ (</a:t>
                      </a:r>
                      <a:r>
                        <a:rPr lang="fr-FR" sz="2800" dirty="0" err="1">
                          <a:effectLst/>
                          <a:highlight>
                            <a:srgbClr val="FFFF00"/>
                          </a:highlight>
                        </a:rPr>
                        <a:t>where</a:t>
                      </a:r>
                      <a:r>
                        <a:rPr lang="fr-FR" sz="2800" dirty="0">
                          <a:effectLst/>
                          <a:highlight>
                            <a:srgbClr val="FFFF00"/>
                          </a:highlight>
                        </a:rPr>
                        <a:t>).</a:t>
                      </a:r>
                      <a:endParaRPr lang="fr-F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4298" marR="942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78479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69620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EBAB1-793D-C7D9-F5AB-3956DCE50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714463"/>
            <a:ext cx="10241280" cy="544068"/>
          </a:xfrm>
        </p:spPr>
        <p:txBody>
          <a:bodyPr>
            <a:normAutofit fontScale="90000"/>
          </a:bodyPr>
          <a:lstStyle/>
          <a:p>
            <a:r>
              <a:rPr lang="fr-FR" u="sng" dirty="0"/>
              <a:t>Complète les questions suivantes :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EE599FF-57E9-4182-7389-4352DB0F5654}"/>
              </a:ext>
            </a:extLst>
          </p:cNvPr>
          <p:cNvSpPr txBox="1"/>
          <p:nvPr/>
        </p:nvSpPr>
        <p:spPr>
          <a:xfrm>
            <a:off x="755650" y="428557"/>
            <a:ext cx="10617200" cy="107721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3200" dirty="0"/>
              <a:t>Practice </a:t>
            </a:r>
          </a:p>
          <a:p>
            <a:r>
              <a:rPr lang="fr-FR" sz="3200" dirty="0"/>
              <a:t>Poser une question sur un lieu.</a:t>
            </a:r>
          </a:p>
        </p:txBody>
      </p:sp>
      <p:graphicFrame>
        <p:nvGraphicFramePr>
          <p:cNvPr id="10" name="Espace réservé du contenu 4">
            <a:extLst>
              <a:ext uri="{FF2B5EF4-FFF2-40B4-BE49-F238E27FC236}">
                <a16:creationId xmlns:a16="http://schemas.microsoft.com/office/drawing/2014/main" id="{FE2C7D12-3CA9-114C-C260-C462C74DB64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371600" y="2105989"/>
          <a:ext cx="10001250" cy="39656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23E45F7B-65A2-D5D4-7151-D18BEC65D51E}"/>
              </a:ext>
            </a:extLst>
          </p:cNvPr>
          <p:cNvSpPr/>
          <p:nvPr/>
        </p:nvSpPr>
        <p:spPr>
          <a:xfrm>
            <a:off x="4565374" y="3173778"/>
            <a:ext cx="536713" cy="47707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5DBBF97-A972-16E1-2FB3-BDF9B626D5FA}"/>
              </a:ext>
            </a:extLst>
          </p:cNvPr>
          <p:cNvSpPr/>
          <p:nvPr/>
        </p:nvSpPr>
        <p:spPr>
          <a:xfrm>
            <a:off x="9369286" y="3544956"/>
            <a:ext cx="536713" cy="47707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3910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CA17497-B843-5392-330F-AA76A4F80B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kumimoji="0" lang="fr-FR" altLang="fr-FR" sz="5000" b="1" i="0" u="sng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tell an </a:t>
            </a:r>
            <a:r>
              <a:rPr kumimoji="0" lang="fr-FR" altLang="fr-FR" sz="5000" b="1" i="0" u="sng" strike="noStrike" cap="none" normalizeH="0" baseline="0" dirty="0" err="1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address</a:t>
            </a:r>
            <a:endParaRPr lang="fr-FR" sz="5000" dirty="0"/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AD0FABB8-6379-93ED-988E-937B109A18E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67727" y="2228942"/>
          <a:ext cx="10456545" cy="3947166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10456545">
                  <a:extLst>
                    <a:ext uri="{9D8B030D-6E8A-4147-A177-3AD203B41FA5}">
                      <a16:colId xmlns:a16="http://schemas.microsoft.com/office/drawing/2014/main" val="1445869407"/>
                    </a:ext>
                  </a:extLst>
                </a:gridCol>
              </a:tblGrid>
              <a:tr h="62084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dirty="0">
                          <a:effectLst/>
                        </a:rPr>
                        <a:t>Indiquer l’adresse de quelqu’un</a:t>
                      </a:r>
                      <a:endParaRPr lang="fr-FR" sz="3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/>
                </a:tc>
                <a:extLst>
                  <a:ext uri="{0D108BD9-81ED-4DB2-BD59-A6C34878D82A}">
                    <a16:rowId xmlns:a16="http://schemas.microsoft.com/office/drawing/2014/main" val="3420418243"/>
                  </a:ext>
                </a:extLst>
              </a:tr>
              <a:tr h="62084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dirty="0">
                          <a:effectLst/>
                          <a:highlight>
                            <a:srgbClr val="00FF00"/>
                          </a:highlight>
                        </a:rPr>
                        <a:t>Chez</a:t>
                      </a:r>
                      <a:r>
                        <a:rPr lang="fr-FR" sz="3300" dirty="0">
                          <a:effectLst/>
                        </a:rPr>
                        <a:t> </a:t>
                      </a:r>
                      <a:r>
                        <a:rPr lang="fr-FR" sz="3300" dirty="0">
                          <a:effectLst/>
                          <a:highlight>
                            <a:srgbClr val="FFFF00"/>
                          </a:highlight>
                        </a:rPr>
                        <a:t>toi</a:t>
                      </a:r>
                      <a:r>
                        <a:rPr lang="fr-FR" sz="3300" dirty="0">
                          <a:effectLst/>
                        </a:rPr>
                        <a:t> c’est où ?</a:t>
                      </a:r>
                      <a:endParaRPr lang="fr-FR" sz="3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/>
                </a:tc>
                <a:extLst>
                  <a:ext uri="{0D108BD9-81ED-4DB2-BD59-A6C34878D82A}">
                    <a16:rowId xmlns:a16="http://schemas.microsoft.com/office/drawing/2014/main" val="3073575082"/>
                  </a:ext>
                </a:extLst>
              </a:tr>
              <a:tr h="62084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dirty="0">
                          <a:effectLst/>
                          <a:highlight>
                            <a:srgbClr val="00FF00"/>
                          </a:highlight>
                        </a:rPr>
                        <a:t>Chez</a:t>
                      </a:r>
                      <a:r>
                        <a:rPr lang="fr-FR" sz="3300" dirty="0">
                          <a:effectLst/>
                        </a:rPr>
                        <a:t> </a:t>
                      </a:r>
                      <a:r>
                        <a:rPr lang="fr-FR" sz="3300" dirty="0">
                          <a:effectLst/>
                          <a:highlight>
                            <a:srgbClr val="FFFF00"/>
                          </a:highlight>
                        </a:rPr>
                        <a:t>elle</a:t>
                      </a:r>
                      <a:r>
                        <a:rPr lang="fr-FR" sz="3300" dirty="0">
                          <a:effectLst/>
                        </a:rPr>
                        <a:t>, c’est au numéro 22</a:t>
                      </a:r>
                      <a:endParaRPr lang="fr-FR" sz="3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/>
                </a:tc>
                <a:extLst>
                  <a:ext uri="{0D108BD9-81ED-4DB2-BD59-A6C34878D82A}">
                    <a16:rowId xmlns:a16="http://schemas.microsoft.com/office/drawing/2014/main" val="3617717938"/>
                  </a:ext>
                </a:extLst>
              </a:tr>
              <a:tr h="62084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dirty="0">
                          <a:effectLst/>
                          <a:highlight>
                            <a:srgbClr val="00FF00"/>
                          </a:highlight>
                        </a:rPr>
                        <a:t>Chez</a:t>
                      </a:r>
                      <a:r>
                        <a:rPr lang="fr-FR" sz="3300" dirty="0">
                          <a:effectLst/>
                        </a:rPr>
                        <a:t> </a:t>
                      </a:r>
                      <a:r>
                        <a:rPr lang="fr-FR" sz="3300" dirty="0">
                          <a:effectLst/>
                          <a:highlight>
                            <a:srgbClr val="FFFF00"/>
                          </a:highlight>
                        </a:rPr>
                        <a:t>moi</a:t>
                      </a:r>
                      <a:r>
                        <a:rPr lang="fr-FR" sz="3300" dirty="0">
                          <a:effectLst/>
                        </a:rPr>
                        <a:t>, c’est au numéro 8</a:t>
                      </a:r>
                      <a:endParaRPr lang="fr-FR" sz="3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/>
                </a:tc>
                <a:extLst>
                  <a:ext uri="{0D108BD9-81ED-4DB2-BD59-A6C34878D82A}">
                    <a16:rowId xmlns:a16="http://schemas.microsoft.com/office/drawing/2014/main" val="122687122"/>
                  </a:ext>
                </a:extLst>
              </a:tr>
              <a:tr h="146380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dirty="0">
                          <a:effectLst/>
                        </a:rPr>
                        <a:t>Pour indiquer l’adresse de quelqu’un, on utilise : </a:t>
                      </a:r>
                      <a:endParaRPr lang="en-US"/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dirty="0">
                          <a:effectLst/>
                          <a:highlight>
                            <a:srgbClr val="00FF00"/>
                          </a:highlight>
                        </a:rPr>
                        <a:t>CHEZ</a:t>
                      </a:r>
                      <a:r>
                        <a:rPr lang="fr-FR" sz="3300" dirty="0">
                          <a:effectLst/>
                        </a:rPr>
                        <a:t> + </a:t>
                      </a:r>
                      <a:r>
                        <a:rPr lang="fr-FR" sz="3300" dirty="0">
                          <a:effectLst/>
                          <a:highlight>
                            <a:srgbClr val="FFFF00"/>
                          </a:highlight>
                        </a:rPr>
                        <a:t>PRONOM TONIQUE (moi, toi, lui/elle,…)</a:t>
                      </a:r>
                      <a:endParaRPr lang="fr-FR" sz="3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/>
                </a:tc>
                <a:extLst>
                  <a:ext uri="{0D108BD9-81ED-4DB2-BD59-A6C34878D82A}">
                    <a16:rowId xmlns:a16="http://schemas.microsoft.com/office/drawing/2014/main" val="12674506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1174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36F67ED-77ED-6649-61AA-9178A23C2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Les </a:t>
            </a:r>
            <a:r>
              <a:rPr lang="en-US" sz="36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pronoms</a:t>
            </a:r>
            <a:r>
              <a:rPr lang="en-US" sz="36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toniques</a:t>
            </a:r>
            <a:endParaRPr lang="en-US" sz="3600" b="1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Picture 13" descr="Image">
            <a:extLst>
              <a:ext uri="{FF2B5EF4-FFF2-40B4-BE49-F238E27FC236}">
                <a16:creationId xmlns:a16="http://schemas.microsoft.com/office/drawing/2014/main" id="{51EC7B3E-3AA9-CD25-F193-91B58CDE4C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243"/>
          <a:stretch/>
        </p:blipFill>
        <p:spPr bwMode="auto">
          <a:xfrm>
            <a:off x="4212401" y="1245704"/>
            <a:ext cx="7974803" cy="4399722"/>
          </a:xfrm>
          <a:prstGeom prst="rect">
            <a:avLst/>
          </a:pr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193694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36F67ED-77ED-6649-61AA-9178A23C2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fr-FR" sz="5400" b="1" dirty="0"/>
              <a:t>Les pronoms toniques</a:t>
            </a:r>
          </a:p>
        </p:txBody>
      </p:sp>
      <p:graphicFrame>
        <p:nvGraphicFramePr>
          <p:cNvPr id="6" name="Espace réservé du contenu 5">
            <a:extLst>
              <a:ext uri="{FF2B5EF4-FFF2-40B4-BE49-F238E27FC236}">
                <a16:creationId xmlns:a16="http://schemas.microsoft.com/office/drawing/2014/main" id="{F52A4DF3-8D13-3D30-3884-914F5A6028D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2288854"/>
          <a:ext cx="10515600" cy="316395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86767">
                  <a:extLst>
                    <a:ext uri="{9D8B030D-6E8A-4147-A177-3AD203B41FA5}">
                      <a16:colId xmlns:a16="http://schemas.microsoft.com/office/drawing/2014/main" val="1234988373"/>
                    </a:ext>
                  </a:extLst>
                </a:gridCol>
                <a:gridCol w="2027025">
                  <a:extLst>
                    <a:ext uri="{9D8B030D-6E8A-4147-A177-3AD203B41FA5}">
                      <a16:colId xmlns:a16="http://schemas.microsoft.com/office/drawing/2014/main" val="3507554916"/>
                    </a:ext>
                  </a:extLst>
                </a:gridCol>
                <a:gridCol w="4801808">
                  <a:extLst>
                    <a:ext uri="{9D8B030D-6E8A-4147-A177-3AD203B41FA5}">
                      <a16:colId xmlns:a16="http://schemas.microsoft.com/office/drawing/2014/main" val="1921645609"/>
                    </a:ext>
                  </a:extLst>
                </a:gridCol>
              </a:tblGrid>
              <a:tr h="401281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 dirty="0">
                          <a:effectLst/>
                        </a:rPr>
                        <a:t>Pronoms toniques</a:t>
                      </a:r>
                      <a:endParaRPr lang="fr-FR" sz="2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1191" marR="181191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0830625"/>
                  </a:ext>
                </a:extLst>
              </a:tr>
              <a:tr h="401281">
                <a:tc row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9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9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 dirty="0">
                          <a:effectLst/>
                        </a:rPr>
                        <a:t>Je vais</a:t>
                      </a:r>
                      <a:endParaRPr lang="fr-FR" sz="2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1191" marR="181191" marT="0" marB="0"/>
                </a:tc>
                <a:tc row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9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9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 dirty="0">
                          <a:effectLst/>
                          <a:highlight>
                            <a:srgbClr val="00FF00"/>
                          </a:highlight>
                        </a:rPr>
                        <a:t>chez</a:t>
                      </a:r>
                      <a:endParaRPr lang="fr-FR" sz="2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1191" marR="18119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 dirty="0">
                          <a:effectLst/>
                          <a:highlight>
                            <a:srgbClr val="FFFF00"/>
                          </a:highlight>
                        </a:rPr>
                        <a:t>moi</a:t>
                      </a:r>
                      <a:endParaRPr lang="fr-FR" sz="2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1191" marR="181191" marT="0" marB="0"/>
                </a:tc>
                <a:extLst>
                  <a:ext uri="{0D108BD9-81ED-4DB2-BD59-A6C34878D82A}">
                    <a16:rowId xmlns:a16="http://schemas.microsoft.com/office/drawing/2014/main" val="2503892956"/>
                  </a:ext>
                </a:extLst>
              </a:tr>
              <a:tr h="401281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 dirty="0">
                          <a:effectLst/>
                          <a:highlight>
                            <a:srgbClr val="FFFF00"/>
                          </a:highlight>
                        </a:rPr>
                        <a:t>toi</a:t>
                      </a:r>
                      <a:endParaRPr lang="fr-FR" sz="2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1191" marR="181191" marT="0" marB="0"/>
                </a:tc>
                <a:extLst>
                  <a:ext uri="{0D108BD9-81ED-4DB2-BD59-A6C34878D82A}">
                    <a16:rowId xmlns:a16="http://schemas.microsoft.com/office/drawing/2014/main" val="3561095261"/>
                  </a:ext>
                </a:extLst>
              </a:tr>
              <a:tr h="401281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 dirty="0">
                          <a:effectLst/>
                          <a:highlight>
                            <a:srgbClr val="FFFF00"/>
                          </a:highlight>
                        </a:rPr>
                        <a:t>lui /elle</a:t>
                      </a:r>
                      <a:endParaRPr lang="fr-FR" sz="2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1191" marR="181191" marT="0" marB="0"/>
                </a:tc>
                <a:extLst>
                  <a:ext uri="{0D108BD9-81ED-4DB2-BD59-A6C34878D82A}">
                    <a16:rowId xmlns:a16="http://schemas.microsoft.com/office/drawing/2014/main" val="2260451253"/>
                  </a:ext>
                </a:extLst>
              </a:tr>
              <a:tr h="401281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 dirty="0">
                          <a:effectLst/>
                          <a:highlight>
                            <a:srgbClr val="FFFF00"/>
                          </a:highlight>
                        </a:rPr>
                        <a:t>nous</a:t>
                      </a:r>
                      <a:endParaRPr lang="fr-FR" sz="2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1191" marR="181191" marT="0" marB="0"/>
                </a:tc>
                <a:extLst>
                  <a:ext uri="{0D108BD9-81ED-4DB2-BD59-A6C34878D82A}">
                    <a16:rowId xmlns:a16="http://schemas.microsoft.com/office/drawing/2014/main" val="2851859434"/>
                  </a:ext>
                </a:extLst>
              </a:tr>
              <a:tr h="401281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 dirty="0">
                          <a:effectLst/>
                          <a:highlight>
                            <a:srgbClr val="FFFF00"/>
                          </a:highlight>
                        </a:rPr>
                        <a:t>vous</a:t>
                      </a:r>
                      <a:endParaRPr lang="fr-FR" sz="2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1191" marR="181191" marT="0" marB="0"/>
                </a:tc>
                <a:extLst>
                  <a:ext uri="{0D108BD9-81ED-4DB2-BD59-A6C34878D82A}">
                    <a16:rowId xmlns:a16="http://schemas.microsoft.com/office/drawing/2014/main" val="3091752516"/>
                  </a:ext>
                </a:extLst>
              </a:tr>
              <a:tr h="401281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 dirty="0">
                          <a:effectLst/>
                          <a:highlight>
                            <a:srgbClr val="FFFF00"/>
                          </a:highlight>
                        </a:rPr>
                        <a:t>eux / elles</a:t>
                      </a:r>
                      <a:endParaRPr lang="fr-FR" sz="2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1191" marR="181191" marT="0" marB="0"/>
                </a:tc>
                <a:extLst>
                  <a:ext uri="{0D108BD9-81ED-4DB2-BD59-A6C34878D82A}">
                    <a16:rowId xmlns:a16="http://schemas.microsoft.com/office/drawing/2014/main" val="1777338651"/>
                  </a:ext>
                </a:extLst>
              </a:tr>
            </a:tbl>
          </a:graphicData>
        </a:graphic>
      </p:graphicFrame>
      <p:sp>
        <p:nvSpPr>
          <p:cNvPr id="9" name="ZoneTexte 8">
            <a:extLst>
              <a:ext uri="{FF2B5EF4-FFF2-40B4-BE49-F238E27FC236}">
                <a16:creationId xmlns:a16="http://schemas.microsoft.com/office/drawing/2014/main" id="{5CD7F74D-CC3D-F80E-EFE3-CCFC74F87DB5}"/>
              </a:ext>
            </a:extLst>
          </p:cNvPr>
          <p:cNvSpPr txBox="1"/>
          <p:nvPr/>
        </p:nvSpPr>
        <p:spPr>
          <a:xfrm>
            <a:off x="4462584" y="5552440"/>
            <a:ext cx="6096000" cy="7745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Exemple :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J’habite </a:t>
            </a:r>
            <a:r>
              <a:rPr lang="fr-FR" sz="1800" dirty="0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chez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8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mon frère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j’habite </a:t>
            </a:r>
            <a:r>
              <a:rPr lang="fr-FR" sz="1800" dirty="0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chez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800" strike="sngStrik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8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lui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mp3-output-ttsfree(dot)com (79)">
            <a:hlinkClick r:id="" action="ppaction://media"/>
            <a:extLst>
              <a:ext uri="{FF2B5EF4-FFF2-40B4-BE49-F238E27FC236}">
                <a16:creationId xmlns:a16="http://schemas.microsoft.com/office/drawing/2014/main" id="{952EDAAC-8E11-8587-2BFF-F24965930A0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860117" y="3106925"/>
            <a:ext cx="1843741" cy="1843741"/>
          </a:xfrm>
          <a:prstGeom prst="rect">
            <a:avLst/>
          </a:prstGeom>
        </p:spPr>
      </p:pic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4771" y="4905558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5034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1608</Words>
  <Application>Microsoft Macintosh PowerPoint</Application>
  <PresentationFormat>Widescreen</PresentationFormat>
  <Paragraphs>349</Paragraphs>
  <Slides>37</Slides>
  <Notes>0</Notes>
  <HiddenSlides>0</HiddenSlides>
  <MMClips>24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4" baseType="lpstr">
      <vt:lpstr>Aptos</vt:lpstr>
      <vt:lpstr>Aptos Display</vt:lpstr>
      <vt:lpstr>Arial</vt:lpstr>
      <vt:lpstr>Calibri</vt:lpstr>
      <vt:lpstr>Calibri Light</vt:lpstr>
      <vt:lpstr>Courier New</vt:lpstr>
      <vt:lpstr>Office Theme</vt:lpstr>
      <vt:lpstr>PowerPoint Presentation</vt:lpstr>
      <vt:lpstr>Unit 5 – Lesson 1</vt:lpstr>
      <vt:lpstr>IV. Vocabulaire : Les lieux de la ville (1)</vt:lpstr>
      <vt:lpstr>Combien d’éléments est-ce que tu peux nommer ?</vt:lpstr>
      <vt:lpstr>Grammaire (1) : Ask a question about a place</vt:lpstr>
      <vt:lpstr>Complète les questions suivantes :</vt:lpstr>
      <vt:lpstr>To tell an address</vt:lpstr>
      <vt:lpstr>Les pronoms toniques</vt:lpstr>
      <vt:lpstr>Les pronoms toniques</vt:lpstr>
      <vt:lpstr>Complète les questions suivantes :</vt:lpstr>
      <vt:lpstr>Grammaire (3) : Indiquer un chemin</vt:lpstr>
      <vt:lpstr>PowerPoint Presentation</vt:lpstr>
      <vt:lpstr>Indiquez le chemin du stade Roland Garros au stade Parc des Princes</vt:lpstr>
      <vt:lpstr>Pour aller à la gare :</vt:lpstr>
      <vt:lpstr>Online activities</vt:lpstr>
      <vt:lpstr>Unit 5 – Lesson 2</vt:lpstr>
      <vt:lpstr>Vocabulaire A. Places in the city(2)</vt:lpstr>
      <vt:lpstr>Vocabulaire A. Places in  the city(2)</vt:lpstr>
      <vt:lpstr>PowerPoint Presentation</vt:lpstr>
      <vt:lpstr>PowerPoint Presentation</vt:lpstr>
      <vt:lpstr>PowerPoint Presentation</vt:lpstr>
      <vt:lpstr>Où est le mouton ?</vt:lpstr>
      <vt:lpstr>Où est le mouton ?</vt:lpstr>
      <vt:lpstr>PowerPoint Presentation</vt:lpstr>
      <vt:lpstr>Complète les phrases suivantes :</vt:lpstr>
      <vt:lpstr>PowerPoint Presentation</vt:lpstr>
      <vt:lpstr>Practice:  les articles indéfinis et définis</vt:lpstr>
      <vt:lpstr>Online activities</vt:lpstr>
      <vt:lpstr>Unit 5 – Lesson 3</vt:lpstr>
      <vt:lpstr>Grammaire : à / en + moyen de transport</vt:lpstr>
      <vt:lpstr>À / en + moyen de transport</vt:lpstr>
      <vt:lpstr>Complète les phrases suivantes :</vt:lpstr>
      <vt:lpstr>VI. Grammaire: poser des questions</vt:lpstr>
      <vt:lpstr>VI. Grammaire: poser des questions</vt:lpstr>
      <vt:lpstr>CLOSED QUESTIONS (Yes/no)</vt:lpstr>
      <vt:lpstr>Complète les questions suivantes :</vt:lpstr>
      <vt:lpstr>Online activities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Elise, Marie Piron</dc:creator>
  <cp:lastModifiedBy>Elise, Marie Piron</cp:lastModifiedBy>
  <cp:revision>3</cp:revision>
  <dcterms:created xsi:type="dcterms:W3CDTF">2024-01-15T08:54:30Z</dcterms:created>
  <dcterms:modified xsi:type="dcterms:W3CDTF">2024-01-15T11:26:32Z</dcterms:modified>
</cp:coreProperties>
</file>