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1977" r:id="rId2"/>
    <p:sldId id="1681" r:id="rId3"/>
    <p:sldId id="1682" r:id="rId4"/>
    <p:sldId id="1918" r:id="rId5"/>
    <p:sldId id="1939" r:id="rId6"/>
    <p:sldId id="1683" r:id="rId7"/>
    <p:sldId id="1940" r:id="rId8"/>
    <p:sldId id="1949" r:id="rId9"/>
    <p:sldId id="1951" r:id="rId10"/>
    <p:sldId id="1492" r:id="rId11"/>
    <p:sldId id="1684" r:id="rId12"/>
    <p:sldId id="1960" r:id="rId13"/>
    <p:sldId id="275" r:id="rId14"/>
    <p:sldId id="1494" r:id="rId15"/>
    <p:sldId id="1717" r:id="rId16"/>
    <p:sldId id="1686" r:id="rId17"/>
    <p:sldId id="1687" r:id="rId18"/>
    <p:sldId id="1688" r:id="rId19"/>
    <p:sldId id="1941" r:id="rId20"/>
    <p:sldId id="1689" r:id="rId21"/>
    <p:sldId id="1690" r:id="rId22"/>
    <p:sldId id="1942" r:id="rId23"/>
    <p:sldId id="1719" r:id="rId24"/>
    <p:sldId id="1691" r:id="rId25"/>
    <p:sldId id="1693" r:id="rId26"/>
    <p:sldId id="1694" r:id="rId27"/>
    <p:sldId id="1695" r:id="rId28"/>
    <p:sldId id="1696" r:id="rId29"/>
    <p:sldId id="1692" r:id="rId30"/>
    <p:sldId id="1954" r:id="rId31"/>
    <p:sldId id="171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2"/>
  </p:normalViewPr>
  <p:slideViewPr>
    <p:cSldViewPr snapToGrid="0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46B77-8350-CC45-9FE8-E26968D8C971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F5BF7-9543-5A4A-8335-8998308AD35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418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725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941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46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A0167-CB27-EEA3-9CC6-FB7FF4596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69C90C-6E4D-AF84-67E8-87D7D2246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FDCCB-B4E1-4F60-8C18-FCEDE7C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0CBAC-4CFF-67F3-3149-F6EAC1C21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07FFC-E5B0-A623-EEB7-7B7318A4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56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2CBB3-9D1F-7564-B3B7-82A57E93F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432A4E-63E9-312A-3D67-53FDDA58B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083D5-89B3-9A2A-6CA0-37A1BE9C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00952-EFAE-B0CD-9200-7AEFAE1EC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CFBE3-5BE6-4963-4F37-A456B35D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05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4231FB-2014-4BE1-A021-477C3C04CE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E7C4D2-C20B-73FB-9958-D67EA0A3E0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1841B-8DE3-9585-000F-A4928CCD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F740C-8869-D0EC-EED8-C4C71E453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249C8-4652-BB8B-380C-AE706B73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944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BAB59-19D5-4D93-C3E7-1AA382E1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301A-11E0-8D7B-E04F-2511695BE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322FD-A695-8EBF-DBE6-2EF002701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9B7BF-C710-3248-EF37-04BE9BCA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1FF86-16E9-F20A-7570-4848537C3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863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6782A-029C-D67C-806C-AB8B4E32A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329F2-F64F-2DDD-0DA8-6A8270DA9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B6CF6-C962-11E8-178D-D073AC6A1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1ACE1-357D-4CA1-08AB-508B4A240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A56BE-EEAA-E959-60EA-4BC54E11A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866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404AD-FFD9-99BF-7CDC-5DD44E534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53627-C620-20B3-289A-0013B7F0C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F798BB-A900-9CAD-E3FF-3615FCE0F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58F0B-A33A-0E74-5E9E-0F41939C0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1730F-401C-9BE7-5C0B-EF8C146BA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8F1DE-36B6-94D9-2AA3-78B34ADE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382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D5B42-0FB4-A649-5240-F348C5A10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761C8-00AD-1E12-E022-E565D6D91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6A44B-FF03-3A8D-7678-0543F4C21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A64FF-FBDE-4F42-EF3A-E4EEADE34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97FDB-F382-E53B-3517-A72A33C1C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8CB842-1B65-E053-343C-17220AB75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E24541-75B5-4E33-E656-B77A0F47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C4C6CE-93AE-EDF2-DC6A-BC3BC574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614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CE721-8667-6D64-E78B-7935CA3B4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670F9-BE3F-F60C-3CFF-ED4A69197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79762-2C4D-9734-99BF-7E0E61A03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ED1CE2-E0E4-FC4F-E904-535AADEC0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9661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B7A401-C48E-08FC-69F8-98A0F3F8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78787B-87BA-0170-2F65-38E08047D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A6481-DDF1-FCCB-0392-0C876875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092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A0C38-492A-0FAA-D0A1-AF86479C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2E2B2-B31A-DFD2-AAE3-A85CF16D0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BF740-5850-5CE9-62CA-B78A0D010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18022-81C9-EDF0-0FD3-E26CEA832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BFBF5-8793-3728-6F40-591D59A8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32C46-B74B-F06E-C8F0-20D97DAB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377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EF81-A4D6-6921-DBC2-D16176B2E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A4E06-DF6B-0C34-8815-53135F5664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7B57A-B732-7F90-4B28-6D95EA1B1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04444-E682-FFD5-ED80-9BCBB206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37E1A-C52C-130F-CBB8-C9835F0F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C7B1C-B0DE-F9CC-8255-5C75FB8C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689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ED44CF-1C10-E902-8EA0-9BC64375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A4FA6-49C4-7BE3-7129-3BBD88443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F04FF-30C3-3CC8-6A15-35771C98A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871F4-6772-7840-8D02-1378715C7BC6}" type="datetimeFigureOut">
              <a:rPr lang="en-CA" smtClean="0"/>
              <a:t>2024-01-15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97CAA-2987-FEFD-8496-B83169891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ED3CD-D372-0B6E-3E10-2217205512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FFFA1-FAB1-B847-A9E1-893D0A5B6D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25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15.xml"/><Relationship Id="rId3" Type="http://schemas.openxmlformats.org/officeDocument/2006/relationships/slide" Target="slide6.xml"/><Relationship Id="rId7" Type="http://schemas.openxmlformats.org/officeDocument/2006/relationships/slide" Target="slide4.xml"/><Relationship Id="rId12" Type="http://schemas.openxmlformats.org/officeDocument/2006/relationships/slide" Target="slide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29.xml"/><Relationship Id="rId5" Type="http://schemas.openxmlformats.org/officeDocument/2006/relationships/slide" Target="slide23.xml"/><Relationship Id="rId10" Type="http://schemas.openxmlformats.org/officeDocument/2006/relationships/slide" Target="slide25.xml"/><Relationship Id="rId4" Type="http://schemas.openxmlformats.org/officeDocument/2006/relationships/slide" Target="slide3.xml"/><Relationship Id="rId9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gif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13664471/parler-au-t%C3%A9l%C3%A9phone" TargetMode="External"/><Relationship Id="rId2" Type="http://schemas.openxmlformats.org/officeDocument/2006/relationships/hyperlink" Target="https://kahoot.it/solo/?quizId=03d2e9d9-affe-4bb4-99a2-520c835ccc9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ahoot.it/solo/?quizId=ca886a22-1232-428f-880b-443f4a2c95cf" TargetMode="External"/><Relationship Id="rId5" Type="http://schemas.openxmlformats.org/officeDocument/2006/relationships/hyperlink" Target="https://wordwall.net/resource/2297223/les-activit%C3%A9s-pendant-les-vacances" TargetMode="External"/><Relationship Id="rId4" Type="http://schemas.openxmlformats.org/officeDocument/2006/relationships/hyperlink" Target="https://kahoot.it/solo/oauth2/authenticated?code=tI5tw7mpx76EEkg-I04DG2WwHoZ07syW2_WH5UE8nPs&amp;state=b8e0c12b24d24884bbccae57133fdf5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solo/?quizId=0827ec12-4542-4df9-ba53-5274ad79a4a4" TargetMode="External"/><Relationship Id="rId2" Type="http://schemas.openxmlformats.org/officeDocument/2006/relationships/hyperlink" Target="https://kahoot.it/solo/?quizId=938ac6fd-7b07-4cd6-adc2-a9987ab68e6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gif"/><Relationship Id="rId5" Type="http://schemas.openxmlformats.org/officeDocument/2006/relationships/image" Target="../media/image7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gif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microsoft.com/office/2007/relationships/media" Target="../media/media7.mp3"/><Relationship Id="rId7" Type="http://schemas.openxmlformats.org/officeDocument/2006/relationships/image" Target="../media/image23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2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.png"/><Relationship Id="rId4" Type="http://schemas.openxmlformats.org/officeDocument/2006/relationships/audio" Target="../media/media7.mp3"/><Relationship Id="rId9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microsoft.com/office/2007/relationships/media" Target="../media/media9.mp3"/><Relationship Id="rId7" Type="http://schemas.openxmlformats.org/officeDocument/2006/relationships/image" Target="../media/image26.jpe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5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7596492/les-paysages-1-relie-chaque-mot-%C3%A0-son-image" TargetMode="External"/><Relationship Id="rId2" Type="http://schemas.openxmlformats.org/officeDocument/2006/relationships/hyperlink" Target="https://kahoot.it/solo/?quizId=8325f91a-05f7-478a-bb19-8d7782214c3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e.kahoot.it/details/52021931-6f1f-4eaa-a30d-777514d67bb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gi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OMMAIRE MonPotager :">
            <a:extLst>
              <a:ext uri="{FF2B5EF4-FFF2-40B4-BE49-F238E27FC236}">
                <a16:creationId xmlns:a16="http://schemas.microsoft.com/office/drawing/2014/main" id="{0FF6C219-9C06-951F-584E-F1D3279D2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" b="27083"/>
          <a:stretch/>
        </p:blipFill>
        <p:spPr>
          <a:xfrm>
            <a:off x="317540" y="280907"/>
            <a:ext cx="4664061" cy="1355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F636B-F61A-37EE-50AE-283725EC1AFF}"/>
              </a:ext>
            </a:extLst>
          </p:cNvPr>
          <p:cNvSpPr txBox="1"/>
          <p:nvPr/>
        </p:nvSpPr>
        <p:spPr>
          <a:xfrm>
            <a:off x="500943" y="2030308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 1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BFEFF-BB05-8E9F-CEA2-8F14EACA6127}"/>
              </a:ext>
            </a:extLst>
          </p:cNvPr>
          <p:cNvSpPr txBox="1"/>
          <p:nvPr/>
        </p:nvSpPr>
        <p:spPr>
          <a:xfrm>
            <a:off x="4456731" y="2032201"/>
            <a:ext cx="13487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ea typeface="Calibri"/>
                <a:cs typeface="Calibri"/>
              </a:rPr>
              <a:t>Leçon 2</a:t>
            </a:r>
            <a:endParaRPr lang="fr-FR" sz="2400" b="1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A96F-96C8-C6A0-A641-AB55696BEFFA}"/>
              </a:ext>
            </a:extLst>
          </p:cNvPr>
          <p:cNvSpPr txBox="1"/>
          <p:nvPr/>
        </p:nvSpPr>
        <p:spPr>
          <a:xfrm>
            <a:off x="8578523" y="2030307"/>
            <a:ext cx="136707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Leçon 3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6D281-CDB5-2A90-CE1A-11E381252177}"/>
              </a:ext>
            </a:extLst>
          </p:cNvPr>
          <p:cNvSpPr txBox="1"/>
          <p:nvPr/>
        </p:nvSpPr>
        <p:spPr>
          <a:xfrm>
            <a:off x="630679" y="25599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72D4F3-34C6-4E94-9AD2-E55C82F18EED}"/>
              </a:ext>
            </a:extLst>
          </p:cNvPr>
          <p:cNvSpPr txBox="1"/>
          <p:nvPr/>
        </p:nvSpPr>
        <p:spPr>
          <a:xfrm>
            <a:off x="648854" y="4075216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18" name="TextBox 17">
            <a:hlinkClick r:id="rId3" action="ppaction://hlinksldjump"/>
            <a:extLst>
              <a:ext uri="{FF2B5EF4-FFF2-40B4-BE49-F238E27FC236}">
                <a16:creationId xmlns:a16="http://schemas.microsoft.com/office/drawing/2014/main" id="{6E083479-D372-805D-4583-7EBE7FF4C4F1}"/>
              </a:ext>
            </a:extLst>
          </p:cNvPr>
          <p:cNvSpPr txBox="1"/>
          <p:nvPr/>
        </p:nvSpPr>
        <p:spPr>
          <a:xfrm>
            <a:off x="906594" y="3285852"/>
            <a:ext cx="300309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membres de la famille</a:t>
            </a:r>
          </a:p>
        </p:txBody>
      </p:sp>
      <p:sp>
        <p:nvSpPr>
          <p:cNvPr id="21" name="TextBox 20">
            <a:hlinkClick r:id="rId4" action="ppaction://hlinksldjump"/>
            <a:extLst>
              <a:ext uri="{FF2B5EF4-FFF2-40B4-BE49-F238E27FC236}">
                <a16:creationId xmlns:a16="http://schemas.microsoft.com/office/drawing/2014/main" id="{2C45C782-9EED-F010-199D-7AADFCA1E474}"/>
              </a:ext>
            </a:extLst>
          </p:cNvPr>
          <p:cNvSpPr txBox="1"/>
          <p:nvPr/>
        </p:nvSpPr>
        <p:spPr>
          <a:xfrm>
            <a:off x="906594" y="2951461"/>
            <a:ext cx="321446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Communiquer au téléphone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29E6D4-19DD-C34A-1210-40447908D784}"/>
              </a:ext>
            </a:extLst>
          </p:cNvPr>
          <p:cNvSpPr txBox="1"/>
          <p:nvPr/>
        </p:nvSpPr>
        <p:spPr>
          <a:xfrm>
            <a:off x="8597749" y="2562730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898A1-E6F4-8A64-AEDF-D7BF1B5243E0}"/>
              </a:ext>
            </a:extLst>
          </p:cNvPr>
          <p:cNvSpPr txBox="1"/>
          <p:nvPr/>
        </p:nvSpPr>
        <p:spPr>
          <a:xfrm>
            <a:off x="4568240" y="4076951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/>
                <a:cs typeface="Calibri"/>
              </a:rPr>
              <a:t>2- Grammaire</a:t>
            </a:r>
          </a:p>
        </p:txBody>
      </p:sp>
      <p:sp>
        <p:nvSpPr>
          <p:cNvPr id="27" name="TextBox 26">
            <a:hlinkClick r:id="rId5" action="ppaction://hlinksldjump"/>
            <a:extLst>
              <a:ext uri="{FF2B5EF4-FFF2-40B4-BE49-F238E27FC236}">
                <a16:creationId xmlns:a16="http://schemas.microsoft.com/office/drawing/2014/main" id="{6EFD721E-92E8-B1DC-2121-FD2DC3F1490B}"/>
              </a:ext>
            </a:extLst>
          </p:cNvPr>
          <p:cNvSpPr txBox="1"/>
          <p:nvPr/>
        </p:nvSpPr>
        <p:spPr>
          <a:xfrm>
            <a:off x="4568240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" name="TextBox 29">
            <a:hlinkClick r:id="rId6" action="ppaction://hlinksldjump"/>
            <a:extLst>
              <a:ext uri="{FF2B5EF4-FFF2-40B4-BE49-F238E27FC236}">
                <a16:creationId xmlns:a16="http://schemas.microsoft.com/office/drawing/2014/main" id="{7E8D7290-D126-A175-7C6D-2DB514D52657}"/>
              </a:ext>
            </a:extLst>
          </p:cNvPr>
          <p:cNvSpPr txBox="1"/>
          <p:nvPr/>
        </p:nvSpPr>
        <p:spPr>
          <a:xfrm>
            <a:off x="4724957" y="2899868"/>
            <a:ext cx="256926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pays et les continents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33" name="TextBox 32">
            <a:hlinkClick r:id="rId7" action="ppaction://hlinksldjump"/>
            <a:extLst>
              <a:ext uri="{FF2B5EF4-FFF2-40B4-BE49-F238E27FC236}">
                <a16:creationId xmlns:a16="http://schemas.microsoft.com/office/drawing/2014/main" id="{71B05828-6594-5231-40EA-CABFD93B2D87}"/>
              </a:ext>
            </a:extLst>
          </p:cNvPr>
          <p:cNvSpPr txBox="1"/>
          <p:nvPr/>
        </p:nvSpPr>
        <p:spPr>
          <a:xfrm>
            <a:off x="864260" y="4494281"/>
            <a:ext cx="27695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 verbes pour téléphoner</a:t>
            </a:r>
          </a:p>
        </p:txBody>
      </p:sp>
      <p:sp>
        <p:nvSpPr>
          <p:cNvPr id="34" name="TextBox 33">
            <a:hlinkClick r:id="rId8" action="ppaction://hlinksldjump"/>
            <a:extLst>
              <a:ext uri="{FF2B5EF4-FFF2-40B4-BE49-F238E27FC236}">
                <a16:creationId xmlns:a16="http://schemas.microsoft.com/office/drawing/2014/main" id="{B5382993-A44B-86CD-1739-F94A494E6D1E}"/>
              </a:ext>
            </a:extLst>
          </p:cNvPr>
          <p:cNvSpPr txBox="1"/>
          <p:nvPr/>
        </p:nvSpPr>
        <p:spPr>
          <a:xfrm>
            <a:off x="859774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418707-8FF2-4BAE-80E5-62E7F0E05F27}"/>
              </a:ext>
            </a:extLst>
          </p:cNvPr>
          <p:cNvSpPr txBox="1"/>
          <p:nvPr/>
        </p:nvSpPr>
        <p:spPr>
          <a:xfrm>
            <a:off x="8597749" y="4079733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B050"/>
                </a:solidFill>
                <a:ea typeface="Calibri" panose="020F0502020204030204"/>
                <a:cs typeface="Calibri" panose="020F0502020204030204"/>
              </a:rPr>
              <a:t>2- Grammaire</a:t>
            </a:r>
            <a:endParaRPr lang="fr-FR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5EF5E7-0B83-4BAD-021E-F4B1905412A0}"/>
              </a:ext>
            </a:extLst>
          </p:cNvPr>
          <p:cNvSpPr txBox="1"/>
          <p:nvPr/>
        </p:nvSpPr>
        <p:spPr>
          <a:xfrm>
            <a:off x="4568240" y="2555139"/>
            <a:ext cx="14712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Vocabulaire </a:t>
            </a:r>
            <a:endParaRPr lang="fr-FR">
              <a:solidFill>
                <a:srgbClr val="0070C0"/>
              </a:solidFill>
            </a:endParaRPr>
          </a:p>
        </p:txBody>
      </p:sp>
      <p:sp>
        <p:nvSpPr>
          <p:cNvPr id="7" name="TextBox 6">
            <a:hlinkClick r:id="rId9" action="ppaction://hlinksldjump"/>
            <a:extLst>
              <a:ext uri="{FF2B5EF4-FFF2-40B4-BE49-F238E27FC236}">
                <a16:creationId xmlns:a16="http://schemas.microsoft.com/office/drawing/2014/main" id="{C2DBBD94-6A35-52EC-5C98-946D414A78BE}"/>
              </a:ext>
            </a:extLst>
          </p:cNvPr>
          <p:cNvSpPr txBox="1"/>
          <p:nvPr/>
        </p:nvSpPr>
        <p:spPr>
          <a:xfrm>
            <a:off x="4725427" y="4493991"/>
            <a:ext cx="327870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 verbe ALLER et les prépositions devant les pays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1F5327-94CE-6963-28DE-2C8D8DE37F28}"/>
              </a:ext>
            </a:extLst>
          </p:cNvPr>
          <p:cNvSpPr txBox="1"/>
          <p:nvPr/>
        </p:nvSpPr>
        <p:spPr>
          <a:xfrm>
            <a:off x="5947907" y="497077"/>
            <a:ext cx="263061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5400" b="1" dirty="0">
                <a:solidFill>
                  <a:srgbClr val="0070C0"/>
                </a:solidFill>
                <a:ea typeface="Calibri"/>
                <a:cs typeface="Calibri"/>
              </a:rPr>
              <a:t>Unité 7</a:t>
            </a:r>
            <a:endParaRPr lang="fr-FR" sz="5400" b="1" dirty="0">
              <a:solidFill>
                <a:srgbClr val="0070C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F83FF0-A505-0C0F-7261-D99A38EEED33}"/>
              </a:ext>
            </a:extLst>
          </p:cNvPr>
          <p:cNvCxnSpPr/>
          <p:nvPr/>
        </p:nvCxnSpPr>
        <p:spPr>
          <a:xfrm>
            <a:off x="204610" y="1880315"/>
            <a:ext cx="116698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hlinkClick r:id="rId10" action="ppaction://hlinksldjump"/>
            <a:extLst>
              <a:ext uri="{FF2B5EF4-FFF2-40B4-BE49-F238E27FC236}">
                <a16:creationId xmlns:a16="http://schemas.microsoft.com/office/drawing/2014/main" id="{1D2EF29C-C539-59A1-BC47-30D9628075DA}"/>
              </a:ext>
            </a:extLst>
          </p:cNvPr>
          <p:cNvSpPr txBox="1"/>
          <p:nvPr/>
        </p:nvSpPr>
        <p:spPr>
          <a:xfrm>
            <a:off x="8815661" y="2947298"/>
            <a:ext cx="296850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La description des paysages</a:t>
            </a:r>
            <a:endParaRPr lang="fr-FR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257ED71C-C5B9-4EF8-D9C6-43EAF2A3F59B}"/>
              </a:ext>
            </a:extLst>
          </p:cNvPr>
          <p:cNvSpPr txBox="1"/>
          <p:nvPr/>
        </p:nvSpPr>
        <p:spPr>
          <a:xfrm>
            <a:off x="8723119" y="4493991"/>
            <a:ext cx="25187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prépositions de lieu « au, à la, aux, à l’ 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C26410-813C-ABBD-9073-604FE1819A08}"/>
              </a:ext>
            </a:extLst>
          </p:cNvPr>
          <p:cNvSpPr txBox="1"/>
          <p:nvPr/>
        </p:nvSpPr>
        <p:spPr>
          <a:xfrm>
            <a:off x="8369645" y="635369"/>
            <a:ext cx="354441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Donner des nouvelles à sa famille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76ACC0-8793-8BB5-EFCE-49B2D4DAC18B}"/>
              </a:ext>
            </a:extLst>
          </p:cNvPr>
          <p:cNvSpPr txBox="1"/>
          <p:nvPr/>
        </p:nvSpPr>
        <p:spPr>
          <a:xfrm>
            <a:off x="8239751" y="173704"/>
            <a:ext cx="35444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ea typeface="Calibri"/>
                <a:cs typeface="Calibri"/>
              </a:rPr>
              <a:t>Unité 7 : Les vacances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4BA416-753B-E5EA-E112-D7184A541E2D}"/>
              </a:ext>
            </a:extLst>
          </p:cNvPr>
          <p:cNvSpPr txBox="1"/>
          <p:nvPr/>
        </p:nvSpPr>
        <p:spPr>
          <a:xfrm>
            <a:off x="8369646" y="972755"/>
            <a:ext cx="287221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Le journal de voyage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FD445E-96A5-284F-B6A6-DE486D30D748}"/>
              </a:ext>
            </a:extLst>
          </p:cNvPr>
          <p:cNvSpPr txBox="1"/>
          <p:nvPr/>
        </p:nvSpPr>
        <p:spPr>
          <a:xfrm>
            <a:off x="8369646" y="1311309"/>
            <a:ext cx="390594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  <a:ea typeface="Calibri" panose="020F0502020204030204"/>
                <a:cs typeface="Calibri" panose="020F0502020204030204"/>
              </a:rPr>
              <a:t>1- Décrire les personnes et les paysages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hlinkClick r:id="rId12" action="ppaction://hlinksldjump"/>
            <a:extLst>
              <a:ext uri="{FF2B5EF4-FFF2-40B4-BE49-F238E27FC236}">
                <a16:creationId xmlns:a16="http://schemas.microsoft.com/office/drawing/2014/main" id="{836EEB70-29BF-3D35-4493-EA6754F53343}"/>
              </a:ext>
            </a:extLst>
          </p:cNvPr>
          <p:cNvSpPr txBox="1"/>
          <p:nvPr/>
        </p:nvSpPr>
        <p:spPr>
          <a:xfrm>
            <a:off x="906594" y="3624406"/>
            <a:ext cx="27271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171450">
              <a:buFont typeface="Courier New"/>
              <a:buChar char="o"/>
            </a:pPr>
            <a:r>
              <a:rPr lang="fr-FR" sz="1600" b="1" dirty="0">
                <a:solidFill>
                  <a:srgbClr val="002060"/>
                </a:solidFill>
                <a:ea typeface="Calibri" panose="020F0502020204030204"/>
                <a:cs typeface="Calibri" panose="020F0502020204030204"/>
              </a:rPr>
              <a:t>Les activités en vacances</a:t>
            </a:r>
            <a:endParaRPr lang="fr-FR" sz="16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TextBox 14">
            <a:hlinkClick r:id="rId13" action="ppaction://hlinksldjump"/>
            <a:extLst>
              <a:ext uri="{FF2B5EF4-FFF2-40B4-BE49-F238E27FC236}">
                <a16:creationId xmlns:a16="http://schemas.microsoft.com/office/drawing/2014/main" id="{477F3F2A-0493-FFAD-7223-FA56A16F1AB2}"/>
              </a:ext>
            </a:extLst>
          </p:cNvPr>
          <p:cNvSpPr txBox="1"/>
          <p:nvPr/>
        </p:nvSpPr>
        <p:spPr>
          <a:xfrm>
            <a:off x="630679" y="5732004"/>
            <a:ext cx="212040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ea typeface="Calibri" panose="020F0502020204030204"/>
                <a:cs typeface="Calibri" panose="020F0502020204030204"/>
              </a:rPr>
              <a:t>3- Pratique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79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Practice: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La </a:t>
            </a:r>
            <a:r>
              <a:rPr lang="en-US" sz="3067" dirty="0" err="1">
                <a:latin typeface="+mj-lt"/>
                <a:ea typeface="+mj-ea"/>
                <a:cs typeface="+mj-cs"/>
              </a:rPr>
              <a:t>famille</a:t>
            </a:r>
            <a:endParaRPr lang="en-US" sz="3067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151391" y="2872899"/>
            <a:ext cx="507473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Qui </a:t>
            </a:r>
            <a:r>
              <a:rPr lang="en-US" sz="3200" dirty="0" err="1"/>
              <a:t>est</a:t>
            </a:r>
            <a:r>
              <a:rPr lang="en-US" sz="3200" dirty="0"/>
              <a:t> la femme de ton </a:t>
            </a:r>
            <a:r>
              <a:rPr lang="en-US" sz="3200" dirty="0" err="1"/>
              <a:t>oncle</a:t>
            </a:r>
            <a:r>
              <a:rPr lang="en-US" sz="3200" dirty="0"/>
              <a:t> ?</a:t>
            </a:r>
          </a:p>
          <a:p>
            <a:pPr>
              <a:spcAft>
                <a:spcPts val="600"/>
              </a:spcAft>
            </a:pPr>
            <a:endParaRPr lang="en-US" sz="32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/>
              <a:t>Qui est la fille de ta mère ?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5" r="2176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 dirty="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10</a:t>
            </a:fld>
            <a:endParaRPr lang="en-US" sz="1600" dirty="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9148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72567-AAE0-8E57-DB04-54AD1F66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300" dirty="0"/>
              <a:t>III. Vocabulaire : </a:t>
            </a:r>
            <a:br>
              <a:rPr lang="fr-FR" sz="4300"/>
            </a:br>
            <a:r>
              <a:rPr lang="fr-FR" sz="4300" dirty="0"/>
              <a:t>les activités de vacances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CC4BD29-EAF1-E0AE-B320-28D23833B7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56659" y="1961397"/>
          <a:ext cx="10243670" cy="4673692"/>
        </p:xfrm>
        <a:graphic>
          <a:graphicData uri="http://schemas.openxmlformats.org/drawingml/2006/table">
            <a:tbl>
              <a:tblPr firstRow="1" firstCol="1" bandRow="1"/>
              <a:tblGrid>
                <a:gridCol w="10243670">
                  <a:extLst>
                    <a:ext uri="{9D8B030D-6E8A-4147-A177-3AD203B41FA5}">
                      <a16:colId xmlns:a16="http://schemas.microsoft.com/office/drawing/2014/main" val="1344994870"/>
                    </a:ext>
                  </a:extLst>
                </a:gridCol>
              </a:tblGrid>
              <a:tr h="32371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Activités en vacances</a:t>
                      </a:r>
                      <a:endParaRPr lang="fr-FR" sz="32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007517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Visiter le pays</a:t>
                      </a: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285943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Faire de la natation</a:t>
                      </a: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723069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 promener</a:t>
                      </a: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756630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S’amuser</a:t>
                      </a: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8908819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Aller chez ses grands-parents</a:t>
                      </a: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537517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Faire une croisière (to go on a 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cruise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fr-FR" sz="24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649953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Faire un tour en bateau (to a boat ride)</a:t>
                      </a:r>
                      <a:endParaRPr lang="fr-FR" sz="24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256402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Faire de la plongée (to 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snorkel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/to dive)</a:t>
                      </a:r>
                      <a:endParaRPr lang="fr-FR" sz="24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682110"/>
                  </a:ext>
                </a:extLst>
              </a:tr>
              <a:tr h="323717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Faire du VTT (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mountain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biking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)/ du canoë kayak / de la randonnée (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hiking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)/ </a:t>
                      </a:r>
                      <a:endParaRPr lang="fr-FR" sz="2400" b="0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l’escalade (</a:t>
                      </a:r>
                      <a:r>
                        <a:rPr lang="fr-FR" sz="2400" b="0" i="0" u="none" strike="noStrike" dirty="0" err="1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climbing</a:t>
                      </a:r>
                      <a:r>
                        <a:rPr lang="fr-FR" sz="2400" b="0" i="0" u="none" strike="noStrike" dirty="0">
                          <a:solidFill>
                            <a:srgbClr val="70AD47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fr-FR" sz="2400" b="0" i="0" u="none" strike="noStrike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455" marR="98455" marT="1367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1251602"/>
                  </a:ext>
                </a:extLst>
              </a:tr>
            </a:tbl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EF48AAE3-9AE2-216D-7807-EB80D98ED091}"/>
              </a:ext>
            </a:extLst>
          </p:cNvPr>
          <p:cNvSpPr txBox="1">
            <a:spLocks/>
          </p:cNvSpPr>
          <p:nvPr/>
        </p:nvSpPr>
        <p:spPr>
          <a:xfrm>
            <a:off x="635179" y="495053"/>
            <a:ext cx="10921640" cy="13146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Vocabulaire (3) : les activités en vacances</a:t>
            </a:r>
          </a:p>
        </p:txBody>
      </p:sp>
      <p:pic>
        <p:nvPicPr>
          <p:cNvPr id="6" name="mp3-output-ttsfree(dot)com (3)">
            <a:hlinkClick r:id="" action="ppaction://media"/>
            <a:extLst>
              <a:ext uri="{FF2B5EF4-FFF2-40B4-BE49-F238E27FC236}">
                <a16:creationId xmlns:a16="http://schemas.microsoft.com/office/drawing/2014/main" id="{55FD8C8C-B0AD-5147-F4CC-6D0F62573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17156" y="2400147"/>
            <a:ext cx="2007892" cy="2007892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73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B0465E-E7DC-1115-0A60-3644C65AA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9117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EB14-7770-0E64-C4D7-1F3FCC028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800" dirty="0"/>
              <a:t>Associe les mots et les images</a:t>
            </a:r>
          </a:p>
        </p:txBody>
      </p:sp>
      <p:pic>
        <p:nvPicPr>
          <p:cNvPr id="4" name="Picture 268">
            <a:extLst>
              <a:ext uri="{FF2B5EF4-FFF2-40B4-BE49-F238E27FC236}">
                <a16:creationId xmlns:a16="http://schemas.microsoft.com/office/drawing/2014/main" id="{87578067-076E-F5F7-580A-DBCA8A6341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58" r="7374" b="5602"/>
          <a:stretch/>
        </p:blipFill>
        <p:spPr bwMode="auto">
          <a:xfrm>
            <a:off x="6240090" y="192597"/>
            <a:ext cx="4421283" cy="647280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AE3A27-69ED-B0DE-98C0-E70683FC8765}"/>
              </a:ext>
            </a:extLst>
          </p:cNvPr>
          <p:cNvSpPr txBox="1"/>
          <p:nvPr/>
        </p:nvSpPr>
        <p:spPr>
          <a:xfrm>
            <a:off x="4709463" y="704183"/>
            <a:ext cx="138653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Réponses :</a:t>
            </a:r>
          </a:p>
          <a:p>
            <a:r>
              <a:rPr lang="fr-FR" sz="2800" dirty="0">
                <a:solidFill>
                  <a:srgbClr val="00B0F0"/>
                </a:solidFill>
              </a:rPr>
              <a:t>A10;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B9;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C2;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D1;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E8;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F3;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G6;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H11;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I5;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J13;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L4; </a:t>
            </a:r>
          </a:p>
          <a:p>
            <a:r>
              <a:rPr lang="fr-FR" sz="2800" dirty="0">
                <a:solidFill>
                  <a:srgbClr val="00B0F0"/>
                </a:solidFill>
              </a:rPr>
              <a:t>M7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4876" y="4646849"/>
            <a:ext cx="191023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442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838200" y="4669978"/>
            <a:ext cx="4391024" cy="11737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Practice: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2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activités</a:t>
            </a:r>
            <a:r>
              <a:rPr lang="en-US" sz="2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 vacances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4"/>
          <a:stretch/>
        </p:blipFill>
        <p:spPr bwMode="auto">
          <a:xfrm>
            <a:off x="20" y="-1"/>
            <a:ext cx="12191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466933"/>
            <a:ext cx="2635250" cy="707886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defRPr/>
            </a:pPr>
            <a:fld id="{8A0576F8-4F0C-FD4F-B2E1-A427388F89CF}" type="slidenum">
              <a:rPr lang="en-US" sz="4400" dirty="0">
                <a:solidFill>
                  <a:srgbClr val="FFFFFF"/>
                </a:solidFill>
                <a:latin typeface="Calibri" panose="020F0502020204030204"/>
              </a:rPr>
              <a:pPr algn="r"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14</a:t>
            </a:fld>
            <a:endParaRPr lang="en-US" sz="44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5664201" y="4669978"/>
            <a:ext cx="5692774" cy="1173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Qu’est-ce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que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tu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fais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alpha val="80000"/>
                  </a:schemeClr>
                </a:solidFill>
              </a:rPr>
              <a:t>en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 vacances 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bg1">
                  <a:alpha val="80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bg1">
                  <a:alpha val="80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17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/>
              <a:t>La famille</a:t>
            </a:r>
          </a:p>
          <a:p>
            <a:r>
              <a:rPr lang="fr-FR">
                <a:hlinkClick r:id="rId2"/>
              </a:rPr>
              <a:t>https://wordwall.net/resource/52609827/famille</a:t>
            </a:r>
          </a:p>
          <a:p>
            <a:r>
              <a:rPr lang="fr-FR">
                <a:hlinkClick r:id="rId2"/>
              </a:rPr>
              <a:t>https://kahoot.it/solo/?quizId=03d2e9d9-affe-4bb4-99a2-520c835ccc99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Communiquer au téléphone</a:t>
            </a:r>
          </a:p>
          <a:p>
            <a:r>
              <a:rPr lang="fr-FR">
                <a:hlinkClick r:id="rId3"/>
              </a:rPr>
              <a:t>https://wordwall.net/resource/13664471/parler-au-t%C3%A9l%C3%A9phone</a:t>
            </a:r>
            <a:endParaRPr lang="fr-FR"/>
          </a:p>
          <a:p>
            <a:r>
              <a:rPr lang="fr-FR">
                <a:hlinkClick r:id="rId4"/>
              </a:rPr>
              <a:t>https://kahoot.it/solo/oauth2/authenticated?code=tI5tw7mpx76EEkg-I04DG2WwHoZ07syW2_WH5UE8nPs&amp;state=b8e0c12b24d24884bbccae57133fdf5e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dirty="0"/>
              <a:t>Les activités de vacances</a:t>
            </a:r>
          </a:p>
          <a:p>
            <a:r>
              <a:rPr lang="fr-FR">
                <a:hlinkClick r:id="rId5"/>
              </a:rPr>
              <a:t>https://wordwall.net/resource/2297223/les-activit%C3%A9s-pendant-les-vacances</a:t>
            </a:r>
            <a:endParaRPr lang="fr-FR"/>
          </a:p>
          <a:p>
            <a:r>
              <a:rPr lang="fr-FR">
                <a:hlinkClick r:id="rId6"/>
              </a:rPr>
              <a:t>https://kahoot.it/solo/?quizId=ca886a22-1232-428f-880b-443f4a2c95cf</a:t>
            </a:r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725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A3A390-E204-928C-21C5-5173EEE074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32" b="1545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 dirty="0"/>
              <a:t>Unit 7 – Lesson 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6632794" cy="2093855"/>
          </a:xfrm>
          <a:noFill/>
        </p:spPr>
        <p:txBody>
          <a:bodyPr>
            <a:normAutofit fontScale="92500" lnSpcReduction="10000"/>
          </a:bodyPr>
          <a:lstStyle/>
          <a:p>
            <a:pPr algn="l"/>
            <a:r>
              <a:rPr lang="fr-FR" dirty="0"/>
              <a:t>Le journal de voyage</a:t>
            </a:r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Tell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go for </a:t>
            </a:r>
            <a:r>
              <a:rPr lang="fr-FR" dirty="0" err="1"/>
              <a:t>holidays</a:t>
            </a:r>
            <a:endParaRPr lang="fr-FR"/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Je vais + prépositions + </a:t>
            </a:r>
            <a:r>
              <a:rPr lang="fr-FR" dirty="0" err="1"/>
              <a:t>name</a:t>
            </a:r>
            <a:r>
              <a:rPr lang="fr-FR" dirty="0"/>
              <a:t> country</a:t>
            </a:r>
          </a:p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63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583096"/>
            <a:ext cx="10018338" cy="10071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Vocabulaire (1) : les pays et régions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8870" y="1757274"/>
          <a:ext cx="10979427" cy="46924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593969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745908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639550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Québec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(Martinique, Guadeloupe,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Vietnam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Mali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L’Amérique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252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L’Europe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83672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L’Afrique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23858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306072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L’Océanie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7826"/>
                  </a:ext>
                </a:extLst>
              </a:tr>
            </a:tbl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523" y="414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70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>
            <a:extLst>
              <a:ext uri="{FF2B5EF4-FFF2-40B4-BE49-F238E27FC236}">
                <a16:creationId xmlns:a16="http://schemas.microsoft.com/office/drawing/2014/main" id="{752E6DDF-9F92-37B5-3B9B-68BCF5B492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5" r="1" b="1"/>
          <a:stretch/>
        </p:blipFill>
        <p:spPr>
          <a:xfrm>
            <a:off x="323790" y="342899"/>
            <a:ext cx="11544419" cy="5975351"/>
          </a:xfrm>
          <a:custGeom>
            <a:avLst/>
            <a:gdLst/>
            <a:ahLst/>
            <a:cxnLst/>
            <a:rect l="l" t="t" r="r" b="b"/>
            <a:pathLst>
              <a:path w="11609843" h="6057523">
                <a:moveTo>
                  <a:pt x="329451" y="1"/>
                </a:moveTo>
                <a:cubicBezTo>
                  <a:pt x="473755" y="7"/>
                  <a:pt x="634888" y="5607"/>
                  <a:pt x="759878" y="7472"/>
                </a:cubicBezTo>
                <a:lnTo>
                  <a:pt x="8811740" y="57994"/>
                </a:lnTo>
                <a:lnTo>
                  <a:pt x="10133387" y="58243"/>
                </a:lnTo>
                <a:lnTo>
                  <a:pt x="11522733" y="71614"/>
                </a:lnTo>
                <a:cubicBezTo>
                  <a:pt x="11582162" y="373219"/>
                  <a:pt x="11479781" y="1696666"/>
                  <a:pt x="11558343" y="2601840"/>
                </a:cubicBezTo>
                <a:cubicBezTo>
                  <a:pt x="11557823" y="3481263"/>
                  <a:pt x="11615629" y="4785263"/>
                  <a:pt x="11609369" y="5359346"/>
                </a:cubicBezTo>
                <a:cubicBezTo>
                  <a:pt x="11598540" y="5592072"/>
                  <a:pt x="11617528" y="5983823"/>
                  <a:pt x="11576881" y="6057523"/>
                </a:cubicBezTo>
                <a:cubicBezTo>
                  <a:pt x="10280371" y="6023920"/>
                  <a:pt x="8904348" y="6049951"/>
                  <a:pt x="7568082" y="6046164"/>
                </a:cubicBezTo>
                <a:lnTo>
                  <a:pt x="137076" y="6038644"/>
                </a:lnTo>
                <a:cubicBezTo>
                  <a:pt x="63429" y="6046562"/>
                  <a:pt x="98349" y="5802385"/>
                  <a:pt x="83401" y="5328816"/>
                </a:cubicBezTo>
                <a:cubicBezTo>
                  <a:pt x="68453" y="4855247"/>
                  <a:pt x="74700" y="4069229"/>
                  <a:pt x="47387" y="3197228"/>
                </a:cubicBezTo>
                <a:cubicBezTo>
                  <a:pt x="33509" y="2471292"/>
                  <a:pt x="41689" y="1591232"/>
                  <a:pt x="33791" y="1062710"/>
                </a:cubicBezTo>
                <a:lnTo>
                  <a:pt x="0" y="26099"/>
                </a:lnTo>
                <a:cubicBezTo>
                  <a:pt x="57672" y="5585"/>
                  <a:pt x="185147" y="-4"/>
                  <a:pt x="329451" y="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3627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4777739"/>
            <a:ext cx="3418990" cy="14121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dirty="0">
                <a:latin typeface="+mj-lt"/>
                <a:ea typeface="+mj-ea"/>
                <a:cs typeface="+mj-cs"/>
              </a:rPr>
              <a:t>Practice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dirty="0">
                <a:latin typeface="+mj-lt"/>
                <a:ea typeface="+mj-ea"/>
                <a:cs typeface="+mj-cs"/>
              </a:rPr>
              <a:t>Les pays et les continents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6" b="28057"/>
          <a:stretch/>
        </p:blipFill>
        <p:spPr bwMode="auto">
          <a:xfrm>
            <a:off x="20" y="275664"/>
            <a:ext cx="12191980" cy="428276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654294" y="4777739"/>
            <a:ext cx="6897626" cy="1943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Devine le nom des pays </a:t>
            </a:r>
            <a:r>
              <a:rPr lang="en-US" sz="2200" dirty="0" err="1"/>
              <a:t>suivants</a:t>
            </a:r>
            <a:r>
              <a:rPr lang="en-US" sz="2200" dirty="0"/>
              <a:t> :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de BMW, Mercedes et Porsche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du football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Le continent de la Statue de la Liberté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19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1898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5F810F-D935-471D-09DF-D50E4CBCE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 dirty="0"/>
              <a:t>Unit 7 – Lesson 1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 fontScale="92500" lnSpcReduction="10000"/>
          </a:bodyPr>
          <a:lstStyle/>
          <a:p>
            <a:pPr algn="l"/>
            <a:r>
              <a:rPr lang="fr-FR" dirty="0"/>
              <a:t>Donner des nouvelles de sa famille</a:t>
            </a:r>
          </a:p>
          <a:p>
            <a:pPr algn="l"/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Talk about </a:t>
            </a:r>
            <a:r>
              <a:rPr lang="fr-FR" dirty="0" err="1"/>
              <a:t>family</a:t>
            </a:r>
            <a:r>
              <a:rPr lang="fr-FR" dirty="0"/>
              <a:t> </a:t>
            </a:r>
            <a:r>
              <a:rPr lang="fr-FR" dirty="0" err="1"/>
              <a:t>members</a:t>
            </a:r>
            <a:endParaRPr lang="fr-FR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Holiday </a:t>
            </a:r>
            <a:r>
              <a:rPr lang="fr-FR" dirty="0" err="1"/>
              <a:t>activities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97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e verbe ALLER au présent Le verbe ALLER au présent">
            <a:extLst>
              <a:ext uri="{FF2B5EF4-FFF2-40B4-BE49-F238E27FC236}">
                <a16:creationId xmlns:a16="http://schemas.microsoft.com/office/drawing/2014/main" id="{2BA73BE4-00E1-B4F5-A5D5-B2C4B6882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2" b="1518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(16)">
            <a:hlinkClick r:id="" action="ppaction://media"/>
            <a:extLst>
              <a:ext uri="{FF2B5EF4-FFF2-40B4-BE49-F238E27FC236}">
                <a16:creationId xmlns:a16="http://schemas.microsoft.com/office/drawing/2014/main" id="{0B1EA562-E4F2-2DE2-8175-D41E8F661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28969" y="800411"/>
            <a:ext cx="712601" cy="712601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87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79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3C8F6D-A860-615F-A546-F2EBCAA9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69" y="1594885"/>
            <a:ext cx="3556795" cy="382470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Observez</a:t>
            </a:r>
            <a:br>
              <a:rPr lang="fr-FR"/>
            </a:br>
            <a:r>
              <a:rPr lang="fr-FR" dirty="0"/>
              <a:t>comparez</a:t>
            </a:r>
            <a:br>
              <a:rPr lang="fr-FR"/>
            </a:br>
            <a:r>
              <a:rPr lang="fr-FR" dirty="0"/>
              <a:t>partagez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A47DDDC-EFE1-D6B2-FBEA-587A78E5D92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21519" y="834442"/>
          <a:ext cx="6896309" cy="56397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80298">
                  <a:extLst>
                    <a:ext uri="{9D8B030D-6E8A-4147-A177-3AD203B41FA5}">
                      <a16:colId xmlns:a16="http://schemas.microsoft.com/office/drawing/2014/main" val="4011495698"/>
                    </a:ext>
                  </a:extLst>
                </a:gridCol>
                <a:gridCol w="885341">
                  <a:extLst>
                    <a:ext uri="{9D8B030D-6E8A-4147-A177-3AD203B41FA5}">
                      <a16:colId xmlns:a16="http://schemas.microsoft.com/office/drawing/2014/main" val="498227191"/>
                    </a:ext>
                  </a:extLst>
                </a:gridCol>
                <a:gridCol w="2330670">
                  <a:extLst>
                    <a:ext uri="{9D8B030D-6E8A-4147-A177-3AD203B41FA5}">
                      <a16:colId xmlns:a16="http://schemas.microsoft.com/office/drawing/2014/main" val="1712450488"/>
                    </a:ext>
                  </a:extLst>
                </a:gridCol>
              </a:tblGrid>
              <a:tr h="12371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400" dirty="0">
                          <a:effectLst/>
                        </a:rPr>
                        <a:t>Exemples</a:t>
                      </a:r>
                      <a:endParaRPr lang="fr-FR" sz="4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dirty="0">
                          <a:solidFill>
                            <a:srgbClr val="FF0000"/>
                          </a:solidFill>
                          <a:effectLst/>
                        </a:rPr>
                        <a:t>Règle de grammaire</a:t>
                      </a:r>
                      <a:endParaRPr lang="fr-FR" sz="4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1379751467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Sénégal,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Québec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+pays masculin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740924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r>
                        <a:rPr lang="fr-FR" sz="2800" dirty="0">
                          <a:effectLst/>
                        </a:rPr>
                        <a:t> Côte d’Ivoire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endParaRPr lang="fr-FR" sz="24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+ pays féminin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882273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vais </a:t>
                      </a:r>
                      <a:r>
                        <a:rPr lang="fr-FR" sz="2800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r>
                        <a:rPr lang="fr-FR" sz="2800" dirty="0">
                          <a:effectLst/>
                        </a:rPr>
                        <a:t> États-Unis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endParaRPr lang="fr-FR" sz="24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+pays pluriel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1727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la Réunion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À </a:t>
                      </a:r>
                      <a:endParaRPr lang="fr-FR" sz="2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+ île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11313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rêve d’aller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New York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endParaRPr lang="fr-FR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solidFill>
                            <a:srgbClr val="FF0000"/>
                          </a:solidFill>
                          <a:effectLst/>
                        </a:rPr>
                        <a:t>+ ville</a:t>
                      </a:r>
                      <a:endParaRPr lang="fr-F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276498"/>
                  </a:ext>
                </a:extLst>
              </a:tr>
            </a:tbl>
          </a:graphicData>
        </a:graphic>
      </p:graphicFrame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23451" y="4873957"/>
            <a:ext cx="1803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0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50257" y="481054"/>
            <a:ext cx="4975865" cy="208570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600" dirty="0">
                <a:latin typeface="+mj-lt"/>
                <a:ea typeface="+mj-ea"/>
                <a:cs typeface="+mj-cs"/>
              </a:rPr>
              <a:t>Practice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600" dirty="0">
                <a:latin typeface="+mj-lt"/>
                <a:ea typeface="+mj-ea"/>
                <a:cs typeface="+mj-cs"/>
              </a:rPr>
              <a:t>Le </a:t>
            </a:r>
            <a:r>
              <a:rPr lang="en-US" sz="4600" dirty="0" err="1">
                <a:latin typeface="+mj-lt"/>
                <a:ea typeface="+mj-ea"/>
                <a:cs typeface="+mj-cs"/>
              </a:rPr>
              <a:t>verbe</a:t>
            </a:r>
            <a:r>
              <a:rPr lang="en-US" sz="4600" dirty="0">
                <a:latin typeface="+mj-lt"/>
                <a:ea typeface="+mj-ea"/>
                <a:cs typeface="+mj-cs"/>
              </a:rPr>
              <a:t> ALLER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5" b="43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 dirty="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22</a:t>
            </a:fld>
            <a:endParaRPr lang="en-US" sz="12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708603-47B2-CE84-CFEC-DA4E2C061F47}"/>
              </a:ext>
            </a:extLst>
          </p:cNvPr>
          <p:cNvSpPr txBox="1"/>
          <p:nvPr/>
        </p:nvSpPr>
        <p:spPr>
          <a:xfrm>
            <a:off x="329048" y="4548016"/>
            <a:ext cx="46852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800" dirty="0"/>
              <a:t>Nhan et Long, vous </a:t>
            </a:r>
            <a:r>
              <a:rPr lang="fr-FR" sz="2800" dirty="0">
                <a:solidFill>
                  <a:srgbClr val="FF0000"/>
                </a:solidFill>
              </a:rPr>
              <a:t>allez</a:t>
            </a:r>
            <a:r>
              <a:rPr lang="fr-FR" sz="2800" dirty="0"/>
              <a:t> où en vacances ?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Christine et Ellie </a:t>
            </a:r>
            <a:r>
              <a:rPr lang="fr-FR" sz="2800" dirty="0">
                <a:solidFill>
                  <a:srgbClr val="FF0000"/>
                </a:solidFill>
              </a:rPr>
              <a:t>vont</a:t>
            </a:r>
            <a:r>
              <a:rPr lang="fr-FR" sz="2800" dirty="0"/>
              <a:t> au Japon.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Kiet </a:t>
            </a:r>
            <a:r>
              <a:rPr lang="fr-FR" sz="2800" dirty="0">
                <a:solidFill>
                  <a:srgbClr val="FF0000"/>
                </a:solidFill>
              </a:rPr>
              <a:t>va</a:t>
            </a:r>
            <a:r>
              <a:rPr lang="fr-FR" sz="2800" dirty="0"/>
              <a:t> en Australie.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993AD1-0BC4-06C6-152C-06F5EE9E1222}"/>
              </a:ext>
            </a:extLst>
          </p:cNvPr>
          <p:cNvSpPr txBox="1"/>
          <p:nvPr/>
        </p:nvSpPr>
        <p:spPr>
          <a:xfrm>
            <a:off x="313246" y="2872899"/>
            <a:ext cx="458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Complétez les 3 phrases suivantes 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C6B81-5511-EF62-8CAA-91A1C30EBD4B}"/>
              </a:ext>
            </a:extLst>
          </p:cNvPr>
          <p:cNvSpPr/>
          <p:nvPr/>
        </p:nvSpPr>
        <p:spPr>
          <a:xfrm>
            <a:off x="3673503" y="4574671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422481-563F-3C71-C600-518957030FAC}"/>
              </a:ext>
            </a:extLst>
          </p:cNvPr>
          <p:cNvSpPr/>
          <p:nvPr/>
        </p:nvSpPr>
        <p:spPr>
          <a:xfrm>
            <a:off x="3229555" y="5500012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36E24-497C-1E0F-50CB-E7C0A65AB043}"/>
              </a:ext>
            </a:extLst>
          </p:cNvPr>
          <p:cNvSpPr/>
          <p:nvPr/>
        </p:nvSpPr>
        <p:spPr>
          <a:xfrm>
            <a:off x="1510748" y="6336897"/>
            <a:ext cx="365760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23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Online </a:t>
            </a:r>
            <a:r>
              <a:rPr lang="fr-FR" err="1"/>
              <a:t>activities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err="1"/>
              <a:t>Verb</a:t>
            </a:r>
            <a:r>
              <a:rPr lang="fr-FR"/>
              <a:t> ALLER</a:t>
            </a:r>
          </a:p>
          <a:p>
            <a:r>
              <a:rPr lang="fr-FR">
                <a:hlinkClick r:id="rId2"/>
              </a:rPr>
              <a:t>https://wordwall.net/resource/31358904/aller</a:t>
            </a:r>
          </a:p>
          <a:p>
            <a:r>
              <a:rPr lang="fr-FR">
                <a:hlinkClick r:id="rId2"/>
              </a:rPr>
              <a:t>https://kahoot.it/solo/?quizId=938ac6fd-7b07-4cd6-adc2-a9987ab68e68</a:t>
            </a:r>
            <a:endParaRPr lang="fr-FR"/>
          </a:p>
          <a:p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/>
              <a:t>Prépositions à/en/aux + pays/ville</a:t>
            </a:r>
          </a:p>
          <a:p>
            <a:r>
              <a:rPr lang="fr-FR">
                <a:hlinkClick r:id="rId3"/>
              </a:rPr>
              <a:t>https://wordwall.net/resource/20171648/pays-et-villes-les-pr%C3%A9positions-%C3%A0-au-aux-en</a:t>
            </a:r>
          </a:p>
          <a:p>
            <a:r>
              <a:rPr lang="fr-FR">
                <a:hlinkClick r:id="rId3"/>
              </a:rPr>
              <a:t>https://kahoot.it/solo/?quizId=0827ec12-4542-4df9-ba53-5274ad79a4a4</a:t>
            </a:r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953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A53EBF-0D16-F884-5F80-843A96D38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54" b="25196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2AECE14-3D6A-3B01-AE0A-8BD4902F3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fr-FR" sz="5200">
                <a:solidFill>
                  <a:srgbClr val="FFFFFF"/>
                </a:solidFill>
              </a:rPr>
              <a:t>Unit 7 – Lesson 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07F5CE-A4BC-C374-8305-4E3B4EE29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420" y="2085155"/>
            <a:ext cx="5449479" cy="3648583"/>
          </a:xfrm>
        </p:spPr>
        <p:txBody>
          <a:bodyPr anchor="b">
            <a:normAutofit/>
          </a:bodyPr>
          <a:lstStyle/>
          <a:p>
            <a:pPr algn="l"/>
            <a:r>
              <a:rPr lang="fr-FR">
                <a:solidFill>
                  <a:srgbClr val="FFFFFF"/>
                </a:solidFill>
              </a:rPr>
              <a:t>Le dépliant touristique</a:t>
            </a: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err="1">
                <a:solidFill>
                  <a:srgbClr val="FFFFFF"/>
                </a:solidFill>
              </a:rPr>
              <a:t>Describe</a:t>
            </a:r>
            <a:r>
              <a:rPr lang="fr-FR">
                <a:solidFill>
                  <a:srgbClr val="FFFFFF"/>
                </a:solidFill>
              </a:rPr>
              <a:t> people and </a:t>
            </a:r>
            <a:r>
              <a:rPr lang="fr-FR" err="1">
                <a:solidFill>
                  <a:srgbClr val="FFFFFF"/>
                </a:solidFill>
              </a:rPr>
              <a:t>landscapes</a:t>
            </a:r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  <a:p>
            <a:pPr algn="l"/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9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57" y="1487272"/>
            <a:ext cx="3687967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121920" tIns="60960" rIns="121920" bIns="60960" rtlCol="0" anchor="ctr">
            <a:normAutofit/>
          </a:bodyPr>
          <a:lstStyle/>
          <a:p>
            <a:pPr defTabSz="1219170"/>
            <a:r>
              <a:rPr lang="en-US" sz="2533" err="1">
                <a:solidFill>
                  <a:srgbClr val="FFFFFF"/>
                </a:solidFill>
              </a:rPr>
              <a:t>Vocabulaire</a:t>
            </a:r>
            <a:r>
              <a:rPr lang="en-US" sz="2533">
                <a:solidFill>
                  <a:srgbClr val="FFFFFF"/>
                </a:solidFill>
              </a:rPr>
              <a:t> (1): </a:t>
            </a:r>
            <a:br>
              <a:rPr lang="en-US" sz="2533">
                <a:solidFill>
                  <a:srgbClr val="FFFFFF"/>
                </a:solidFill>
              </a:rPr>
            </a:br>
            <a:r>
              <a:rPr lang="en-US" sz="2533" err="1">
                <a:solidFill>
                  <a:srgbClr val="FFFFFF"/>
                </a:solidFill>
              </a:rPr>
              <a:t>Landcapes</a:t>
            </a:r>
            <a:endParaRPr lang="en-US" sz="2533">
              <a:solidFill>
                <a:srgbClr val="FFFFFF"/>
              </a:solidFill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35F74D14-B169-8935-D314-952722844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546" y="394349"/>
            <a:ext cx="8293309" cy="5701651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4978" y="6356350"/>
            <a:ext cx="1468821" cy="365125"/>
          </a:xfrm>
          <a:prstGeom prst="ellipse">
            <a:avLst/>
          </a:prstGeo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z="933">
                <a:solidFill>
                  <a:prstClr val="black">
                    <a:tint val="75000"/>
                  </a:prstClr>
                </a:solidFill>
              </a:rPr>
              <a:pPr defTabSz="1219170">
                <a:lnSpc>
                  <a:spcPct val="90000"/>
                </a:lnSpc>
                <a:spcAft>
                  <a:spcPts val="800"/>
                </a:spcAft>
              </a:pPr>
              <a:t>25</a:t>
            </a:fld>
            <a:endParaRPr lang="en-US" sz="933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mp3-output-ttsfree(dot)com (17)">
            <a:hlinkClick r:id="" action="ppaction://media"/>
            <a:extLst>
              <a:ext uri="{FF2B5EF4-FFF2-40B4-BE49-F238E27FC236}">
                <a16:creationId xmlns:a16="http://schemas.microsoft.com/office/drawing/2014/main" id="{157CA0DC-50CA-F9A3-C40D-ABE048C79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6869" y="3429000"/>
            <a:ext cx="952211" cy="952211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2529" y="4330131"/>
            <a:ext cx="2554017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0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90F50B-76B2-F9E3-C545-AD2A7C861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20217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fr-FR"/>
              <a:t>Vocabulaire (2): </a:t>
            </a:r>
            <a:br>
              <a:rPr lang="fr-FR"/>
            </a:br>
            <a:r>
              <a:rPr lang="fr-FR"/>
              <a:t>décrire les caractéristiques d’un pays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C19DC307-0D98-8C2B-7B8D-2A4E4C81AB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9945" y="1984304"/>
          <a:ext cx="10932455" cy="332012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0932455">
                  <a:extLst>
                    <a:ext uri="{9D8B030D-6E8A-4147-A177-3AD203B41FA5}">
                      <a16:colId xmlns:a16="http://schemas.microsoft.com/office/drawing/2014/main" val="2240548774"/>
                    </a:ext>
                  </a:extLst>
                </a:gridCol>
              </a:tblGrid>
              <a:tr h="602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700">
                          <a:effectLst/>
                        </a:rPr>
                        <a:t>Parler des caractéristiques d’un pays</a:t>
                      </a:r>
                      <a:endParaRPr lang="fr-FR" sz="3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632681549"/>
                  </a:ext>
                </a:extLst>
              </a:tr>
              <a:tr h="6023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700" b="0">
                          <a:effectLst/>
                        </a:rPr>
                        <a:t>La ville est très grande</a:t>
                      </a:r>
                      <a:endParaRPr lang="fr-FR" sz="3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116702984"/>
                  </a:ext>
                </a:extLst>
              </a:tr>
              <a:tr h="6023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700" b="0">
                          <a:effectLst/>
                        </a:rPr>
                        <a:t>Les gens sont sympathiques</a:t>
                      </a:r>
                      <a:endParaRPr lang="fr-FR" sz="3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756087696"/>
                  </a:ext>
                </a:extLst>
              </a:tr>
              <a:tr h="6023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700" b="0">
                          <a:effectLst/>
                        </a:rPr>
                        <a:t>Le fleuve Sénégal est magnifique</a:t>
                      </a:r>
                      <a:endParaRPr lang="fr-FR" sz="3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29686129"/>
                  </a:ext>
                </a:extLst>
              </a:tr>
              <a:tr h="910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700" b="0">
                          <a:effectLst/>
                        </a:rPr>
                        <a:t>La Maison des Esclaves est un musée célèbre.</a:t>
                      </a:r>
                      <a:endParaRPr lang="fr-FR" sz="37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104466315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0E2E4F7-3B88-66DD-8B96-7A54DB5E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pic>
        <p:nvPicPr>
          <p:cNvPr id="3" name="mp3-output-ttsfree(dot)com (18)">
            <a:hlinkClick r:id="" action="ppaction://media"/>
            <a:extLst>
              <a:ext uri="{FF2B5EF4-FFF2-40B4-BE49-F238E27FC236}">
                <a16:creationId xmlns:a16="http://schemas.microsoft.com/office/drawing/2014/main" id="{BBD5D6BD-B950-A1A5-1F04-F47E2962B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73323" y="1784735"/>
            <a:ext cx="964444" cy="964444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417" y="4501147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02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DF70A6-2E2A-1EBA-C003-329CDD4A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27</a:t>
            </a:fld>
            <a:endParaRPr lang="en-US" dirty="0"/>
          </a:p>
        </p:txBody>
      </p:sp>
      <p:pic>
        <p:nvPicPr>
          <p:cNvPr id="14339" name="Picture 5" descr="POUR DÉCRIRE UNE VILLE &lt;ul&gt;&lt;li&gt;On peut utiliser les suivants adjectifs: &lt;/li&gt;&lt;/ul&gt;">
            <a:extLst>
              <a:ext uri="{FF2B5EF4-FFF2-40B4-BE49-F238E27FC236}">
                <a16:creationId xmlns:a16="http://schemas.microsoft.com/office/drawing/2014/main" id="{2212ECA0-7ECE-A894-5777-D25D54419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t="2390" r="6554" b="11629"/>
          <a:stretch>
            <a:fillRect/>
          </a:stretch>
        </p:blipFill>
        <p:spPr bwMode="auto">
          <a:xfrm>
            <a:off x="403271" y="655139"/>
            <a:ext cx="3727451" cy="268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6" descr="POUR DÉCRIRE UNE VILLE &lt;ul&gt;&lt;li&gt;Aussi des verbes comme: &lt;/li&gt;&lt;/ul&gt;&lt;ul&gt;&lt;ul&gt;&lt;li&gt;Avoir:  La ville a ...... &lt;/li&gt;&lt;/ul&gt;&lt;/ul&gt;&lt;ul&gt;...">
            <a:extLst>
              <a:ext uri="{FF2B5EF4-FFF2-40B4-BE49-F238E27FC236}">
                <a16:creationId xmlns:a16="http://schemas.microsoft.com/office/drawing/2014/main" id="{8A449392-2480-6936-C6DD-FD0AF1A4A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" t="3152" r="7214" b="12730"/>
          <a:stretch>
            <a:fillRect/>
          </a:stretch>
        </p:blipFill>
        <p:spPr bwMode="auto">
          <a:xfrm>
            <a:off x="403271" y="3424162"/>
            <a:ext cx="3727451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7" descr="&lt;ul&gt;&lt;li&gt;Ex. &lt;/li&gt;&lt;/ul&gt;&lt;ul&gt;&lt;li&gt;Paris est une ville moderne  &lt;/li&gt;&lt;/ul&gt;&lt;ul&gt;&lt;li&gt;et touristique. Elle a des  &lt;/li&gt;&lt;/ul&gt;&lt;ul&gt;&lt;li...">
            <a:extLst>
              <a:ext uri="{FF2B5EF4-FFF2-40B4-BE49-F238E27FC236}">
                <a16:creationId xmlns:a16="http://schemas.microsoft.com/office/drawing/2014/main" id="{C0495912-4FAC-039B-DF7A-D51E367E8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883" y="655139"/>
            <a:ext cx="7216428" cy="541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4A7361-1628-25C1-5A57-1ECD4E236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957731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2400"/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32" y="4911291"/>
            <a:ext cx="1751264" cy="17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2T031116.237">
            <a:hlinkClick r:id="" action="ppaction://media"/>
            <a:extLst>
              <a:ext uri="{FF2B5EF4-FFF2-40B4-BE49-F238E27FC236}">
                <a16:creationId xmlns:a16="http://schemas.microsoft.com/office/drawing/2014/main" id="{E3596604-44E2-8D84-F3CA-3563BAA2F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3271" y="2194821"/>
            <a:ext cx="406400" cy="406400"/>
          </a:xfrm>
          <a:prstGeom prst="rect">
            <a:avLst/>
          </a:prstGeom>
        </p:spPr>
      </p:pic>
      <p:pic>
        <p:nvPicPr>
          <p:cNvPr id="8" name="mp3-output-ttsfree(dot)com - 2023-01-22T031209.047">
            <a:hlinkClick r:id="" action="ppaction://media"/>
            <a:extLst>
              <a:ext uri="{FF2B5EF4-FFF2-40B4-BE49-F238E27FC236}">
                <a16:creationId xmlns:a16="http://schemas.microsoft.com/office/drawing/2014/main" id="{C8C7E8B2-F236-80F4-59FE-6A4D5C2BF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68933" y="21948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6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5CE2B6-D1AA-AF7E-52C8-D6015B4E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28</a:t>
            </a:fld>
            <a:endParaRPr lang="en-US" dirty="0"/>
          </a:p>
        </p:txBody>
      </p:sp>
      <p:pic>
        <p:nvPicPr>
          <p:cNvPr id="17410" name="Picture 8" descr="POUR DÉCRIRE DES CITOYENS &lt;ul&gt;&lt;li&gt;On peut utiliser les suivants adjectifs: &lt;/li&gt;&lt;/ul&gt;">
            <a:extLst>
              <a:ext uri="{FF2B5EF4-FFF2-40B4-BE49-F238E27FC236}">
                <a16:creationId xmlns:a16="http://schemas.microsoft.com/office/drawing/2014/main" id="{808ACE84-16B2-A26B-D5CC-4EA15258C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1" b="11360"/>
          <a:stretch>
            <a:fillRect/>
          </a:stretch>
        </p:blipFill>
        <p:spPr bwMode="auto">
          <a:xfrm>
            <a:off x="445827" y="1581771"/>
            <a:ext cx="5490256" cy="378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Picture 9" descr="&lt;ul&gt;&lt;li&gt;Ex. &lt;/li&gt;&lt;/ul&gt;&lt;ul&gt;&lt;li&gt;Ici, les citoyens sont très  &lt;/li&gt;&lt;/ul&gt;&lt;ul&gt;&lt;li&gt;aimables  et chaleureux. &lt;/li&gt;&lt;/ul&gt;&lt;ul&gt;&lt;li&gt;C’...">
            <a:extLst>
              <a:ext uri="{FF2B5EF4-FFF2-40B4-BE49-F238E27FC236}">
                <a16:creationId xmlns:a16="http://schemas.microsoft.com/office/drawing/2014/main" id="{C65F57A9-8078-1B67-803B-1AA4950AE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7"/>
          <a:stretch>
            <a:fillRect/>
          </a:stretch>
        </p:blipFill>
        <p:spPr bwMode="auto">
          <a:xfrm>
            <a:off x="6092145" y="1588711"/>
            <a:ext cx="5490256" cy="378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43F042A1-8765-3B7C-49B0-CF91083E1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11661"/>
            <a:ext cx="1477328" cy="34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67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fr-FR" altLang="fr-FR" sz="2400"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2879584-8974-CA03-8D21-4F02CC4F0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2145" y="5501866"/>
            <a:ext cx="4161872" cy="34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6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(*) </a:t>
            </a:r>
            <a:r>
              <a:rPr lang="fr-FR" altLang="fr-FR" sz="1467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Erratum</a:t>
            </a:r>
            <a:r>
              <a:rPr lang="fr-FR" altLang="fr-FR" sz="146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ils adorent </a:t>
            </a:r>
            <a:r>
              <a:rPr lang="fr-FR" altLang="fr-FR" sz="1467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lang="fr-FR" altLang="fr-FR" sz="146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culture et </a:t>
            </a:r>
            <a:r>
              <a:rPr lang="fr-FR" altLang="fr-FR" sz="1467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FR" altLang="fr-FR" sz="1467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traditions.</a:t>
            </a:r>
            <a:endParaRPr lang="fr-FR" altLang="fr-FR" sz="2400" dirty="0">
              <a:latin typeface="Arial" panose="020B0604020202020204" pitchFamily="34" charset="0"/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017" y="4928629"/>
            <a:ext cx="2084939" cy="208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2T031317.520">
            <a:hlinkClick r:id="" action="ppaction://media"/>
            <a:extLst>
              <a:ext uri="{FF2B5EF4-FFF2-40B4-BE49-F238E27FC236}">
                <a16:creationId xmlns:a16="http://schemas.microsoft.com/office/drawing/2014/main" id="{F4204B72-EE6D-2FC3-B1FF-E1B49DF14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5133" y="3981451"/>
            <a:ext cx="406400" cy="406400"/>
          </a:xfrm>
          <a:prstGeom prst="rect">
            <a:avLst/>
          </a:prstGeom>
        </p:spPr>
      </p:pic>
      <p:pic>
        <p:nvPicPr>
          <p:cNvPr id="9" name="mp3-output-ttsfree(dot)com - 2023-01-22T031359.568">
            <a:hlinkClick r:id="" action="ppaction://media"/>
            <a:extLst>
              <a:ext uri="{FF2B5EF4-FFF2-40B4-BE49-F238E27FC236}">
                <a16:creationId xmlns:a16="http://schemas.microsoft.com/office/drawing/2014/main" id="{78015184-C4CD-8478-C6CD-56E7D4E8EE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08213" y="39814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5D196-DD4D-7033-B2EF-DCE7DAB3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0" y="457201"/>
            <a:ext cx="10909640" cy="1832655"/>
          </a:xfrm>
        </p:spPr>
        <p:txBody>
          <a:bodyPr vert="horz" lIns="121920" tIns="60960" rIns="121920" bIns="60960" rtlCol="0" anchor="b">
            <a:normAutofit/>
          </a:bodyPr>
          <a:lstStyle/>
          <a:p>
            <a:pPr defTabSz="1219170"/>
            <a:r>
              <a:rPr lang="en-US" sz="4667" dirty="0" err="1"/>
              <a:t>Grammaire</a:t>
            </a:r>
            <a:r>
              <a:rPr lang="en-US" sz="4667" dirty="0"/>
              <a:t> : </a:t>
            </a:r>
            <a:br>
              <a:rPr lang="en-US" sz="4667" dirty="0"/>
            </a:br>
            <a:r>
              <a:rPr lang="en-US" sz="4667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Prépositions</a:t>
            </a:r>
            <a:r>
              <a:rPr lang="en-US" sz="4667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de lieu « au, </a:t>
            </a:r>
            <a:r>
              <a:rPr lang="en-US" sz="4667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à</a:t>
            </a:r>
            <a:r>
              <a:rPr lang="en-US" sz="4667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la, aux, </a:t>
            </a:r>
            <a:r>
              <a:rPr lang="en-US" sz="4667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à</a:t>
            </a:r>
            <a:r>
              <a:rPr lang="en-US" sz="4667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l’ »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A902F02-E3EE-862C-64AA-B96EF324A4B1}"/>
              </a:ext>
            </a:extLst>
          </p:cNvPr>
          <p:cNvGraphicFramePr>
            <a:graphicFrameLocks noGrp="1"/>
          </p:cNvGraphicFramePr>
          <p:nvPr/>
        </p:nvGraphicFramePr>
        <p:xfrm>
          <a:off x="320040" y="3228133"/>
          <a:ext cx="11548874" cy="2895000"/>
        </p:xfrm>
        <a:graphic>
          <a:graphicData uri="http://schemas.openxmlformats.org/drawingml/2006/table">
            <a:tbl>
              <a:tblPr firstRow="1" firstCol="1" bandRow="1"/>
              <a:tblGrid>
                <a:gridCol w="3318265">
                  <a:extLst>
                    <a:ext uri="{9D8B030D-6E8A-4147-A177-3AD203B41FA5}">
                      <a16:colId xmlns:a16="http://schemas.microsoft.com/office/drawing/2014/main" val="2934030849"/>
                    </a:ext>
                  </a:extLst>
                </a:gridCol>
                <a:gridCol w="1059215">
                  <a:extLst>
                    <a:ext uri="{9D8B030D-6E8A-4147-A177-3AD203B41FA5}">
                      <a16:colId xmlns:a16="http://schemas.microsoft.com/office/drawing/2014/main" val="830052204"/>
                    </a:ext>
                  </a:extLst>
                </a:gridCol>
                <a:gridCol w="3181913">
                  <a:extLst>
                    <a:ext uri="{9D8B030D-6E8A-4147-A177-3AD203B41FA5}">
                      <a16:colId xmlns:a16="http://schemas.microsoft.com/office/drawing/2014/main" val="944207019"/>
                    </a:ext>
                  </a:extLst>
                </a:gridCol>
                <a:gridCol w="3989481">
                  <a:extLst>
                    <a:ext uri="{9D8B030D-6E8A-4147-A177-3AD203B41FA5}">
                      <a16:colId xmlns:a16="http://schemas.microsoft.com/office/drawing/2014/main" val="3441958445"/>
                    </a:ext>
                  </a:extLst>
                </a:gridCol>
              </a:tblGrid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endParaRPr lang="fr-FR" sz="4000" b="0" i="0" u="none" strike="noStrike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musée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25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nom masculin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008" marR="205008" marT="102504" marB="10250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373731"/>
                  </a:ext>
                </a:extLst>
              </a:tr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et son père vont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endParaRPr lang="fr-FR" sz="4000" b="0" i="0" u="none" strike="noStrike">
                        <a:solidFill>
                          <a:schemeClr val="accent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marché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23057"/>
                  </a:ext>
                </a:extLst>
              </a:tr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va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</a:t>
                      </a:r>
                      <a:endParaRPr lang="fr-FR" sz="40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plage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 </a:t>
                      </a:r>
                      <a:r>
                        <a:rPr lang="fr-FR" sz="25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nom féminin 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008" marR="205008" marT="102504" marB="10250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329718"/>
                  </a:ext>
                </a:extLst>
              </a:tr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 </a:t>
                      </a:r>
                      <a:endParaRPr lang="fr-FR" sz="4000" b="0" i="0" u="none" strike="noStrike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Maison des Esclaves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741503"/>
                  </a:ext>
                </a:extLst>
              </a:tr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mère va 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l’</a:t>
                      </a:r>
                      <a:endParaRPr lang="fr-FR" sz="4000" b="0" i="0" u="none" strike="noStrike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1" i="0" u="none" strike="noStrike">
                          <a:solidFill>
                            <a:srgbClr val="385623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fr-FR" sz="25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ôpital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l’</a:t>
                      </a:r>
                      <a:r>
                        <a:rPr lang="fr-FR" sz="25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500" b="1" i="0" u="none" strike="noStrike">
                          <a:solidFill>
                            <a:srgbClr val="385623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voyelle</a:t>
                      </a:r>
                      <a:endParaRPr lang="fr-FR" sz="4000" b="0" i="0" u="none" strike="noStrike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864279"/>
                  </a:ext>
                </a:extLst>
              </a:tr>
              <a:tr h="48250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 frère va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endParaRPr lang="fr-FR" sz="4000" b="0" i="0" u="none" strike="noStrike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toilettes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500" b="0" i="0" u="none" strike="noStrike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25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nom pluriel</a:t>
                      </a:r>
                      <a:endParaRPr lang="fr-FR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7" marR="153757" marT="2135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055685"/>
                  </a:ext>
                </a:extLst>
              </a:tr>
            </a:tbl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903" y="4902149"/>
            <a:ext cx="2035796" cy="203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225CBD-7D34-7D7D-1A51-8E33F13E7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III. </a:t>
            </a:r>
            <a:r>
              <a:rPr lang="en-US" sz="6600" dirty="0" err="1"/>
              <a:t>Vocabulaire</a:t>
            </a:r>
            <a:r>
              <a:rPr lang="en-US" sz="6600" dirty="0"/>
              <a:t> : </a:t>
            </a:r>
            <a:r>
              <a:rPr lang="en-US" sz="6600" dirty="0" err="1"/>
              <a:t>téléphoner</a:t>
            </a:r>
            <a:endParaRPr lang="en-US" sz="66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A3E58F5-F997-643E-84F2-50D1DA5F0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177" y="3501719"/>
            <a:ext cx="10118598" cy="215019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3105D189-76C5-C46E-7282-548A61060179}"/>
              </a:ext>
            </a:extLst>
          </p:cNvPr>
          <p:cNvSpPr txBox="1">
            <a:spLocks/>
          </p:cNvSpPr>
          <p:nvPr/>
        </p:nvSpPr>
        <p:spPr>
          <a:xfrm>
            <a:off x="635000" y="634029"/>
            <a:ext cx="10921640" cy="13146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Vocabulaire (1) : téléphoner</a:t>
            </a:r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275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09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02260C-17DC-C7E0-7F55-73EB92E0BC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3970" y="643467"/>
            <a:ext cx="9564059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664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FA746-CA18-8D50-D298-5C63ED04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Online </a:t>
            </a:r>
            <a:r>
              <a:rPr lang="fr-FR" dirty="0" err="1"/>
              <a:t>activities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07B69-1E52-7E42-9976-7D2AB291E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/>
              <a:t>Aller + à (au, à la, à l’, aux)</a:t>
            </a:r>
          </a:p>
          <a:p>
            <a:r>
              <a:rPr lang="fr-FR">
                <a:hlinkClick r:id="rId2"/>
              </a:rPr>
              <a:t>https://wordwall.net/resource/11235235/french/f1-aller-au-%c3%a0-la-%c3%a0-l-les-endroits</a:t>
            </a:r>
          </a:p>
          <a:p>
            <a:r>
              <a:rPr lang="fr-FR">
                <a:hlinkClick r:id="rId2"/>
              </a:rPr>
              <a:t>https://kahoot.it/solo/?quizId=8325f91a-05f7-478a-bb19-8d7782214c35</a:t>
            </a:r>
            <a:endParaRPr lang="fr-FR"/>
          </a:p>
          <a:p>
            <a:endParaRPr lang="fr-FR"/>
          </a:p>
          <a:p>
            <a:pPr marL="0" indent="0">
              <a:buNone/>
            </a:pPr>
            <a:r>
              <a:rPr lang="fr-FR" dirty="0"/>
              <a:t>Les paysages</a:t>
            </a:r>
          </a:p>
          <a:p>
            <a:r>
              <a:rPr lang="fr-FR">
                <a:hlinkClick r:id="rId3"/>
              </a:rPr>
              <a:t>https://wordwall.net/resource/7596492/les-paysages-1-relie-chaque-mot-%C3%A0-son-image</a:t>
            </a:r>
            <a:endParaRPr lang="fr-FR"/>
          </a:p>
          <a:p>
            <a:r>
              <a:rPr lang="fr-FR">
                <a:hlinkClick r:id="rId4"/>
              </a:rPr>
              <a:t>https://create.kahoot.it/details/52021931-6f1f-4eaa-a30d-777514d67bbd</a:t>
            </a: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88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963"/>
            <a:ext cx="10612772" cy="739364"/>
          </a:xfrm>
        </p:spPr>
        <p:txBody>
          <a:bodyPr/>
          <a:lstStyle/>
          <a:p>
            <a:r>
              <a:rPr lang="fr-FR" b="1" dirty="0"/>
              <a:t>Vocabulaire : </a:t>
            </a:r>
            <a:r>
              <a:rPr lang="fr-FR" dirty="0"/>
              <a:t>Communiquer au téléphone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dirty="0" smtClean="0"/>
              <a:t>4</a:t>
            </a:fld>
            <a:endParaRPr lang="en-US" dirty="0"/>
          </a:p>
        </p:txBody>
      </p:sp>
      <p:pic>
        <p:nvPicPr>
          <p:cNvPr id="6" name="Picture 4" descr="Appeler repondre au telephone | French expressions, Téléphone, Apprendre le  français">
            <a:extLst>
              <a:ext uri="{FF2B5EF4-FFF2-40B4-BE49-F238E27FC236}">
                <a16:creationId xmlns:a16="http://schemas.microsoft.com/office/drawing/2014/main" id="{C22F2FF6-89F6-A3B2-9F1D-096C753EF9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3" r="2" b="32152"/>
          <a:stretch/>
        </p:blipFill>
        <p:spPr bwMode="auto">
          <a:xfrm>
            <a:off x="5859887" y="2162398"/>
            <a:ext cx="6095980" cy="424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A996931-B3E7-281C-B910-5170162996BA}"/>
              </a:ext>
            </a:extLst>
          </p:cNvPr>
          <p:cNvSpPr/>
          <p:nvPr/>
        </p:nvSpPr>
        <p:spPr>
          <a:xfrm>
            <a:off x="889993" y="4919751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86BA9AC-209A-99A8-AB1D-7F2B1E9520E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286713"/>
          <a:ext cx="525780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465339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Téléphoner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51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Allô?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8781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Est-ce que Mehdi est là s’il vous plaît ?</a:t>
                      </a:r>
                    </a:p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Est-ce que je peux parler à Mehdi svp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16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Oui, c’est de la part de qui ? </a:t>
                      </a:r>
                      <a:endParaRPr lang="fr-F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311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C’est Nora.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91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Ne quitte pas, je te le passe. </a:t>
                      </a:r>
                      <a:endParaRPr lang="fr-F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223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Mehdi, c’est pour toi. C’est Nora.</a:t>
                      </a:r>
                    </a:p>
                    <a:p>
                      <a:r>
                        <a:rPr lang="fr-FR" sz="2400" dirty="0">
                          <a:solidFill>
                            <a:srgbClr val="00B050"/>
                          </a:solidFill>
                        </a:rPr>
                        <a:t>Désolé, il n’est pas là.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403952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D0DE58D-E2FE-6558-0359-6125C4280CF2}"/>
              </a:ext>
            </a:extLst>
          </p:cNvPr>
          <p:cNvSpPr/>
          <p:nvPr/>
        </p:nvSpPr>
        <p:spPr>
          <a:xfrm>
            <a:off x="886840" y="2866425"/>
            <a:ext cx="5047032" cy="11791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066BEE-DDDE-2FD5-73F6-32A0821E9CAE}"/>
              </a:ext>
            </a:extLst>
          </p:cNvPr>
          <p:cNvSpPr/>
          <p:nvPr/>
        </p:nvSpPr>
        <p:spPr>
          <a:xfrm>
            <a:off x="6469528" y="2309155"/>
            <a:ext cx="3447191" cy="818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94B5AF-7108-5D3C-1AC6-6DB35AA5C128}"/>
              </a:ext>
            </a:extLst>
          </p:cNvPr>
          <p:cNvSpPr/>
          <p:nvPr/>
        </p:nvSpPr>
        <p:spPr>
          <a:xfrm>
            <a:off x="886840" y="4100869"/>
            <a:ext cx="5047032" cy="4040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EDC968-DD21-CFFA-B2C5-1FBF153DDFFF}"/>
              </a:ext>
            </a:extLst>
          </p:cNvPr>
          <p:cNvSpPr/>
          <p:nvPr/>
        </p:nvSpPr>
        <p:spPr>
          <a:xfrm>
            <a:off x="6469528" y="3217996"/>
            <a:ext cx="3447191" cy="99084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851215-DA1F-4EC9-C320-4F4118EE8092}"/>
              </a:ext>
            </a:extLst>
          </p:cNvPr>
          <p:cNvSpPr/>
          <p:nvPr/>
        </p:nvSpPr>
        <p:spPr>
          <a:xfrm>
            <a:off x="886840" y="4560258"/>
            <a:ext cx="5047032" cy="40404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53A25F-3D59-105E-8ACA-D8195AAF6CAE}"/>
              </a:ext>
            </a:extLst>
          </p:cNvPr>
          <p:cNvSpPr/>
          <p:nvPr/>
        </p:nvSpPr>
        <p:spPr>
          <a:xfrm>
            <a:off x="6469527" y="4313000"/>
            <a:ext cx="3447191" cy="67676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21EC1E-F431-A0B3-A8EB-9FD7EBD07494}"/>
              </a:ext>
            </a:extLst>
          </p:cNvPr>
          <p:cNvSpPr/>
          <p:nvPr/>
        </p:nvSpPr>
        <p:spPr>
          <a:xfrm>
            <a:off x="886840" y="5032252"/>
            <a:ext cx="5047032" cy="40404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5849B7-74FC-E594-09CD-BB21DE19D257}"/>
              </a:ext>
            </a:extLst>
          </p:cNvPr>
          <p:cNvSpPr/>
          <p:nvPr/>
        </p:nvSpPr>
        <p:spPr>
          <a:xfrm>
            <a:off x="6469526" y="5076749"/>
            <a:ext cx="3447191" cy="67676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93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Practice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Communiquer</a:t>
            </a:r>
            <a:r>
              <a:rPr lang="en-US" sz="3067" b="1" dirty="0">
                <a:latin typeface="+mj-lt"/>
                <a:ea typeface="+mj-ea"/>
                <a:cs typeface="+mj-cs"/>
              </a:rPr>
              <a:t> au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téléphone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" r="3411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 dirty="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</a:t>
            </a:fld>
            <a:endParaRPr lang="en-US" sz="1600" dirty="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Emilie : </a:t>
            </a:r>
            <a:r>
              <a:rPr lang="fr-FR" sz="2400" dirty="0">
                <a:solidFill>
                  <a:srgbClr val="FF0000"/>
                </a:solidFill>
              </a:rPr>
              <a:t>Allô</a:t>
            </a:r>
            <a:r>
              <a:rPr lang="fr-FR" sz="2400" dirty="0"/>
              <a:t>, bonjour est-ce que Nicolas </a:t>
            </a:r>
            <a:r>
              <a:rPr lang="fr-FR" sz="2400" dirty="0">
                <a:solidFill>
                  <a:srgbClr val="FF0000"/>
                </a:solidFill>
              </a:rPr>
              <a:t>est là </a:t>
            </a:r>
            <a:r>
              <a:rPr lang="fr-FR" sz="2400" dirty="0"/>
              <a:t>s’il vous plaît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 Oui, </a:t>
            </a:r>
            <a:r>
              <a:rPr lang="fr-FR" sz="2400" dirty="0">
                <a:solidFill>
                  <a:srgbClr val="FF0000"/>
                </a:solidFill>
              </a:rPr>
              <a:t>qui </a:t>
            </a:r>
            <a:r>
              <a:rPr lang="fr-FR" sz="2400" dirty="0"/>
              <a:t>est à l’appareil ? 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Emilie : </a:t>
            </a:r>
            <a:r>
              <a:rPr lang="fr-FR" sz="2400" dirty="0">
                <a:solidFill>
                  <a:srgbClr val="FF0000"/>
                </a:solidFill>
              </a:rPr>
              <a:t>C’est</a:t>
            </a:r>
            <a:r>
              <a:rPr lang="fr-FR" sz="2400" dirty="0"/>
              <a:t> Émilie.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Homme : Ne </a:t>
            </a:r>
            <a:r>
              <a:rPr lang="fr-FR" sz="2400" dirty="0">
                <a:solidFill>
                  <a:srgbClr val="FF0000"/>
                </a:solidFill>
              </a:rPr>
              <a:t>quitte</a:t>
            </a:r>
            <a:r>
              <a:rPr lang="fr-FR" sz="2400" dirty="0"/>
              <a:t> pas, je te le</a:t>
            </a:r>
            <a:r>
              <a:rPr lang="fr-FR" sz="2400" dirty="0">
                <a:solidFill>
                  <a:srgbClr val="FF0000"/>
                </a:solidFill>
              </a:rPr>
              <a:t> passe</a:t>
            </a:r>
            <a:r>
              <a:rPr lang="fr-FR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Emilie : </a:t>
            </a:r>
            <a:r>
              <a:rPr lang="fr-FR" sz="2400" dirty="0">
                <a:solidFill>
                  <a:srgbClr val="FF0000"/>
                </a:solidFill>
              </a:rPr>
              <a:t>Merci</a:t>
            </a:r>
            <a:r>
              <a:rPr lang="fr-FR" sz="2400" dirty="0"/>
              <a:t> Monsieur.</a:t>
            </a:r>
          </a:p>
          <a:p>
            <a:pPr algn="just"/>
            <a:endParaRPr lang="fr-FR" sz="2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1707215" y="2451928"/>
            <a:ext cx="61447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64F599-23D8-3EE7-5390-C4DF87CEF5AC}"/>
              </a:ext>
            </a:extLst>
          </p:cNvPr>
          <p:cNvSpPr/>
          <p:nvPr/>
        </p:nvSpPr>
        <p:spPr>
          <a:xfrm>
            <a:off x="1529789" y="2980345"/>
            <a:ext cx="675923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DD94FD-1CE4-2387-4076-4A5DD5E08DA7}"/>
              </a:ext>
            </a:extLst>
          </p:cNvPr>
          <p:cNvSpPr/>
          <p:nvPr/>
        </p:nvSpPr>
        <p:spPr>
          <a:xfrm>
            <a:off x="2409830" y="3534398"/>
            <a:ext cx="461665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E82998-E071-4BCF-CD1D-A9C1CF35E9C7}"/>
              </a:ext>
            </a:extLst>
          </p:cNvPr>
          <p:cNvSpPr/>
          <p:nvPr/>
        </p:nvSpPr>
        <p:spPr>
          <a:xfrm>
            <a:off x="1578933" y="4061012"/>
            <a:ext cx="61447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D0E19F-F07E-A894-F5EE-3ADEE81B142F}"/>
              </a:ext>
            </a:extLst>
          </p:cNvPr>
          <p:cNvSpPr/>
          <p:nvPr/>
        </p:nvSpPr>
        <p:spPr>
          <a:xfrm>
            <a:off x="2538965" y="4615066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67C6D4-2C9E-1B57-9288-7D7A64B8E32A}"/>
              </a:ext>
            </a:extLst>
          </p:cNvPr>
          <p:cNvSpPr/>
          <p:nvPr/>
        </p:nvSpPr>
        <p:spPr>
          <a:xfrm>
            <a:off x="475918" y="5169117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5D594B-2C7B-F23C-620D-D0A06BFF10A5}"/>
              </a:ext>
            </a:extLst>
          </p:cNvPr>
          <p:cNvSpPr/>
          <p:nvPr/>
        </p:nvSpPr>
        <p:spPr>
          <a:xfrm>
            <a:off x="1510565" y="5711311"/>
            <a:ext cx="817870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01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86F178-8F20-4840-7C97-EDD0CCB1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6200" dirty="0">
                <a:solidFill>
                  <a:schemeClr val="accent1"/>
                </a:solidFill>
              </a:rPr>
              <a:t>III. Vocabulaire  : la famille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A89B1F7-A290-2467-86E4-F12B8677D37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58359" y="1928813"/>
          <a:ext cx="9895441" cy="443413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9895441">
                  <a:extLst>
                    <a:ext uri="{9D8B030D-6E8A-4147-A177-3AD203B41FA5}">
                      <a16:colId xmlns:a16="http://schemas.microsoft.com/office/drawing/2014/main" val="2068361757"/>
                    </a:ext>
                  </a:extLst>
                </a:gridCol>
              </a:tblGrid>
              <a:tr h="7366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Membres de la famille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4145362702"/>
                  </a:ext>
                </a:extLst>
              </a:tr>
              <a:tr h="736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 frère, la sœur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4008583348"/>
                  </a:ext>
                </a:extLst>
              </a:tr>
              <a:tr h="736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Les parents : le père, la mère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1083933335"/>
                  </a:ext>
                </a:extLst>
              </a:tr>
              <a:tr h="750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Les grands-parents : le grand-père, la grand-mère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3454935127"/>
                  </a:ext>
                </a:extLst>
              </a:tr>
              <a:tr h="736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L’oncle, la tante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321449105"/>
                  </a:ext>
                </a:extLst>
              </a:tr>
              <a:tr h="7366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Les cousins : le cousin, la cousine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243" marR="205243" marT="0" marB="0"/>
                </a:tc>
                <a:extLst>
                  <a:ext uri="{0D108BD9-81ED-4DB2-BD59-A6C34878D82A}">
                    <a16:rowId xmlns:a16="http://schemas.microsoft.com/office/drawing/2014/main" val="3722358529"/>
                  </a:ext>
                </a:extLst>
              </a:tr>
            </a:tbl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79D4FDFD-64F9-9861-AA52-2E04C0625B2C}"/>
              </a:ext>
            </a:extLst>
          </p:cNvPr>
          <p:cNvSpPr txBox="1">
            <a:spLocks/>
          </p:cNvSpPr>
          <p:nvPr/>
        </p:nvSpPr>
        <p:spPr>
          <a:xfrm>
            <a:off x="635179" y="495053"/>
            <a:ext cx="10921640" cy="13146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/>
              <a:t>Vocabulaire (2) : la famille</a:t>
            </a:r>
          </a:p>
        </p:txBody>
      </p:sp>
      <p:pic>
        <p:nvPicPr>
          <p:cNvPr id="6" name="mp3-output-ttsfree(dot)com (2)">
            <a:hlinkClick r:id="" action="ppaction://media"/>
            <a:extLst>
              <a:ext uri="{FF2B5EF4-FFF2-40B4-BE49-F238E27FC236}">
                <a16:creationId xmlns:a16="http://schemas.microsoft.com/office/drawing/2014/main" id="{83E55479-6F6E-5741-A601-F1C865348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72114" y="1820617"/>
            <a:ext cx="1018208" cy="1018208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1547" y="489697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26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n on French Teaching Ideas">
            <a:extLst>
              <a:ext uri="{FF2B5EF4-FFF2-40B4-BE49-F238E27FC236}">
                <a16:creationId xmlns:a16="http://schemas.microsoft.com/office/drawing/2014/main" id="{1CCDA59C-304D-75D0-18D5-F506F0F4E7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643466"/>
            <a:ext cx="7428089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48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404E57-9199-0F9D-1030-6E48342E61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5236" y="643467"/>
            <a:ext cx="3941527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748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FDB142C-C6BE-E9D2-3DD1-D2B72F891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776CDB-27F6-0AD6-D292-FD80608AB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262" y="42862"/>
            <a:ext cx="72294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19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1048</Words>
  <Application>Microsoft Macintosh PowerPoint</Application>
  <PresentationFormat>Widescreen</PresentationFormat>
  <Paragraphs>250</Paragraphs>
  <Slides>31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Office Theme</vt:lpstr>
      <vt:lpstr>PowerPoint Presentation</vt:lpstr>
      <vt:lpstr>Unit 7 – Lesson 1</vt:lpstr>
      <vt:lpstr>III. Vocabulaire : téléphoner</vt:lpstr>
      <vt:lpstr>Vocabulaire : Communiquer au téléphone</vt:lpstr>
      <vt:lpstr>PowerPoint Presentation</vt:lpstr>
      <vt:lpstr>III. Vocabulaire  : la famille</vt:lpstr>
      <vt:lpstr>PowerPoint Presentation</vt:lpstr>
      <vt:lpstr>PowerPoint Presentation</vt:lpstr>
      <vt:lpstr>PowerPoint Presentation</vt:lpstr>
      <vt:lpstr>PowerPoint Presentation</vt:lpstr>
      <vt:lpstr>III. Vocabulaire :  les activités de vacances</vt:lpstr>
      <vt:lpstr>PowerPoint Presentation</vt:lpstr>
      <vt:lpstr>Associe les mots et les images</vt:lpstr>
      <vt:lpstr>PowerPoint Presentation</vt:lpstr>
      <vt:lpstr>Online activities</vt:lpstr>
      <vt:lpstr>Unit 7 – Lesson 2</vt:lpstr>
      <vt:lpstr>Vocabulaire (1) : les pays et régions</vt:lpstr>
      <vt:lpstr>PowerPoint Presentation</vt:lpstr>
      <vt:lpstr>PowerPoint Presentation</vt:lpstr>
      <vt:lpstr>PowerPoint Presentation</vt:lpstr>
      <vt:lpstr>Observez comparez partagez</vt:lpstr>
      <vt:lpstr>PowerPoint Presentation</vt:lpstr>
      <vt:lpstr>Online activities</vt:lpstr>
      <vt:lpstr>Unit 7 – Lesson 3</vt:lpstr>
      <vt:lpstr>Vocabulaire (1):  Landcapes</vt:lpstr>
      <vt:lpstr>Vocabulaire (2):  décrire les caractéristiques d’un pays</vt:lpstr>
      <vt:lpstr>PowerPoint Presentation</vt:lpstr>
      <vt:lpstr>PowerPoint Presentation</vt:lpstr>
      <vt:lpstr>Grammaire :  Prépositions de lieu « au, à la, aux, à l’ »</vt:lpstr>
      <vt:lpstr>PowerPoint Presentation</vt:lpstr>
      <vt:lpstr>Online 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Elise, Marie Piron</dc:creator>
  <cp:lastModifiedBy>Elise, Marie Piron</cp:lastModifiedBy>
  <cp:revision>3</cp:revision>
  <dcterms:created xsi:type="dcterms:W3CDTF">2024-01-11T16:22:11Z</dcterms:created>
  <dcterms:modified xsi:type="dcterms:W3CDTF">2024-01-15T12:44:32Z</dcterms:modified>
</cp:coreProperties>
</file>